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461" r:id="rId2"/>
    <p:sldId id="469" r:id="rId3"/>
    <p:sldId id="474" r:id="rId4"/>
    <p:sldId id="512" r:id="rId5"/>
    <p:sldId id="488" r:id="rId6"/>
    <p:sldId id="475" r:id="rId7"/>
    <p:sldId id="476" r:id="rId8"/>
    <p:sldId id="479" r:id="rId9"/>
    <p:sldId id="477" r:id="rId10"/>
    <p:sldId id="478" r:id="rId11"/>
    <p:sldId id="480" r:id="rId12"/>
    <p:sldId id="502" r:id="rId13"/>
    <p:sldId id="514" r:id="rId14"/>
    <p:sldId id="542" r:id="rId15"/>
    <p:sldId id="556" r:id="rId16"/>
    <p:sldId id="513" r:id="rId17"/>
    <p:sldId id="508" r:id="rId18"/>
    <p:sldId id="507" r:id="rId19"/>
    <p:sldId id="405" r:id="rId20"/>
    <p:sldId id="401" r:id="rId21"/>
    <p:sldId id="406" r:id="rId22"/>
    <p:sldId id="402" r:id="rId23"/>
    <p:sldId id="550" r:id="rId24"/>
    <p:sldId id="548" r:id="rId25"/>
    <p:sldId id="549" r:id="rId26"/>
    <p:sldId id="452" r:id="rId27"/>
    <p:sldId id="544" r:id="rId28"/>
    <p:sldId id="453" r:id="rId29"/>
    <p:sldId id="270" r:id="rId30"/>
    <p:sldId id="551" r:id="rId31"/>
    <p:sldId id="450" r:id="rId32"/>
    <p:sldId id="419" r:id="rId33"/>
    <p:sldId id="451" r:id="rId34"/>
    <p:sldId id="439" r:id="rId35"/>
    <p:sldId id="339" r:id="rId36"/>
    <p:sldId id="435" r:id="rId37"/>
    <p:sldId id="286" r:id="rId38"/>
    <p:sldId id="285" r:id="rId39"/>
    <p:sldId id="436" r:id="rId40"/>
    <p:sldId id="555" r:id="rId41"/>
    <p:sldId id="568" r:id="rId42"/>
    <p:sldId id="553" r:id="rId43"/>
    <p:sldId id="342" r:id="rId44"/>
    <p:sldId id="414" r:id="rId45"/>
    <p:sldId id="427" r:id="rId46"/>
    <p:sldId id="429" r:id="rId47"/>
    <p:sldId id="331" r:id="rId48"/>
    <p:sldId id="333" r:id="rId49"/>
    <p:sldId id="328" r:id="rId50"/>
    <p:sldId id="523" r:id="rId51"/>
    <p:sldId id="338" r:id="rId52"/>
    <p:sldId id="290" r:id="rId53"/>
    <p:sldId id="314" r:id="rId54"/>
    <p:sldId id="288" r:id="rId55"/>
    <p:sldId id="569" r:id="rId56"/>
    <p:sldId id="545" r:id="rId57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57"/>
    <p:restoredTop sz="94684"/>
  </p:normalViewPr>
  <p:slideViewPr>
    <p:cSldViewPr snapToObjects="1">
      <p:cViewPr varScale="1">
        <p:scale>
          <a:sx n="117" d="100"/>
          <a:sy n="117" d="100"/>
        </p:scale>
        <p:origin x="192" y="9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24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62F29369-5643-D74A-8BC6-E5EB3B3E1C3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8179" name="Rectangle 3">
            <a:extLst>
              <a:ext uri="{FF2B5EF4-FFF2-40B4-BE49-F238E27FC236}">
                <a16:creationId xmlns:a16="http://schemas.microsoft.com/office/drawing/2014/main" id="{33D40B56-18DB-9440-AC67-6F5234ED558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69EE01AE-FBF2-7942-92E7-95555F9B6FEE}" type="datetime1">
              <a:rPr lang="en-US" altLang="en-US"/>
              <a:pPr>
                <a:defRPr/>
              </a:pPr>
              <a:t>1/12/22</a:t>
            </a:fld>
            <a:endParaRPr lang="en-US" altLang="en-US" dirty="0"/>
          </a:p>
        </p:txBody>
      </p:sp>
      <p:sp>
        <p:nvSpPr>
          <p:cNvPr id="178180" name="Rectangle 4">
            <a:extLst>
              <a:ext uri="{FF2B5EF4-FFF2-40B4-BE49-F238E27FC236}">
                <a16:creationId xmlns:a16="http://schemas.microsoft.com/office/drawing/2014/main" id="{4E480661-5F5C-7C4A-9EDA-BC7B42A0E3D4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8181" name="Rectangle 5">
            <a:extLst>
              <a:ext uri="{FF2B5EF4-FFF2-40B4-BE49-F238E27FC236}">
                <a16:creationId xmlns:a16="http://schemas.microsoft.com/office/drawing/2014/main" id="{F15386D2-B7FE-7244-812D-14DDAAF71350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CDBDFD33-9BFB-064A-B7AA-0C2F42526CE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5E8DAD3-8849-AE4C-AD10-DB871A2685E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2531EB-05E9-A241-8905-6FF6779D298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C03F69CD-C20B-5B46-A895-EDCAF3F5E149}" type="datetime1">
              <a:rPr lang="en-US" altLang="en-US"/>
              <a:pPr>
                <a:defRPr/>
              </a:pPr>
              <a:t>1/12/22</a:t>
            </a:fld>
            <a:endParaRPr lang="en-US" alt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FF937C6-E0E6-EE48-8795-ED089205D74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C2E9FBB-FC29-074D-ACFB-F70B027580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943A90-EC1D-C045-8CAD-2AA7FD795E6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EEC932-9DD4-5541-A3F6-AAC81DB33F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B2B2CB97-E86D-9443-AF8A-E748BD50F54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1C4F716E-4CE3-4E4B-A47F-369CDBAF06E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Rectangle 3">
            <a:extLst>
              <a:ext uri="{FF2B5EF4-FFF2-40B4-BE49-F238E27FC236}">
                <a16:creationId xmlns:a16="http://schemas.microsoft.com/office/drawing/2014/main" id="{FAD3A485-334B-2B44-877C-5E1DF9FAC3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A993C1A6-89CB-DC42-944C-ED046E53F92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2" name="Rectangle 3">
            <a:extLst>
              <a:ext uri="{FF2B5EF4-FFF2-40B4-BE49-F238E27FC236}">
                <a16:creationId xmlns:a16="http://schemas.microsoft.com/office/drawing/2014/main" id="{E2E0F6F9-FC78-174B-90D8-D70A788F4E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94B12AB9-3304-7E44-B8CB-51F331B2F62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8" name="Rectangle 3">
            <a:extLst>
              <a:ext uri="{FF2B5EF4-FFF2-40B4-BE49-F238E27FC236}">
                <a16:creationId xmlns:a16="http://schemas.microsoft.com/office/drawing/2014/main" id="{3F44CE26-E201-E84F-91DC-CAA032F3103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7C1C84ED-FB4F-5F4E-ABC8-EEF312310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3C6764F1-6A34-224F-9481-049751242A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454A3581-6DD4-2B4B-9A4C-3A14AAF37B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EA5CF6EB-DC8A-5747-963E-60CA89D59C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F3796370-E6B6-F846-98D2-697385F153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1C5CF7CB-13AF-BD49-8581-CAAF772ECA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8237EF8B-1385-3945-AA43-3359CCF46D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2599EBF5-FA9E-9442-9385-CC0E49026A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6D2D3205-E147-2641-AF89-F083C6EB0F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6F72013C-FD95-D24C-8AD0-A46C3375DD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13822260-5EB7-0B4F-BC87-CA7A20F029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159B00C6-66AB-CE4D-8364-5FFA99040F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A2B54A42-FB3D-1A49-8032-81763BE4C2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11144567-8BDC-5D46-866F-EDDA05217E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DC6E7F69-F158-2A42-8F0E-DF4B04B111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2" name="Rectangle 3">
            <a:extLst>
              <a:ext uri="{FF2B5EF4-FFF2-40B4-BE49-F238E27FC236}">
                <a16:creationId xmlns:a16="http://schemas.microsoft.com/office/drawing/2014/main" id="{A8993754-492C-E946-BB85-731E51E687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DBBADE39-5A2F-9C4A-B0DE-0D8B67CD94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15F85FE9-7C83-3346-BD6A-B0C26BFC33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E274154E-6F5F-8445-B08C-5BD1F60EBE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0" name="Rectangle 3">
            <a:extLst>
              <a:ext uri="{FF2B5EF4-FFF2-40B4-BE49-F238E27FC236}">
                <a16:creationId xmlns:a16="http://schemas.microsoft.com/office/drawing/2014/main" id="{CA0BD8F7-DA0D-6E46-BAE0-787B66943D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>
            <a:extLst>
              <a:ext uri="{FF2B5EF4-FFF2-40B4-BE49-F238E27FC236}">
                <a16:creationId xmlns:a16="http://schemas.microsoft.com/office/drawing/2014/main" id="{764B7D15-61A9-5040-9335-C676997D93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4" name="Rectangle 3">
            <a:extLst>
              <a:ext uri="{FF2B5EF4-FFF2-40B4-BE49-F238E27FC236}">
                <a16:creationId xmlns:a16="http://schemas.microsoft.com/office/drawing/2014/main" id="{1DF7B8B1-D854-4E43-80A0-0495761DD8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F5474BAB-098C-0049-A17E-A6362D64E5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8" name="Rectangle 3">
            <a:extLst>
              <a:ext uri="{FF2B5EF4-FFF2-40B4-BE49-F238E27FC236}">
                <a16:creationId xmlns:a16="http://schemas.microsoft.com/office/drawing/2014/main" id="{5865877D-F47B-724C-AF1B-6517269FFF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>
            <a:extLst>
              <a:ext uri="{FF2B5EF4-FFF2-40B4-BE49-F238E27FC236}">
                <a16:creationId xmlns:a16="http://schemas.microsoft.com/office/drawing/2014/main" id="{C007C0AF-1FB5-5D4A-A88B-D2D5060C4E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6" name="Rectangle 3">
            <a:extLst>
              <a:ext uri="{FF2B5EF4-FFF2-40B4-BE49-F238E27FC236}">
                <a16:creationId xmlns:a16="http://schemas.microsoft.com/office/drawing/2014/main" id="{865490D8-335D-DC48-88AA-A3C0E10747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6FD75C4E-E819-D848-80A0-28C44E1BE5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2" name="Rectangle 3">
            <a:extLst>
              <a:ext uri="{FF2B5EF4-FFF2-40B4-BE49-F238E27FC236}">
                <a16:creationId xmlns:a16="http://schemas.microsoft.com/office/drawing/2014/main" id="{4AE97368-071C-3443-9FD2-F94FF2E710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EA646687-1100-F047-AB80-D4A178999F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6" name="Rectangle 3">
            <a:extLst>
              <a:ext uri="{FF2B5EF4-FFF2-40B4-BE49-F238E27FC236}">
                <a16:creationId xmlns:a16="http://schemas.microsoft.com/office/drawing/2014/main" id="{B1A98EBC-D90A-6E4E-AB1E-3685ABED9D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>
            <a:extLst>
              <a:ext uri="{FF2B5EF4-FFF2-40B4-BE49-F238E27FC236}">
                <a16:creationId xmlns:a16="http://schemas.microsoft.com/office/drawing/2014/main" id="{5CEF798F-B7AD-D74F-A4A0-0C8491B72F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8" name="Rectangle 3">
            <a:extLst>
              <a:ext uri="{FF2B5EF4-FFF2-40B4-BE49-F238E27FC236}">
                <a16:creationId xmlns:a16="http://schemas.microsoft.com/office/drawing/2014/main" id="{33B90662-F65F-0749-A706-D3006FFB3E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>
            <a:extLst>
              <a:ext uri="{FF2B5EF4-FFF2-40B4-BE49-F238E27FC236}">
                <a16:creationId xmlns:a16="http://schemas.microsoft.com/office/drawing/2014/main" id="{919A524F-64C7-A34E-913D-AA97FCEFD8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27837F28-0937-FA4B-BB31-D9B99530AE6D}" type="slidenum">
              <a:rPr lang="en-US" altLang="en-US" sz="1200"/>
              <a:pPr/>
              <a:t>45</a:t>
            </a:fld>
            <a:endParaRPr lang="en-US" altLang="en-US" sz="1200" dirty="0"/>
          </a:p>
        </p:txBody>
      </p:sp>
      <p:sp>
        <p:nvSpPr>
          <p:cNvPr id="88066" name="Slide Image Placeholder 1">
            <a:extLst>
              <a:ext uri="{FF2B5EF4-FFF2-40B4-BE49-F238E27FC236}">
                <a16:creationId xmlns:a16="http://schemas.microsoft.com/office/drawing/2014/main" id="{47C5CAFD-1C4B-884C-8F53-4C69BE293B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>
            <a:extLst>
              <a:ext uri="{FF2B5EF4-FFF2-40B4-BE49-F238E27FC236}">
                <a16:creationId xmlns:a16="http://schemas.microsoft.com/office/drawing/2014/main" id="{0AF66AFD-171A-7E40-A2DB-4F4DC2CB0A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altLang="en-US" dirty="0">
                <a:latin typeface="Times" pitchFamily="2" charset="0"/>
                <a:ea typeface="ＭＳ Ｐゴシック" panose="020B0600070205080204" pitchFamily="34" charset="-128"/>
              </a:rPr>
              <a:t>Our next case study, October 28, 2003,  looks much the same as the first one… very strong winds throughout the north sound, particularly in the vicinity of Everett Harbor.  </a:t>
            </a:r>
          </a:p>
          <a:p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latin typeface="Times" pitchFamily="2" charset="0"/>
                <a:ea typeface="ＭＳ Ｐゴシック" panose="020B0600070205080204" pitchFamily="34" charset="-128"/>
              </a:rPr>
              <a:t>In this case, nearly 100,000 people lost power.  </a:t>
            </a:r>
          </a:p>
          <a:p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latin typeface="Times" pitchFamily="2" charset="0"/>
                <a:ea typeface="ＭＳ Ｐゴシック" panose="020B0600070205080204" pitchFamily="34" charset="-128"/>
              </a:rPr>
              <a:t>Additionally, one man was killed at Whidbey Park after a tree toppled onto his parked car.</a:t>
            </a:r>
          </a:p>
          <a:p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latin typeface="Times" pitchFamily="2" charset="0"/>
                <a:ea typeface="ＭＳ Ｐゴシック" panose="020B0600070205080204" pitchFamily="34" charset="-128"/>
              </a:rPr>
              <a:t>BUT, the big news (which is kind of sad considering there was a death related to the storm) was the partial destruction of the Ivar’s restaurant at Mukilteo Landing.  </a:t>
            </a:r>
          </a:p>
        </p:txBody>
      </p:sp>
      <p:sp>
        <p:nvSpPr>
          <p:cNvPr id="88068" name="Slide Number Placeholder 3">
            <a:extLst>
              <a:ext uri="{FF2B5EF4-FFF2-40B4-BE49-F238E27FC236}">
                <a16:creationId xmlns:a16="http://schemas.microsoft.com/office/drawing/2014/main" id="{9C05D91F-BC00-4440-BD37-F1EC560FDADE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FB9EAF0-3CFF-9E4D-B772-80678C958FF8}" type="slidenum">
              <a:rPr lang="en-US" altLang="en-US" sz="1200">
                <a:latin typeface="Arial" panose="020B0604020202020204" pitchFamily="34" charset="0"/>
              </a:rPr>
              <a:pPr algn="r" eaLnBrk="1" hangingPunct="1"/>
              <a:t>45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>
            <a:extLst>
              <a:ext uri="{FF2B5EF4-FFF2-40B4-BE49-F238E27FC236}">
                <a16:creationId xmlns:a16="http://schemas.microsoft.com/office/drawing/2014/main" id="{93DC3FC6-024C-7B4F-9337-057B53F7FB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66E597C-8B4A-8841-95EE-CD78653B41C1}" type="slidenum">
              <a:rPr lang="en-US" altLang="en-US" sz="1200"/>
              <a:pPr/>
              <a:t>46</a:t>
            </a:fld>
            <a:endParaRPr lang="en-US" altLang="en-US" sz="1200" dirty="0"/>
          </a:p>
        </p:txBody>
      </p:sp>
      <p:sp>
        <p:nvSpPr>
          <p:cNvPr id="90114" name="Slide Image Placeholder 1">
            <a:extLst>
              <a:ext uri="{FF2B5EF4-FFF2-40B4-BE49-F238E27FC236}">
                <a16:creationId xmlns:a16="http://schemas.microsoft.com/office/drawing/2014/main" id="{03818B95-4617-A24E-8AA2-3BAE1B0902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>
            <a:extLst>
              <a:ext uri="{FF2B5EF4-FFF2-40B4-BE49-F238E27FC236}">
                <a16:creationId xmlns:a16="http://schemas.microsoft.com/office/drawing/2014/main" id="{C5B0DD45-CEFA-944C-B263-FB74B1CC2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altLang="en-US" dirty="0">
                <a:latin typeface="Times" pitchFamily="2" charset="0"/>
                <a:ea typeface="ＭＳ Ｐゴシック" panose="020B0600070205080204" pitchFamily="34" charset="-128"/>
              </a:rPr>
              <a:t>And since the storm was named after it… This presentation wouldn’t be complete without talking about Ivar’s further… so here we go…</a:t>
            </a:r>
          </a:p>
          <a:p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latin typeface="Times" pitchFamily="2" charset="0"/>
                <a:ea typeface="ＭＳ Ｐゴシック" panose="020B0600070205080204" pitchFamily="34" charset="-128"/>
              </a:rPr>
              <a:t>After the storm, Ivar’s redecorated their entire restaurant, incorporating the storm into their décor.  I actually had the chance to have lunch with the artist, who painted the mural as accurately as possible according to first hand accounts… like by these people…</a:t>
            </a:r>
          </a:p>
          <a:p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latin typeface="Times" pitchFamily="2" charset="0"/>
                <a:ea typeface="ＭＳ Ｐゴシック" panose="020B0600070205080204" pitchFamily="34" charset="-128"/>
              </a:rPr>
              <a:t>Also, as you can see in the painting, there is the wooden statue of  “the carp”… which was washed away in the storm.  Free fish and chips for a year to anyone who safely returns the beloved carp to its home… and here it is.</a:t>
            </a:r>
          </a:p>
        </p:txBody>
      </p:sp>
      <p:sp>
        <p:nvSpPr>
          <p:cNvPr id="90116" name="Slide Number Placeholder 3">
            <a:extLst>
              <a:ext uri="{FF2B5EF4-FFF2-40B4-BE49-F238E27FC236}">
                <a16:creationId xmlns:a16="http://schemas.microsoft.com/office/drawing/2014/main" id="{8DADF99A-3BFF-D74F-9EB4-128516DEBF4F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A1E8FCE5-4FAC-3541-A1F7-CE37F40038A6}" type="slidenum">
              <a:rPr lang="en-US" altLang="en-US" sz="1200">
                <a:latin typeface="Arial" panose="020B0604020202020204" pitchFamily="34" charset="0"/>
              </a:rPr>
              <a:pPr algn="r" eaLnBrk="1" hangingPunct="1"/>
              <a:t>46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18FBCB18-D396-FD43-908B-1BCC048F5C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4" name="Rectangle 3">
            <a:extLst>
              <a:ext uri="{FF2B5EF4-FFF2-40B4-BE49-F238E27FC236}">
                <a16:creationId xmlns:a16="http://schemas.microsoft.com/office/drawing/2014/main" id="{7A4D56E9-DF9C-AD47-9C03-9C26560E7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D5ADB790-0F94-F844-97BD-AE4E4C8288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B92E28EE-DF62-3B42-AAA6-4B4ECEF0A3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>
            <a:extLst>
              <a:ext uri="{FF2B5EF4-FFF2-40B4-BE49-F238E27FC236}">
                <a16:creationId xmlns:a16="http://schemas.microsoft.com/office/drawing/2014/main" id="{C839360F-D8FE-4F46-83DC-4F1FA864DA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2" name="Rectangle 3">
            <a:extLst>
              <a:ext uri="{FF2B5EF4-FFF2-40B4-BE49-F238E27FC236}">
                <a16:creationId xmlns:a16="http://schemas.microsoft.com/office/drawing/2014/main" id="{6EB4E5D7-E9D7-2E4F-B1D6-488A1C11D5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>
            <a:extLst>
              <a:ext uri="{FF2B5EF4-FFF2-40B4-BE49-F238E27FC236}">
                <a16:creationId xmlns:a16="http://schemas.microsoft.com/office/drawing/2014/main" id="{183A3445-68A1-C14E-849C-82CB1191B6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8" name="Rectangle 3">
            <a:extLst>
              <a:ext uri="{FF2B5EF4-FFF2-40B4-BE49-F238E27FC236}">
                <a16:creationId xmlns:a16="http://schemas.microsoft.com/office/drawing/2014/main" id="{1584FBEA-C649-064A-9822-FD08DBB8CF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>
            <a:extLst>
              <a:ext uri="{FF2B5EF4-FFF2-40B4-BE49-F238E27FC236}">
                <a16:creationId xmlns:a16="http://schemas.microsoft.com/office/drawing/2014/main" id="{261561AB-4AF1-6149-801A-EAF41A6C43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4" name="Rectangle 3">
            <a:extLst>
              <a:ext uri="{FF2B5EF4-FFF2-40B4-BE49-F238E27FC236}">
                <a16:creationId xmlns:a16="http://schemas.microsoft.com/office/drawing/2014/main" id="{AD6D6584-78D7-9E4F-A2E7-34446B1E0A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>
            <a:extLst>
              <a:ext uri="{FF2B5EF4-FFF2-40B4-BE49-F238E27FC236}">
                <a16:creationId xmlns:a16="http://schemas.microsoft.com/office/drawing/2014/main" id="{A96526A5-105E-4A45-A3AD-B5F9054141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2" name="Rectangle 3">
            <a:extLst>
              <a:ext uri="{FF2B5EF4-FFF2-40B4-BE49-F238E27FC236}">
                <a16:creationId xmlns:a16="http://schemas.microsoft.com/office/drawing/2014/main" id="{3E308A95-D142-2A42-9765-4B4A518799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>
            <a:extLst>
              <a:ext uri="{FF2B5EF4-FFF2-40B4-BE49-F238E27FC236}">
                <a16:creationId xmlns:a16="http://schemas.microsoft.com/office/drawing/2014/main" id="{076E21B0-B16F-8340-83EC-3871DD83E6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8" name="Rectangle 3">
            <a:extLst>
              <a:ext uri="{FF2B5EF4-FFF2-40B4-BE49-F238E27FC236}">
                <a16:creationId xmlns:a16="http://schemas.microsoft.com/office/drawing/2014/main" id="{AD56D85C-1236-E648-BE98-24BEFCB33A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>
            <a:extLst>
              <a:ext uri="{FF2B5EF4-FFF2-40B4-BE49-F238E27FC236}">
                <a16:creationId xmlns:a16="http://schemas.microsoft.com/office/drawing/2014/main" id="{3C86B5E3-9DC2-EF49-B7D3-E0E4D3BF05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6" name="Rectangle 3">
            <a:extLst>
              <a:ext uri="{FF2B5EF4-FFF2-40B4-BE49-F238E27FC236}">
                <a16:creationId xmlns:a16="http://schemas.microsoft.com/office/drawing/2014/main" id="{C26ADF5F-1D2F-A845-8EAD-1225BADD85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>
            <a:extLst>
              <a:ext uri="{FF2B5EF4-FFF2-40B4-BE49-F238E27FC236}">
                <a16:creationId xmlns:a16="http://schemas.microsoft.com/office/drawing/2014/main" id="{BFFF4DAD-F583-CF44-B5D1-FA76757A77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4" name="Rectangle 3">
            <a:extLst>
              <a:ext uri="{FF2B5EF4-FFF2-40B4-BE49-F238E27FC236}">
                <a16:creationId xmlns:a16="http://schemas.microsoft.com/office/drawing/2014/main" id="{EF7B6C2E-EEFD-3C41-BAE5-AE7C2E0AE0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33693D81-2386-3F4A-B900-0695ECA6BC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396E6C7E-3528-FB4D-8869-D022637244E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59CFC31B-255E-954C-B3FF-B4A8A1427D6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>
            <a:extLst>
              <a:ext uri="{FF2B5EF4-FFF2-40B4-BE49-F238E27FC236}">
                <a16:creationId xmlns:a16="http://schemas.microsoft.com/office/drawing/2014/main" id="{B5A1E089-DCDA-C142-85AE-632B80B72D0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D917A836-6983-F14D-AB4B-2923E75C85A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E7937F61-F7B9-4A49-9032-BE9B7A1F5D3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30D4A198-38DA-3E46-913D-1390E32F5F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ECB1A636-E7E3-DD4A-860D-ED7BEC9180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9A558109-3512-4743-AF4A-BAF86FF1F7C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814A3F5C-11DF-BC48-A58C-C5F384AA7B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D354923C-6AA8-B84C-8617-703409F7BC4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993226E9-AC49-4049-B986-E403BAB1F1E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927101-19C8-F04A-B506-73B6F6FE7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67302-36EF-F349-8FA5-68F4EB3519A5}" type="datetime1">
              <a:rPr lang="en-US" altLang="en-US"/>
              <a:pPr>
                <a:defRPr/>
              </a:pPr>
              <a:t>1/12/22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C69A3-1E88-D14F-8F40-EDF832375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587EA-FFBC-4642-8E3F-6257CEA1F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50C23-2474-FB47-8AD3-CBAFE4FE241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90313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9BD78-C751-9E47-8C2D-1272CA155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C8FC6-FDD1-8F48-AE74-68EF8CD782D1}" type="datetime1">
              <a:rPr lang="en-US" altLang="en-US"/>
              <a:pPr>
                <a:defRPr/>
              </a:pPr>
              <a:t>1/12/22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9D8AE1-65E0-F44C-A1AD-6F82564AD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C86ED-C666-8F43-B56E-857F22ACC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ED195-192D-734D-A25D-C8D821ADD57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68620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A91D4-C374-FF40-A9E1-B05C538F6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47229-D142-0747-ABB6-DA9FE26846CE}" type="datetime1">
              <a:rPr lang="en-US" altLang="en-US"/>
              <a:pPr>
                <a:defRPr/>
              </a:pPr>
              <a:t>1/12/22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C1058-2FA4-A04F-A124-8FCE9D248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D0359C-7ED5-2043-9A3D-A86ABB3DD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E9C07-2CBD-804E-A5C1-05FA403F110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66815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A3B0E-4607-C64B-8CE4-19C0D38D1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F19A3-2A18-684C-94A1-D1A9BE78AA1E}" type="datetime1">
              <a:rPr lang="en-US" altLang="en-US"/>
              <a:pPr>
                <a:defRPr/>
              </a:pPr>
              <a:t>1/12/22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F2F47-A39A-F449-9FBB-B7280145D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1AD92-CCB4-4D4A-A3D9-10EC4E47C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16AF5-C424-E449-8D0A-8BFD6F13FC8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21509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89A9D-AFD2-8C45-8775-C98A60E75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BB116-C0FE-0342-BBA0-17AFAEC5BF0B}" type="datetime1">
              <a:rPr lang="en-US" altLang="en-US"/>
              <a:pPr>
                <a:defRPr/>
              </a:pPr>
              <a:t>1/12/22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A6EFEA-DDC2-094C-8AF8-B6EC87D12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D2A8A-0258-E643-A86D-EEF3BD173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2065E-1251-494B-9DD1-889B15E2F9F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0277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DAA5103-0DA2-C345-AAB8-976CF0681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94F6D-D9C1-3741-8E9A-FB04E25088C5}" type="datetime1">
              <a:rPr lang="en-US" altLang="en-US"/>
              <a:pPr>
                <a:defRPr/>
              </a:pPr>
              <a:t>1/12/22</a:t>
            </a:fld>
            <a:endParaRPr lang="en-US" alt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AF0D90E-E19C-C949-ADA3-342444CD5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ED63CBE-1F88-8841-8C0E-0BA0F6D93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E5AF5-F1F5-0C4D-8012-56D959289E7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58804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987600A-80BF-AB41-99F8-E08250291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079FF-921E-AF4B-9278-F1AD518F6FF1}" type="datetime1">
              <a:rPr lang="en-US" altLang="en-US"/>
              <a:pPr>
                <a:defRPr/>
              </a:pPr>
              <a:t>1/12/22</a:t>
            </a:fld>
            <a:endParaRPr lang="en-US" alt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386326E-3377-3F40-BCAF-6D5B64845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1811A07-B199-6442-85C7-8A9C2604A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567B6-6EE9-B64B-9261-92BC32C9E18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65954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E8C896F-2029-0343-8CBE-3D7F619E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6A059-B292-5243-8695-79FFF14FCA3C}" type="datetime1">
              <a:rPr lang="en-US" altLang="en-US"/>
              <a:pPr>
                <a:defRPr/>
              </a:pPr>
              <a:t>1/12/22</a:t>
            </a:fld>
            <a:endParaRPr lang="en-US" alt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D4E046C-DD41-7D40-89E1-BCA04F2EC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EB9C7C5-08F4-834D-8BBC-5C9DB56BB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DBB6E-6534-7D48-87B4-1F27F31587E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89264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A02F9B8-3BAA-7246-BAC0-082CF9D9C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49188-6032-3E4B-99D7-38411F6209B7}" type="datetime1">
              <a:rPr lang="en-US" altLang="en-US"/>
              <a:pPr>
                <a:defRPr/>
              </a:pPr>
              <a:t>1/12/22</a:t>
            </a:fld>
            <a:endParaRPr lang="en-US" alt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39209CF-001D-EA4E-9A73-1153A6E1F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D70AF3A-8547-4042-87DB-CF24D9CEB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A17C9-885C-664E-965A-3749E9AB7EE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94319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D87EB08-E1CB-D649-B5E6-DDE6FFAEE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1DAFA-1E6A-6345-824F-7611BC23EB9D}" type="datetime1">
              <a:rPr lang="en-US" altLang="en-US"/>
              <a:pPr>
                <a:defRPr/>
              </a:pPr>
              <a:t>1/12/22</a:t>
            </a:fld>
            <a:endParaRPr lang="en-US" alt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07F43EC-1230-C34D-ABD8-5C26BD696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CB6BB4A-2EEA-E24B-B6F8-ECC9D74D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FB318-0416-D94B-B8FC-0B74EC47673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84783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B08EA1F-9D3D-F14E-9FF5-DF3BE78D4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5802B-6542-D045-94B8-CB7A3A6ADBB8}" type="datetime1">
              <a:rPr lang="en-US" altLang="en-US"/>
              <a:pPr>
                <a:defRPr/>
              </a:pPr>
              <a:t>1/12/22</a:t>
            </a:fld>
            <a:endParaRPr lang="en-US" alt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C8208BE-8A34-AD41-9102-C01F59D65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F538C05-8DE7-C64B-9D80-25CA9312C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DB675-DDB5-F44D-9D24-5FD301B162C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63834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8ACFD34-DAF1-BC4B-AD4B-AF6C691F471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8F11E2F-E542-3844-B102-4BC0D3FEB40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92B7B0-CAFB-D14C-8C5C-9FBB58C326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9DA6C99F-E6C0-D84F-9C57-CA580C6F79DD}" type="datetime1">
              <a:rPr lang="en-US" altLang="en-US"/>
              <a:pPr>
                <a:defRPr/>
              </a:pPr>
              <a:t>1/12/22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E3FBF-DD76-944F-976F-D2E0B56156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364323-E8B8-204C-A84A-366FCFC74F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2258DD72-EA08-2840-8C89-ED6749724EA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gif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D617536B-F363-7045-82B9-06AE0F642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786" y="3886200"/>
            <a:ext cx="2807227" cy="2452687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 defTabSz="914400" eaLnBrk="1" hangingPunct="1">
              <a:lnSpc>
                <a:spcPct val="90000"/>
              </a:lnSpc>
            </a:pPr>
            <a:r>
              <a:rPr lang="en-US" altLang="en-US" b="1" dirty="0">
                <a:solidFill>
                  <a:schemeClr val="tx2"/>
                </a:solidFill>
                <a:ea typeface="+mj-ea"/>
                <a:cs typeface="+mj-cs"/>
              </a:rPr>
              <a:t>How to Master the Weather</a:t>
            </a:r>
          </a:p>
        </p:txBody>
      </p:sp>
      <p:pic>
        <p:nvPicPr>
          <p:cNvPr id="3" name="Picture 2" descr="A sailboat in the water&#10;&#10;Description automatically generated with medium confidence">
            <a:extLst>
              <a:ext uri="{FF2B5EF4-FFF2-40B4-BE49-F238E27FC236}">
                <a16:creationId xmlns:a16="http://schemas.microsoft.com/office/drawing/2014/main" id="{C6A59156-A80E-D44C-A775-1F8628187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282" b="5064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15363" name="TextBox 1">
            <a:extLst>
              <a:ext uri="{FF2B5EF4-FFF2-40B4-BE49-F238E27FC236}">
                <a16:creationId xmlns:a16="http://schemas.microsoft.com/office/drawing/2014/main" id="{0076410D-F49C-B746-97EC-11A07FAD9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010023"/>
            <a:ext cx="3766214" cy="19383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3600" dirty="0">
                <a:latin typeface="+mn-lt"/>
                <a:ea typeface="+mn-ea"/>
              </a:rPr>
              <a:t>Cliff Mass</a:t>
            </a:r>
          </a:p>
          <a:p>
            <a:pPr defTabSz="9144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3600" dirty="0">
                <a:solidFill>
                  <a:schemeClr val="tx2"/>
                </a:solidFill>
                <a:latin typeface="+mn-lt"/>
                <a:ea typeface="+mn-ea"/>
              </a:rPr>
              <a:t>University of Washington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nws2">
            <a:extLst>
              <a:ext uri="{FF2B5EF4-FFF2-40B4-BE49-F238E27FC236}">
                <a16:creationId xmlns:a16="http://schemas.microsoft.com/office/drawing/2014/main" id="{9BED40FD-D12A-034E-9DB5-6B67286C0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81000"/>
            <a:ext cx="6248400" cy="590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557B803E-D5B3-A24F-8897-E6C33DC1F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4F81BD"/>
                </a:solidFill>
              </a:rPr>
              <a:t>The NWS Forecast Discussion: </a:t>
            </a:r>
            <a:r>
              <a:rPr lang="en-US" altLang="en-US" b="1" dirty="0">
                <a:solidFill>
                  <a:schemeClr val="tx2"/>
                </a:solidFill>
              </a:rPr>
              <a:t>get into the mind of the forecaster</a:t>
            </a:r>
          </a:p>
        </p:txBody>
      </p:sp>
      <p:pic>
        <p:nvPicPr>
          <p:cNvPr id="4" name="Picture 4" descr="discussion">
            <a:extLst>
              <a:ext uri="{FF2B5EF4-FFF2-40B4-BE49-F238E27FC236}">
                <a16:creationId xmlns:a16="http://schemas.microsoft.com/office/drawing/2014/main" id="{8FDE2CDD-C98F-7A4A-A2BD-7D51DA055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905000"/>
            <a:ext cx="5384803" cy="463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5838DD9D-80C3-C34C-BD56-DCBAFBFC0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Weather.com has very good forecasts—better than the National Weather Service</a:t>
            </a:r>
          </a:p>
        </p:txBody>
      </p:sp>
      <p:sp>
        <p:nvSpPr>
          <p:cNvPr id="44034" name="Rectangle 3">
            <a:extLst>
              <a:ext uri="{FF2B5EF4-FFF2-40B4-BE49-F238E27FC236}">
                <a16:creationId xmlns:a16="http://schemas.microsoft.com/office/drawing/2014/main" id="{DFF6BA7C-2942-D14F-8751-97CA04591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2057400"/>
            <a:ext cx="3810000" cy="4068763"/>
          </a:xfrm>
        </p:spPr>
        <p:txBody>
          <a:bodyPr/>
          <a:lstStyle/>
          <a:p>
            <a:pPr eaLnBrk="1" hangingPunct="1"/>
            <a:r>
              <a:rPr lang="en-US" altLang="en-US" dirty="0"/>
              <a:t>Completely automated.</a:t>
            </a:r>
          </a:p>
          <a:p>
            <a:pPr eaLnBrk="1" hangingPunct="1"/>
            <a:r>
              <a:rPr lang="en-US" altLang="en-US" dirty="0"/>
              <a:t>Highly sophisticated statistical improvement of National Weather Service and other forecast models.</a:t>
            </a:r>
          </a:p>
        </p:txBody>
      </p:sp>
      <p:pic>
        <p:nvPicPr>
          <p:cNvPr id="44035" name="Picture 1" descr="weatherchnnel.tiff">
            <a:extLst>
              <a:ext uri="{FF2B5EF4-FFF2-40B4-BE49-F238E27FC236}">
                <a16:creationId xmlns:a16="http://schemas.microsoft.com/office/drawing/2014/main" id="{85FA1F7E-14E9-F441-B01B-4F440D9CA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438400"/>
            <a:ext cx="5192713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2A918CA9-0ED1-A14E-B897-9DFD8C204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</a:rPr>
              <a:t>Who has the best forecasts online?  Check forecastadvisor.com</a:t>
            </a:r>
          </a:p>
        </p:txBody>
      </p:sp>
      <p:pic>
        <p:nvPicPr>
          <p:cNvPr id="46082" name="Content Placeholder 3" descr="forecastadvisr.tiff">
            <a:extLst>
              <a:ext uri="{FF2B5EF4-FFF2-40B4-BE49-F238E27FC236}">
                <a16:creationId xmlns:a16="http://schemas.microsoft.com/office/drawing/2014/main" id="{948DD685-235E-8F48-A5CD-ECB6A027AB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803" b="-11803"/>
          <a:stretch>
            <a:fillRect/>
          </a:stretch>
        </p:blipFill>
        <p:spPr>
          <a:xfrm>
            <a:off x="304800" y="1732869"/>
            <a:ext cx="8686800" cy="4776788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CF9C26E5-D933-7740-AEEE-D9A554A90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6409"/>
            <a:ext cx="3048000" cy="2925762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</a:rPr>
              <a:t>UW Website</a:t>
            </a:r>
            <a:br>
              <a:rPr lang="en-US" altLang="en-US" b="1" dirty="0">
                <a:solidFill>
                  <a:schemeClr val="tx2"/>
                </a:solidFill>
              </a:rPr>
            </a:br>
            <a:r>
              <a:rPr lang="en-US" altLang="en-US" b="1" dirty="0">
                <a:solidFill>
                  <a:schemeClr val="tx2"/>
                </a:solidFill>
              </a:rPr>
              <a:t>Has Everything</a:t>
            </a:r>
          </a:p>
        </p:txBody>
      </p:sp>
      <p:pic>
        <p:nvPicPr>
          <p:cNvPr id="47106" name="Content Placeholder 3" descr="deptsite.tiff">
            <a:extLst>
              <a:ext uri="{FF2B5EF4-FFF2-40B4-BE49-F238E27FC236}">
                <a16:creationId xmlns:a16="http://schemas.microsoft.com/office/drawing/2014/main" id="{E5F6841F-98E9-7942-9F86-1BF6CCAFB3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687" r="-49687"/>
          <a:stretch>
            <a:fillRect/>
          </a:stretch>
        </p:blipFill>
        <p:spPr>
          <a:xfrm>
            <a:off x="1219200" y="743403"/>
            <a:ext cx="10577513" cy="5818188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3F8A8-BDEC-704C-9AA6-962677936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Radar (areas of precipitation)</a:t>
            </a:r>
          </a:p>
        </p:txBody>
      </p:sp>
      <p:pic>
        <p:nvPicPr>
          <p:cNvPr id="5" name="Content Placeholder 4" descr="Website, map&#10;&#10;Description automatically generated">
            <a:extLst>
              <a:ext uri="{FF2B5EF4-FFF2-40B4-BE49-F238E27FC236}">
                <a16:creationId xmlns:a16="http://schemas.microsoft.com/office/drawing/2014/main" id="{86C03B1A-F5CA-5E41-A893-5FF1A3FC3F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295400"/>
            <a:ext cx="6543033" cy="5131557"/>
          </a:xfrm>
        </p:spPr>
      </p:pic>
    </p:spTree>
    <p:extLst>
      <p:ext uri="{BB962C8B-B14F-4D97-AF65-F5344CB8AC3E}">
        <p14:creationId xmlns:p14="http://schemas.microsoft.com/office/powerpoint/2010/main" val="3395058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8F51A910-DAF6-7F41-B8DF-04E19B17A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43" y="6858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rgbClr val="4F81BD"/>
                </a:solidFill>
              </a:rPr>
              <a:t>Smartphone Weather Apps Are Very Useful</a:t>
            </a:r>
          </a:p>
        </p:txBody>
      </p:sp>
      <p:sp>
        <p:nvSpPr>
          <p:cNvPr id="48130" name="Content Placeholder 1">
            <a:extLst>
              <a:ext uri="{FF2B5EF4-FFF2-40B4-BE49-F238E27FC236}">
                <a16:creationId xmlns:a16="http://schemas.microsoft.com/office/drawing/2014/main" id="{11DA95E8-5059-E847-8913-6B9968CDAF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86" y="2209800"/>
            <a:ext cx="8458200" cy="35814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Smartphones are the perfect weather delivery devices for weather</a:t>
            </a:r>
          </a:p>
          <a:p>
            <a:pPr lvl="1"/>
            <a:r>
              <a:rPr lang="en-US" altLang="en-US" sz="3200" dirty="0"/>
              <a:t>Good graphics, </a:t>
            </a:r>
          </a:p>
          <a:p>
            <a:pPr lvl="1"/>
            <a:r>
              <a:rPr lang="en-US" altLang="en-US" sz="3200" dirty="0"/>
              <a:t>they know where you are, </a:t>
            </a:r>
          </a:p>
          <a:p>
            <a:pPr lvl="1"/>
            <a:r>
              <a:rPr lang="en-US" altLang="en-US" sz="3200" dirty="0"/>
              <a:t>good communications, </a:t>
            </a:r>
          </a:p>
          <a:p>
            <a:pPr lvl="1"/>
            <a:r>
              <a:rPr lang="en-US" altLang="en-US" sz="3200" dirty="0"/>
              <a:t>and more…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53BEDA8B-BE80-6345-9EF5-E5F8AF7C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latin typeface="Times" pitchFamily="2" charset="0"/>
              </a:rPr>
              <a:t>WeatherChannel App</a:t>
            </a:r>
          </a:p>
        </p:txBody>
      </p:sp>
      <p:pic>
        <p:nvPicPr>
          <p:cNvPr id="49154" name="Content Placeholder 3" descr="weatherchanneld.tiff">
            <a:extLst>
              <a:ext uri="{FF2B5EF4-FFF2-40B4-BE49-F238E27FC236}">
                <a16:creationId xmlns:a16="http://schemas.microsoft.com/office/drawing/2014/main" id="{F0735F9A-9FE6-8B4D-8091-E089687802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2" r="-2562"/>
          <a:stretch>
            <a:fillRect/>
          </a:stretch>
        </p:blipFill>
        <p:spPr/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3A74E754-DBD8-4447-BFED-12DBC5113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4648200" cy="5897563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Times" pitchFamily="2" charset="0"/>
              </a:rPr>
              <a:t>Radarscope</a:t>
            </a:r>
            <a:r>
              <a:rPr lang="en-US" altLang="en-US" dirty="0">
                <a:latin typeface="Times" pitchFamily="2" charset="0"/>
              </a:rPr>
              <a:t>:  The Professional</a:t>
            </a:r>
            <a:r>
              <a:rPr lang="ja-JP" altLang="en-US">
                <a:latin typeface="Times" pitchFamily="2" charset="0"/>
              </a:rPr>
              <a:t>’</a:t>
            </a:r>
            <a:r>
              <a:rPr lang="en-US" altLang="ja-JP" dirty="0">
                <a:latin typeface="Times" pitchFamily="2" charset="0"/>
              </a:rPr>
              <a:t>s Choice for Looking at Radar Imagery</a:t>
            </a:r>
            <a:endParaRPr lang="en-US" altLang="en-US" dirty="0">
              <a:latin typeface="Times" pitchFamily="2" charset="0"/>
            </a:endParaRPr>
          </a:p>
        </p:txBody>
      </p:sp>
      <p:pic>
        <p:nvPicPr>
          <p:cNvPr id="50178" name="Content Placeholder 3" descr="screen568x568-330x600.jpeg">
            <a:extLst>
              <a:ext uri="{FF2B5EF4-FFF2-40B4-BE49-F238E27FC236}">
                <a16:creationId xmlns:a16="http://schemas.microsoft.com/office/drawing/2014/main" id="{03A14554-B3AC-4E4D-9886-A822B52D40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716" r="-121716"/>
          <a:stretch>
            <a:fillRect/>
          </a:stretch>
        </p:blipFill>
        <p:spPr>
          <a:xfrm>
            <a:off x="2819400" y="1447800"/>
            <a:ext cx="8229600" cy="4525963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E7122D8E-AA5B-2C4D-8151-D2E6F8C74A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Understanding Local Winds</a:t>
            </a: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041F8436-4D78-A741-BBCC-7EBC4209B3FD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09600" y="1752600"/>
            <a:ext cx="7924800" cy="419100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sz="3200" b="1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Local winds are mainly a combination of several factors:</a:t>
            </a:r>
          </a:p>
          <a:p>
            <a:pPr lvl="1" eaLnBrk="1" hangingPunct="1"/>
            <a:r>
              <a:rPr lang="en-US" altLang="en-US" sz="32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Diurnal winds </a:t>
            </a:r>
            <a:r>
              <a:rPr lang="en-US" altLang="en-US" sz="3200" dirty="0">
                <a:ea typeface="ＭＳ Ｐゴシック" panose="020B0600070205080204" pitchFamily="34" charset="-128"/>
              </a:rPr>
              <a:t>(sea breezes, land breezes of several scales)</a:t>
            </a:r>
          </a:p>
          <a:p>
            <a:pPr lvl="1" eaLnBrk="1" hangingPunct="1"/>
            <a:r>
              <a:rPr lang="en-US" altLang="en-US" sz="32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Large scale winds</a:t>
            </a:r>
            <a:r>
              <a:rPr lang="en-US" altLang="en-US" sz="3200" dirty="0">
                <a:ea typeface="ＭＳ Ｐゴシック" panose="020B0600070205080204" pitchFamily="34" charset="-128"/>
              </a:rPr>
              <a:t>, produced by major systems (“synoptic” high and low pressure systems)</a:t>
            </a:r>
          </a:p>
          <a:p>
            <a:pPr lvl="1" eaLnBrk="1" hangingPunct="1"/>
            <a:r>
              <a:rPr lang="en-US" altLang="en-US" sz="32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Regional circulations forced by terrain</a:t>
            </a:r>
            <a:r>
              <a:rPr lang="en-US" altLang="en-US" sz="3200" dirty="0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EDD4E157-E660-1642-9C3F-675D39554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1F497D"/>
                </a:solidFill>
              </a:rPr>
              <a:t>You Need to Know</a:t>
            </a: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D9D8E1C5-7935-9F4A-9372-4A168744E7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286000"/>
            <a:ext cx="8229600" cy="3352800"/>
          </a:xfrm>
        </p:spPr>
        <p:txBody>
          <a:bodyPr/>
          <a:lstStyle/>
          <a:p>
            <a:pPr eaLnBrk="1" hangingPunct="1"/>
            <a:r>
              <a:rPr lang="en-US" altLang="en-US" dirty="0"/>
              <a:t>Where to get reliable information</a:t>
            </a:r>
          </a:p>
          <a:p>
            <a:pPr eaLnBrk="1" hangingPunct="1"/>
            <a:r>
              <a:rPr lang="en-US" altLang="en-US" dirty="0"/>
              <a:t>Current state of the technology of weather prediction</a:t>
            </a:r>
          </a:p>
          <a:p>
            <a:pPr eaLnBrk="1" hangingPunct="1"/>
            <a:r>
              <a:rPr lang="en-US" altLang="en-US" dirty="0"/>
              <a:t>How to read the sky and how to interpret basic weather information</a:t>
            </a:r>
          </a:p>
          <a:p>
            <a:pPr eaLnBrk="1" hangingPunct="1"/>
            <a:r>
              <a:rPr lang="en-US" altLang="en-US" dirty="0"/>
              <a:t> About local meteorology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EED7D0BD-4FC3-CC43-BF73-C3A04CAF13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74D4ABEB-CD0E-0642-934B-80CA7BE6FDD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2209800" cy="43434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/>
              <a:t>Complex array of land/water contrasts and terrain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18435" name="Picture 4" descr="regionalterrain.jpg">
            <a:extLst>
              <a:ext uri="{FF2B5EF4-FFF2-40B4-BE49-F238E27FC236}">
                <a16:creationId xmlns:a16="http://schemas.microsoft.com/office/drawing/2014/main" id="{E9780A75-87E8-CE48-B8BE-855E588C49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753608"/>
            <a:ext cx="5715000" cy="572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C767C41E-C94B-3C41-AD4B-E0912C0A45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Diurnal Winds 101</a:t>
            </a:r>
          </a:p>
        </p:txBody>
      </p:sp>
      <p:pic>
        <p:nvPicPr>
          <p:cNvPr id="20482" name="Content Placeholder 4" descr="Figure6.2.jpg">
            <a:extLst>
              <a:ext uri="{FF2B5EF4-FFF2-40B4-BE49-F238E27FC236}">
                <a16:creationId xmlns:a16="http://schemas.microsoft.com/office/drawing/2014/main" id="{E8F83A1F-24CD-9945-A3F7-D28D6AB7B8B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43" r="-4343"/>
          <a:stretch>
            <a:fillRect/>
          </a:stretch>
        </p:blipFill>
        <p:spPr>
          <a:xfrm>
            <a:off x="4572000" y="1828800"/>
            <a:ext cx="3810000" cy="4114800"/>
          </a:xfrm>
        </p:spPr>
      </p:pic>
      <p:pic>
        <p:nvPicPr>
          <p:cNvPr id="20483" name="Content Placeholder 5" descr="6.1seabreeze3.tiff">
            <a:extLst>
              <a:ext uri="{FF2B5EF4-FFF2-40B4-BE49-F238E27FC236}">
                <a16:creationId xmlns:a16="http://schemas.microsoft.com/office/drawing/2014/main" id="{DA6E4189-F51A-7544-B623-3AEDDF356B4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25" r="-19225"/>
          <a:stretch>
            <a:fillRect/>
          </a:stretch>
        </p:blipFill>
        <p:spPr>
          <a:xfrm>
            <a:off x="533400" y="1676400"/>
            <a:ext cx="4419600" cy="4773613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&#13;File_01.jpg#5                                                  0009FA8B&#13;Macintosh2 HD                  ABA78158:">
            <a:extLst>
              <a:ext uri="{FF2B5EF4-FFF2-40B4-BE49-F238E27FC236}">
                <a16:creationId xmlns:a16="http://schemas.microsoft.com/office/drawing/2014/main" id="{E02C62C0-7513-1446-AB44-FD15026DC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6850"/>
            <a:ext cx="4973638" cy="666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extBox 3">
            <a:extLst>
              <a:ext uri="{FF2B5EF4-FFF2-40B4-BE49-F238E27FC236}">
                <a16:creationId xmlns:a16="http://schemas.microsoft.com/office/drawing/2014/main" id="{F133384E-6A1A-9546-A233-81705AC56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2286000"/>
            <a:ext cx="168751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70C0"/>
                </a:solidFill>
                <a:latin typeface="Times" pitchFamily="2" charset="0"/>
              </a:rPr>
              <a:t>Summer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70C0"/>
                </a:solidFill>
                <a:latin typeface="Times" pitchFamily="2" charset="0"/>
              </a:rPr>
              <a:t>Diurnal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70C0"/>
                </a:solidFill>
                <a:latin typeface="Times" pitchFamily="2" charset="0"/>
              </a:rPr>
              <a:t>Winds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&#13;File_01.jpg#5                                                  0009FA8B&#13;Macintosh2 HD                  ABA78158:">
            <a:extLst>
              <a:ext uri="{FF2B5EF4-FFF2-40B4-BE49-F238E27FC236}">
                <a16:creationId xmlns:a16="http://schemas.microsoft.com/office/drawing/2014/main" id="{CBB751A0-332F-CF40-85E9-FEB109822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86" b="67493"/>
          <a:stretch>
            <a:fillRect/>
          </a:stretch>
        </p:blipFill>
        <p:spPr bwMode="auto">
          <a:xfrm>
            <a:off x="1600200" y="762000"/>
            <a:ext cx="5186363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extBox 3">
            <a:extLst>
              <a:ext uri="{FF2B5EF4-FFF2-40B4-BE49-F238E27FC236}">
                <a16:creationId xmlns:a16="http://schemas.microsoft.com/office/drawing/2014/main" id="{2170DBA0-D0D3-C542-A212-69EA22DDC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2286000"/>
            <a:ext cx="168751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70C0"/>
                </a:solidFill>
                <a:latin typeface="Times" pitchFamily="2" charset="0"/>
              </a:rPr>
              <a:t>Summer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70C0"/>
                </a:solidFill>
                <a:latin typeface="Times" pitchFamily="2" charset="0"/>
              </a:rPr>
              <a:t>Diurnal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70C0"/>
                </a:solidFill>
                <a:latin typeface="Times" pitchFamily="2" charset="0"/>
              </a:rPr>
              <a:t>Winds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8485D1-63E7-9243-8567-1948A053476E}"/>
              </a:ext>
            </a:extLst>
          </p:cNvPr>
          <p:cNvSpPr txBox="1"/>
          <p:nvPr/>
        </p:nvSpPr>
        <p:spPr>
          <a:xfrm>
            <a:off x="6786563" y="5181600"/>
            <a:ext cx="885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 AM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&#13;File_01.jpg#5                                                  0009FA8B&#13;Macintosh2 HD                  ABA78158:">
            <a:extLst>
              <a:ext uri="{FF2B5EF4-FFF2-40B4-BE49-F238E27FC236}">
                <a16:creationId xmlns:a16="http://schemas.microsoft.com/office/drawing/2014/main" id="{F3C78F35-CE99-D448-8F92-C16D9BDD8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18" t="33652" r="417" b="34319"/>
          <a:stretch>
            <a:fillRect/>
          </a:stretch>
        </p:blipFill>
        <p:spPr bwMode="auto">
          <a:xfrm>
            <a:off x="1752600" y="1219200"/>
            <a:ext cx="4800600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extBox 3">
            <a:extLst>
              <a:ext uri="{FF2B5EF4-FFF2-40B4-BE49-F238E27FC236}">
                <a16:creationId xmlns:a16="http://schemas.microsoft.com/office/drawing/2014/main" id="{06AE278F-C759-E44D-A202-1DDF7C62C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2286000"/>
            <a:ext cx="168751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70C0"/>
                </a:solidFill>
                <a:latin typeface="Times" pitchFamily="2" charset="0"/>
              </a:rPr>
              <a:t>Summer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70C0"/>
                </a:solidFill>
                <a:latin typeface="Times" pitchFamily="2" charset="0"/>
              </a:rPr>
              <a:t>Diurnal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70C0"/>
                </a:solidFill>
                <a:latin typeface="Times" pitchFamily="2" charset="0"/>
              </a:rPr>
              <a:t>Winds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D12245-CBFD-6B42-BDD8-D46099E32975}"/>
              </a:ext>
            </a:extLst>
          </p:cNvPr>
          <p:cNvSpPr txBox="1"/>
          <p:nvPr/>
        </p:nvSpPr>
        <p:spPr>
          <a:xfrm>
            <a:off x="6858000" y="5105400"/>
            <a:ext cx="902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PM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&#13;File_01.jpg#5                                                  0009FA8B&#13;Macintosh2 HD                  ABA78158:">
            <a:extLst>
              <a:ext uri="{FF2B5EF4-FFF2-40B4-BE49-F238E27FC236}">
                <a16:creationId xmlns:a16="http://schemas.microsoft.com/office/drawing/2014/main" id="{915112F2-EA77-C34C-9436-080AFE228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1" t="66824" r="43314"/>
          <a:stretch>
            <a:fillRect/>
          </a:stretch>
        </p:blipFill>
        <p:spPr bwMode="auto">
          <a:xfrm>
            <a:off x="1295400" y="609600"/>
            <a:ext cx="517842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extBox 3">
            <a:extLst>
              <a:ext uri="{FF2B5EF4-FFF2-40B4-BE49-F238E27FC236}">
                <a16:creationId xmlns:a16="http://schemas.microsoft.com/office/drawing/2014/main" id="{9A3A8A93-A57B-CA42-9213-0937BE134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2286000"/>
            <a:ext cx="168751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70C0"/>
                </a:solidFill>
                <a:latin typeface="Times" pitchFamily="2" charset="0"/>
              </a:rPr>
              <a:t>Summer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70C0"/>
                </a:solidFill>
                <a:latin typeface="Times" pitchFamily="2" charset="0"/>
              </a:rPr>
              <a:t>Diurnal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70C0"/>
                </a:solidFill>
                <a:latin typeface="Times" pitchFamily="2" charset="0"/>
              </a:rPr>
              <a:t>Winds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DDE330-9DC4-164F-A728-91B875A037EF}"/>
              </a:ext>
            </a:extLst>
          </p:cNvPr>
          <p:cNvSpPr txBox="1"/>
          <p:nvPr/>
        </p:nvSpPr>
        <p:spPr>
          <a:xfrm>
            <a:off x="6705600" y="5105400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 PM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13C9750C-CA0A-C741-B9EC-58EFDC4E11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914400"/>
            <a:ext cx="83820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Sea Breeze Winds </a:t>
            </a:r>
            <a:r>
              <a:rPr lang="en-US" altLang="en-US" b="1" dirty="0">
                <a:solidFill>
                  <a:srgbClr val="0070C0"/>
                </a:solidFill>
              </a:rPr>
              <a:t>Washington and Oregon Coasts</a:t>
            </a:r>
            <a:endParaRPr lang="en-US" altLang="en-US" b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0722" name="Rectangle 3">
            <a:extLst>
              <a:ext uri="{FF2B5EF4-FFF2-40B4-BE49-F238E27FC236}">
                <a16:creationId xmlns:a16="http://schemas.microsoft.com/office/drawing/2014/main" id="{E2BE4637-45C3-5F47-968D-F40681C46C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4048" y="2514600"/>
            <a:ext cx="4191000" cy="4114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Gusts frequently reach 30-35 knots during the summer during the afternoon along the southern Oregon Coast.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49091DA2-53A4-1F41-BC27-F4E1FD9F6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2362200"/>
            <a:ext cx="2611370" cy="3733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3" name="Object 2">
            <a:extLst>
              <a:ext uri="{FF2B5EF4-FFF2-40B4-BE49-F238E27FC236}">
                <a16:creationId xmlns:a16="http://schemas.microsoft.com/office/drawing/2014/main" id="{B03FBF78-0DE0-0845-A798-F411FC5A29F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304800"/>
          <a:ext cx="8839200" cy="603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36" name="Document" r:id="rId3" imgW="12801600" imgH="8737600" progId="Word.Document.8">
                  <p:embed/>
                </p:oleObj>
              </mc:Choice>
              <mc:Fallback>
                <p:oleObj name="Document" r:id="rId3" imgW="12801600" imgH="8737600" progId="Word.Document.8">
                  <p:embed/>
                  <p:pic>
                    <p:nvPicPr>
                      <p:cNvPr id="33793" name="Object 2">
                        <a:extLst>
                          <a:ext uri="{FF2B5EF4-FFF2-40B4-BE49-F238E27FC236}">
                            <a16:creationId xmlns:a16="http://schemas.microsoft.com/office/drawing/2014/main" id="{B03FBF78-0DE0-0845-A798-F411FC5A29F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04800"/>
                        <a:ext cx="8839200" cy="6035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4" name="Text Box 3">
            <a:extLst>
              <a:ext uri="{FF2B5EF4-FFF2-40B4-BE49-F238E27FC236}">
                <a16:creationId xmlns:a16="http://schemas.microsoft.com/office/drawing/2014/main" id="{71ACBE6A-00C4-3747-8C86-9A68EF6DA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25" y="60801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Times" pitchFamily="2" charset="0"/>
            </a:endParaRPr>
          </a:p>
        </p:txBody>
      </p:sp>
      <p:sp>
        <p:nvSpPr>
          <p:cNvPr id="33795" name="Text Box 4">
            <a:extLst>
              <a:ext uri="{FF2B5EF4-FFF2-40B4-BE49-F238E27FC236}">
                <a16:creationId xmlns:a16="http://schemas.microsoft.com/office/drawing/2014/main" id="{01AAA29C-A725-574A-BE10-0E4FB4705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172200"/>
            <a:ext cx="800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Times" pitchFamily="2" charset="0"/>
              </a:rPr>
              <a:t>2-minute average July-August winds along the Northwest coast.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>
            <a:extLst>
              <a:ext uri="{FF2B5EF4-FFF2-40B4-BE49-F238E27FC236}">
                <a16:creationId xmlns:a16="http://schemas.microsoft.com/office/drawing/2014/main" id="{5B2FEEDB-028A-C044-9FA0-40DF4DC92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5"/>
          <a:stretch>
            <a:fillRect/>
          </a:stretch>
        </p:blipFill>
        <p:spPr bwMode="auto">
          <a:xfrm>
            <a:off x="381000" y="381000"/>
            <a:ext cx="8382000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 Box 4">
            <a:extLst>
              <a:ext uri="{FF2B5EF4-FFF2-40B4-BE49-F238E27FC236}">
                <a16:creationId xmlns:a16="http://schemas.microsoft.com/office/drawing/2014/main" id="{056D908D-5F73-4D42-9E10-5BF925CF1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6278563"/>
            <a:ext cx="66881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" pitchFamily="2" charset="0"/>
              </a:rPr>
              <a:t>Southern Oregon Coast Near Brookings</a:t>
            </a:r>
            <a:endParaRPr lang="en-US" altLang="en-US" sz="2400" dirty="0">
              <a:latin typeface="Times" pitchFamily="2" charset="0"/>
            </a:endParaRPr>
          </a:p>
        </p:txBody>
      </p:sp>
      <p:sp>
        <p:nvSpPr>
          <p:cNvPr id="31747" name="TextBox 3">
            <a:extLst>
              <a:ext uri="{FF2B5EF4-FFF2-40B4-BE49-F238E27FC236}">
                <a16:creationId xmlns:a16="http://schemas.microsoft.com/office/drawing/2014/main" id="{EF925421-DACA-7B41-9D11-6E88D79BE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447800"/>
            <a:ext cx="903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" pitchFamily="2" charset="0"/>
              </a:rPr>
              <a:t>South</a:t>
            </a:r>
          </a:p>
        </p:txBody>
      </p:sp>
      <p:sp>
        <p:nvSpPr>
          <p:cNvPr id="31748" name="TextBox 4">
            <a:extLst>
              <a:ext uri="{FF2B5EF4-FFF2-40B4-BE49-F238E27FC236}">
                <a16:creationId xmlns:a16="http://schemas.microsoft.com/office/drawing/2014/main" id="{A285ADA7-70CC-E640-8DF9-E59C856F6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1371600"/>
            <a:ext cx="903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" pitchFamily="2" charset="0"/>
              </a:rPr>
              <a:t>North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69" name="Object 2">
            <a:extLst>
              <a:ext uri="{FF2B5EF4-FFF2-40B4-BE49-F238E27FC236}">
                <a16:creationId xmlns:a16="http://schemas.microsoft.com/office/drawing/2014/main" id="{26482CC6-106D-C54A-9B7C-D6582505FB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5983046"/>
              </p:ext>
            </p:extLst>
          </p:nvPr>
        </p:nvGraphicFramePr>
        <p:xfrm>
          <a:off x="2209800" y="1981200"/>
          <a:ext cx="5486400" cy="4376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13" name="Document" r:id="rId3" imgW="4013200" imgH="3200400" progId="Word.Document.8">
                  <p:embed/>
                </p:oleObj>
              </mc:Choice>
              <mc:Fallback>
                <p:oleObj name="Document" r:id="rId3" imgW="4013200" imgH="3200400" progId="Word.Document.8">
                  <p:embed/>
                  <p:pic>
                    <p:nvPicPr>
                      <p:cNvPr id="32769" name="Object 2">
                        <a:extLst>
                          <a:ext uri="{FF2B5EF4-FFF2-40B4-BE49-F238E27FC236}">
                            <a16:creationId xmlns:a16="http://schemas.microsoft.com/office/drawing/2014/main" id="{26482CC6-106D-C54A-9B7C-D6582505FB4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1981200"/>
                        <a:ext cx="5486400" cy="43760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5EA790C-79AD-8E45-A079-4777E9E80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Why so windy along the southern Oregon coast?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60F1F-C0F8-8C4A-9026-56A641E9B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CB3475D9-D433-8B41-B3FC-504D65351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1F497D"/>
                </a:solidFill>
              </a:rPr>
              <a:t>Where can you get weather information?</a:t>
            </a: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801AC93C-6D95-B54F-B981-B339B01C0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600200"/>
            <a:ext cx="88392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b="1" dirty="0"/>
              <a:t>Print newspapers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/>
              <a:t>Forecasts are generally old and superficial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 dirty="0"/>
              <a:t>Radio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/>
              <a:t>Often old or wrong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 dirty="0"/>
              <a:t>TV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/>
              <a:t>Varies substantially in quality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/>
              <a:t>Tends to hype storms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 dirty="0"/>
              <a:t>NOAA weather radio-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/>
              <a:t>Straight from the National Weather Service, up to date.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 dirty="0"/>
              <a:t>Online and mobile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/>
              <a:t>Probably the best and most comprehensive source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>
            <a:extLst>
              <a:ext uri="{FF2B5EF4-FFF2-40B4-BE49-F238E27FC236}">
                <a16:creationId xmlns:a16="http://schemas.microsoft.com/office/drawing/2014/main" id="{521C2E1F-686A-5F47-A3ED-69EE81AC63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4692" y="381000"/>
            <a:ext cx="3352800" cy="5638800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Strong Winds from southern Oregon to southern CA</a:t>
            </a:r>
          </a:p>
        </p:txBody>
      </p:sp>
      <p:pic>
        <p:nvPicPr>
          <p:cNvPr id="4" name="Content Placeholder 3" descr="Map&#10;&#10;Description automatically generated">
            <a:extLst>
              <a:ext uri="{FF2B5EF4-FFF2-40B4-BE49-F238E27FC236}">
                <a16:creationId xmlns:a16="http://schemas.microsoft.com/office/drawing/2014/main" id="{E3EDC477-A370-6C4B-AFF6-F823222041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7600" y="1066800"/>
            <a:ext cx="5091708" cy="4525963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D33F31A1-2496-EA4A-8C30-C2E42E655A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Winds are generally much stronger over water than land</a:t>
            </a:r>
          </a:p>
        </p:txBody>
      </p:sp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260A8F67-5873-A048-BEB2-7F28E0E1759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6764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Water is aerodynamically smooth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Winds are often 50% to 300% stronger over water than land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Only takes a few miles of overwater conditions to facilitate a speed up</a:t>
            </a:r>
          </a:p>
        </p:txBody>
      </p:sp>
      <p:pic>
        <p:nvPicPr>
          <p:cNvPr id="3" name="Picture 2" descr="A body of water with clouds in the sky&#10;&#10;Description automatically generated with low confidence">
            <a:extLst>
              <a:ext uri="{FF2B5EF4-FFF2-40B4-BE49-F238E27FC236}">
                <a16:creationId xmlns:a16="http://schemas.microsoft.com/office/drawing/2014/main" id="{EF8C9CF3-2852-8741-BA53-7A75ABC5D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4551178"/>
            <a:ext cx="4343400" cy="184342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4C4663EA-59E5-3149-96EF-AC2E7B5231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7890" name="Content Placeholder 3" descr="Ferry1.tiff">
            <a:extLst>
              <a:ext uri="{FF2B5EF4-FFF2-40B4-BE49-F238E27FC236}">
                <a16:creationId xmlns:a16="http://schemas.microsoft.com/office/drawing/2014/main" id="{87309EDB-4858-D449-A90B-E6EC552B06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715" r="-38715"/>
          <a:stretch>
            <a:fillRect/>
          </a:stretch>
        </p:blipFill>
        <p:spPr>
          <a:xfrm>
            <a:off x="0" y="1066800"/>
            <a:ext cx="9355138" cy="495300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9DB35BB5-0929-D847-9171-B61AFA9E06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8914" name="Content Placeholder 3" descr="ferrydrag.tiff">
            <a:extLst>
              <a:ext uri="{FF2B5EF4-FFF2-40B4-BE49-F238E27FC236}">
                <a16:creationId xmlns:a16="http://schemas.microsoft.com/office/drawing/2014/main" id="{3928EC96-2EA0-D542-B3EE-FB80AC5CE9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925" r="-22925"/>
          <a:stretch>
            <a:fillRect/>
          </a:stretch>
        </p:blipFill>
        <p:spPr>
          <a:xfrm>
            <a:off x="-642938" y="838200"/>
            <a:ext cx="9786938" cy="5181600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C7BBBB12-6302-9749-9A42-6A5B16CD82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80772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The Influence of Terrain on Local Winds</a:t>
            </a:r>
          </a:p>
        </p:txBody>
      </p:sp>
      <p:sp>
        <p:nvSpPr>
          <p:cNvPr id="39938" name="Content Placeholder 2">
            <a:extLst>
              <a:ext uri="{FF2B5EF4-FFF2-40B4-BE49-F238E27FC236}">
                <a16:creationId xmlns:a16="http://schemas.microsoft.com/office/drawing/2014/main" id="{6F5AB999-A6D4-C243-BB86-EA38D4F3E69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2954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On the windward, upslope side air rises and cools, causing high pressure.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On the leeward side, downslope air sinks and warms, causing lowered pressure.</a:t>
            </a:r>
          </a:p>
        </p:txBody>
      </p:sp>
      <p:pic>
        <p:nvPicPr>
          <p:cNvPr id="39939" name="Picture 3" descr="Slide1.jpg">
            <a:extLst>
              <a:ext uri="{FF2B5EF4-FFF2-40B4-BE49-F238E27FC236}">
                <a16:creationId xmlns:a16="http://schemas.microsoft.com/office/drawing/2014/main" id="{E741B189-C6BC-154C-939F-CB966C6398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12000" r="11000" b="2667"/>
          <a:stretch>
            <a:fillRect/>
          </a:stretch>
        </p:blipFill>
        <p:spPr bwMode="auto">
          <a:xfrm>
            <a:off x="2438400" y="3544888"/>
            <a:ext cx="3886200" cy="314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2">
            <a:extLst>
              <a:ext uri="{FF2B5EF4-FFF2-40B4-BE49-F238E27FC236}">
                <a16:creationId xmlns:a16="http://schemas.microsoft.com/office/drawing/2014/main" id="{812CED6A-DA25-3548-97B4-5733898091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967" y="1883229"/>
            <a:ext cx="368935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" pitchFamily="2" charset="0"/>
              </a:rPr>
              <a:t>Topographic Pressure Effects:  Example</a:t>
            </a:r>
          </a:p>
        </p:txBody>
      </p:sp>
      <p:pic>
        <p:nvPicPr>
          <p:cNvPr id="41986" name="Picture 3">
            <a:extLst>
              <a:ext uri="{FF2B5EF4-FFF2-40B4-BE49-F238E27FC236}">
                <a16:creationId xmlns:a16="http://schemas.microsoft.com/office/drawing/2014/main" id="{65C906C4-4798-454D-B4BF-084076E6C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31"/>
          <a:stretch/>
        </p:blipFill>
        <p:spPr bwMode="auto">
          <a:xfrm>
            <a:off x="4228221" y="533400"/>
            <a:ext cx="4157662" cy="5002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4">
            <a:extLst>
              <a:ext uri="{FF2B5EF4-FFF2-40B4-BE49-F238E27FC236}">
                <a16:creationId xmlns:a16="http://schemas.microsoft.com/office/drawing/2014/main" id="{80CF6DB3-E2EB-A048-85B7-0FFAC31C5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9392" y="5486400"/>
            <a:ext cx="2503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" pitchFamily="2" charset="0"/>
              </a:rPr>
              <a:t>Sea Level Pressure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537E5A-B51E-204D-9EDD-38D107270A56}"/>
              </a:ext>
            </a:extLst>
          </p:cNvPr>
          <p:cNvSpPr txBox="1"/>
          <p:nvPr/>
        </p:nvSpPr>
        <p:spPr>
          <a:xfrm>
            <a:off x="6096000" y="388620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C4F3DD-F147-764B-9688-7D0442EB7F7D}"/>
              </a:ext>
            </a:extLst>
          </p:cNvPr>
          <p:cNvSpPr txBox="1"/>
          <p:nvPr/>
        </p:nvSpPr>
        <p:spPr>
          <a:xfrm>
            <a:off x="6591136" y="243840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 descr="Figure7.15.jpg">
            <a:extLst>
              <a:ext uri="{FF2B5EF4-FFF2-40B4-BE49-F238E27FC236}">
                <a16:creationId xmlns:a16="http://schemas.microsoft.com/office/drawing/2014/main" id="{7CC3BAB8-91C3-D84B-8F74-9976928D6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447800"/>
            <a:ext cx="4724400" cy="474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extBox 2">
            <a:extLst>
              <a:ext uri="{FF2B5EF4-FFF2-40B4-BE49-F238E27FC236}">
                <a16:creationId xmlns:a16="http://schemas.microsoft.com/office/drawing/2014/main" id="{8FB08DBF-E199-9049-A50C-9620C4254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609600"/>
            <a:ext cx="7696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tx2"/>
                </a:solidFill>
                <a:latin typeface="Times" pitchFamily="2" charset="0"/>
              </a:rPr>
              <a:t>:Strong southeasterlies over NW Washington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>
            <a:extLst>
              <a:ext uri="{FF2B5EF4-FFF2-40B4-BE49-F238E27FC236}">
                <a16:creationId xmlns:a16="http://schemas.microsoft.com/office/drawing/2014/main" id="{0E5B770B-DE9E-0F4B-80FE-81F59C4ED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81000"/>
            <a:ext cx="588962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Text Box 3">
            <a:extLst>
              <a:ext uri="{FF2B5EF4-FFF2-40B4-BE49-F238E27FC236}">
                <a16:creationId xmlns:a16="http://schemas.microsoft.com/office/drawing/2014/main" id="{B0DF6975-CBA5-BD45-B0BA-2AC66D1DD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828800"/>
            <a:ext cx="20574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  <a:latin typeface="Times" pitchFamily="2" charset="0"/>
              </a:rPr>
              <a:t>February 13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  <a:latin typeface="Times" pitchFamily="2" charset="0"/>
              </a:rPr>
              <a:t>1979:  The Hood Canal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  <a:latin typeface="Times" pitchFamily="2" charset="0"/>
              </a:rPr>
              <a:t>Storm</a:t>
            </a:r>
            <a:endParaRPr lang="en-US" altLang="en-US" sz="2400" b="1" dirty="0">
              <a:solidFill>
                <a:schemeClr val="accent2"/>
              </a:solidFill>
              <a:latin typeface="Times" pitchFamily="2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>
            <a:extLst>
              <a:ext uri="{FF2B5EF4-FFF2-40B4-BE49-F238E27FC236}">
                <a16:creationId xmlns:a16="http://schemas.microsoft.com/office/drawing/2014/main" id="{79009E5E-E991-9F48-B7AF-ABF95E6A3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/>
          <a:stretch>
            <a:fillRect/>
          </a:stretch>
        </p:blipFill>
        <p:spPr bwMode="auto">
          <a:xfrm>
            <a:off x="1066800" y="304800"/>
            <a:ext cx="6858000" cy="546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Text Box 3">
            <a:extLst>
              <a:ext uri="{FF2B5EF4-FFF2-40B4-BE49-F238E27FC236}">
                <a16:creationId xmlns:a16="http://schemas.microsoft.com/office/drawing/2014/main" id="{5F0233D9-266C-F343-B8A9-AC289E6BD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911850"/>
            <a:ext cx="798671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" pitchFamily="2" charset="0"/>
              </a:rPr>
              <a:t>Winds over 100 kts destroyed the Hood Canal Bridge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" pitchFamily="2" charset="0"/>
              </a:rPr>
              <a:t>Cost to replace: over 100 million dollars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Figure7.21a.jpg">
            <a:extLst>
              <a:ext uri="{FF2B5EF4-FFF2-40B4-BE49-F238E27FC236}">
                <a16:creationId xmlns:a16="http://schemas.microsoft.com/office/drawing/2014/main" id="{7CF2EC4E-64F3-2D43-A461-2417AB4A4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114800"/>
            <a:ext cx="259080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8" name="Picture 3" descr="Figure7.21b.jpg">
            <a:extLst>
              <a:ext uri="{FF2B5EF4-FFF2-40B4-BE49-F238E27FC236}">
                <a16:creationId xmlns:a16="http://schemas.microsoft.com/office/drawing/2014/main" id="{15810583-7F48-C840-9E2C-B5D2CD3CBC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00" y="3929063"/>
            <a:ext cx="27178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4" descr="Figure7.20b.jpg">
            <a:extLst>
              <a:ext uri="{FF2B5EF4-FFF2-40B4-BE49-F238E27FC236}">
                <a16:creationId xmlns:a16="http://schemas.microsoft.com/office/drawing/2014/main" id="{543BC4AF-1FAB-5A47-B037-7BA1955FA0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066800"/>
            <a:ext cx="3657600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Box 5">
            <a:extLst>
              <a:ext uri="{FF2B5EF4-FFF2-40B4-BE49-F238E27FC236}">
                <a16:creationId xmlns:a16="http://schemas.microsoft.com/office/drawing/2014/main" id="{3EF96E9B-D77A-444F-A4D6-6484FD9ACC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68275"/>
            <a:ext cx="6140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70C0"/>
                </a:solidFill>
                <a:latin typeface="Times" pitchFamily="2" charset="0"/>
              </a:rPr>
              <a:t>Puget Sound Convergence Zone</a:t>
            </a:r>
          </a:p>
        </p:txBody>
      </p:sp>
      <p:pic>
        <p:nvPicPr>
          <p:cNvPr id="50181" name="Picture 2">
            <a:extLst>
              <a:ext uri="{FF2B5EF4-FFF2-40B4-BE49-F238E27FC236}">
                <a16:creationId xmlns:a16="http://schemas.microsoft.com/office/drawing/2014/main" id="{6B1B18B9-FAB1-BF46-B82E-098E8AA4D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28700"/>
            <a:ext cx="36893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53DD3EF0-4749-4346-8F9D-7FBA2B64C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</a:rPr>
              <a:t>Newspaper Weather Pages</a:t>
            </a:r>
          </a:p>
        </p:txBody>
      </p:sp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6D49ACA3-1DAC-F747-8EAB-CFA2301E5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200400" cy="4525963"/>
          </a:xfrm>
        </p:spPr>
        <p:txBody>
          <a:bodyPr/>
          <a:lstStyle/>
          <a:p>
            <a:r>
              <a:rPr lang="en-US" altLang="en-US" dirty="0"/>
              <a:t>Outdated forecasts</a:t>
            </a:r>
          </a:p>
        </p:txBody>
      </p:sp>
      <p:pic>
        <p:nvPicPr>
          <p:cNvPr id="26627" name="Picture 3" descr="Oldweatherpage.tiff">
            <a:extLst>
              <a:ext uri="{FF2B5EF4-FFF2-40B4-BE49-F238E27FC236}">
                <a16:creationId xmlns:a16="http://schemas.microsoft.com/office/drawing/2014/main" id="{05239C05-9086-8E4F-9EB4-1EE20306B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066800"/>
            <a:ext cx="490855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45272E71-205A-744C-8945-5B065A23A7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17" t="34085" r="10851"/>
          <a:stretch/>
        </p:blipFill>
        <p:spPr>
          <a:xfrm>
            <a:off x="609600" y="577561"/>
            <a:ext cx="8367751" cy="570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6753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0BA8E-41B0-5E45-AFAA-AD0082088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Gap Winds</a:t>
            </a:r>
          </a:p>
        </p:txBody>
      </p:sp>
      <p:pic>
        <p:nvPicPr>
          <p:cNvPr id="5" name="Content Placeholder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A9A8136-A470-1944-9135-410220DFEB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600200"/>
            <a:ext cx="6582069" cy="4963927"/>
          </a:xfrm>
        </p:spPr>
      </p:pic>
    </p:spTree>
    <p:extLst>
      <p:ext uri="{BB962C8B-B14F-4D97-AF65-F5344CB8AC3E}">
        <p14:creationId xmlns:p14="http://schemas.microsoft.com/office/powerpoint/2010/main" val="18380540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>
            <a:extLst>
              <a:ext uri="{FF2B5EF4-FFF2-40B4-BE49-F238E27FC236}">
                <a16:creationId xmlns:a16="http://schemas.microsoft.com/office/drawing/2014/main" id="{4FBD973B-6186-0147-A7D6-2936E1945C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Key Gap Wind Facts</a:t>
            </a:r>
          </a:p>
        </p:txBody>
      </p:sp>
      <p:sp>
        <p:nvSpPr>
          <p:cNvPr id="104450" name="Content Placeholder 2">
            <a:extLst>
              <a:ext uri="{FF2B5EF4-FFF2-40B4-BE49-F238E27FC236}">
                <a16:creationId xmlns:a16="http://schemas.microsoft.com/office/drawing/2014/main" id="{527F33B4-DBAA-1D48-ADD4-042F65DB69F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382000" cy="2392362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Winds tend to blow down the gaps from high to low pressure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Winds are generally strongest at the exits of the gaps,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not in the middle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3" name="Picture 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9EBEF4E7-5598-704E-A5E2-0923B40F9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3352800"/>
            <a:ext cx="4572000" cy="3232048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>
            <a:extLst>
              <a:ext uri="{FF2B5EF4-FFF2-40B4-BE49-F238E27FC236}">
                <a16:creationId xmlns:a16="http://schemas.microsoft.com/office/drawing/2014/main" id="{9C7F2717-C873-E84C-86E9-480D774E5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71600"/>
            <a:ext cx="7315200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Text Box 3">
            <a:extLst>
              <a:ext uri="{FF2B5EF4-FFF2-40B4-BE49-F238E27FC236}">
                <a16:creationId xmlns:a16="http://schemas.microsoft.com/office/drawing/2014/main" id="{FAB66719-9175-0740-8D2D-D26422F95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" y="265620"/>
            <a:ext cx="7696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Times" pitchFamily="2" charset="0"/>
              </a:rPr>
              <a:t>Strait of Juan de Fuca is well known for its easterly gales in the gap </a:t>
            </a:r>
            <a:r>
              <a:rPr lang="en-US" altLang="en-US" u="sng" dirty="0">
                <a:solidFill>
                  <a:srgbClr val="0070C0"/>
                </a:solidFill>
                <a:latin typeface="Times" pitchFamily="2" charset="0"/>
              </a:rPr>
              <a:t>exit</a:t>
            </a:r>
            <a:r>
              <a:rPr lang="en-US" altLang="en-US" dirty="0">
                <a:solidFill>
                  <a:srgbClr val="0070C0"/>
                </a:solidFill>
                <a:latin typeface="Times" pitchFamily="2" charset="0"/>
              </a:rPr>
              <a:t> region.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>
            <a:extLst>
              <a:ext uri="{FF2B5EF4-FFF2-40B4-BE49-F238E27FC236}">
                <a16:creationId xmlns:a16="http://schemas.microsoft.com/office/drawing/2014/main" id="{83F524C7-F839-8145-9CE9-46B7E34955E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84994" name="Text Box 6">
            <a:extLst>
              <a:ext uri="{FF2B5EF4-FFF2-40B4-BE49-F238E27FC236}">
                <a16:creationId xmlns:a16="http://schemas.microsoft.com/office/drawing/2014/main" id="{36CB3A2C-01B2-594A-AF45-F86A23C2547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248400" y="3124200"/>
            <a:ext cx="1371600" cy="609600"/>
          </a:xfrm>
          <a:noFill/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r>
              <a:rPr lang="en-US" altLang="en-US" sz="1800" dirty="0">
                <a:solidFill>
                  <a:srgbClr val="E20B00"/>
                </a:solidFill>
                <a:ea typeface="ＭＳ Ｐゴシック" panose="020B0600070205080204" pitchFamily="34" charset="-128"/>
              </a:rPr>
              <a:t>Snohomish</a:t>
            </a:r>
          </a:p>
          <a:p>
            <a:pPr algn="l" eaLnBrk="1" hangingPunct="1">
              <a:spcBef>
                <a:spcPct val="0"/>
              </a:spcBef>
            </a:pPr>
            <a:endParaRPr lang="en-US" altLang="en-US" sz="1800" dirty="0">
              <a:solidFill>
                <a:srgbClr val="E20B00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r>
              <a:rPr lang="en-US" altLang="en-US" sz="1800" dirty="0">
                <a:solidFill>
                  <a:srgbClr val="E20B00"/>
                </a:solidFill>
                <a:ea typeface="ＭＳ Ｐゴシック" panose="020B0600070205080204" pitchFamily="34" charset="-128"/>
              </a:rPr>
              <a:t> County</a:t>
            </a:r>
            <a:endParaRPr lang="en-US" altLang="en-US" sz="2400" dirty="0">
              <a:solidFill>
                <a:srgbClr val="E20B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84995" name="Picture 4" descr="strait">
            <a:extLst>
              <a:ext uri="{FF2B5EF4-FFF2-40B4-BE49-F238E27FC236}">
                <a16:creationId xmlns:a16="http://schemas.microsoft.com/office/drawing/2014/main" id="{DF9D3DBB-9B36-834E-A018-C92E619E7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7924800" cy="516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Text Box 7">
            <a:extLst>
              <a:ext uri="{FF2B5EF4-FFF2-40B4-BE49-F238E27FC236}">
                <a16:creationId xmlns:a16="http://schemas.microsoft.com/office/drawing/2014/main" id="{3C4EEF49-0003-A546-A814-A6FFD5B2D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7725" y="4784725"/>
            <a:ext cx="1012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Times" pitchFamily="2" charset="0"/>
              </a:rPr>
              <a:t>Seattle</a:t>
            </a:r>
            <a:endParaRPr lang="en-US" altLang="en-US" sz="2400" dirty="0">
              <a:latin typeface="Times" pitchFamily="2" charset="0"/>
            </a:endParaRPr>
          </a:p>
        </p:txBody>
      </p:sp>
      <p:sp>
        <p:nvSpPr>
          <p:cNvPr id="84997" name="Right Arrow 5">
            <a:extLst>
              <a:ext uri="{FF2B5EF4-FFF2-40B4-BE49-F238E27FC236}">
                <a16:creationId xmlns:a16="http://schemas.microsoft.com/office/drawing/2014/main" id="{02FF33DC-7E35-054A-AD1D-34DB34D7E212}"/>
              </a:ext>
            </a:extLst>
          </p:cNvPr>
          <p:cNvSpPr>
            <a:spLocks noChangeArrowheads="1"/>
          </p:cNvSpPr>
          <p:nvPr/>
        </p:nvSpPr>
        <p:spPr bwMode="auto">
          <a:xfrm rot="770388">
            <a:off x="2308225" y="3022600"/>
            <a:ext cx="2573338" cy="485775"/>
          </a:xfrm>
          <a:prstGeom prst="rightArrow">
            <a:avLst>
              <a:gd name="adj1" fmla="val 50000"/>
              <a:gd name="adj2" fmla="val 49884"/>
            </a:avLst>
          </a:prstGeom>
          <a:solidFill>
            <a:schemeClr val="accent1">
              <a:alpha val="63136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Times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5228D6-9B43-6E4B-A37B-D22F02F23C9A}"/>
              </a:ext>
            </a:extLst>
          </p:cNvPr>
          <p:cNvSpPr txBox="1"/>
          <p:nvPr/>
        </p:nvSpPr>
        <p:spPr>
          <a:xfrm>
            <a:off x="1377842" y="394829"/>
            <a:ext cx="6242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>
                <a:solidFill>
                  <a:schemeClr val="accent2"/>
                </a:solidFill>
              </a:rPr>
              <a:t>Westerly Wind Surges in the Strait of JDF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1F3E90-4501-3C4F-8919-673EBAAB37E5}"/>
              </a:ext>
            </a:extLst>
          </p:cNvPr>
          <p:cNvSpPr txBox="1"/>
          <p:nvPr/>
        </p:nvSpPr>
        <p:spPr>
          <a:xfrm>
            <a:off x="2590800" y="6139619"/>
            <a:ext cx="3163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get to 70-80 mph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>
            <a:extLst>
              <a:ext uri="{FF2B5EF4-FFF2-40B4-BE49-F238E27FC236}">
                <a16:creationId xmlns:a16="http://schemas.microsoft.com/office/drawing/2014/main" id="{DFECFB8D-2349-A04F-90E8-B1AE1FB696E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306388"/>
            <a:ext cx="8001000" cy="1371600"/>
          </a:xfrm>
        </p:spPr>
        <p:txBody>
          <a:bodyPr lIns="45720" rIns="45720"/>
          <a:lstStyle/>
          <a:p>
            <a:pPr eaLnBrk="1" hangingPunct="1"/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October 28, 2003 – The Ivar’s Storm</a:t>
            </a:r>
          </a:p>
        </p:txBody>
      </p: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AA0815A0-3067-284B-887C-F7B04B89D670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85800" y="1677988"/>
            <a:ext cx="7467600" cy="4525962"/>
          </a:xfrm>
        </p:spPr>
        <p:txBody>
          <a:bodyPr/>
          <a:lstStyle/>
          <a:p>
            <a:pPr marL="492125" indent="-457200" eaLnBrk="1" hangingPunct="1"/>
            <a:r>
              <a:rPr lang="en-US" altLang="en-US" sz="28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Strong winds surged eastward through the Strait, producing wind gusts exceeding 60 mph from Edmonds to Whidbey Island.</a:t>
            </a:r>
          </a:p>
          <a:p>
            <a:pPr marL="492125" indent="-457200" eaLnBrk="1" hangingPunct="1"/>
            <a:r>
              <a:rPr lang="en-US" altLang="en-US" sz="28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Nearly 100,000 people lost power</a:t>
            </a:r>
          </a:p>
          <a:p>
            <a:pPr marL="492125" indent="-457200" eaLnBrk="1" hangingPunct="1"/>
            <a:r>
              <a:rPr lang="en-US" altLang="en-US" sz="28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One death on Whidbey Island from a tree falling onto a parked car</a:t>
            </a:r>
          </a:p>
          <a:p>
            <a:pPr marL="492125" indent="-457200" eaLnBrk="1" hangingPunct="1"/>
            <a:r>
              <a:rPr lang="en-US" altLang="en-US" sz="28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Partial destruction of Ivar’s restaurant at Mukilteo Landing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5" descr="wave_lg">
            <a:extLst>
              <a:ext uri="{FF2B5EF4-FFF2-40B4-BE49-F238E27FC236}">
                <a16:creationId xmlns:a16="http://schemas.microsoft.com/office/drawing/2014/main" id="{A67F1AB2-8931-6A46-A2B0-25B1D16EE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81200"/>
            <a:ext cx="53371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0" name="Title 1">
            <a:extLst>
              <a:ext uri="{FF2B5EF4-FFF2-40B4-BE49-F238E27FC236}">
                <a16:creationId xmlns:a16="http://schemas.microsoft.com/office/drawing/2014/main" id="{123678E8-8F46-214C-8C97-C4A4E5BEB07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609600"/>
            <a:ext cx="5257800" cy="1066800"/>
          </a:xfrm>
        </p:spPr>
        <p:txBody>
          <a:bodyPr lIns="45720" rIns="45720"/>
          <a:lstStyle/>
          <a:p>
            <a:pPr eaLnBrk="1" hangingPunct="1"/>
            <a:r>
              <a:rPr lang="en-US" altLang="en-US" sz="3100" b="1" dirty="0">
                <a:ea typeface="ＭＳ Ｐゴシック" panose="020B0600070205080204" pitchFamily="34" charset="-128"/>
              </a:rPr>
              <a:t>Ivar’s “rogue wave” mural</a:t>
            </a:r>
          </a:p>
        </p:txBody>
      </p:sp>
      <p:pic>
        <p:nvPicPr>
          <p:cNvPr id="17412" name="Picture 2">
            <a:extLst>
              <a:ext uri="{FF2B5EF4-FFF2-40B4-BE49-F238E27FC236}">
                <a16:creationId xmlns:a16="http://schemas.microsoft.com/office/drawing/2014/main" id="{6415C5BD-27BA-2447-B92E-976140216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743200"/>
            <a:ext cx="205422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3">
            <a:extLst>
              <a:ext uri="{FF2B5EF4-FFF2-40B4-BE49-F238E27FC236}">
                <a16:creationId xmlns:a16="http://schemas.microsoft.com/office/drawing/2014/main" id="{C7D6FCBD-BB33-0D41-AC13-FD885D860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609600"/>
            <a:ext cx="2057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>
            <a:extLst>
              <a:ext uri="{FF2B5EF4-FFF2-40B4-BE49-F238E27FC236}">
                <a16:creationId xmlns:a16="http://schemas.microsoft.com/office/drawing/2014/main" id="{1F2A3826-3710-7A46-8FF1-679E7328F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488" y="838200"/>
            <a:ext cx="4227512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0" name="Picture 3">
            <a:extLst>
              <a:ext uri="{FF2B5EF4-FFF2-40B4-BE49-F238E27FC236}">
                <a16:creationId xmlns:a16="http://schemas.microsoft.com/office/drawing/2014/main" id="{6311633B-F269-2C4F-BC3B-B34228821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4716463" cy="502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Line 4">
            <a:extLst>
              <a:ext uri="{FF2B5EF4-FFF2-40B4-BE49-F238E27FC236}">
                <a16:creationId xmlns:a16="http://schemas.microsoft.com/office/drawing/2014/main" id="{703FA7E3-8E34-4B4E-9B0A-BE0B4D95619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58000" y="1295400"/>
            <a:ext cx="838200" cy="1143000"/>
          </a:xfrm>
          <a:prstGeom prst="line">
            <a:avLst/>
          </a:prstGeom>
          <a:noFill/>
          <a:ln w="136525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8372" name="Text Box 5">
            <a:extLst>
              <a:ext uri="{FF2B5EF4-FFF2-40B4-BE49-F238E27FC236}">
                <a16:creationId xmlns:a16="http://schemas.microsoft.com/office/drawing/2014/main" id="{B140867A-E918-2D4F-A582-69CB5597B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25" y="288925"/>
            <a:ext cx="3400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" pitchFamily="2" charset="0"/>
              </a:rPr>
              <a:t>Max Winds, 28 Dec. 1990</a:t>
            </a:r>
          </a:p>
        </p:txBody>
      </p:sp>
      <p:sp>
        <p:nvSpPr>
          <p:cNvPr id="58373" name="Text Box 6">
            <a:extLst>
              <a:ext uri="{FF2B5EF4-FFF2-40B4-BE49-F238E27FC236}">
                <a16:creationId xmlns:a16="http://schemas.microsoft.com/office/drawing/2014/main" id="{A2D937AC-FF32-B64A-BC9E-4CF2FFBF0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25" y="3413125"/>
            <a:ext cx="12493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Times" pitchFamily="2" charset="0"/>
              </a:rPr>
              <a:t>&gt; 80 kt</a:t>
            </a:r>
          </a:p>
        </p:txBody>
      </p:sp>
      <p:sp>
        <p:nvSpPr>
          <p:cNvPr id="58374" name="Freeform 8">
            <a:extLst>
              <a:ext uri="{FF2B5EF4-FFF2-40B4-BE49-F238E27FC236}">
                <a16:creationId xmlns:a16="http://schemas.microsoft.com/office/drawing/2014/main" id="{892877E1-51B4-B442-B660-192C0919F49B}"/>
              </a:ext>
            </a:extLst>
          </p:cNvPr>
          <p:cNvSpPr>
            <a:spLocks/>
          </p:cNvSpPr>
          <p:nvPr/>
        </p:nvSpPr>
        <p:spPr bwMode="auto">
          <a:xfrm>
            <a:off x="5105400" y="2362200"/>
            <a:ext cx="2146300" cy="3098800"/>
          </a:xfrm>
          <a:custGeom>
            <a:avLst/>
            <a:gdLst>
              <a:gd name="T0" fmla="*/ 2147483646 w 1352"/>
              <a:gd name="T1" fmla="*/ 0 h 1952"/>
              <a:gd name="T2" fmla="*/ 2147483646 w 1352"/>
              <a:gd name="T3" fmla="*/ 2147483646 h 1952"/>
              <a:gd name="T4" fmla="*/ 2147483646 w 1352"/>
              <a:gd name="T5" fmla="*/ 2147483646 h 1952"/>
              <a:gd name="T6" fmla="*/ 0 w 1352"/>
              <a:gd name="T7" fmla="*/ 2147483646 h 1952"/>
              <a:gd name="T8" fmla="*/ 2147483646 w 1352"/>
              <a:gd name="T9" fmla="*/ 2147483646 h 1952"/>
              <a:gd name="T10" fmla="*/ 2147483646 w 1352"/>
              <a:gd name="T11" fmla="*/ 2147483646 h 1952"/>
              <a:gd name="T12" fmla="*/ 2147483646 w 1352"/>
              <a:gd name="T13" fmla="*/ 2147483646 h 1952"/>
              <a:gd name="T14" fmla="*/ 2147483646 w 1352"/>
              <a:gd name="T15" fmla="*/ 2147483646 h 1952"/>
              <a:gd name="T16" fmla="*/ 2147483646 w 1352"/>
              <a:gd name="T17" fmla="*/ 2147483646 h 1952"/>
              <a:gd name="T18" fmla="*/ 2147483646 w 1352"/>
              <a:gd name="T19" fmla="*/ 2147483646 h 1952"/>
              <a:gd name="T20" fmla="*/ 2147483646 w 1352"/>
              <a:gd name="T21" fmla="*/ 2147483646 h 19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352"/>
              <a:gd name="T34" fmla="*/ 0 h 1952"/>
              <a:gd name="T35" fmla="*/ 1352 w 1352"/>
              <a:gd name="T36" fmla="*/ 1952 h 195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352" h="1952">
                <a:moveTo>
                  <a:pt x="768" y="0"/>
                </a:moveTo>
                <a:cubicBezTo>
                  <a:pt x="656" y="64"/>
                  <a:pt x="544" y="128"/>
                  <a:pt x="432" y="288"/>
                </a:cubicBezTo>
                <a:cubicBezTo>
                  <a:pt x="320" y="448"/>
                  <a:pt x="168" y="792"/>
                  <a:pt x="96" y="960"/>
                </a:cubicBezTo>
                <a:cubicBezTo>
                  <a:pt x="24" y="1128"/>
                  <a:pt x="0" y="1176"/>
                  <a:pt x="0" y="1296"/>
                </a:cubicBezTo>
                <a:cubicBezTo>
                  <a:pt x="0" y="1416"/>
                  <a:pt x="32" y="1576"/>
                  <a:pt x="96" y="1680"/>
                </a:cubicBezTo>
                <a:cubicBezTo>
                  <a:pt x="160" y="1784"/>
                  <a:pt x="248" y="1888"/>
                  <a:pt x="384" y="1920"/>
                </a:cubicBezTo>
                <a:cubicBezTo>
                  <a:pt x="520" y="1952"/>
                  <a:pt x="768" y="1952"/>
                  <a:pt x="912" y="1872"/>
                </a:cubicBezTo>
                <a:cubicBezTo>
                  <a:pt x="1056" y="1792"/>
                  <a:pt x="1176" y="1616"/>
                  <a:pt x="1248" y="1440"/>
                </a:cubicBezTo>
                <a:cubicBezTo>
                  <a:pt x="1320" y="1264"/>
                  <a:pt x="1336" y="1016"/>
                  <a:pt x="1344" y="816"/>
                </a:cubicBezTo>
                <a:cubicBezTo>
                  <a:pt x="1352" y="616"/>
                  <a:pt x="1328" y="360"/>
                  <a:pt x="1296" y="240"/>
                </a:cubicBezTo>
                <a:cubicBezTo>
                  <a:pt x="1264" y="120"/>
                  <a:pt x="1312" y="576"/>
                  <a:pt x="1152" y="96"/>
                </a:cubicBezTo>
              </a:path>
            </a:pathLst>
          </a:custGeom>
          <a:noFill/>
          <a:ln w="508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8375" name="Text Box 9">
            <a:extLst>
              <a:ext uri="{FF2B5EF4-FFF2-40B4-BE49-F238E27FC236}">
                <a16:creationId xmlns:a16="http://schemas.microsoft.com/office/drawing/2014/main" id="{EC5208B0-A6CB-E941-874B-9CD976338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81000"/>
            <a:ext cx="40163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" pitchFamily="2" charset="0"/>
              </a:rPr>
              <a:t>Fraser River NE Gap Flow</a:t>
            </a:r>
            <a:endParaRPr lang="en-US" altLang="en-US" sz="2400" dirty="0">
              <a:latin typeface="Times" pitchFamily="2" charset="0"/>
            </a:endParaRP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DD3CF747-974E-9B43-94E7-449D8470BCE9}"/>
              </a:ext>
            </a:extLst>
          </p:cNvPr>
          <p:cNvSpPr/>
          <p:nvPr/>
        </p:nvSpPr>
        <p:spPr>
          <a:xfrm rot="7451137">
            <a:off x="2817072" y="2209800"/>
            <a:ext cx="914400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>
            <a:extLst>
              <a:ext uri="{FF2B5EF4-FFF2-40B4-BE49-F238E27FC236}">
                <a16:creationId xmlns:a16="http://schemas.microsoft.com/office/drawing/2014/main" id="{5410B634-5EA0-2543-8509-BB916F131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28800"/>
            <a:ext cx="5715000" cy="404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Box 1">
            <a:extLst>
              <a:ext uri="{FF2B5EF4-FFF2-40B4-BE49-F238E27FC236}">
                <a16:creationId xmlns:a16="http://schemas.microsoft.com/office/drawing/2014/main" id="{AA1685FB-4F82-D94E-859A-6A5B1CC0C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762000"/>
            <a:ext cx="3787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70C0"/>
                </a:solidFill>
                <a:latin typeface="Times" pitchFamily="2" charset="0"/>
              </a:rPr>
              <a:t>Anacortes Marina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8F0A4CE9-B3A7-7B47-8DB8-7079A515184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62000" y="838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Strong Winds From Strong Pacific Cyclones</a:t>
            </a:r>
          </a:p>
        </p:txBody>
      </p:sp>
      <p:pic>
        <p:nvPicPr>
          <p:cNvPr id="3" name="Picture 1026">
            <a:extLst>
              <a:ext uri="{FF2B5EF4-FFF2-40B4-BE49-F238E27FC236}">
                <a16:creationId xmlns:a16="http://schemas.microsoft.com/office/drawing/2014/main" id="{4BF15130-DB43-B14B-BC12-593862AC3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514600"/>
            <a:ext cx="4267200" cy="365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3A4A5E3-25F8-CF4E-831F-A3E95C27C264}"/>
              </a:ext>
            </a:extLst>
          </p:cNvPr>
          <p:cNvSpPr/>
          <p:nvPr/>
        </p:nvSpPr>
        <p:spPr>
          <a:xfrm>
            <a:off x="762001" y="2967335"/>
            <a:ext cx="243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>
                <a:solidFill>
                  <a:srgbClr val="0070C0"/>
                </a:solidFill>
                <a:latin typeface="Times" pitchFamily="2" charset="0"/>
              </a:rPr>
              <a:t>1993 Inauguration Day Storm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5AAEAAB7-9F81-3F47-A3EF-84A7B20CB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1F497D"/>
                </a:solidFill>
              </a:rPr>
              <a:t>NOAA WeatherRadio</a:t>
            </a:r>
            <a:r>
              <a:rPr lang="en-US" altLang="en-US" dirty="0"/>
              <a:t> (good in remote areas, alarm for warnings)</a:t>
            </a:r>
          </a:p>
        </p:txBody>
      </p:sp>
      <p:pic>
        <p:nvPicPr>
          <p:cNvPr id="27650" name="Picture 4" descr="noaa-weather-radio-time-change3">
            <a:extLst>
              <a:ext uri="{FF2B5EF4-FFF2-40B4-BE49-F238E27FC236}">
                <a16:creationId xmlns:a16="http://schemas.microsoft.com/office/drawing/2014/main" id="{5E9FFCE6-59E6-7748-89EF-246FF80A4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427514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8E5368-9E26-AF40-9039-6D69B6001352}"/>
              </a:ext>
            </a:extLst>
          </p:cNvPr>
          <p:cNvSpPr txBox="1"/>
          <p:nvPr/>
        </p:nvSpPr>
        <p:spPr>
          <a:xfrm>
            <a:off x="685800" y="3276600"/>
            <a:ext cx="32816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Weather Forecast</a:t>
            </a:r>
          </a:p>
          <a:p>
            <a:r>
              <a:rPr lang="en-US" dirty="0"/>
              <a:t>Straight from the Local</a:t>
            </a:r>
          </a:p>
          <a:p>
            <a:r>
              <a:rPr lang="en-US" dirty="0"/>
              <a:t>National Weather </a:t>
            </a:r>
          </a:p>
          <a:p>
            <a:r>
              <a:rPr lang="en-US" dirty="0"/>
              <a:t>Service Office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" descr="slp.18.0000.gif">
            <a:extLst>
              <a:ext uri="{FF2B5EF4-FFF2-40B4-BE49-F238E27FC236}">
                <a16:creationId xmlns:a16="http://schemas.microsoft.com/office/drawing/2014/main" id="{2C4EB395-C774-FB44-B0BD-4F210028108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44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" t="12601" r="4800" b="10800"/>
          <a:stretch>
            <a:fillRect/>
          </a:stretch>
        </p:blipFill>
        <p:spPr bwMode="auto">
          <a:xfrm>
            <a:off x="1295400" y="1404938"/>
            <a:ext cx="6629400" cy="512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TextBox 2">
            <a:extLst>
              <a:ext uri="{FF2B5EF4-FFF2-40B4-BE49-F238E27FC236}">
                <a16:creationId xmlns:a16="http://schemas.microsoft.com/office/drawing/2014/main" id="{4EE3D2FF-31B9-B840-83ED-12F3C0E97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57200"/>
            <a:ext cx="8389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FF"/>
                </a:solidFill>
                <a:latin typeface="Calibri" panose="020F0502020204030204" pitchFamily="34" charset="0"/>
              </a:rPr>
              <a:t>Chanukah Eve Storm:  18-h forecast for 10 PM December 14, 2006</a:t>
            </a:r>
          </a:p>
        </p:txBody>
      </p:sp>
      <p:sp>
        <p:nvSpPr>
          <p:cNvPr id="68611" name="TextBox 3">
            <a:extLst>
              <a:ext uri="{FF2B5EF4-FFF2-40B4-BE49-F238E27FC236}">
                <a16:creationId xmlns:a16="http://schemas.microsoft.com/office/drawing/2014/main" id="{94776F21-EE15-0A4B-A591-8C3EB3835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4638" y="2438400"/>
            <a:ext cx="3127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L</a:t>
            </a:r>
          </a:p>
        </p:txBody>
      </p:sp>
      <p:sp>
        <p:nvSpPr>
          <p:cNvPr id="68612" name="Title 1">
            <a:extLst>
              <a:ext uri="{FF2B5EF4-FFF2-40B4-BE49-F238E27FC236}">
                <a16:creationId xmlns:a16="http://schemas.microsoft.com/office/drawing/2014/main" id="{1E8861B4-4212-F349-BF17-877F02834B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Chanukah Eve Storm 2006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1026">
            <a:extLst>
              <a:ext uri="{FF2B5EF4-FFF2-40B4-BE49-F238E27FC236}">
                <a16:creationId xmlns:a16="http://schemas.microsoft.com/office/drawing/2014/main" id="{A6FEBCBB-63E5-C844-BD28-1EF115A7D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"/>
          <a:stretch>
            <a:fillRect/>
          </a:stretch>
        </p:blipFill>
        <p:spPr bwMode="auto">
          <a:xfrm>
            <a:off x="762000" y="381000"/>
            <a:ext cx="4000500" cy="582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8" name="Picture 1027">
            <a:extLst>
              <a:ext uri="{FF2B5EF4-FFF2-40B4-BE49-F238E27FC236}">
                <a16:creationId xmlns:a16="http://schemas.microsoft.com/office/drawing/2014/main" id="{33BC77B4-3900-5E49-A8CE-D1F8CA3BA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5" r="4163"/>
          <a:stretch>
            <a:fillRect/>
          </a:stretch>
        </p:blipFill>
        <p:spPr bwMode="auto">
          <a:xfrm>
            <a:off x="5181600" y="1828800"/>
            <a:ext cx="3579813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1B69BA-2498-EF4D-A041-3DF7E0170595}"/>
              </a:ext>
            </a:extLst>
          </p:cNvPr>
          <p:cNvSpPr txBox="1"/>
          <p:nvPr/>
        </p:nvSpPr>
        <p:spPr>
          <a:xfrm>
            <a:off x="5334000" y="381000"/>
            <a:ext cx="35798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path of most strong windstorms that affect Puget Sound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>
            <a:extLst>
              <a:ext uri="{FF2B5EF4-FFF2-40B4-BE49-F238E27FC236}">
                <a16:creationId xmlns:a16="http://schemas.microsoft.com/office/drawing/2014/main" id="{8653B752-8F67-634D-AEB9-68C67F5FE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52600"/>
            <a:ext cx="5715000" cy="455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4" name="Text Box 4">
            <a:extLst>
              <a:ext uri="{FF2B5EF4-FFF2-40B4-BE49-F238E27FC236}">
                <a16:creationId xmlns:a16="http://schemas.microsoft.com/office/drawing/2014/main" id="{6E3F3BE8-3A7B-374A-B0B0-A8A823A7A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81000"/>
            <a:ext cx="8077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" pitchFamily="2" charset="0"/>
              </a:rPr>
              <a:t>The Most Extreme of the Extreme:  The Columbus Day Windstorm of 12 October 1962</a:t>
            </a:r>
            <a:endParaRPr lang="en-US" altLang="en-US" sz="2400" dirty="0">
              <a:latin typeface="Times" pitchFamily="2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026">
            <a:extLst>
              <a:ext uri="{FF2B5EF4-FFF2-40B4-BE49-F238E27FC236}">
                <a16:creationId xmlns:a16="http://schemas.microsoft.com/office/drawing/2014/main" id="{6B7B8DA0-8950-AB4D-B13E-2EEA81194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1" b="25262"/>
          <a:stretch>
            <a:fillRect/>
          </a:stretch>
        </p:blipFill>
        <p:spPr bwMode="auto">
          <a:xfrm>
            <a:off x="3657600" y="304800"/>
            <a:ext cx="399732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Text Box 1028">
            <a:extLst>
              <a:ext uri="{FF2B5EF4-FFF2-40B4-BE49-F238E27FC236}">
                <a16:creationId xmlns:a16="http://schemas.microsoft.com/office/drawing/2014/main" id="{1D06BB58-9DF8-864F-B2E9-E22379C8A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676400"/>
            <a:ext cx="24384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" pitchFamily="2" charset="0"/>
              </a:rPr>
              <a:t>Max Winds (mph)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" pitchFamily="2" charset="0"/>
              </a:rPr>
              <a:t>Columbus Day Storm 1962</a:t>
            </a:r>
            <a:endParaRPr lang="en-US" altLang="en-US" sz="2400" dirty="0">
              <a:latin typeface="Times" pitchFamily="2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1026">
            <a:extLst>
              <a:ext uri="{FF2B5EF4-FFF2-40B4-BE49-F238E27FC236}">
                <a16:creationId xmlns:a16="http://schemas.microsoft.com/office/drawing/2014/main" id="{51D337FB-2399-B742-A921-633D4F295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00200"/>
            <a:ext cx="7086600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0" name="Text Box 1027">
            <a:extLst>
              <a:ext uri="{FF2B5EF4-FFF2-40B4-BE49-F238E27FC236}">
                <a16:creationId xmlns:a16="http://schemas.microsoft.com/office/drawing/2014/main" id="{D011A812-C08B-8344-901A-B6C83BE47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52400"/>
            <a:ext cx="755967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" pitchFamily="2" charset="0"/>
              </a:rPr>
              <a:t>Columbus Day 1962:  At Cape Blanco there were 150 mph with gusts to 179! Strongest winds on bluffs and windward slopes of coastal orography</a:t>
            </a:r>
            <a:endParaRPr lang="en-US" altLang="en-US" sz="2400" dirty="0">
              <a:latin typeface="Times" pitchFamily="2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FFF14-E8DA-A24C-85A8-06DA49A1F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2CA4F-39A7-0A4F-99DF-54C35DE86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Weather observing and forecasting technology has advanced considerably during the past 30 years.</a:t>
            </a:r>
          </a:p>
          <a:p>
            <a:r>
              <a:rPr lang="en-US" dirty="0"/>
              <a:t>We now have substantial understanding of the winds and weather features of the region.</a:t>
            </a:r>
          </a:p>
          <a:p>
            <a:r>
              <a:rPr lang="en-US" dirty="0"/>
              <a:t>Local mariners should take advantage of both!</a:t>
            </a:r>
          </a:p>
          <a:p>
            <a:r>
              <a:rPr lang="en-US" dirty="0"/>
              <a:t>Vast amounts of weather information is now online and highly accessible.</a:t>
            </a:r>
          </a:p>
        </p:txBody>
      </p:sp>
    </p:spTree>
    <p:extLst>
      <p:ext uri="{BB962C8B-B14F-4D97-AF65-F5344CB8AC3E}">
        <p14:creationId xmlns:p14="http://schemas.microsoft.com/office/powerpoint/2010/main" val="39006973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>
            <a:extLst>
              <a:ext uri="{FF2B5EF4-FFF2-40B4-BE49-F238E27FC236}">
                <a16:creationId xmlns:a16="http://schemas.microsoft.com/office/drawing/2014/main" id="{1578DC25-211E-6F40-BCFB-A04E2DD2B2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971800"/>
            <a:ext cx="3429000" cy="91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The End</a:t>
            </a:r>
          </a:p>
        </p:txBody>
      </p:sp>
      <p:pic>
        <p:nvPicPr>
          <p:cNvPr id="3" name="Picture 2" descr="A picture containing text, mountain, nature&#10;&#10;Description automatically generated">
            <a:extLst>
              <a:ext uri="{FF2B5EF4-FFF2-40B4-BE49-F238E27FC236}">
                <a16:creationId xmlns:a16="http://schemas.microsoft.com/office/drawing/2014/main" id="{6DB3C687-47DD-6E47-BB2A-BBDE3B678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809625"/>
            <a:ext cx="4191000" cy="52387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6B06F25E-8A0A-914A-808C-2CA024015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4F81BD"/>
                </a:solidFill>
              </a:rPr>
              <a:t>TV Weather</a:t>
            </a:r>
          </a:p>
        </p:txBody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3543A76D-04F6-2F45-BA65-2B856DC715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/>
              <a:t>Only about half are really meteorologists (i.e., have an actual degree). The rest are </a:t>
            </a:r>
            <a:r>
              <a:rPr lang="ja-JP" altLang="en-US" sz="2800"/>
              <a:t>“</a:t>
            </a:r>
            <a:r>
              <a:rPr lang="en-US" altLang="ja-JP" sz="2800" dirty="0"/>
              <a:t>weathercasters</a:t>
            </a:r>
            <a:r>
              <a:rPr lang="ja-JP" altLang="en-US" sz="2800"/>
              <a:t>”</a:t>
            </a:r>
            <a:endParaRPr lang="en-US" altLang="ja-JP" sz="2800" dirty="0"/>
          </a:p>
          <a:p>
            <a:pPr eaLnBrk="1" hangingPunct="1"/>
            <a:r>
              <a:rPr lang="en-US" altLang="en-US" sz="2800" dirty="0"/>
              <a:t>The weekday ones tend to have stronger backgrounds.</a:t>
            </a:r>
          </a:p>
          <a:p>
            <a:pPr eaLnBrk="1" hangingPunct="1"/>
            <a:r>
              <a:rPr lang="en-US" altLang="en-US" sz="2800" dirty="0"/>
              <a:t>Their forecasts for the first few days tend to be very similar to the National Weather Service </a:t>
            </a:r>
          </a:p>
          <a:p>
            <a:pPr eaLnBrk="1" hangingPunct="1"/>
            <a:r>
              <a:rPr lang="en-US" altLang="en-US" sz="2800" dirty="0"/>
              <a:t>Lots of hype--</a:t>
            </a:r>
          </a:p>
          <a:p>
            <a:pPr lvl="1" eaLnBrk="1" hangingPunct="1"/>
            <a:r>
              <a:rPr lang="ja-JP" altLang="en-US" sz="2400"/>
              <a:t>“</a:t>
            </a:r>
            <a:r>
              <a:rPr lang="en-US" altLang="ja-JP" sz="2400" dirty="0"/>
              <a:t>Pinpoint severe weather center</a:t>
            </a:r>
            <a:r>
              <a:rPr lang="ja-JP" altLang="en-US" sz="2400"/>
              <a:t>”</a:t>
            </a:r>
            <a:endParaRPr lang="en-US" altLang="ja-JP" sz="2400" dirty="0"/>
          </a:p>
          <a:p>
            <a:pPr lvl="1" eaLnBrk="1" hangingPunct="1"/>
            <a:r>
              <a:rPr lang="ja-JP" altLang="en-US" sz="2400"/>
              <a:t>“</a:t>
            </a:r>
            <a:r>
              <a:rPr lang="en-US" altLang="ja-JP" sz="2400" dirty="0"/>
              <a:t>County by county forecasts</a:t>
            </a:r>
            <a:r>
              <a:rPr lang="ja-JP" altLang="en-US" sz="2400"/>
              <a:t>”</a:t>
            </a:r>
            <a:endParaRPr lang="en-US" altLang="ja-JP" sz="2400" dirty="0"/>
          </a:p>
          <a:p>
            <a:pPr lvl="1" eaLnBrk="1" hangingPunct="1"/>
            <a:r>
              <a:rPr lang="en-US" altLang="en-US" sz="2400" dirty="0"/>
              <a:t>“Doppler radar weather”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61B0DBFF-FE14-B449-A2F3-189F40D15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4F81BD"/>
                </a:solidFill>
              </a:rPr>
              <a:t>Local TV Weather Types with Degrees in Atmospheric Sciences</a:t>
            </a:r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03634067-6AFD-4F4E-8A7B-88CD2C8A1C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31747" name="Picture 5" descr="RichM">
            <a:extLst>
              <a:ext uri="{FF2B5EF4-FFF2-40B4-BE49-F238E27FC236}">
                <a16:creationId xmlns:a16="http://schemas.microsoft.com/office/drawing/2014/main" id="{69AC7921-091A-B848-A17B-44D12E24A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514600"/>
            <a:ext cx="2165350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1" descr="ShannonOdonnell_bio.jpg">
            <a:extLst>
              <a:ext uri="{FF2B5EF4-FFF2-40B4-BE49-F238E27FC236}">
                <a16:creationId xmlns:a16="http://schemas.microsoft.com/office/drawing/2014/main" id="{2B6B9376-0783-4749-A91E-6F3CF9DB04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942" y="2523052"/>
            <a:ext cx="2590800" cy="2893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174D8E82-A13C-C44D-8AA7-1DA8A8B13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4F81BD"/>
                </a:solidFill>
              </a:rPr>
              <a:t>Online</a:t>
            </a:r>
          </a:p>
        </p:txBody>
      </p:sp>
      <p:sp>
        <p:nvSpPr>
          <p:cNvPr id="33794" name="Rectangle 3">
            <a:extLst>
              <a:ext uri="{FF2B5EF4-FFF2-40B4-BE49-F238E27FC236}">
                <a16:creationId xmlns:a16="http://schemas.microsoft.com/office/drawing/2014/main" id="{1CF841DF-CB5E-A449-A182-99BA5172FB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You can get the latest forecasts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You can secure the raw weather observations (e.g., surface observations, radar)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You can look at the forecasts from the computer models.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You can view weather cams all over the region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You can get deceiving and wrong information that looks compelling.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NWS1">
            <a:extLst>
              <a:ext uri="{FF2B5EF4-FFF2-40B4-BE49-F238E27FC236}">
                <a16:creationId xmlns:a16="http://schemas.microsoft.com/office/drawing/2014/main" id="{56FCFB61-B92D-C64F-A58D-6EAC4FAE3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6754813" cy="499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Text Box 3">
            <a:extLst>
              <a:ext uri="{FF2B5EF4-FFF2-40B4-BE49-F238E27FC236}">
                <a16:creationId xmlns:a16="http://schemas.microsoft.com/office/drawing/2014/main" id="{2F425E3E-70C0-B549-84A2-3A9848715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363" y="166688"/>
            <a:ext cx="630230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tx2"/>
                </a:solidFill>
                <a:latin typeface="Arial" panose="020B0604020202020204" pitchFamily="34" charset="0"/>
              </a:rPr>
              <a:t>The National Weather Service: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tx2"/>
                </a:solidFill>
                <a:latin typeface="Arial" panose="020B0604020202020204" pitchFamily="34" charset="0"/>
              </a:rPr>
              <a:t>A Online Good Source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1516</TotalTime>
  <Words>1141</Words>
  <Application>Microsoft Macintosh PowerPoint</Application>
  <PresentationFormat>On-screen Show (4:3)</PresentationFormat>
  <Paragraphs>160</Paragraphs>
  <Slides>56</Slides>
  <Notes>36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Arial</vt:lpstr>
      <vt:lpstr>Calibri</vt:lpstr>
      <vt:lpstr>Times</vt:lpstr>
      <vt:lpstr>Office Theme</vt:lpstr>
      <vt:lpstr>Document</vt:lpstr>
      <vt:lpstr>How to Master the Weather</vt:lpstr>
      <vt:lpstr>You Need to Know</vt:lpstr>
      <vt:lpstr>Where can you get weather information?</vt:lpstr>
      <vt:lpstr>Newspaper Weather Pages</vt:lpstr>
      <vt:lpstr>NOAA WeatherRadio (good in remote areas, alarm for warnings)</vt:lpstr>
      <vt:lpstr>TV Weather</vt:lpstr>
      <vt:lpstr>Local TV Weather Types with Degrees in Atmospheric Sciences</vt:lpstr>
      <vt:lpstr>Online</vt:lpstr>
      <vt:lpstr>PowerPoint Presentation</vt:lpstr>
      <vt:lpstr>PowerPoint Presentation</vt:lpstr>
      <vt:lpstr>The NWS Forecast Discussion: get into the mind of the forecaster</vt:lpstr>
      <vt:lpstr>Weather.com has very good forecasts—better than the National Weather Service</vt:lpstr>
      <vt:lpstr>Who has the best forecasts online?  Check forecastadvisor.com</vt:lpstr>
      <vt:lpstr>UW Website Has Everything</vt:lpstr>
      <vt:lpstr>Radar (areas of precipitation)</vt:lpstr>
      <vt:lpstr>Smartphone Weather Apps Are Very Useful</vt:lpstr>
      <vt:lpstr>WeatherChannel App</vt:lpstr>
      <vt:lpstr>Radarscope:  The Professional’s Choice for Looking at Radar Imagery</vt:lpstr>
      <vt:lpstr>Understanding Local Winds</vt:lpstr>
      <vt:lpstr>PowerPoint Presentation</vt:lpstr>
      <vt:lpstr>Diurnal Winds 101</vt:lpstr>
      <vt:lpstr>PowerPoint Presentation</vt:lpstr>
      <vt:lpstr>PowerPoint Presentation</vt:lpstr>
      <vt:lpstr>PowerPoint Presentation</vt:lpstr>
      <vt:lpstr>PowerPoint Presentation</vt:lpstr>
      <vt:lpstr>Sea Breeze Winds Washington and Oregon Coasts</vt:lpstr>
      <vt:lpstr>PowerPoint Presentation</vt:lpstr>
      <vt:lpstr>PowerPoint Presentation</vt:lpstr>
      <vt:lpstr>Why so windy along the southern Oregon coast?</vt:lpstr>
      <vt:lpstr>Strong Winds from southern Oregon to southern CA</vt:lpstr>
      <vt:lpstr>Winds are generally much stronger over water than land</vt:lpstr>
      <vt:lpstr>PowerPoint Presentation</vt:lpstr>
      <vt:lpstr>PowerPoint Presentation</vt:lpstr>
      <vt:lpstr>The Influence of Terrain on Local Winds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Gap Winds</vt:lpstr>
      <vt:lpstr>Key Gap Wind Facts</vt:lpstr>
      <vt:lpstr>PowerPoint Presentation</vt:lpstr>
      <vt:lpstr>PowerPoint Presentation</vt:lpstr>
      <vt:lpstr>October 28, 2003 – The Ivar’s Storm</vt:lpstr>
      <vt:lpstr>Ivar’s “rogue wave” mural</vt:lpstr>
      <vt:lpstr>PowerPoint Presentation</vt:lpstr>
      <vt:lpstr>PowerPoint Presentation</vt:lpstr>
      <vt:lpstr>Strong Winds From Strong Pacific Cyclones</vt:lpstr>
      <vt:lpstr>Chanukah Eve Storm 2006</vt:lpstr>
      <vt:lpstr>PowerPoint Presentation</vt:lpstr>
      <vt:lpstr>PowerPoint Presentation</vt:lpstr>
      <vt:lpstr>PowerPoint Presentation</vt:lpstr>
      <vt:lpstr>PowerPoint Presentation</vt:lpstr>
      <vt:lpstr>Summary</vt:lpstr>
      <vt:lpstr>The End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Consumer’s Guide to Northwest Weather</dc:title>
  <dc:creator>Cliff Mass</dc:creator>
  <cp:lastModifiedBy>Cliff Mass</cp:lastModifiedBy>
  <cp:revision>67</cp:revision>
  <dcterms:created xsi:type="dcterms:W3CDTF">2016-12-03T03:53:41Z</dcterms:created>
  <dcterms:modified xsi:type="dcterms:W3CDTF">2022-01-12T19:39:07Z</dcterms:modified>
</cp:coreProperties>
</file>