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10" r:id="rId2"/>
    <p:sldId id="318" r:id="rId3"/>
    <p:sldId id="326" r:id="rId4"/>
    <p:sldId id="319" r:id="rId5"/>
    <p:sldId id="332" r:id="rId6"/>
    <p:sldId id="294" r:id="rId7"/>
    <p:sldId id="300" r:id="rId8"/>
    <p:sldId id="323" r:id="rId9"/>
    <p:sldId id="301" r:id="rId10"/>
    <p:sldId id="291" r:id="rId11"/>
    <p:sldId id="324" r:id="rId12"/>
    <p:sldId id="327" r:id="rId13"/>
    <p:sldId id="296" r:id="rId14"/>
    <p:sldId id="333" r:id="rId15"/>
    <p:sldId id="302" r:id="rId16"/>
    <p:sldId id="297" r:id="rId17"/>
    <p:sldId id="298" r:id="rId18"/>
    <p:sldId id="494" r:id="rId19"/>
    <p:sldId id="320" r:id="rId20"/>
    <p:sldId id="321" r:id="rId21"/>
    <p:sldId id="330" r:id="rId22"/>
    <p:sldId id="325" r:id="rId23"/>
    <p:sldId id="292" r:id="rId24"/>
    <p:sldId id="295" r:id="rId25"/>
    <p:sldId id="334" r:id="rId26"/>
    <p:sldId id="328" r:id="rId27"/>
    <p:sldId id="329" r:id="rId28"/>
    <p:sldId id="331" r:id="rId29"/>
    <p:sldId id="293" r:id="rId30"/>
    <p:sldId id="493" r:id="rId31"/>
    <p:sldId id="307" r:id="rId32"/>
    <p:sldId id="308" r:id="rId33"/>
    <p:sldId id="305" r:id="rId34"/>
    <p:sldId id="495" r:id="rId35"/>
    <p:sldId id="303" r:id="rId36"/>
    <p:sldId id="299" r:id="rId37"/>
    <p:sldId id="304" r:id="rId38"/>
    <p:sldId id="312" r:id="rId39"/>
    <p:sldId id="313" r:id="rId40"/>
    <p:sldId id="316" r:id="rId41"/>
    <p:sldId id="317" r:id="rId42"/>
    <p:sldId id="453" r:id="rId43"/>
    <p:sldId id="351" r:id="rId44"/>
    <p:sldId id="491" r:id="rId45"/>
    <p:sldId id="492" r:id="rId46"/>
    <p:sldId id="322" r:id="rId47"/>
    <p:sldId id="486" r:id="rId48"/>
    <p:sldId id="488" r:id="rId49"/>
    <p:sldId id="487" r:id="rId50"/>
    <p:sldId id="496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99"/>
    <p:restoredTop sz="94558"/>
  </p:normalViewPr>
  <p:slideViewPr>
    <p:cSldViewPr>
      <p:cViewPr varScale="1">
        <p:scale>
          <a:sx n="116" d="100"/>
          <a:sy n="116" d="100"/>
        </p:scale>
        <p:origin x="15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873F52-F4D5-DE4E-948E-93B27C484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8A4EA-1188-2647-BBAB-2D35AC0510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94D60729-C351-DF45-B820-E1385B685937}" type="datetimeFigureOut">
              <a:rPr lang="en-US"/>
              <a:pPr>
                <a:defRPr/>
              </a:pPr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5E622-1CE9-5C4F-A639-BF75D86909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33396-642D-744C-9356-0F63BC9DB6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88A3BC3-AB97-3A47-AD75-3713CCCD3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483AC9-5E0C-C04E-967F-8E760A41B7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9174C-77A7-4B42-ABEA-1D2CC3F14D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5F90512-A058-C141-93A1-2E24C1CB10E9}" type="datetimeFigureOut">
              <a:rPr lang="en-US"/>
              <a:pPr>
                <a:defRPr/>
              </a:pPr>
              <a:t>10/4/23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9E7B9B-D0EE-A145-B241-159C8DF713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4168EC4-FBE2-7A4E-809B-AA8D5C5FF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00F3A-8BB6-0C43-971E-FE7692B821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6FDAB-2D8E-A24A-99C9-13008CB1E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A7571A77-6C6D-7F47-9D3C-F6A27D7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A6169-59B4-7D4D-96E1-5DAF39E4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99696-C1F2-F94F-8AAD-76F82E85A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701BFD-8DD9-F646-B5CA-32DC9DF54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A9CE1-8C7C-9C4D-A54A-A8A739620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48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13E600-DD96-DD4F-85A9-03EA09812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8EBEA3-A07E-D342-AB80-D91CA83FA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3BF880-1ABE-9A46-8043-1A99BD2CC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5BCF2-DF66-284F-8E30-0F254FF3E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53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AE39FB-FBFB-9949-A8F0-C04AB5D8D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4C6ECC-9C93-3948-A933-A7FD333BA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83866-5FC0-CE4C-963D-D5DBC1201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5F6B3-D84F-F640-85B0-7DBA6369F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7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C47B79-B08E-5148-8AF3-F29A817EC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25DA8C-8820-6047-8E66-3A22E0F26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56C06C-0994-2C41-A7DD-938635F48E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6D306-757B-1242-911F-D4285B0BAE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49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4C81E8-C58E-F549-ABC8-4C69E46B9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CFE535-B5C4-2D49-BD0E-B6F934632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631787-3B54-FB49-ADB4-8E2738B87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F40A2-3879-834D-8798-A55197C9C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80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AE0961-4CD4-714E-A39D-2DAAA5957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635BE-13C5-BC47-99A0-5DA61AEA4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D56C1-BDEE-8848-8BA7-6F1100D02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82CC2-968D-5644-A5B4-90A4B376D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65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A7019D-3E2C-9F40-B433-4C1EBB02B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D27BB0-9044-4A4C-A12F-C4A1D86EFA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3F882D-8476-924F-9A56-D502A86F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34C8-8D1A-4447-B93F-EFA33DE82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5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A671BA-3F56-BF40-8D7C-30BBB95B6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C3897D-38F9-FF42-9A15-C6432D4BC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91B7E2-1EFE-C349-8C59-ECFF98514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C379-DC90-724C-A2CB-CB7DEF161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86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8F696F-C3AE-2349-BBEB-1C44CC005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F8C34A-5D7D-4949-BF23-484BCEA91D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3DF52C-72AD-6149-8FAE-56057BC65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5C523-356A-5D4D-B106-A5FF230FC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1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0F332-56C7-5B4F-A6C6-DB1A4CE47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51B65-49E8-8243-B14F-5E9E19FAF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78E5A-1100-B44E-A8B7-59210B7BE5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624D8-46EF-A440-BCE5-A8F663926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76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4F433-F534-CE46-8022-C3426F13D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6CF3B-4C0E-B749-AD6F-7BDEA5B471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3488A-26AC-0649-B2B6-BB817F7A8B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C756-E0FA-4F4C-B83D-EF82B1A75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03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0757AD-1860-7F40-839A-959700CEC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767B3B-381E-3440-843E-015D822FC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6B514B-820F-DF45-AA83-030FB3FE94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90FE62-693C-5E48-BB0B-70C728226B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3C9682-A516-0546-9FC6-014BE2A70D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4139C6D-4A73-A140-BAE9-9B2D15397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rxg-9svRtc&amp;t=56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C9037DC-1147-104F-9B85-8B15DD70F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Autumn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&#10;goes-l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2941B78B-895B-9944-B801-C74BC782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448786"/>
            <a:ext cx="6426200" cy="3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>
            <a:extLst>
              <a:ext uri="{FF2B5EF4-FFF2-40B4-BE49-F238E27FC236}">
                <a16:creationId xmlns:a16="http://schemas.microsoft.com/office/drawing/2014/main" id="{DE7E81AE-01C3-8042-9868-789A0965B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486400"/>
            <a:ext cx="419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NOAA GOES Weather Satellite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5">
            <a:extLst>
              <a:ext uri="{FF2B5EF4-FFF2-40B4-BE49-F238E27FC236}">
                <a16:creationId xmlns:a16="http://schemas.microsoft.com/office/drawing/2014/main" id="{68318881-BA09-484F-BAC5-0AF520F65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Geostationary Weather Satellites</a:t>
            </a:r>
          </a:p>
        </p:txBody>
      </p:sp>
      <p:sp>
        <p:nvSpPr>
          <p:cNvPr id="26626" name="Content Placeholder 6">
            <a:extLst>
              <a:ext uri="{FF2B5EF4-FFF2-40B4-BE49-F238E27FC236}">
                <a16:creationId xmlns:a16="http://schemas.microsoft.com/office/drawing/2014/main" id="{9E122DBA-4016-614B-8001-8EF8EB1DC6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About 35,000- 36,000 km above the equator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Revolves with earth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sees the same location throughout the day.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Doesn’t view the polar regions well.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What you generally see in the media.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03CC42DB-0987-0348-97D9-702D9232C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5 Operational GOES satellites</a:t>
            </a: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A47C5F0F-1D71-9D40-84D8-8BD4D6919A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413" y="1676400"/>
            <a:ext cx="7697787" cy="4343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false_colour.jpg">
            <a:extLst>
              <a:ext uri="{FF2B5EF4-FFF2-40B4-BE49-F238E27FC236}">
                <a16:creationId xmlns:a16="http://schemas.microsoft.com/office/drawing/2014/main" id="{E95C4B7E-4F9E-B24B-BA8D-9C09898AC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56AC7-6B53-8D42-BE11-D6631B432618}"/>
              </a:ext>
            </a:extLst>
          </p:cNvPr>
          <p:cNvSpPr txBox="1"/>
          <p:nvPr/>
        </p:nvSpPr>
        <p:spPr>
          <a:xfrm>
            <a:off x="1600200" y="6096000"/>
            <a:ext cx="6184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Geostationary satellite see the whole hemisphere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B63572AE-2B0F-C542-A4DA-CDA44108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06500"/>
            <a:ext cx="8128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9AD7C7-4D06-0343-93F4-2CD565FBFD9C}"/>
              </a:ext>
            </a:extLst>
          </p:cNvPr>
          <p:cNvSpPr txBox="1"/>
          <p:nvPr/>
        </p:nvSpPr>
        <p:spPr>
          <a:xfrm>
            <a:off x="1081303" y="5867400"/>
            <a:ext cx="755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Putting them together, one can monitor the entire planet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366E26C-FB50-8B4E-ABA1-7F52F1A81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96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Polar Orbiting Satellites</a:t>
            </a:r>
            <a:endParaRPr lang="en-US" altLang="en-US" dirty="0">
              <a:solidFill>
                <a:schemeClr val="accent2"/>
              </a:solidFill>
              <a:ea typeface="ＭＳ Ｐゴシック" charset="-128"/>
            </a:endParaRPr>
          </a:p>
        </p:txBody>
      </p:sp>
      <p:pic>
        <p:nvPicPr>
          <p:cNvPr id="30722" name="Picture 3" descr="C:\data\0630.jpg">
            <a:extLst>
              <a:ext uri="{FF2B5EF4-FFF2-40B4-BE49-F238E27FC236}">
                <a16:creationId xmlns:a16="http://schemas.microsoft.com/office/drawing/2014/main" id="{A10A3A4D-E3DD-AB4F-951B-CF15E5D75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371600"/>
            <a:ext cx="6553200" cy="33734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4" descr="D:\modules\sat_basics\images\polar_orbit.jpg">
            <a:extLst>
              <a:ext uri="{FF2B5EF4-FFF2-40B4-BE49-F238E27FC236}">
                <a16:creationId xmlns:a16="http://schemas.microsoft.com/office/drawing/2014/main" id="{6E8EA63D-7CC2-B849-909A-16C9331F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358900"/>
            <a:ext cx="2854325" cy="3352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Box 1">
            <a:extLst>
              <a:ext uri="{FF2B5EF4-FFF2-40B4-BE49-F238E27FC236}">
                <a16:creationId xmlns:a16="http://schemas.microsoft.com/office/drawing/2014/main" id="{16B14EBC-714D-974D-9F99-C837DAB21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768850"/>
            <a:ext cx="55867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Orbits about 800-900 km above the earth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Earth rotates underneath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Only views a swath of earth’s surface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Constantly changing view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Includes polar coverage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olar_orbiter_rendition.jpg">
            <a:extLst>
              <a:ext uri="{FF2B5EF4-FFF2-40B4-BE49-F238E27FC236}">
                <a16:creationId xmlns:a16="http://schemas.microsoft.com/office/drawing/2014/main" id="{80C9F137-870E-2942-8153-BE5F79E5A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550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>
            <a:extLst>
              <a:ext uri="{FF2B5EF4-FFF2-40B4-BE49-F238E27FC236}">
                <a16:creationId xmlns:a16="http://schemas.microsoft.com/office/drawing/2014/main" id="{12BCFC26-374E-0241-A5E7-F5CEFC0D2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48400"/>
            <a:ext cx="2946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NOAA Polar Orbiter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6.jpg">
            <a:extLst>
              <a:ext uri="{FF2B5EF4-FFF2-40B4-BE49-F238E27FC236}">
                <a16:creationId xmlns:a16="http://schemas.microsoft.com/office/drawing/2014/main" id="{07092B45-1111-3848-B832-FC9D3B47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56388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35CE17-845B-1443-A858-FDA9009369E1}"/>
              </a:ext>
            </a:extLst>
          </p:cNvPr>
          <p:cNvSpPr txBox="1"/>
          <p:nvPr/>
        </p:nvSpPr>
        <p:spPr>
          <a:xfrm>
            <a:off x="2022513" y="6195152"/>
            <a:ext cx="6013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 Orbiters Provide a High-Resolution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2EE7A-6584-B14F-B199-B15A56C89D24}"/>
              </a:ext>
            </a:extLst>
          </p:cNvPr>
          <p:cNvSpPr txBox="1"/>
          <p:nvPr/>
        </p:nvSpPr>
        <p:spPr>
          <a:xfrm>
            <a:off x="609600" y="2514600"/>
            <a:ext cx="1099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polar</a:t>
            </a:r>
          </a:p>
          <a:p>
            <a:r>
              <a:rPr lang="en-US" dirty="0"/>
              <a:t>low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AF771-1696-054B-A620-BF1D09CE2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1200"/>
            <a:ext cx="7467600" cy="3733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33E588D-1EC4-4F44-943D-63C9CFEE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Comparison Between Geostationary and Polar Orbiting Weather Satellites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569D0-5733-6E46-A65B-5F069B83A501}"/>
              </a:ext>
            </a:extLst>
          </p:cNvPr>
          <p:cNvSpPr txBox="1"/>
          <p:nvPr/>
        </p:nvSpPr>
        <p:spPr>
          <a:xfrm>
            <a:off x="1409700" y="57912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=Irxg-9svRtc&amp;t=56s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54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D907D378-E559-F346-8732-C93367E86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 understand weather satellites you need to know about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33794" name="Content Placeholder 3">
            <a:extLst>
              <a:ext uri="{FF2B5EF4-FFF2-40B4-BE49-F238E27FC236}">
                <a16:creationId xmlns:a16="http://schemas.microsoft.com/office/drawing/2014/main" id="{21DE01A2-FCCB-AD49-9888-D77D973F88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263" y="2971800"/>
            <a:ext cx="8361474" cy="313213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8C1BF1A-D88B-5845-B092-E7F89ECDB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F600E256-5BF5-4C4F-8051-E2F1673044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52578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Provide a comprehensive view of the earth’s atmosphere and surface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Have radically improved weather prediction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Have greatly improved our understanding of weather systems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You will learn the basics of interpreting satellite imagery in this class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1BE42AA4-C2F1-A849-B91D-5C0808818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5" r="13403"/>
          <a:stretch>
            <a:fillRect/>
          </a:stretch>
        </p:blipFill>
        <p:spPr bwMode="auto">
          <a:xfrm>
            <a:off x="5562600" y="1524000"/>
            <a:ext cx="32004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676C6152-121B-844E-AF3F-4665A0359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8" name="Picture 4">
            <a:extLst>
              <a:ext uri="{FF2B5EF4-FFF2-40B4-BE49-F238E27FC236}">
                <a16:creationId xmlns:a16="http://schemas.microsoft.com/office/drawing/2014/main" id="{AF405F8B-68DD-D040-8670-D5EFD06BE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456"/>
            <a:ext cx="91440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83F47365-D55C-3845-9CA7-C1B1DF121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(from the sun) radiation peaks in the visible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28472411-BC40-7A49-B57D-B4AF68F6EA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950" y="1905000"/>
            <a:ext cx="6518275" cy="42672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BEA06EA9-2680-C943-B4AD-7226C0B6F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925" y="533400"/>
            <a:ext cx="8077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several types of satellite imagery that vary by wavelength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00A2E93-3A64-A64B-BC02-6D9F32560E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3048000" cy="3048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Visible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Infrared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Water Vapor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And others</a:t>
            </a:r>
          </a:p>
        </p:txBody>
      </p:sp>
      <p:pic>
        <p:nvPicPr>
          <p:cNvPr id="36867" name="Picture 2" descr="A picture containing colorful, outdoor, yellow&#13;&#10;&#13;&#10;Description automatically generated">
            <a:extLst>
              <a:ext uri="{FF2B5EF4-FFF2-40B4-BE49-F238E27FC236}">
                <a16:creationId xmlns:a16="http://schemas.microsoft.com/office/drawing/2014/main" id="{323A48D0-C09C-B147-B065-4F33C69D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505301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200610082200.gif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8497E655-35AB-184A-8323-4FC83913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0" b="5698"/>
          <a:stretch>
            <a:fillRect/>
          </a:stretch>
        </p:blipFill>
        <p:spPr bwMode="auto">
          <a:xfrm>
            <a:off x="1635125" y="1524000"/>
            <a:ext cx="61722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1">
            <a:extLst>
              <a:ext uri="{FF2B5EF4-FFF2-40B4-BE49-F238E27FC236}">
                <a16:creationId xmlns:a16="http://schemas.microsoft.com/office/drawing/2014/main" id="{AE8D19DC-555B-FC4C-AE74-669BD826D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152400"/>
            <a:ext cx="71945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Visible:  what YOU would see from space.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 light from sun reflects off clouds and the surface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 light (.4-.7 microns--millionths of a meter)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2006100822001km.gif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CC529CEF-EA94-A54F-B97B-5B612449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990600"/>
            <a:ext cx="82486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1">
            <a:extLst>
              <a:ext uri="{FF2B5EF4-FFF2-40B4-BE49-F238E27FC236}">
                <a16:creationId xmlns:a16="http://schemas.microsoft.com/office/drawing/2014/main" id="{5849F4C5-7394-E649-BA7D-B0B4A3A88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81013"/>
            <a:ext cx="513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GOES High Resolution Visible Imagery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">
            <a:extLst>
              <a:ext uri="{FF2B5EF4-FFF2-40B4-BE49-F238E27FC236}">
                <a16:creationId xmlns:a16="http://schemas.microsoft.com/office/drawing/2014/main" id="{620796B0-F779-1348-B072-71162930B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1000"/>
            <a:ext cx="587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</a:rPr>
              <a:t>New GOES 17 Color Visible Imagery</a:t>
            </a:r>
          </a:p>
        </p:txBody>
      </p:sp>
      <p:pic>
        <p:nvPicPr>
          <p:cNvPr id="39938" name="Picture 3" descr="A picture containing outdoor, snow&#13;&#10;&#13;&#10;Description automatically generated">
            <a:extLst>
              <a:ext uri="{FF2B5EF4-FFF2-40B4-BE49-F238E27FC236}">
                <a16:creationId xmlns:a16="http://schemas.microsoft.com/office/drawing/2014/main" id="{A7E770FE-041E-CF4A-830C-1D75D740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5525"/>
            <a:ext cx="71628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2D579086-6DF1-034B-A55B-D838C3AFC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6" b="5937"/>
          <a:stretch>
            <a:fillRect/>
          </a:stretch>
        </p:blipFill>
        <p:spPr bwMode="auto">
          <a:xfrm>
            <a:off x="1371600" y="1219200"/>
            <a:ext cx="65532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2">
            <a:extLst>
              <a:ext uri="{FF2B5EF4-FFF2-40B4-BE49-F238E27FC236}">
                <a16:creationId xmlns:a16="http://schemas.microsoft.com/office/drawing/2014/main" id="{9E8D68A5-2F53-4A49-A1A7-D8494C38A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228600"/>
            <a:ext cx="8853487" cy="990600"/>
          </a:xfrm>
        </p:spPr>
        <p:txBody>
          <a:bodyPr/>
          <a:lstStyle/>
          <a:p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Problems:  Visible imagery not available at night!</a:t>
            </a:r>
            <a:b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And how high are the clouds?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15B2C4-BF1E-AB43-929F-1D9205E6D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One solution:  infrared satellite imagery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05190504-E0CF-174E-9A22-2A894D7825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Senses </a:t>
            </a:r>
            <a:r>
              <a:rPr lang="en-US" altLang="en-US" b="1" dirty="0">
                <a:ea typeface="ＭＳ Ｐゴシック" panose="020B0600070205080204" pitchFamily="34" charset="-128"/>
              </a:rPr>
              <a:t>infrared radiation </a:t>
            </a:r>
            <a:r>
              <a:rPr lang="en-US" altLang="en-US" dirty="0">
                <a:ea typeface="ＭＳ Ｐゴシック" panose="020B0600070205080204" pitchFamily="34" charset="-128"/>
              </a:rPr>
              <a:t>emitted by clouds and the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Wavelengths are typically 8-12 microns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Warmer objects emit more infrared radiation than cooler objects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thus tell temperature of clouds or surface by emitted infrared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Good during both night and day!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AB437C34-5313-FE48-8E6B-F206BAA5D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Infrared Satellite Imagery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9FF36745-8F09-EF43-80D0-FE94723BA4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Gives insights into height of clouds, since cold clouds are generally higher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shown in gray scale with white being cold, dark being warm.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B3DB2-2EF1-6645-8547-E3C363FF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91" y="3435131"/>
            <a:ext cx="3780609" cy="30418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200610082200ir.gif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F9F2CDA8-2A6D-6F4A-9C81-5459C08D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 b="7089"/>
          <a:stretch>
            <a:fillRect/>
          </a:stretch>
        </p:blipFill>
        <p:spPr bwMode="auto">
          <a:xfrm>
            <a:off x="1066800" y="450850"/>
            <a:ext cx="71628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7230DE-16F8-E94C-997D-75F9D3114CDD}"/>
              </a:ext>
            </a:extLst>
          </p:cNvPr>
          <p:cNvSpPr txBox="1"/>
          <p:nvPr/>
        </p:nvSpPr>
        <p:spPr>
          <a:xfrm>
            <a:off x="2743200" y="6407150"/>
            <a:ext cx="503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 satellite image over the Pacific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6B43143D-1B73-A44E-83FB-6D00FFA63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You Will Know More Than Some of These Folks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67B8EE6E-4295-E44F-8703-1F0F9FAC04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17365B-54AD-E34F-89CB-FEC19C1E8BD5}"/>
              </a:ext>
            </a:extLst>
          </p:cNvPr>
          <p:cNvSpPr txBox="1"/>
          <p:nvPr/>
        </p:nvSpPr>
        <p:spPr>
          <a:xfrm>
            <a:off x="906381" y="2667000"/>
            <a:ext cx="6866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Now let’s compare visible and infrared satellite images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443572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201110101600.gif">
            <a:extLst>
              <a:ext uri="{FF2B5EF4-FFF2-40B4-BE49-F238E27FC236}">
                <a16:creationId xmlns:a16="http://schemas.microsoft.com/office/drawing/2014/main" id="{674DEC90-9048-BB47-BA62-B054B350B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 b="5115"/>
          <a:stretch/>
        </p:blipFill>
        <p:spPr bwMode="auto">
          <a:xfrm>
            <a:off x="1066800" y="381000"/>
            <a:ext cx="7239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2">
            <a:extLst>
              <a:ext uri="{FF2B5EF4-FFF2-40B4-BE49-F238E27FC236}">
                <a16:creationId xmlns:a16="http://schemas.microsoft.com/office/drawing/2014/main" id="{776965E6-B3CA-1D47-A5FD-22452900E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396037"/>
            <a:ext cx="100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201110101600ir.gif">
            <a:extLst>
              <a:ext uri="{FF2B5EF4-FFF2-40B4-BE49-F238E27FC236}">
                <a16:creationId xmlns:a16="http://schemas.microsoft.com/office/drawing/2014/main" id="{293BC460-9431-F149-A306-E480C274D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" b="4923"/>
          <a:stretch/>
        </p:blipFill>
        <p:spPr bwMode="auto">
          <a:xfrm>
            <a:off x="990600" y="616380"/>
            <a:ext cx="6858000" cy="562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F756BFB4-8096-8E40-991C-B885FF3C0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1" y="6324600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Infrared (IR)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201110101545.gif">
            <a:extLst>
              <a:ext uri="{FF2B5EF4-FFF2-40B4-BE49-F238E27FC236}">
                <a16:creationId xmlns:a16="http://schemas.microsoft.com/office/drawing/2014/main" id="{3E257022-2905-C54B-B53E-18C62403A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31111"/>
          <a:stretch/>
        </p:blipFill>
        <p:spPr bwMode="auto">
          <a:xfrm>
            <a:off x="304800" y="838200"/>
            <a:ext cx="4357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 descr="201110101545ir.gif">
            <a:extLst>
              <a:ext uri="{FF2B5EF4-FFF2-40B4-BE49-F238E27FC236}">
                <a16:creationId xmlns:a16="http://schemas.microsoft.com/office/drawing/2014/main" id="{766FEA59-D10D-604F-A3A0-40367A8D0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31111"/>
          <a:stretch/>
        </p:blipFill>
        <p:spPr bwMode="auto">
          <a:xfrm>
            <a:off x="4786312" y="838200"/>
            <a:ext cx="4357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A5171F-B178-424D-A2DA-83D63793FD8C}"/>
              </a:ext>
            </a:extLst>
          </p:cNvPr>
          <p:cNvSpPr txBox="1"/>
          <p:nvPr/>
        </p:nvSpPr>
        <p:spPr>
          <a:xfrm>
            <a:off x="1981200" y="563880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67CCE-2AC6-F645-B85E-44F8EF087C1E}"/>
              </a:ext>
            </a:extLst>
          </p:cNvPr>
          <p:cNvSpPr txBox="1"/>
          <p:nvPr/>
        </p:nvSpPr>
        <p:spPr>
          <a:xfrm>
            <a:off x="6324600" y="5638799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87FF2-35F9-A145-BC4B-A6A736F3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0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Major Weather Features As Seen by Weather Satellite</a:t>
            </a:r>
          </a:p>
        </p:txBody>
      </p:sp>
    </p:spTree>
    <p:extLst>
      <p:ext uri="{BB962C8B-B14F-4D97-AF65-F5344CB8AC3E}">
        <p14:creationId xmlns:p14="http://schemas.microsoft.com/office/powerpoint/2010/main" val="3128222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data\010619_0059_N15_VIS_2.GIF">
            <a:extLst>
              <a:ext uri="{FF2B5EF4-FFF2-40B4-BE49-F238E27FC236}">
                <a16:creationId xmlns:a16="http://schemas.microsoft.com/office/drawing/2014/main" id="{EF9A3711-AAB3-B746-9056-8A7D3E59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049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>
            <a:extLst>
              <a:ext uri="{FF2B5EF4-FFF2-40B4-BE49-F238E27FC236}">
                <a16:creationId xmlns:a16="http://schemas.microsoft.com/office/drawing/2014/main" id="{7D26F468-CB17-144A-868B-32CC6DB08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6049962"/>
            <a:ext cx="3241675" cy="579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Siren, WI Tornado</a:t>
            </a:r>
          </a:p>
        </p:txBody>
      </p:sp>
      <p:sp>
        <p:nvSpPr>
          <p:cNvPr id="48131" name="TextBox 1">
            <a:extLst>
              <a:ext uri="{FF2B5EF4-FFF2-40B4-BE49-F238E27FC236}">
                <a16:creationId xmlns:a16="http://schemas.microsoft.com/office/drawing/2014/main" id="{E3B65066-DB46-664E-9138-34079DDAD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50" y="228600"/>
            <a:ext cx="86982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Thunderstorms Evident by Oval Shapes (Anvils)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Small size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IM35-N14frontCH4.gif">
            <a:extLst>
              <a:ext uri="{FF2B5EF4-FFF2-40B4-BE49-F238E27FC236}">
                <a16:creationId xmlns:a16="http://schemas.microsoft.com/office/drawing/2014/main" id="{CA731DC6-1FDE-494D-8738-B10909FE8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AF5DD-5C5A-8146-B9C3-0D4C55EA3BAC}"/>
              </a:ext>
            </a:extLst>
          </p:cNvPr>
          <p:cNvSpPr txBox="1"/>
          <p:nvPr/>
        </p:nvSpPr>
        <p:spPr>
          <a:xfrm>
            <a:off x="2438400" y="6374969"/>
            <a:ext cx="534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Squall lines with thunderstorms (infrared)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3CD0B47-E3AA-F949-A3C1-E49B6D5B9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334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Hurricane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50178" name="Picture 5" descr="C:\data\030909_G12_VIS_1.GIF">
            <a:extLst>
              <a:ext uri="{FF2B5EF4-FFF2-40B4-BE49-F238E27FC236}">
                <a16:creationId xmlns:a16="http://schemas.microsoft.com/office/drawing/2014/main" id="{E2BBD0AB-7FEB-1C4C-96F2-39BE44A2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6">
            <a:extLst>
              <a:ext uri="{FF2B5EF4-FFF2-40B4-BE49-F238E27FC236}">
                <a16:creationId xmlns:a16="http://schemas.microsoft.com/office/drawing/2014/main" id="{E3706A9E-3B08-C04E-8DE6-613F1E096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5734050"/>
            <a:ext cx="2882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Hurricane Isabel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E21C62B1-42E2-414E-9312-771E0CCCE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Fronts”  evident in long bands of clouds</a:t>
            </a:r>
          </a:p>
        </p:txBody>
      </p:sp>
      <p:pic>
        <p:nvPicPr>
          <p:cNvPr id="51202" name="Content Placeholder 4" descr="A picture containing outdoor&#13;&#10;&#13;&#10;Description automatically generated">
            <a:extLst>
              <a:ext uri="{FF2B5EF4-FFF2-40B4-BE49-F238E27FC236}">
                <a16:creationId xmlns:a16="http://schemas.microsoft.com/office/drawing/2014/main" id="{F7743FA2-983A-9F49-822A-67905C42A2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9"/>
          <a:stretch>
            <a:fillRect/>
          </a:stretch>
        </p:blipFill>
        <p:spPr>
          <a:xfrm>
            <a:off x="1350963" y="1368425"/>
            <a:ext cx="6442075" cy="419417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C6094BA6-ED35-8B4C-8D96-50072B47F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Fronts</a:t>
            </a:r>
          </a:p>
        </p:txBody>
      </p:sp>
      <p:pic>
        <p:nvPicPr>
          <p:cNvPr id="52226" name="Content Placeholder 3" descr="wxsat1.tiff">
            <a:extLst>
              <a:ext uri="{FF2B5EF4-FFF2-40B4-BE49-F238E27FC236}">
                <a16:creationId xmlns:a16="http://schemas.microsoft.com/office/drawing/2014/main" id="{31D1273C-41BB-A640-91DD-56DD754546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2" r="-7982"/>
          <a:stretch>
            <a:fillRect/>
          </a:stretch>
        </p:blipFill>
        <p:spPr/>
      </p:pic>
      <p:sp>
        <p:nvSpPr>
          <p:cNvPr id="52227" name="TextBox 4">
            <a:extLst>
              <a:ext uri="{FF2B5EF4-FFF2-40B4-BE49-F238E27FC236}">
                <a16:creationId xmlns:a16="http://schemas.microsoft.com/office/drawing/2014/main" id="{A3BD8ABA-C6D6-7349-A762-BDA736B5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362200"/>
            <a:ext cx="46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9D6ABE8-284F-5749-B464-03189FD9A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Before Weather Satellites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2828ED8F-A0C3-8540-8B04-B49A8F6163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760538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Storms could sneak up on coastal locations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FB5D1BD5-159E-CE40-BAC4-DCC4A8DA2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6030" b="3535"/>
          <a:stretch>
            <a:fillRect/>
          </a:stretch>
        </p:blipFill>
        <p:spPr bwMode="auto">
          <a:xfrm>
            <a:off x="2476500" y="2590800"/>
            <a:ext cx="44958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>
            <a:extLst>
              <a:ext uri="{FF2B5EF4-FFF2-40B4-BE49-F238E27FC236}">
                <a16:creationId xmlns:a16="http://schemas.microsoft.com/office/drawing/2014/main" id="{4B1F0C64-6AFB-7D4F-94FE-406BE3BFB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883276"/>
            <a:ext cx="2242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1938 Hurricane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03B0932F-CEB1-0D4A-84C7-A46435E4AB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3" descr="nws_norwegian_cyclone_model.jpg">
            <a:extLst>
              <a:ext uri="{FF2B5EF4-FFF2-40B4-BE49-F238E27FC236}">
                <a16:creationId xmlns:a16="http://schemas.microsoft.com/office/drawing/2014/main" id="{5A529E8E-C9B1-234D-AF47-2B77032F8C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363" y="381000"/>
            <a:ext cx="7823200" cy="58674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13DACF1-F5E3-D443-920E-066EEFA77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Swirl of Clouds Associated with Low Pressure Centers</a:t>
            </a:r>
          </a:p>
        </p:txBody>
      </p:sp>
      <p:pic>
        <p:nvPicPr>
          <p:cNvPr id="54274" name="Content Placeholder 3" descr="Low_pressure_system_over_Iceland.jpg">
            <a:extLst>
              <a:ext uri="{FF2B5EF4-FFF2-40B4-BE49-F238E27FC236}">
                <a16:creationId xmlns:a16="http://schemas.microsoft.com/office/drawing/2014/main" id="{3F2D32E8-BC1A-7242-9C07-F4DB587EEA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53" r="-31853"/>
          <a:stretch>
            <a:fillRect/>
          </a:stretch>
        </p:blipFill>
        <p:spPr/>
      </p:pic>
      <p:sp>
        <p:nvSpPr>
          <p:cNvPr id="54275" name="TextBox 4">
            <a:extLst>
              <a:ext uri="{FF2B5EF4-FFF2-40B4-BE49-F238E27FC236}">
                <a16:creationId xmlns:a16="http://schemas.microsoft.com/office/drawing/2014/main" id="{AF300F52-EF37-B942-80D9-E158E26B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191000"/>
            <a:ext cx="441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8B24161F-4C66-D84A-AB0B-B2AAD58D57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83487F21-C4FC-C942-AE05-BB9C1579D1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533400"/>
            <a:ext cx="5348288" cy="55133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174315-08F2-4741-9E8E-98B803163246}"/>
              </a:ext>
            </a:extLst>
          </p:cNvPr>
          <p:cNvSpPr txBox="1"/>
          <p:nvPr/>
        </p:nvSpPr>
        <p:spPr>
          <a:xfrm>
            <a:off x="2590800" y="6122988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Midlatitude Cyclone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A7C8A5B8-6842-7B43-B000-B0CAE7080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</a:t>
            </a:r>
          </a:p>
        </p:txBody>
      </p:sp>
      <p:pic>
        <p:nvPicPr>
          <p:cNvPr id="56322" name="Picture 4" descr="snowanimation">
            <a:extLst>
              <a:ext uri="{FF2B5EF4-FFF2-40B4-BE49-F238E27FC236}">
                <a16:creationId xmlns:a16="http://schemas.microsoft.com/office/drawing/2014/main" id="{4940B971-9D95-B54A-9600-80EC32C845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" y="1997075"/>
            <a:ext cx="6934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 Box 5">
            <a:extLst>
              <a:ext uri="{FF2B5EF4-FFF2-40B4-BE49-F238E27FC236}">
                <a16:creationId xmlns:a16="http://schemas.microsoft.com/office/drawing/2014/main" id="{90973905-572D-F44E-8D4E-5EA88E451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936750"/>
            <a:ext cx="1463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17" name="Text Box 9">
            <a:extLst>
              <a:ext uri="{FF2B5EF4-FFF2-40B4-BE49-F238E27FC236}">
                <a16:creationId xmlns:a16="http://schemas.microsoft.com/office/drawing/2014/main" id="{707203BC-51BC-ED43-A772-6B328B02A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294" y="1413530"/>
            <a:ext cx="5939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x-none" sz="2800" dirty="0">
                <a:latin typeface="Times" charset="0"/>
                <a:ea typeface="ＭＳ Ｐゴシック" charset="-128"/>
              </a:rPr>
              <a:t>Clouds move, the snow doesn’t.</a:t>
            </a:r>
          </a:p>
        </p:txBody>
      </p:sp>
      <p:sp>
        <p:nvSpPr>
          <p:cNvPr id="145419" name="Text Box 11">
            <a:extLst>
              <a:ext uri="{FF2B5EF4-FFF2-40B4-BE49-F238E27FC236}">
                <a16:creationId xmlns:a16="http://schemas.microsoft.com/office/drawing/2014/main" id="{DBAFCB36-D3F2-604A-BAC0-E49E109E4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910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20" name="Text Box 12">
            <a:extLst>
              <a:ext uri="{FF2B5EF4-FFF2-40B4-BE49-F238E27FC236}">
                <a16:creationId xmlns:a16="http://schemas.microsoft.com/office/drawing/2014/main" id="{6BD5758D-89DE-E54F-98DA-9D3F2EE32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2317750"/>
            <a:ext cx="6111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21" name="Text Box 13">
            <a:extLst>
              <a:ext uri="{FF2B5EF4-FFF2-40B4-BE49-F238E27FC236}">
                <a16:creationId xmlns:a16="http://schemas.microsoft.com/office/drawing/2014/main" id="{854180D0-7A2D-8845-8124-5CFCEFA51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19600"/>
            <a:ext cx="508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200" dirty="0">
                <a:solidFill>
                  <a:schemeClr val="bg1"/>
                </a:solidFill>
                <a:latin typeface="Times" charset="0"/>
                <a:ea typeface="ＭＳ Ｐゴシック" charset="-128"/>
              </a:rPr>
              <a:t>snow</a:t>
            </a:r>
          </a:p>
        </p:txBody>
      </p:sp>
      <p:sp>
        <p:nvSpPr>
          <p:cNvPr id="145422" name="Text Box 14">
            <a:extLst>
              <a:ext uri="{FF2B5EF4-FFF2-40B4-BE49-F238E27FC236}">
                <a16:creationId xmlns:a16="http://schemas.microsoft.com/office/drawing/2014/main" id="{C33E28E9-0547-CD4D-A878-AB5FF2519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975350"/>
            <a:ext cx="973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200">
                <a:solidFill>
                  <a:schemeClr val="bg1"/>
                </a:solidFill>
                <a:latin typeface="Times" charset="0"/>
                <a:ea typeface="ＭＳ Ｐゴシック" charset="-128"/>
              </a:rPr>
              <a:t>Valley Fog</a:t>
            </a:r>
          </a:p>
        </p:txBody>
      </p:sp>
      <p:sp>
        <p:nvSpPr>
          <p:cNvPr id="145423" name="Text Box 15">
            <a:extLst>
              <a:ext uri="{FF2B5EF4-FFF2-40B4-BE49-F238E27FC236}">
                <a16:creationId xmlns:a16="http://schemas.microsoft.com/office/drawing/2014/main" id="{09C71DA3-5216-494D-AA4D-6A6CEEC04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715000"/>
            <a:ext cx="466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4000" i="1">
                <a:solidFill>
                  <a:srgbClr val="FF0000"/>
                </a:solidFill>
                <a:latin typeface="Times" charset="0"/>
                <a:ea typeface="ＭＳ Ｐゴシック" charset="-128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/>
      <p:bldP spid="145421" grpId="0"/>
      <p:bldP spid="145422" grpId="0"/>
      <p:bldP spid="1454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EBFB561E-55D3-7B4B-B127-269F96B60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4">
            <a:extLst>
              <a:ext uri="{FF2B5EF4-FFF2-40B4-BE49-F238E27FC236}">
                <a16:creationId xmlns:a16="http://schemas.microsoft.com/office/drawing/2014/main" id="{3A1DBFCC-AF48-1446-82B6-292057032C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25"/>
            <a:ext cx="8296275" cy="624363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E9B650BA-C4DA-D04E-868F-B57BD603A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90500"/>
            <a:ext cx="87630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Instability (cumulus and thunderstorms)</a:t>
            </a:r>
          </a:p>
        </p:txBody>
      </p:sp>
      <p:pic>
        <p:nvPicPr>
          <p:cNvPr id="58370" name="Content Placeholder 4" descr="A picture containing outdoor, nature&#13;&#10;&#13;&#10;Description automatically generated">
            <a:extLst>
              <a:ext uri="{FF2B5EF4-FFF2-40B4-BE49-F238E27FC236}">
                <a16:creationId xmlns:a16="http://schemas.microsoft.com/office/drawing/2014/main" id="{C89DFF97-09E7-7F4A-BE53-AC240D8618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9213" y="1333500"/>
            <a:ext cx="6505575" cy="496411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0706E16B-5755-4148-A70E-B4A74FB68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772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Water Vapor Imagery</a:t>
            </a:r>
          </a:p>
        </p:txBody>
      </p:sp>
      <p:sp>
        <p:nvSpPr>
          <p:cNvPr id="59394" name="Vertical Text Placeholder 2">
            <a:extLst>
              <a:ext uri="{FF2B5EF4-FFF2-40B4-BE49-F238E27FC236}">
                <a16:creationId xmlns:a16="http://schemas.microsoft.com/office/drawing/2014/main" id="{D7368860-CF97-834F-8A37-0F2B0AFFE273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5" name="Picture 3" descr="201002240030.gif">
            <a:extLst>
              <a:ext uri="{FF2B5EF4-FFF2-40B4-BE49-F238E27FC236}">
                <a16:creationId xmlns:a16="http://schemas.microsoft.com/office/drawing/2014/main" id="{627A17C9-8379-F348-8A18-8D0060908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8580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58274561-2FAD-994A-9F5C-5E1323B00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Water Vapor Imagery</a:t>
            </a:r>
          </a:p>
        </p:txBody>
      </p:sp>
      <p:sp>
        <p:nvSpPr>
          <p:cNvPr id="60418" name="Content Placeholder 3">
            <a:extLst>
              <a:ext uri="{FF2B5EF4-FFF2-40B4-BE49-F238E27FC236}">
                <a16:creationId xmlns:a16="http://schemas.microsoft.com/office/drawing/2014/main" id="{06B2BC72-B392-754A-992D-FFB7A03095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563" y="1752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Essentially shows regions in which there is a lot of water vapor in the upper troposphere (20,000-35,000 ft).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Whiter areas have more water vapor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show atmospheric structures event where there is NO clouds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A60E7E22-B9A7-ED48-8813-9DBC0E4F0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42" name="Vertical Text Placeholder 2">
            <a:extLst>
              <a:ext uri="{FF2B5EF4-FFF2-40B4-BE49-F238E27FC236}">
                <a16:creationId xmlns:a16="http://schemas.microsoft.com/office/drawing/2014/main" id="{1E01A4C3-8E99-F24C-80CB-2F8F6538CB35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1443" name="Picture 3" descr="goes8_67um_31may.gif">
            <a:extLst>
              <a:ext uri="{FF2B5EF4-FFF2-40B4-BE49-F238E27FC236}">
                <a16:creationId xmlns:a16="http://schemas.microsoft.com/office/drawing/2014/main" id="{859A4EEA-1392-6942-9F92-6C99A5246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807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428069A-28E3-544C-8443-72A74349E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466" name="Vertical Text Placeholder 2">
            <a:extLst>
              <a:ext uri="{FF2B5EF4-FFF2-40B4-BE49-F238E27FC236}">
                <a16:creationId xmlns:a16="http://schemas.microsoft.com/office/drawing/2014/main" id="{3C3DEB88-8BC3-814E-9056-4F8807FB15D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Picture 3" descr="201002240030e.gif">
            <a:extLst>
              <a:ext uri="{FF2B5EF4-FFF2-40B4-BE49-F238E27FC236}">
                <a16:creationId xmlns:a16="http://schemas.microsoft.com/office/drawing/2014/main" id="{DE4F8BEF-31D7-9242-8CFF-A72ED3551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9563"/>
            <a:ext cx="8158163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7089778-F9D6-4847-B328-821175C29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But NOT Anymore!  We can view storms over the </a:t>
            </a:r>
            <a:r>
              <a:rPr lang="en-US" altLang="en-US" b="1" dirty="0">
                <a:ea typeface="ＭＳ Ｐゴシック" panose="020B0600070205080204" pitchFamily="34" charset="-128"/>
              </a:rPr>
              <a:t>entire planet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AFA03364-05C6-1C4D-B7E8-281D030A60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2228850"/>
            <a:ext cx="7721600" cy="36195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6786-A1E9-914A-93B3-1CE8A549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D1825-FC67-274B-B362-E2B36693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4749B-B233-8545-8543-3383D380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0"/>
            <a:ext cx="7837714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&#9;p202a.jpg 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9AAA426D-EC3C-5F48-A540-9B744D24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&#10;SP35G2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A059AB18-D2FF-CD47-993F-CEBE8CF6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>
            <a:extLst>
              <a:ext uri="{FF2B5EF4-FFF2-40B4-BE49-F238E27FC236}">
                <a16:creationId xmlns:a16="http://schemas.microsoft.com/office/drawing/2014/main" id="{7F726F95-7A2A-DF4D-9EF2-2EFA1366C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648200"/>
            <a:ext cx="50307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TIROS-1:  The First Weather Satellite--1960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TIROS_I_image_Spac0102-repairsmall.jpg">
            <a:extLst>
              <a:ext uri="{FF2B5EF4-FFF2-40B4-BE49-F238E27FC236}">
                <a16:creationId xmlns:a16="http://schemas.microsoft.com/office/drawing/2014/main" id="{73590CAE-EA09-8C4B-B81C-4E3F360CB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763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CB133-48A8-BD4E-92D8-1A98C211D12D}"/>
              </a:ext>
            </a:extLst>
          </p:cNvPr>
          <p:cNvSpPr txBox="1"/>
          <p:nvPr/>
        </p:nvSpPr>
        <p:spPr>
          <a:xfrm>
            <a:off x="2590800" y="6241404"/>
            <a:ext cx="422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first TIROS-1 images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7B4DF373-DD1B-6D49-B292-9BF53854B6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1501775"/>
            <a:ext cx="7772400" cy="1470025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Major Types of Weather Satellites (Different Orbits)</a:t>
            </a:r>
          </a:p>
        </p:txBody>
      </p:sp>
      <p:sp>
        <p:nvSpPr>
          <p:cNvPr id="22530" name="Subtitle 2">
            <a:extLst>
              <a:ext uri="{FF2B5EF4-FFF2-40B4-BE49-F238E27FC236}">
                <a16:creationId xmlns:a16="http://schemas.microsoft.com/office/drawing/2014/main" id="{1353D676-89FA-B544-AD5F-CA3706C9AC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429000"/>
            <a:ext cx="6400800" cy="1752600"/>
          </a:xfrm>
        </p:spPr>
        <p:txBody>
          <a:bodyPr/>
          <a:lstStyle/>
          <a:p>
            <a:pPr marL="514350" indent="-514350">
              <a:buFont typeface="Times" pitchFamily="2" charset="0"/>
              <a:buAutoNum type="arabicPeriod"/>
            </a:pPr>
            <a:r>
              <a:rPr lang="en-US" altLang="en-US" sz="4400" dirty="0">
                <a:ea typeface="ＭＳ Ｐゴシック" panose="020B0600070205080204" pitchFamily="34" charset="-128"/>
              </a:rPr>
              <a:t>Geostationary</a:t>
            </a:r>
          </a:p>
          <a:p>
            <a:pPr marL="514350" indent="-514350">
              <a:buFont typeface="Times" pitchFamily="2" charset="0"/>
              <a:buAutoNum type="arabicPeriod"/>
            </a:pPr>
            <a:r>
              <a:rPr lang="en-US" altLang="en-US" sz="4400" dirty="0">
                <a:ea typeface="ＭＳ Ｐゴシック" panose="020B0600070205080204" pitchFamily="34" charset="-128"/>
              </a:rPr>
              <a:t>Polar-Orbiting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A5D9905-EDDA-8544-AE0A-900469211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3454"/>
            <a:ext cx="35814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Geostationary Orbit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23554" name="Picture 4" descr="D:\modules\sat_basics\images\geo_orbit.jpg">
            <a:extLst>
              <a:ext uri="{FF2B5EF4-FFF2-40B4-BE49-F238E27FC236}">
                <a16:creationId xmlns:a16="http://schemas.microsoft.com/office/drawing/2014/main" id="{7DAEB74B-FDE1-194E-86AD-3C17EED1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0"/>
            <a:ext cx="4508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:\data\0629.jpg">
            <a:extLst>
              <a:ext uri="{FF2B5EF4-FFF2-40B4-BE49-F238E27FC236}">
                <a16:creationId xmlns:a16="http://schemas.microsoft.com/office/drawing/2014/main" id="{C7997476-A77A-EF4C-BB5D-C0940926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2" y="2895600"/>
            <a:ext cx="7955096" cy="382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3119D0-780C-C14F-B9D6-D6812E3EF869}"/>
              </a:ext>
            </a:extLst>
          </p:cNvPr>
          <p:cNvSpPr txBox="1"/>
          <p:nvPr/>
        </p:nvSpPr>
        <p:spPr>
          <a:xfrm>
            <a:off x="228600" y="1562247"/>
            <a:ext cx="4279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Satellite over the equator.  Stays over the same area as earth rotates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561</Words>
  <Application>Microsoft Macintosh PowerPoint</Application>
  <PresentationFormat>On-screen Show (4:3)</PresentationFormat>
  <Paragraphs>92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Calibri</vt:lpstr>
      <vt:lpstr>Times</vt:lpstr>
      <vt:lpstr>Blank</vt:lpstr>
      <vt:lpstr>Atmospheric Sciences 101 Weather Satellites Autumn 2023</vt:lpstr>
      <vt:lpstr>Weather Satellites</vt:lpstr>
      <vt:lpstr>You Will Know More Than Some of These Folks</vt:lpstr>
      <vt:lpstr>Before Weather Satellites</vt:lpstr>
      <vt:lpstr>But NOT Anymore!  We can view storms over the entire planet</vt:lpstr>
      <vt:lpstr>PowerPoint Presentation</vt:lpstr>
      <vt:lpstr>PowerPoint Presentation</vt:lpstr>
      <vt:lpstr>Two Major Types of Weather Satellites (Different Orbits)</vt:lpstr>
      <vt:lpstr>Geostationary Orbit</vt:lpstr>
      <vt:lpstr>PowerPoint Presentation</vt:lpstr>
      <vt:lpstr>Geostationary Weather Satellites</vt:lpstr>
      <vt:lpstr>5 Operational GOES satellites</vt:lpstr>
      <vt:lpstr>PowerPoint Presentation</vt:lpstr>
      <vt:lpstr>PowerPoint Presentation</vt:lpstr>
      <vt:lpstr>Polar Orbiting Satellites</vt:lpstr>
      <vt:lpstr>PowerPoint Presentation</vt:lpstr>
      <vt:lpstr>PowerPoint Presentation</vt:lpstr>
      <vt:lpstr>Comparison Between Geostationary and Polar Orbiting Weather Satellites</vt:lpstr>
      <vt:lpstr>To understand weather satellites you need to know about the electromagnetic spectrum</vt:lpstr>
      <vt:lpstr>PowerPoint Presentation</vt:lpstr>
      <vt:lpstr>Solar (from the sun) radiation peaks in the visible</vt:lpstr>
      <vt:lpstr>There are several types of satellite imagery that vary by wavelength</vt:lpstr>
      <vt:lpstr>PowerPoint Presentation</vt:lpstr>
      <vt:lpstr>PowerPoint Presentation</vt:lpstr>
      <vt:lpstr>PowerPoint Presentation</vt:lpstr>
      <vt:lpstr>Problems:  Visible imagery not available at night! And how high are the clouds?</vt:lpstr>
      <vt:lpstr>One solution:  infrared satellite imagery</vt:lpstr>
      <vt:lpstr>Infrared Satellite Imagery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Weather Features As Seen by Weather Satellite</vt:lpstr>
      <vt:lpstr>PowerPoint Presentation</vt:lpstr>
      <vt:lpstr>PowerPoint Presentation</vt:lpstr>
      <vt:lpstr>Hurricane</vt:lpstr>
      <vt:lpstr>Fronts”  evident in long bands of clouds</vt:lpstr>
      <vt:lpstr>Fronts</vt:lpstr>
      <vt:lpstr>PowerPoint Presentation</vt:lpstr>
      <vt:lpstr>Swirl of Clouds Associated with Low Pressure Centers</vt:lpstr>
      <vt:lpstr>PowerPoint Presentation</vt:lpstr>
      <vt:lpstr>Snow</vt:lpstr>
      <vt:lpstr>PowerPoint Presentation</vt:lpstr>
      <vt:lpstr>Instability (cumulus and thunderstorms)</vt:lpstr>
      <vt:lpstr>Water Vapor Imagery</vt:lpstr>
      <vt:lpstr>Water Vapor Imagery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Systems</dc:title>
  <dc:creator>Cliff Mass</dc:creator>
  <cp:lastModifiedBy>Cliff Mass</cp:lastModifiedBy>
  <cp:revision>64</cp:revision>
  <dcterms:created xsi:type="dcterms:W3CDTF">2013-10-08T16:55:17Z</dcterms:created>
  <dcterms:modified xsi:type="dcterms:W3CDTF">2023-10-05T04:22:10Z</dcterms:modified>
</cp:coreProperties>
</file>