
<file path=[Content_Types].xml><?xml version="1.0" encoding="utf-8"?>
<Types xmlns="http://schemas.openxmlformats.org/package/2006/content-types">
  <Default Extension="bin" ContentType="application/vnd.openxmlformats-officedocument.oleObject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91"/>
  </p:notesMasterIdLst>
  <p:handoutMasterIdLst>
    <p:handoutMasterId r:id="rId92"/>
  </p:handoutMasterIdLst>
  <p:sldIdLst>
    <p:sldId id="256" r:id="rId2"/>
    <p:sldId id="310" r:id="rId3"/>
    <p:sldId id="339" r:id="rId4"/>
    <p:sldId id="328" r:id="rId5"/>
    <p:sldId id="329" r:id="rId6"/>
    <p:sldId id="331" r:id="rId7"/>
    <p:sldId id="346" r:id="rId8"/>
    <p:sldId id="352" r:id="rId9"/>
    <p:sldId id="353" r:id="rId10"/>
    <p:sldId id="350" r:id="rId11"/>
    <p:sldId id="349" r:id="rId12"/>
    <p:sldId id="354" r:id="rId13"/>
    <p:sldId id="335" r:id="rId14"/>
    <p:sldId id="336" r:id="rId15"/>
    <p:sldId id="345" r:id="rId16"/>
    <p:sldId id="337" r:id="rId17"/>
    <p:sldId id="338" r:id="rId18"/>
    <p:sldId id="374" r:id="rId19"/>
    <p:sldId id="375" r:id="rId20"/>
    <p:sldId id="362" r:id="rId21"/>
    <p:sldId id="332" r:id="rId22"/>
    <p:sldId id="369" r:id="rId23"/>
    <p:sldId id="370" r:id="rId24"/>
    <p:sldId id="372" r:id="rId25"/>
    <p:sldId id="371" r:id="rId26"/>
    <p:sldId id="312" r:id="rId27"/>
    <p:sldId id="313" r:id="rId28"/>
    <p:sldId id="314" r:id="rId29"/>
    <p:sldId id="341" r:id="rId30"/>
    <p:sldId id="373" r:id="rId31"/>
    <p:sldId id="355" r:id="rId32"/>
    <p:sldId id="356" r:id="rId33"/>
    <p:sldId id="357" r:id="rId34"/>
    <p:sldId id="363" r:id="rId35"/>
    <p:sldId id="364" r:id="rId36"/>
    <p:sldId id="330" r:id="rId37"/>
    <p:sldId id="333" r:id="rId38"/>
    <p:sldId id="334" r:id="rId39"/>
    <p:sldId id="342" r:id="rId40"/>
    <p:sldId id="343" r:id="rId41"/>
    <p:sldId id="347" r:id="rId42"/>
    <p:sldId id="344" r:id="rId43"/>
    <p:sldId id="297" r:id="rId44"/>
    <p:sldId id="298" r:id="rId45"/>
    <p:sldId id="292" r:id="rId46"/>
    <p:sldId id="293" r:id="rId47"/>
    <p:sldId id="294" r:id="rId48"/>
    <p:sldId id="300" r:id="rId49"/>
    <p:sldId id="301" r:id="rId50"/>
    <p:sldId id="296" r:id="rId51"/>
    <p:sldId id="285" r:id="rId52"/>
    <p:sldId id="299" r:id="rId53"/>
    <p:sldId id="311" r:id="rId54"/>
    <p:sldId id="302" r:id="rId55"/>
    <p:sldId id="303" r:id="rId56"/>
    <p:sldId id="358" r:id="rId57"/>
    <p:sldId id="359" r:id="rId58"/>
    <p:sldId id="360" r:id="rId59"/>
    <p:sldId id="361" r:id="rId60"/>
    <p:sldId id="365" r:id="rId61"/>
    <p:sldId id="366" r:id="rId62"/>
    <p:sldId id="367" r:id="rId63"/>
    <p:sldId id="368" r:id="rId64"/>
    <p:sldId id="381" r:id="rId65"/>
    <p:sldId id="385" r:id="rId66"/>
    <p:sldId id="383" r:id="rId67"/>
    <p:sldId id="382" r:id="rId68"/>
    <p:sldId id="384" r:id="rId69"/>
    <p:sldId id="386" r:id="rId70"/>
    <p:sldId id="387" r:id="rId71"/>
    <p:sldId id="318" r:id="rId72"/>
    <p:sldId id="388" r:id="rId73"/>
    <p:sldId id="319" r:id="rId74"/>
    <p:sldId id="321" r:id="rId75"/>
    <p:sldId id="322" r:id="rId76"/>
    <p:sldId id="324" r:id="rId77"/>
    <p:sldId id="326" r:id="rId78"/>
    <p:sldId id="376" r:id="rId79"/>
    <p:sldId id="377" r:id="rId80"/>
    <p:sldId id="378" r:id="rId81"/>
    <p:sldId id="379" r:id="rId82"/>
    <p:sldId id="380" r:id="rId83"/>
    <p:sldId id="257" r:id="rId84"/>
    <p:sldId id="258" r:id="rId85"/>
    <p:sldId id="259" r:id="rId86"/>
    <p:sldId id="260" r:id="rId87"/>
    <p:sldId id="327" r:id="rId88"/>
    <p:sldId id="340" r:id="rId89"/>
    <p:sldId id="348" r:id="rId90"/>
  </p:sldIdLst>
  <p:sldSz cx="9144000" cy="6858000" type="screen4x3"/>
  <p:notesSz cx="9144000" cy="6858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5423"/>
    <p:restoredTop sz="94626"/>
  </p:normalViewPr>
  <p:slideViewPr>
    <p:cSldViewPr snapToGrid="0">
      <p:cViewPr varScale="1">
        <p:scale>
          <a:sx n="186" d="100"/>
          <a:sy n="186" d="100"/>
        </p:scale>
        <p:origin x="3336" y="2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notesMaster" Target="notesMasters/notesMaster1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9B8D641-F8F0-614F-8B71-4FF8594EDBA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52D6A-3361-F340-99FB-DCD82F99356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DD84FE21-C487-0342-885E-63ACCF77B09C}" type="datetimeFigureOut">
              <a:rPr lang="en-US"/>
              <a:pPr>
                <a:defRPr/>
              </a:pPr>
              <a:t>3/8/21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6C02DA-F720-8E47-92B8-34AD6DF64E3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90A0BD-0D99-DC46-B244-4D1DB86E557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76BC2EBE-615F-EA4E-B470-880EB6F191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12D853B-A330-3A43-93A6-59B7652BF9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0D360F7-F800-BA46-95C4-6D8F2D4E9260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2422D019-A991-5F4F-936E-9B496F3EC57E}" type="datetimeFigureOut">
              <a:rPr lang="en-US"/>
              <a:pPr>
                <a:defRPr/>
              </a:pPr>
              <a:t>3/8/21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153BE49-2D7C-C74E-AC29-39361A36D7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2FF6893C-B77F-B247-85A9-BEAF745A74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11BD50-899B-EC41-85C1-2CE36257BC5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24BE-089B-3C4B-9B39-FA67A53DFEB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Times New Roman" charset="0"/>
                <a:ea typeface="ＭＳ Ｐゴシック" charset="-128"/>
              </a:defRPr>
            </a:lvl1pPr>
          </a:lstStyle>
          <a:p>
            <a:pPr>
              <a:defRPr/>
            </a:pPr>
            <a:fld id="{EC05CE09-112D-514F-AE8D-71520E64B9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2">
            <a:extLst>
              <a:ext uri="{FF2B5EF4-FFF2-40B4-BE49-F238E27FC236}">
                <a16:creationId xmlns:a16="http://schemas.microsoft.com/office/drawing/2014/main" id="{8F357F4B-5840-3F43-A98C-4F142A4FC89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Rectangle 3">
            <a:extLst>
              <a:ext uri="{FF2B5EF4-FFF2-40B4-BE49-F238E27FC236}">
                <a16:creationId xmlns:a16="http://schemas.microsoft.com/office/drawing/2014/main" id="{43DE94C8-9332-214D-93E4-AD6C9DD05BB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0A375-421C-8F4E-A1DC-8B5FAC8D4D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2688B3A-515C-BB4E-AC94-CEEFEB0286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7DCEB3-9263-6C4B-A40D-79C747793D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31B12-575C-1344-BED4-2869332787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40C25-941C-C745-A748-4E6DB3087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3064F6-7CCD-1E4D-9935-923450FAB8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8592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D8E276-E29B-3A45-94ED-3B8BD79625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D0C511-3570-8A4B-BD36-46DCE1D4FF5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5AF1A9-EA01-9F42-BEBD-0853EAF82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C4D30C-CBFC-5244-8A87-EA8663A3E1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F06820-2829-2849-A365-385AB53092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6ADF62-209A-6B49-BB26-2201E659502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13297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41D2CF-104B-734B-8A0A-E8172255F43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CC310CD-CF09-894C-906F-01A65D1CF7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8045F7-AA15-724C-AA56-BF3E87C1C7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0DF65-B169-DF4E-A088-2DD7E65C08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B31BC1-6517-AC4E-BF51-345B712615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3DAEDF-318D-E244-BBA9-64EF51FDA0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5538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DA6067-7CC3-DE49-B216-3E7C87B92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A07651-E28D-D54A-B268-72DF4CA7F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BD88296-D92B-7741-A822-9B344F48F3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B14E3CC-A289-BD43-BD17-B667167B3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C5C04C-85E1-7B4E-A814-C8C16F408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9B0AB2-FF26-8E4B-BCFA-F3E0D913038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806110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A75800-2F41-D14C-96AD-9DC021FF3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A118E-7F0C-8B4C-8502-6B60C4645C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FC0D78-80FD-6140-9FCA-A430A7835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FFC744-0F5A-E946-9C5F-D94974E06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D07499-7AF1-BE43-93B7-99532E4CB8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CEA456-BCC7-904D-8134-6BA28754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962900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CCB26-DD29-D941-B924-2FE843B4F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0474B3-DD01-7B42-8912-65FB3BA85F2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9AC686-C618-8F42-9A77-81A4BAD2EA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5BFF2923-D6E1-7642-9723-A8DA45641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1373478-6C18-B544-90C7-320D4BCE47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7A1378E-EB07-BB45-97C3-A43A6EF856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A248E5-B3FA-264E-9BE2-F653E6257BE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5194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C66D8F-49C5-2849-BB3E-47E3D711E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D2B146-4116-9643-BB71-9C2F22D8EE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EBE863-B7A3-2D43-A476-E722EE71C0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46CF4FA-1A6B-C444-ACC9-22634F12C66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5003C1-97F2-6147-915E-0213839FDF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EDF67C2-A5E1-2F4F-A7E9-FE449D88DF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6AC09758-495F-8449-A192-740CF44BF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CEDFF23-675A-8440-B12D-626149A7D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B16288-06F3-2246-BD95-E0502080B52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9174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ECB0AE-AEB2-0D43-9028-25EF786ED2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2FD244F5-8F0E-4346-BE01-A709BF7AF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EC9CD2E3-6268-1E4E-8AEB-78EBED57B6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D19F0A3B-58DB-6442-BC6E-A5C2802D8C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176061-AECA-B94A-9DFA-258BA07191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1358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AE4A59C4-D5D2-FE41-90BA-E124E093A4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EDEAA4C4-5D68-1E4B-AC03-5D8D313D76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8B70EF9-4FAC-EC43-8C0E-3E71D56F3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7EC01C0-6C0A-AB49-94BE-A0E346BDF21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252599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AC14AE-9185-7040-99C1-88AD1D942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87D34-7870-B242-8A03-584E0CC8C5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9BA573-BA97-D345-AD0E-14677F66D0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2AD9D97-1961-D546-A83D-19AE01AA8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0CB7EC3-D856-B04E-ABE1-D960283E65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FB5363E-8C02-6240-93A7-44277AF7B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B3A1EC-FC49-5D42-BDD0-75A59B9717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99190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5B756-F14C-9044-8673-958326095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CE276A-ABB3-D642-8ADE-D587DFF791E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66F3B-029D-8543-B6C6-2BE5A786DE3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9A818069-ACC3-2A43-A826-51A2034EA7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D73EBE1-8922-4B45-A32A-6EF9804C8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22AC5E48-E2FA-E84B-A87F-E63121348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6FF6C4-FF31-F341-A4AF-F25A3B24028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26599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1AFA2E0C-A72E-E140-92AB-22D78DFA46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6743CC-9937-F848-8DF5-6847F240B5A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5987F4-83B7-AA4B-82AC-C4694D0B89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22733C-70E4-B84E-A945-5ABF0D2610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C5FA87-AABB-4C46-ACA7-69B5C5FBE6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6C195AA-C82D-B04C-83AB-940E21D95A4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Yrq2TVdM8HI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gif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hyperlink" Target="https://www.youtube.com/watch?v=a3RfULw7aAY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gi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5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gi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gif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gif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gif"/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hyperlink" Target="https://a.atmos.washington.edu/weather/radar.shtml" TargetMode="Externa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6">
            <a:extLst>
              <a:ext uri="{FF2B5EF4-FFF2-40B4-BE49-F238E27FC236}">
                <a16:creationId xmlns:a16="http://schemas.microsoft.com/office/drawing/2014/main" id="{231782B9-43C2-5E4A-B863-D1B590038C0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514350" y="306388"/>
            <a:ext cx="7897813" cy="2562225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 </a:t>
            </a:r>
            <a:r>
              <a:rPr lang="en-US" sz="4800" b="1" dirty="0">
                <a:solidFill>
                  <a:schemeClr val="accent1"/>
                </a:solidFill>
                <a:latin typeface="+mn-lt"/>
              </a:rPr>
              <a:t>Weather Radar 370</a:t>
            </a:r>
            <a:br>
              <a:rPr lang="en-US" sz="4800" b="1" dirty="0">
                <a:solidFill>
                  <a:schemeClr val="accent1"/>
                </a:solidFill>
                <a:latin typeface="+mn-lt"/>
              </a:rPr>
            </a:br>
            <a:r>
              <a:rPr lang="en-US" sz="4800" b="1" dirty="0">
                <a:solidFill>
                  <a:schemeClr val="accent1"/>
                </a:solidFill>
                <a:latin typeface="+mn-lt"/>
              </a:rPr>
              <a:t>Winter 2021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 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endParaRPr lang="en-US" altLang="en-US" b="1" dirty="0">
              <a:latin typeface="+mn-lt"/>
              <a:ea typeface="ＭＳ Ｐゴシック" panose="020B0600070205080204" pitchFamily="34" charset="-128"/>
            </a:endParaRPr>
          </a:p>
        </p:txBody>
      </p:sp>
      <p:graphicFrame>
        <p:nvGraphicFramePr>
          <p:cNvPr id="15362" name="Rectangle 2">
            <a:extLst>
              <a:ext uri="{FF2B5EF4-FFF2-40B4-BE49-F238E27FC236}">
                <a16:creationId xmlns:a16="http://schemas.microsoft.com/office/drawing/2014/main" id="{282DBC8D-ECB5-AF4A-A8B1-82EDB6B0D740}"/>
              </a:ext>
            </a:extLst>
          </p:cNvPr>
          <p:cNvGraphicFramePr>
            <a:graphicFrameLocks/>
          </p:cNvGraphicFramePr>
          <p:nvPr/>
        </p:nvGraphicFramePr>
        <p:xfrm>
          <a:off x="1524000" y="2286000"/>
          <a:ext cx="6096000" cy="2286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Clip" r:id="rId3" imgW="0" imgH="0" progId="MS_ClipArt_Gallery.2">
                  <p:embed/>
                </p:oleObj>
              </mc:Choice>
              <mc:Fallback>
                <p:oleObj name="Clip" r:id="rId3" imgW="0" imgH="0" progId="MS_ClipArt_Gallery.2">
                  <p:embed/>
                  <p:pic>
                    <p:nvPicPr>
                      <p:cNvPr id="0" name="Rectangle 2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2286000"/>
                        <a:ext cx="6096000" cy="2286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3" name="Picture 18" descr="&#10;tower2.gif                                                     000CFAB2&#13;Macintosh2 HD                  ABA78158:">
            <a:extLst>
              <a:ext uri="{FF2B5EF4-FFF2-40B4-BE49-F238E27FC236}">
                <a16:creationId xmlns:a16="http://schemas.microsoft.com/office/drawing/2014/main" id="{AB0BB8D0-AE98-D64F-BD83-27A512FE04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6725" y="1587500"/>
            <a:ext cx="5883275" cy="5084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9242-8276-334A-8E5F-DD6C8991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22984" cy="53825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Weather Radar Wavelengths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DABD-5C98-714F-A9C4-CCD9A729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81" y="1087495"/>
            <a:ext cx="6576382" cy="4351338"/>
          </a:xfrm>
        </p:spPr>
        <p:txBody>
          <a:bodyPr/>
          <a:lstStyle/>
          <a:p>
            <a:r>
              <a:rPr lang="en-US" sz="2800" b="1" dirty="0"/>
              <a:t>S band radars</a:t>
            </a:r>
            <a:r>
              <a:rPr lang="en-US" sz="2800" dirty="0"/>
              <a:t> operate on a wavelength of 8-15 cm and a frequency of 2-4 GHz. </a:t>
            </a:r>
          </a:p>
          <a:p>
            <a:r>
              <a:rPr lang="en-US" sz="2800" dirty="0"/>
              <a:t>S band radar beams  are not easily attenuated. Thus useful for near and far range weather observation when precipitation is present</a:t>
            </a:r>
          </a:p>
          <a:p>
            <a:r>
              <a:rPr lang="en-US" sz="2800" dirty="0"/>
              <a:t>The National Weather Service (NWS) uses S band radars of ~10 cm. </a:t>
            </a:r>
          </a:p>
          <a:p>
            <a:r>
              <a:rPr lang="en-US" sz="2800" dirty="0"/>
              <a:t>Requires a large antenna dish and a large motor to power it. It is not uncommon for a S band dish to exceed 25 feet in size.</a:t>
            </a:r>
          </a:p>
          <a:p>
            <a:r>
              <a:rPr lang="en-US" sz="2800" dirty="0"/>
              <a:t>Typically megawatt power!</a:t>
            </a:r>
          </a:p>
          <a:p>
            <a:endParaRPr lang="en-US" dirty="0"/>
          </a:p>
        </p:txBody>
      </p:sp>
      <p:pic>
        <p:nvPicPr>
          <p:cNvPr id="5" name="Picture 4" descr="A picture containing sky, outdoor, water, building&#10;&#10;Description automatically generated">
            <a:extLst>
              <a:ext uri="{FF2B5EF4-FFF2-40B4-BE49-F238E27FC236}">
                <a16:creationId xmlns:a16="http://schemas.microsoft.com/office/drawing/2014/main" id="{B95B30FE-D9ED-7342-9414-72FDDFDACB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3829" y="1188368"/>
            <a:ext cx="16129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89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9242-8276-334A-8E5F-DD6C8991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22984" cy="53825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Weather Radar Wavelengths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DABD-5C98-714F-A9C4-CCD9A729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481" y="1087495"/>
            <a:ext cx="5628931" cy="4351338"/>
          </a:xfrm>
        </p:spPr>
        <p:txBody>
          <a:bodyPr/>
          <a:lstStyle/>
          <a:p>
            <a:r>
              <a:rPr lang="en-US" sz="2800" b="1" dirty="0"/>
              <a:t>C band radars</a:t>
            </a:r>
            <a:r>
              <a:rPr lang="en-US" sz="2800" dirty="0"/>
              <a:t> operate on a wavelength of 4-8 cm and a frequency of 4-8 GHz. </a:t>
            </a:r>
          </a:p>
          <a:p>
            <a:r>
              <a:rPr lang="en-US" sz="2800" dirty="0"/>
              <a:t>Because of the wavelength and frequency, the dish size does not need to be very large. This makes C band radars affordable for TV stations. </a:t>
            </a:r>
          </a:p>
          <a:p>
            <a:r>
              <a:rPr lang="en-US" sz="2800" dirty="0"/>
              <a:t>The signal is more easily attenuated, so best used for short range weather observation. </a:t>
            </a:r>
          </a:p>
          <a:p>
            <a:r>
              <a:rPr lang="en-US" sz="2800" dirty="0"/>
              <a:t>Typically, about 250,000 watts of power with their C band radar.</a:t>
            </a:r>
            <a:br>
              <a:rPr lang="en-US" dirty="0"/>
            </a:br>
            <a:endParaRPr lang="en-US" dirty="0"/>
          </a:p>
        </p:txBody>
      </p:sp>
      <p:pic>
        <p:nvPicPr>
          <p:cNvPr id="5" name="Picture 4" descr="A picture containing outdoor, antenna&#10;&#10;Description automatically generated">
            <a:extLst>
              <a:ext uri="{FF2B5EF4-FFF2-40B4-BE49-F238E27FC236}">
                <a16:creationId xmlns:a16="http://schemas.microsoft.com/office/drawing/2014/main" id="{F4F27D4A-7494-2545-9AFA-92B311C5A8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53131" y="1938969"/>
            <a:ext cx="2440236" cy="2440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5743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B9242-8276-334A-8E5F-DD6C899112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22984" cy="53825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Weather Radar Wavelengths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5DABD-5C98-714F-A9C4-CCD9A7297B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497" y="900209"/>
            <a:ext cx="8482299" cy="4156534"/>
          </a:xfrm>
        </p:spPr>
        <p:txBody>
          <a:bodyPr/>
          <a:lstStyle/>
          <a:p>
            <a:r>
              <a:rPr lang="en-US" sz="2800" b="1" dirty="0"/>
              <a:t>X band radars</a:t>
            </a:r>
            <a:r>
              <a:rPr lang="en-US" sz="2800" dirty="0"/>
              <a:t> operate on a wavelength of 2.5-4 cm and a frequency of 8-12 GHz. </a:t>
            </a:r>
          </a:p>
          <a:p>
            <a:r>
              <a:rPr lang="en-US" sz="2800" dirty="0"/>
              <a:t>Because of the smaller wavelength, the X band radar is more sensitive  to smaller particles. </a:t>
            </a:r>
          </a:p>
          <a:p>
            <a:r>
              <a:rPr lang="en-US" sz="2800" dirty="0"/>
              <a:t>Attenuate very easily, so most useful for short range weather observation. </a:t>
            </a:r>
          </a:p>
          <a:p>
            <a:r>
              <a:rPr lang="en-US" sz="2800" dirty="0"/>
              <a:t>Also, due to the small size of the radar, it can therefore be portable like the Doppler on Wheels. (DOW) </a:t>
            </a:r>
          </a:p>
          <a:p>
            <a:r>
              <a:rPr lang="en-US" sz="2800" dirty="0"/>
              <a:t>Many aircraft are equipped with an X band radar to pick up turbulence and other weather phenomenon. </a:t>
            </a:r>
          </a:p>
        </p:txBody>
      </p:sp>
      <p:pic>
        <p:nvPicPr>
          <p:cNvPr id="5" name="Picture 4" descr="A picture containing outdoor, truck, sky, road&#10;&#10;Description automatically generated">
            <a:extLst>
              <a:ext uri="{FF2B5EF4-FFF2-40B4-BE49-F238E27FC236}">
                <a16:creationId xmlns:a16="http://schemas.microsoft.com/office/drawing/2014/main" id="{9CBE55AC-9A60-FD40-8BDC-58BF6F00B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4380" y="5231652"/>
            <a:ext cx="2225407" cy="147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03188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>
            <a:extLst>
              <a:ext uri="{FF2B5EF4-FFF2-40B4-BE49-F238E27FC236}">
                <a16:creationId xmlns:a16="http://schemas.microsoft.com/office/drawing/2014/main" id="{BC9230C0-65C7-6B41-9F3E-7EE55F01BD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39763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not observed or displayed for a level surface</a:t>
            </a:r>
          </a:p>
        </p:txBody>
      </p:sp>
      <p:sp>
        <p:nvSpPr>
          <p:cNvPr id="26626" name="Content Placeholder 2">
            <a:extLst>
              <a:ext uri="{FF2B5EF4-FFF2-40B4-BE49-F238E27FC236}">
                <a16:creationId xmlns:a16="http://schemas.microsoft.com/office/drawing/2014/main" id="{475A30D7-1763-B34D-8152-EBF2178B60A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42925" y="1543050"/>
            <a:ext cx="7983538" cy="747713"/>
          </a:xfrm>
        </p:spPr>
        <p:txBody>
          <a:bodyPr/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sz="2800" b="1" dirty="0">
                <a:ea typeface="ＭＳ Ｐゴシック" panose="020B0600070205080204" pitchFamily="34" charset="-128"/>
              </a:rPr>
              <a:t>Radars scan in azimuth ( 0 to 360) at a series of increasing scan angles from the horizontal.</a:t>
            </a:r>
          </a:p>
        </p:txBody>
      </p:sp>
      <p:pic>
        <p:nvPicPr>
          <p:cNvPr id="26627" name="Picture 3">
            <a:extLst>
              <a:ext uri="{FF2B5EF4-FFF2-40B4-BE49-F238E27FC236}">
                <a16:creationId xmlns:a16="http://schemas.microsoft.com/office/drawing/2014/main" id="{B89CFD54-0D8C-C64D-993F-184C7D75AE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1737" y="2482056"/>
            <a:ext cx="6110287" cy="41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7B9B1863-A5A8-8C49-B53C-24A71B864DB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7650" name="Content Placeholder 5">
            <a:extLst>
              <a:ext uri="{FF2B5EF4-FFF2-40B4-BE49-F238E27FC236}">
                <a16:creationId xmlns:a16="http://schemas.microsoft.com/office/drawing/2014/main" id="{64F7B443-21C2-CB46-984E-9D12B096E7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4" b="4379"/>
          <a:stretch>
            <a:fillRect/>
          </a:stretch>
        </p:blipFill>
        <p:spPr>
          <a:xfrm>
            <a:off x="322263" y="1027113"/>
            <a:ext cx="8301037" cy="4945062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A704-68F7-4641-B910-420E884D7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solidFill>
                  <a:schemeClr val="accent1"/>
                </a:solidFill>
                <a:latin typeface="+mn-lt"/>
              </a:rPr>
              <a:t>So radar imagery generally does not show a single level, but a sloping cut through the atmosphere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F187F8-86B7-F54C-8425-727EBF3B72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924777"/>
            <a:ext cx="7886700" cy="1677739"/>
          </a:xfrm>
        </p:spPr>
        <p:txBody>
          <a:bodyPr/>
          <a:lstStyle/>
          <a:p>
            <a:pPr marL="0" indent="0">
              <a:buNone/>
            </a:pPr>
            <a:r>
              <a:rPr lang="en-US" sz="3200" dirty="0"/>
              <a:t>Thus, it is showing precipitation higher and higher up in the atmosphere as  you move away from the center of the radar image.</a:t>
            </a:r>
          </a:p>
        </p:txBody>
      </p:sp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76E1F93F-6C58-E945-92BB-49917CA9B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2694" y="3836605"/>
            <a:ext cx="4318612" cy="241985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AA28F43-5C61-5741-B616-F135E02C08DD}"/>
              </a:ext>
            </a:extLst>
          </p:cNvPr>
          <p:cNvSpPr/>
          <p:nvPr/>
        </p:nvSpPr>
        <p:spPr>
          <a:xfrm>
            <a:off x="1965822" y="3429000"/>
            <a:ext cx="65495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hlinkClick r:id="rId3"/>
              </a:rPr>
              <a:t>https://</a:t>
            </a:r>
            <a:r>
              <a:rPr lang="en-US" dirty="0" err="1">
                <a:hlinkClick r:id="rId3"/>
              </a:rPr>
              <a:t>www.youtube.com</a:t>
            </a:r>
            <a:r>
              <a:rPr lang="en-US" dirty="0">
                <a:hlinkClick r:id="rId3"/>
              </a:rPr>
              <a:t>/</a:t>
            </a:r>
            <a:r>
              <a:rPr lang="en-US" dirty="0" err="1">
                <a:hlinkClick r:id="rId3"/>
              </a:rPr>
              <a:t>watch?v</a:t>
            </a:r>
            <a:r>
              <a:rPr lang="en-US" dirty="0">
                <a:hlinkClick r:id="rId3"/>
              </a:rPr>
              <a:t>=Yrq2TVdM8HI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7162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>
            <a:extLst>
              <a:ext uri="{FF2B5EF4-FFF2-40B4-BE49-F238E27FC236}">
                <a16:creationId xmlns:a16="http://schemas.microsoft.com/office/drawing/2014/main" id="{0AC97579-47B8-9249-BA34-EB3B074E995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imagery is generally shown on a polar-type chart with range circles</a:t>
            </a:r>
          </a:p>
        </p:txBody>
      </p:sp>
      <p:pic>
        <p:nvPicPr>
          <p:cNvPr id="28674" name="Content Placeholder 3">
            <a:extLst>
              <a:ext uri="{FF2B5EF4-FFF2-40B4-BE49-F238E27FC236}">
                <a16:creationId xmlns:a16="http://schemas.microsoft.com/office/drawing/2014/main" id="{CA566428-0DD6-9249-A155-71E95CF5E85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95538" y="1720850"/>
            <a:ext cx="4572000" cy="4568825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C687170F-53FB-4848-8956-5A8E75A026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29698" name="Content Placeholder 3">
            <a:extLst>
              <a:ext uri="{FF2B5EF4-FFF2-40B4-BE49-F238E27FC236}">
                <a16:creationId xmlns:a16="http://schemas.microsoft.com/office/drawing/2014/main" id="{E9A147AE-9E1C-6242-A36C-406E5E83C4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060939" y="434975"/>
            <a:ext cx="6583362" cy="5988050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60B407C-3F04-5445-9FCD-45F961096ED1}"/>
              </a:ext>
            </a:extLst>
          </p:cNvPr>
          <p:cNvSpPr txBox="1"/>
          <p:nvPr/>
        </p:nvSpPr>
        <p:spPr>
          <a:xfrm>
            <a:off x="499699" y="2856527"/>
            <a:ext cx="187217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Range circle every 100 km (60 miles)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DA4E6D-142B-674B-A377-D42A882AB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Keep in mind that the beam spreads out with distance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8FB79563-457B-3048-8926-7B1110ADA4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32000" y="2096294"/>
            <a:ext cx="5080000" cy="3810000"/>
          </a:xfrm>
        </p:spPr>
      </p:pic>
    </p:spTree>
    <p:extLst>
      <p:ext uri="{BB962C8B-B14F-4D97-AF65-F5344CB8AC3E}">
        <p14:creationId xmlns:p14="http://schemas.microsoft.com/office/powerpoint/2010/main" val="6084639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723D18-B869-004F-84B1-086110C905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Can Even Hit the Surface Close In!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D35AC074-9677-6247-A3F5-22A7BBCA5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76499" y="1101215"/>
            <a:ext cx="5285587" cy="4805079"/>
          </a:xfrm>
        </p:spPr>
      </p:pic>
    </p:spTree>
    <p:extLst>
      <p:ext uri="{BB962C8B-B14F-4D97-AF65-F5344CB8AC3E}">
        <p14:creationId xmlns:p14="http://schemas.microsoft.com/office/powerpoint/2010/main" val="21209583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2">
            <a:extLst>
              <a:ext uri="{FF2B5EF4-FFF2-40B4-BE49-F238E27FC236}">
                <a16:creationId xmlns:a16="http://schemas.microsoft.com/office/drawing/2014/main" id="{A90FB9E7-02CC-CB4B-B394-DFBBF492C09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49288" y="392113"/>
            <a:ext cx="7843837" cy="481012"/>
          </a:xfrm>
        </p:spPr>
        <p:txBody>
          <a:bodyPr rtlCol="0" anchor="t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Weather Radar 101</a:t>
            </a:r>
          </a:p>
        </p:txBody>
      </p:sp>
      <p:sp>
        <p:nvSpPr>
          <p:cNvPr id="4098" name="Rectangle 3">
            <a:extLst>
              <a:ext uri="{FF2B5EF4-FFF2-40B4-BE49-F238E27FC236}">
                <a16:creationId xmlns:a16="http://schemas.microsoft.com/office/drawing/2014/main" id="{34D29AAB-7713-6342-A90A-E203EDFC478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0037" y="1207476"/>
            <a:ext cx="8843963" cy="3962400"/>
          </a:xfrm>
        </p:spPr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Weather radars can determine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where precipitation is falling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tell the 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intensity of the precipitation</a:t>
            </a:r>
          </a:p>
          <a:p>
            <a:pPr eaLnBrk="1" hangingPunct="1">
              <a:defRPr/>
            </a:pPr>
            <a:r>
              <a:rPr lang="en-US" altLang="en-US" sz="3200" b="1" i="1" dirty="0">
                <a:latin typeface="Times" pitchFamily="2" charset="0"/>
                <a:ea typeface="ＭＳ Ｐゴシック" panose="020B0600070205080204" pitchFamily="34" charset="-128"/>
              </a:rPr>
              <a:t>Doppler</a:t>
            </a: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also determine the velocity of precipitation toward or away from the radar.</a:t>
            </a:r>
          </a:p>
          <a:p>
            <a:pPr eaLnBrk="1" hangingPunct="1">
              <a:defRPr/>
            </a:pPr>
            <a:r>
              <a:rPr lang="en-US" altLang="en-US" sz="3200" b="1" dirty="0">
                <a:latin typeface="Times" pitchFamily="2" charset="0"/>
                <a:ea typeface="ＭＳ Ｐゴシック" panose="020B0600070205080204" pitchFamily="34" charset="-128"/>
              </a:rPr>
              <a:t>Dual-polarization radars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can determine precipitation type and more.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Radars can track storms, fronts, and other major features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An essential tool for the National Weather Service and other meteorologists.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04E1-B243-514B-814A-BE9407C66A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717828" cy="645528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Two types of radar displays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B158C4-FB4E-8E44-8963-AF99386173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1171" y="1010654"/>
            <a:ext cx="8703452" cy="4351338"/>
          </a:xfrm>
        </p:spPr>
        <p:txBody>
          <a:bodyPr/>
          <a:lstStyle/>
          <a:p>
            <a:r>
              <a:rPr lang="en-US" sz="2800" b="1" dirty="0"/>
              <a:t>Plan Position Indicator </a:t>
            </a:r>
            <a:r>
              <a:rPr lang="en-US" sz="2800" dirty="0"/>
              <a:t>(PPI):  radar scanning in azimuth (direction)</a:t>
            </a:r>
          </a:p>
          <a:p>
            <a:endParaRPr lang="en-US" sz="2800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Range Height Indicator (RHI)</a:t>
            </a:r>
            <a:r>
              <a:rPr lang="en-US" sz="2800" dirty="0"/>
              <a:t>:  radar scanning in elevation</a:t>
            </a:r>
          </a:p>
        </p:txBody>
      </p:sp>
      <p:pic>
        <p:nvPicPr>
          <p:cNvPr id="5" name="Picture 4" descr="Chart, radar chart&#10;&#10;Description automatically generated">
            <a:extLst>
              <a:ext uri="{FF2B5EF4-FFF2-40B4-BE49-F238E27FC236}">
                <a16:creationId xmlns:a16="http://schemas.microsoft.com/office/drawing/2014/main" id="{7499A179-017C-C444-89BD-0C78284A61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4073" y="1711857"/>
            <a:ext cx="1816100" cy="18288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6CFFDECF-A971-3D4B-9D1A-A342468F03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3829" y="1711857"/>
            <a:ext cx="2011680" cy="1828800"/>
          </a:xfrm>
          <a:prstGeom prst="rect">
            <a:avLst/>
          </a:prstGeom>
        </p:spPr>
      </p:pic>
      <p:pic>
        <p:nvPicPr>
          <p:cNvPr id="9" name="Picture 8" descr="Chart&#10;&#10;Description automatically generated with medium confidence">
            <a:extLst>
              <a:ext uri="{FF2B5EF4-FFF2-40B4-BE49-F238E27FC236}">
                <a16:creationId xmlns:a16="http://schemas.microsoft.com/office/drawing/2014/main" id="{BDE8DEE4-5D53-DF4C-B56D-6C7DCEEA2B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4414" y="4352305"/>
            <a:ext cx="6758312" cy="2457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44493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itle 1">
            <a:extLst>
              <a:ext uri="{FF2B5EF4-FFF2-40B4-BE49-F238E27FC236}">
                <a16:creationId xmlns:a16="http://schemas.microsoft.com/office/drawing/2014/main" id="{12E9B81A-E492-D142-BDC1-36E5EDA7A0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136" y="118661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4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Reflectivity</a:t>
            </a:r>
          </a:p>
        </p:txBody>
      </p:sp>
      <p:sp>
        <p:nvSpPr>
          <p:cNvPr id="21506" name="Content Placeholder 2">
            <a:extLst>
              <a:ext uri="{FF2B5EF4-FFF2-40B4-BE49-F238E27FC236}">
                <a16:creationId xmlns:a16="http://schemas.microsoft.com/office/drawing/2014/main" id="{7F7AAC22-003C-594E-B6E8-347E3F91391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5621" y="781442"/>
            <a:ext cx="8414821" cy="3962400"/>
          </a:xfrm>
        </p:spPr>
        <p:txBody>
          <a:bodyPr/>
          <a:lstStyle/>
          <a:p>
            <a:pPr eaLnBrk="1" hangingPunct="1"/>
            <a:r>
              <a:rPr lang="en-US" altLang="en-US" sz="4000" dirty="0">
                <a:ea typeface="ＭＳ Ｐゴシック" panose="020B0600070205080204" pitchFamily="34" charset="-128"/>
              </a:rPr>
              <a:t>A fancy name for the amount of radar signal that is returned by an object:  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reflectivity (Z)  is given in units of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endParaRPr lang="en-US" altLang="en-US" sz="4000" b="1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4000" b="1" dirty="0" err="1">
                <a:ea typeface="ＭＳ Ｐゴシック" panose="020B0600070205080204" pitchFamily="34" charset="-128"/>
              </a:rPr>
              <a:t>db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 or decibels-unit of power on a logarithmic scale</a:t>
            </a:r>
          </a:p>
          <a:p>
            <a:pPr eaLnBrk="1" hangingPunct="1"/>
            <a:r>
              <a:rPr lang="en-US" altLang="en-US" sz="4000" b="1" dirty="0">
                <a:ea typeface="ＭＳ Ｐゴシック" panose="020B0600070205080204" pitchFamily="34" charset="-128"/>
              </a:rPr>
              <a:t>Precipitation intensity is proportional to Z (or </a:t>
            </a:r>
            <a:r>
              <a:rPr lang="en-US" altLang="en-US" sz="4000" b="1" dirty="0" err="1">
                <a:ea typeface="ＭＳ Ｐゴシック" panose="020B0600070205080204" pitchFamily="34" charset="-128"/>
              </a:rPr>
              <a:t>dbZ</a:t>
            </a:r>
            <a:r>
              <a:rPr lang="en-US" altLang="en-US" sz="4000" b="1" dirty="0">
                <a:ea typeface="ＭＳ Ｐゴシック" panose="020B0600070205080204" pitchFamily="34" charset="-128"/>
              </a:rPr>
              <a:t>)</a:t>
            </a:r>
          </a:p>
        </p:txBody>
      </p:sp>
      <p:pic>
        <p:nvPicPr>
          <p:cNvPr id="3" name="Picture 2" descr="A screen shot of a clock&#10;&#10;Description automatically generated">
            <a:extLst>
              <a:ext uri="{FF2B5EF4-FFF2-40B4-BE49-F238E27FC236}">
                <a16:creationId xmlns:a16="http://schemas.microsoft.com/office/drawing/2014/main" id="{84B1C4E1-4D7D-5746-BC07-9240FE7C4D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20480" y="4508012"/>
            <a:ext cx="3651480" cy="20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360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22F48-051F-6349-8076-C3261D0D6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Radar Equation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2920A1-947E-EA4C-9A42-69ECD74542C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r>
                  <a:rPr lang="en-US" sz="2800" dirty="0"/>
                  <a:t>Returned power from a region of spherical objects:</a:t>
                </a:r>
              </a:p>
              <a:p>
                <a:endParaRPr lang="en-US" sz="2800" dirty="0"/>
              </a:p>
              <a:p>
                <a:pPr marL="342900" lvl="1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2800" b="0" i="0" smtClean="0">
                              <a:latin typeface="Cambria Math" panose="02040503050406030204" pitchFamily="18" charset="0"/>
                            </a:rPr>
                            <m:t>P</m:t>
                          </m:r>
                          <m:r>
                            <m:rPr>
                              <m:sty m:val="p"/>
                            </m:rPr>
                            <a:rPr lang="en-US" sz="2800" b="0" i="0" baseline="-25000" smtClean="0">
                              <a:latin typeface="Cambria Math" panose="02040503050406030204" pitchFamily="18" charset="0"/>
                            </a:rPr>
                            <m:t>r</m:t>
                          </m:r>
                        </m:fName>
                        <m:e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  <m:f>
                            <m:fPr>
                              <m:ctrlP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d>
                                <m:dPr>
                                  <m:begChr m:val="|"/>
                                  <m:endChr m:val="|"/>
                                  <m:ctrlP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800" b="0" i="1" smtClean="0">
                                      <a:latin typeface="Cambria Math" panose="02040503050406030204" pitchFamily="18" charset="0"/>
                                    </a:rPr>
                                    <m:t>𝐾</m:t>
                                  </m:r>
                                  <m:r>
                                    <a:rPr lang="en-US" sz="2800" b="0" i="1" baseline="3000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e>
                              </m:d>
                              <m:r>
                                <a:rPr lang="en-US" sz="2800" b="1" i="1" smtClean="0">
                                  <a:latin typeface="Cambria Math" panose="02040503050406030204" pitchFamily="18" charset="0"/>
                                </a:rPr>
                                <m:t>𝒁</m:t>
                              </m:r>
                            </m:num>
                            <m:den>
                              <m:r>
                                <a:rPr lang="en-US" sz="2800" b="0" i="1" smtClean="0">
                                  <a:latin typeface="Cambria Math" panose="02040503050406030204" pitchFamily="18" charset="0"/>
                                </a:rPr>
                                <m:t>𝑟</m:t>
                              </m:r>
                              <m:r>
                                <a:rPr lang="en-US" sz="2800" b="0" i="1" baseline="30000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lang="en-US" sz="2800" dirty="0"/>
              </a:p>
              <a:p>
                <a:pPr marL="0" indent="0">
                  <a:buNone/>
                </a:pPr>
                <a:endParaRPr lang="en-US" sz="2800" dirty="0"/>
              </a:p>
              <a:p>
                <a:pPr marL="0" indent="0">
                  <a:buNone/>
                </a:pPr>
                <a:r>
                  <a:rPr lang="en-US" sz="2800" dirty="0"/>
                  <a:t>r is distance, </a:t>
                </a:r>
                <a:r>
                  <a:rPr lang="en-US" sz="2800" dirty="0" err="1"/>
                  <a:t>P</a:t>
                </a:r>
                <a:r>
                  <a:rPr lang="en-US" sz="2800" baseline="-25000" dirty="0" err="1"/>
                  <a:t>r</a:t>
                </a:r>
                <a:r>
                  <a:rPr lang="en-US" sz="2800" dirty="0"/>
                  <a:t> is returned or received power, |K</a:t>
                </a:r>
                <a:r>
                  <a:rPr lang="en-US" sz="2800" baseline="30000" dirty="0"/>
                  <a:t>2</a:t>
                </a:r>
                <a:r>
                  <a:rPr lang="en-US" sz="2800" dirty="0"/>
                  <a:t>| depends on the properties of the target (liquid water=.93, ice=.21), C depends on characteristics of the radar (e.g., emitted power), Z is the reflectivity of the target.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92920A1-947E-EA4C-9A42-69ECD74542C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608" t="-2326" r="-2090" b="-5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011518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01CD1A-7981-6541-9E56-86DD9EBA87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Reflectivity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5B0B5-1C24-6A42-9978-98FE180DB587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𝑍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l-GR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Σ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𝑢𝑛𝑖𝑡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𝑣𝑜𝑙𝑢𝑚𝑒</m:t>
                      </m:r>
                      <m:r>
                        <a:rPr lang="en-US" sz="3200" b="0" i="1" baseline="-25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a:rPr lang="en-US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𝐷</m:t>
                      </m:r>
                      <m:r>
                        <a:rPr lang="en-US" sz="3200" b="0" i="1" baseline="3000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6</m:t>
                      </m:r>
                    </m:oMath>
                  </m:oMathPara>
                </a14:m>
                <a:endParaRPr lang="en-US" sz="3200" baseline="30000" dirty="0">
                  <a:latin typeface="Symbol" pitchFamily="2" charset="2"/>
                </a:endParaRPr>
              </a:p>
              <a:p>
                <a:pPr marL="0" indent="0" algn="ctr">
                  <a:buNone/>
                </a:pPr>
                <a:endParaRPr lang="en-US" sz="3200" baseline="30000" dirty="0">
                  <a:latin typeface="Symbol" pitchFamily="2" charset="2"/>
                </a:endParaRPr>
              </a:p>
              <a:p>
                <a:pPr marL="0" indent="0" algn="ctr">
                  <a:buNone/>
                </a:pPr>
                <a:r>
                  <a:rPr lang="en-US" sz="3200" baseline="30000" dirty="0"/>
                  <a:t>=</a:t>
                </a:r>
                <a:r>
                  <a:rPr lang="en-US" sz="3200" dirty="0"/>
                  <a:t> </a:t>
                </a:r>
                <a14:m>
                  <m:oMath xmlns:m="http://schemas.openxmlformats.org/officeDocument/2006/math">
                    <m:nary>
                      <m:naryPr>
                        <m:limLoc m:val="undOvr"/>
                        <m:subHide m:val="on"/>
                        <m:supHide m:val="on"/>
                        <m:ctrlPr>
                          <a:rPr lang="en-US" sz="3200" i="1" smtClean="0">
                            <a:latin typeface="Cambria Math" panose="02040503050406030204" pitchFamily="18" charset="0"/>
                          </a:rPr>
                        </m:ctrlPr>
                      </m:naryPr>
                      <m:sub/>
                      <m:sup/>
                      <m:e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𝑁</m:t>
                        </m:r>
                        <m:d>
                          <m:dPr>
                            <m:ctrlP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US" sz="3200" b="0" i="1" smtClean="0">
                                <a:latin typeface="Cambria Math" panose="02040503050406030204" pitchFamily="18" charset="0"/>
                              </a:rPr>
                              <m:t>𝐷</m:t>
                            </m:r>
                          </m:e>
                        </m:d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𝐷</m:t>
                        </m:r>
                        <m:r>
                          <a:rPr lang="en-US" sz="3200" b="0" i="1" baseline="30000" smtClean="0">
                            <a:latin typeface="Cambria Math" panose="02040503050406030204" pitchFamily="18" charset="0"/>
                          </a:rPr>
                          <m:t>6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𝑑𝐷</m:t>
                        </m:r>
                      </m:e>
                    </m:nary>
                  </m:oMath>
                </a14:m>
                <a:endParaRPr lang="en-US" sz="3200" baseline="30000" dirty="0">
                  <a:latin typeface="Symbol" pitchFamily="2" charset="2"/>
                </a:endParaRPr>
              </a:p>
              <a:p>
                <a:pPr marL="0" indent="0" algn="ctr">
                  <a:buNone/>
                </a:pPr>
                <a:r>
                  <a:rPr lang="en-US" sz="3200" baseline="30000" dirty="0"/>
                  <a:t>Integrated over a unit volume</a:t>
                </a:r>
                <a:r>
                  <a:rPr lang="en-US" sz="2800" baseline="30000" dirty="0"/>
                  <a:t>.</a:t>
                </a:r>
              </a:p>
              <a:p>
                <a:pPr marL="0" indent="0">
                  <a:buNone/>
                </a:pPr>
                <a:endParaRPr lang="en-US" sz="2800" baseline="30000" dirty="0"/>
              </a:p>
              <a:p>
                <a:r>
                  <a:rPr lang="en-US" sz="3200" baseline="30000" dirty="0"/>
                  <a:t>Assuming particles are small compared to the wavelength of the radar (~10 cm)</a:t>
                </a:r>
              </a:p>
              <a:p>
                <a:r>
                  <a:rPr lang="en-US" sz="3200" baseline="30000" dirty="0"/>
                  <a:t>Not a bad assumption since raindrops are typically .5 to 2 mm</a:t>
                </a:r>
              </a:p>
              <a:p>
                <a:r>
                  <a:rPr lang="en-US" sz="3200" baseline="30000" dirty="0"/>
                  <a:t>BIG OBJECTS are MUCH Better at scattering radar.   Cloud droplets are much harder to get a signal back from than raindrops.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7C5B0B5-1C24-6A42-9978-98FE180DB58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768" t="-261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84659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692273-E3C5-C94C-96BA-9906B7A51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Good Target for Weather Radar!</a:t>
            </a:r>
          </a:p>
        </p:txBody>
      </p:sp>
      <p:pic>
        <p:nvPicPr>
          <p:cNvPr id="5" name="Content Placeholder 4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id="{C5E67E5F-9F5E-9B48-9C46-4705EF0A05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71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68027573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C30CA5-8ABE-B647-9F3D-91F6B572D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Units of reflectivity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6CE25-7AF0-C84B-99FB-12AF9663F726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sz="2800" dirty="0"/>
                  <a:t>Since Z can vary by orders of magnitude it is useful to express using a logarithmic scale.</a:t>
                </a:r>
              </a:p>
              <a:p>
                <a:r>
                  <a:rPr lang="en-US" sz="2800" dirty="0"/>
                  <a:t>Decibel 101:  If you have two signals, P1 and P2, the power ration between them in decibels (</a:t>
                </a:r>
                <a:r>
                  <a:rPr lang="en-US" sz="2800" dirty="0" err="1"/>
                  <a:t>db</a:t>
                </a:r>
                <a:r>
                  <a:rPr lang="en-US" sz="2800" dirty="0"/>
                  <a:t>) is:</a:t>
                </a:r>
              </a:p>
              <a:p>
                <a:pPr lvl="1"/>
                <a:r>
                  <a:rPr lang="en-US" sz="2800" dirty="0"/>
                  <a:t>Power ratio (</a:t>
                </a:r>
                <a:r>
                  <a:rPr lang="en-US" sz="2800" dirty="0" err="1"/>
                  <a:t>db</a:t>
                </a:r>
                <a:r>
                  <a:rPr lang="en-US" sz="2800" dirty="0"/>
                  <a:t>)= 10log</a:t>
                </a:r>
                <a:r>
                  <a:rPr lang="en-US" sz="2800" baseline="-25000" dirty="0"/>
                  <a:t>10</a:t>
                </a:r>
                <a:r>
                  <a:rPr lang="en-US" sz="2800" dirty="0"/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800" b="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b="0" i="1" baseline="-2500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800" b="0" i="1" dirty="0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800" b="0" i="1" baseline="-2500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US" sz="2800" dirty="0"/>
              </a:p>
              <a:p>
                <a:r>
                  <a:rPr lang="en-US" sz="2800" dirty="0"/>
                  <a:t>Thus, we display reflectivity factor or reflectivity;  </a:t>
                </a:r>
                <a:r>
                  <a:rPr lang="en-US" sz="2800" dirty="0" err="1"/>
                  <a:t>dbz</a:t>
                </a:r>
                <a:r>
                  <a:rPr lang="en-US" sz="2800" dirty="0"/>
                  <a:t> = 10 log</a:t>
                </a:r>
                <a:r>
                  <a:rPr lang="en-US" sz="2800" baseline="-25000" dirty="0"/>
                  <a:t>10 </a:t>
                </a:r>
                <a:r>
                  <a:rPr lang="en-US" sz="2800" b="1" dirty="0"/>
                  <a:t>Z/1 mm</a:t>
                </a:r>
                <a:r>
                  <a:rPr lang="en-US" sz="2800" b="1" baseline="30000" dirty="0"/>
                  <a:t>6</a:t>
                </a:r>
                <a:r>
                  <a:rPr lang="en-US" sz="2800" b="1" dirty="0"/>
                  <a:t>m</a:t>
                </a:r>
                <a:r>
                  <a:rPr lang="en-US" sz="2800" b="1" baseline="30000" dirty="0"/>
                  <a:t>-3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BC6CE25-7AF0-C84B-99FB-12AF9663F726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447" t="-2326" r="-19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007829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Rectangle 2">
            <a:extLst>
              <a:ext uri="{FF2B5EF4-FFF2-40B4-BE49-F238E27FC236}">
                <a16:creationId xmlns:a16="http://schemas.microsoft.com/office/drawing/2014/main" id="{013AB911-7505-5643-9142-E2CA558EF2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04825" y="61595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0242" name="Rectangle 3">
            <a:extLst>
              <a:ext uri="{FF2B5EF4-FFF2-40B4-BE49-F238E27FC236}">
                <a16:creationId xmlns:a16="http://schemas.microsoft.com/office/drawing/2014/main" id="{A0CB2C82-060D-D043-867F-50CA18070A3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724525" y="1758950"/>
            <a:ext cx="2676525" cy="4267200"/>
          </a:xfrm>
        </p:spPr>
        <p:txBody>
          <a:bodyPr rtlCol="0">
            <a:norm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Intensity of precipitation is color coded (units—</a:t>
            </a:r>
            <a:r>
              <a:rPr lang="en-US" altLang="en-US" sz="32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>
              <a:defRPr/>
            </a:pPr>
            <a:endParaRPr lang="en-US" altLang="en-US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2531" name="Picture 4" descr="201005200051">
            <a:extLst>
              <a:ext uri="{FF2B5EF4-FFF2-40B4-BE49-F238E27FC236}">
                <a16:creationId xmlns:a16="http://schemas.microsoft.com/office/drawing/2014/main" id="{63360896-B06F-F64C-832E-12A41DEC12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447800"/>
            <a:ext cx="5343525" cy="472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03590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2">
            <a:extLst>
              <a:ext uri="{FF2B5EF4-FFF2-40B4-BE49-F238E27FC236}">
                <a16:creationId xmlns:a16="http://schemas.microsoft.com/office/drawing/2014/main" id="{72750C02-E2F8-FF46-B330-B9DDD5F529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487363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23554" name="Rectangle 3">
            <a:extLst>
              <a:ext uri="{FF2B5EF4-FFF2-40B4-BE49-F238E27FC236}">
                <a16:creationId xmlns:a16="http://schemas.microsoft.com/office/drawing/2014/main" id="{7C17D0A2-77AB-3C46-8FAA-280EEEF0B5F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34000" y="1905000"/>
            <a:ext cx="3352800" cy="4267200"/>
          </a:xfrm>
        </p:spPr>
        <p:txBody>
          <a:bodyPr/>
          <a:lstStyle/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Black (white in some)-no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precip</a:t>
            </a:r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Grey and pink (5-20 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dbZ</a:t>
            </a:r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)…light rain…not too bad.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Dark pink to green-moderate rain (20-35)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Yellows are heavy rain 40-50  (forget it)</a:t>
            </a:r>
          </a:p>
          <a:p>
            <a:pPr eaLnBrk="1" hangingPunct="1"/>
            <a:r>
              <a:rPr lang="en-US" altLang="en-US" sz="2400" dirty="0">
                <a:latin typeface="Times" pitchFamily="2" charset="0"/>
                <a:ea typeface="ＭＳ Ｐゴシック" panose="020B0600070205080204" pitchFamily="34" charset="-128"/>
              </a:rPr>
              <a:t>Reds and higher (</a:t>
            </a:r>
            <a:r>
              <a:rPr lang="en-US" altLang="en-US" sz="2400" dirty="0" err="1">
                <a:latin typeface="Times" pitchFamily="2" charset="0"/>
                <a:ea typeface="ＭＳ Ｐゴシック" panose="020B0600070205080204" pitchFamily="34" charset="-128"/>
              </a:rPr>
              <a:t>don</a:t>
            </a:r>
            <a:r>
              <a:rPr lang="en-US" altLang="ja-JP" sz="2400" dirty="0" err="1">
                <a:latin typeface="Times" pitchFamily="2" charset="0"/>
                <a:ea typeface="ＭＳ Ｐゴシック" panose="020B0600070205080204" pitchFamily="34" charset="-128"/>
              </a:rPr>
              <a:t>t</a:t>
            </a:r>
            <a:r>
              <a:rPr lang="en-US" altLang="ja-JP" sz="2400" dirty="0">
                <a:latin typeface="Times" pitchFamily="2" charset="0"/>
                <a:ea typeface="ＭＳ Ｐゴシック" panose="020B0600070205080204" pitchFamily="34" charset="-128"/>
              </a:rPr>
              <a:t> even think about it)</a:t>
            </a: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sz="24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3555" name="Picture 4" descr="201005200051">
            <a:extLst>
              <a:ext uri="{FF2B5EF4-FFF2-40B4-BE49-F238E27FC236}">
                <a16:creationId xmlns:a16="http://schemas.microsoft.com/office/drawing/2014/main" id="{670B237E-0575-7B43-AF2C-1B0DE4BF22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828800"/>
            <a:ext cx="49530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3594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Rectangle 2">
            <a:extLst>
              <a:ext uri="{FF2B5EF4-FFF2-40B4-BE49-F238E27FC236}">
                <a16:creationId xmlns:a16="http://schemas.microsoft.com/office/drawing/2014/main" id="{F00517EA-F29D-CD4C-A1C6-8E7A819F6B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09600" y="3048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dirty="0">
                <a:solidFill>
                  <a:schemeClr val="accent1">
                    <a:lumMod val="75000"/>
                  </a:schemeClr>
                </a:solidFill>
                <a:latin typeface="Times" pitchFamily="2" charset="0"/>
                <a:ea typeface="ＭＳ Ｐゴシック" panose="020B0600070205080204" pitchFamily="34" charset="-128"/>
              </a:rPr>
              <a:t>Reading a Radar Image</a:t>
            </a:r>
          </a:p>
        </p:txBody>
      </p:sp>
      <p:sp>
        <p:nvSpPr>
          <p:cNvPr id="12290" name="Rectangle 3">
            <a:extLst>
              <a:ext uri="{FF2B5EF4-FFF2-40B4-BE49-F238E27FC236}">
                <a16:creationId xmlns:a16="http://schemas.microsoft.com/office/drawing/2014/main" id="{D6751F1F-EA30-4F42-8356-916E331081E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64263" y="1841500"/>
            <a:ext cx="2613025" cy="4213225"/>
          </a:xfrm>
        </p:spPr>
        <p:txBody>
          <a:bodyPr rtlCol="0">
            <a:normAutofit/>
          </a:bodyPr>
          <a:lstStyle/>
          <a:p>
            <a:pPr eaLnBrk="1" hangingPunct="1">
              <a:defRPr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 </a:t>
            </a: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Radar beam can be blocked by mountains</a:t>
            </a:r>
          </a:p>
          <a:p>
            <a:pPr eaLnBrk="1" hangingPunct="1">
              <a:defRPr/>
            </a:pPr>
            <a:r>
              <a:rPr lang="en-US" altLang="en-US" sz="3200" dirty="0">
                <a:latin typeface="Times" pitchFamily="2" charset="0"/>
                <a:ea typeface="ＭＳ Ｐゴシック" panose="020B0600070205080204" pitchFamily="34" charset="-128"/>
              </a:rPr>
              <a:t>Time is in UTC (GMT).</a:t>
            </a:r>
          </a:p>
          <a:p>
            <a:pPr marL="0" indent="0" eaLnBrk="1" hangingPunct="1">
              <a:buNone/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  <a:p>
            <a:pPr eaLnBrk="1" hangingPunct="1">
              <a:defRPr/>
            </a:pPr>
            <a:endParaRPr lang="en-US" altLang="en-US" sz="2800" dirty="0">
              <a:latin typeface="Times" pitchFamily="2" charset="0"/>
              <a:ea typeface="ＭＳ Ｐゴシック" panose="020B0600070205080204" pitchFamily="34" charset="-128"/>
            </a:endParaRPr>
          </a:p>
        </p:txBody>
      </p:sp>
      <p:pic>
        <p:nvPicPr>
          <p:cNvPr id="24579" name="Picture 4" descr="201005200051">
            <a:extLst>
              <a:ext uri="{FF2B5EF4-FFF2-40B4-BE49-F238E27FC236}">
                <a16:creationId xmlns:a16="http://schemas.microsoft.com/office/drawing/2014/main" id="{F8CE5748-6DDD-4B4D-B4CE-8586D3C63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863" y="1050925"/>
            <a:ext cx="58674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719160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56950A-DC84-CA46-BF54-1F1775FA9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Important points</a:t>
            </a:r>
          </a:p>
        </p:txBody>
      </p:sp>
      <p:sp>
        <p:nvSpPr>
          <p:cNvPr id="59394" name="Content Placeholder 2">
            <a:extLst>
              <a:ext uri="{FF2B5EF4-FFF2-40B4-BE49-F238E27FC236}">
                <a16:creationId xmlns:a16="http://schemas.microsoft.com/office/drawing/2014/main" id="{E92F5699-7A4A-CA4B-90D4-30CC8995245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373188"/>
            <a:ext cx="8359775" cy="4351337"/>
          </a:xfrm>
        </p:spPr>
        <p:txBody>
          <a:bodyPr/>
          <a:lstStyle/>
          <a:p>
            <a:r>
              <a:rPr lang="en-US" altLang="en-US" sz="3200" dirty="0"/>
              <a:t>Shallow drizzle often does not appear on radar, particularly when a distance away.</a:t>
            </a:r>
          </a:p>
          <a:p>
            <a:r>
              <a:rPr lang="en-US" altLang="en-US" sz="3200" dirty="0"/>
              <a:t>Can only see deep and high-level precipitation at a distance.</a:t>
            </a:r>
          </a:p>
          <a:p>
            <a:r>
              <a:rPr lang="en-US" altLang="en-US" sz="3200" dirty="0"/>
              <a:t>Radar beam can be blocked by local terrain.</a:t>
            </a:r>
          </a:p>
          <a:p>
            <a:endParaRPr lang="en-US" altLang="en-US" dirty="0"/>
          </a:p>
        </p:txBody>
      </p:sp>
      <p:pic>
        <p:nvPicPr>
          <p:cNvPr id="59395" name="Picture 4">
            <a:extLst>
              <a:ext uri="{FF2B5EF4-FFF2-40B4-BE49-F238E27FC236}">
                <a16:creationId xmlns:a16="http://schemas.microsoft.com/office/drawing/2014/main" id="{080B8DF6-6178-6D47-85F0-8D68BEAE4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050" y="4035425"/>
            <a:ext cx="4360863" cy="268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65A7F3DB-8CF3-944F-A376-55794FE90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050"/>
            <a:ext cx="8229600" cy="1143000"/>
          </a:xfrm>
        </p:spPr>
        <p:txBody>
          <a:bodyPr rtlCol="0" anchor="t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Weather Radar</a:t>
            </a:r>
          </a:p>
        </p:txBody>
      </p:sp>
      <p:pic>
        <p:nvPicPr>
          <p:cNvPr id="17410" name="Content Placeholder 3">
            <a:extLst>
              <a:ext uri="{FF2B5EF4-FFF2-40B4-BE49-F238E27FC236}">
                <a16:creationId xmlns:a16="http://schemas.microsoft.com/office/drawing/2014/main" id="{BE43FF20-E5C7-D04B-94A3-D464474721A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35138" y="1417638"/>
            <a:ext cx="5673725" cy="5156200"/>
          </a:xfr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E1B37-DE0A-DB47-AF7F-67CEB39D3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Why don’t we see local mountains?</a:t>
            </a:r>
            <a:br>
              <a:rPr lang="en-US" b="1" dirty="0"/>
            </a:br>
            <a:r>
              <a:rPr lang="en-US" b="1" dirty="0"/>
              <a:t>Ground clutter removal.  Not perfect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2A68EBBD-BC7F-AA4C-A268-BA3B680114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4462" y="1825625"/>
            <a:ext cx="4315076" cy="4351338"/>
          </a:xfrm>
        </p:spPr>
      </p:pic>
    </p:spTree>
    <p:extLst>
      <p:ext uri="{BB962C8B-B14F-4D97-AF65-F5344CB8AC3E}">
        <p14:creationId xmlns:p14="http://schemas.microsoft.com/office/powerpoint/2010/main" val="341324466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3DDCA-297D-4D4B-B9FC-272520D067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 frequent produce is composite reflectivity:  the highest reflectivity of any scan angle above a point.</a:t>
            </a:r>
          </a:p>
        </p:txBody>
      </p:sp>
      <p:pic>
        <p:nvPicPr>
          <p:cNvPr id="5" name="Content Placeholder 4" descr="A picture containing text, device&#10;&#10;Description automatically generated">
            <a:extLst>
              <a:ext uri="{FF2B5EF4-FFF2-40B4-BE49-F238E27FC236}">
                <a16:creationId xmlns:a16="http://schemas.microsoft.com/office/drawing/2014/main" id="{D4B74003-5627-FF4C-86B8-9B0AAC0DE00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1992330"/>
            <a:ext cx="7886700" cy="4017928"/>
          </a:xfrm>
        </p:spPr>
      </p:pic>
    </p:spTree>
    <p:extLst>
      <p:ext uri="{BB962C8B-B14F-4D97-AF65-F5344CB8AC3E}">
        <p14:creationId xmlns:p14="http://schemas.microsoft.com/office/powerpoint/2010/main" val="4009071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1AC45E-A4CC-C84C-9D5B-9075BA639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D5040C51-E5B3-B64F-B449-F89A3DEE26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27193" y="1407152"/>
            <a:ext cx="3937000" cy="3937000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545A1925-6E2B-374C-9E4E-46174F9E25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1271" y="1407152"/>
            <a:ext cx="3937000" cy="3937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0095D04-7E13-0046-9AA2-892E02257C2A}"/>
              </a:ext>
            </a:extLst>
          </p:cNvPr>
          <p:cNvSpPr txBox="1"/>
          <p:nvPr/>
        </p:nvSpPr>
        <p:spPr>
          <a:xfrm>
            <a:off x="1918177" y="5589528"/>
            <a:ext cx="1066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.5 degree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0253753-F2CF-4342-B419-F7A783A57A7C}"/>
              </a:ext>
            </a:extLst>
          </p:cNvPr>
          <p:cNvSpPr txBox="1"/>
          <p:nvPr/>
        </p:nvSpPr>
        <p:spPr>
          <a:xfrm>
            <a:off x="6414550" y="5575777"/>
            <a:ext cx="11904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Composite</a:t>
            </a:r>
          </a:p>
        </p:txBody>
      </p:sp>
    </p:spTree>
    <p:extLst>
      <p:ext uri="{BB962C8B-B14F-4D97-AF65-F5344CB8AC3E}">
        <p14:creationId xmlns:p14="http://schemas.microsoft.com/office/powerpoint/2010/main" val="23477621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D317E8-FD56-3743-B9B1-E4EB638BA5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Echo Tops from Radar</a:t>
            </a:r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7F9ACD53-E04C-934B-B6FC-E9FD8162951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7646" y="1332041"/>
            <a:ext cx="5671935" cy="5022477"/>
          </a:xfrm>
        </p:spPr>
      </p:pic>
    </p:spTree>
    <p:extLst>
      <p:ext uri="{BB962C8B-B14F-4D97-AF65-F5344CB8AC3E}">
        <p14:creationId xmlns:p14="http://schemas.microsoft.com/office/powerpoint/2010/main" val="3211760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7C3A8-AB7D-B049-9F3A-1D7B29F3D2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b="1" dirty="0">
                <a:latin typeface="+mn-lt"/>
              </a:rPr>
              <a:t>Normal versus Clear Air Mode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980DEB06-D761-464E-B3CD-3F871F3E853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4604" y="1890038"/>
            <a:ext cx="4191000" cy="3810000"/>
          </a:xfrm>
        </p:spPr>
      </p:pic>
    </p:spTree>
    <p:extLst>
      <p:ext uri="{BB962C8B-B14F-4D97-AF65-F5344CB8AC3E}">
        <p14:creationId xmlns:p14="http://schemas.microsoft.com/office/powerpoint/2010/main" val="113061676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58FC08-4FBE-5C4F-BC18-59CAFA810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+mn-lt"/>
              </a:rPr>
              <a:t>Clear Air Mode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35504C-C3DA-914D-8DA4-C48BFA6C67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943350" cy="4351338"/>
          </a:xfrm>
        </p:spPr>
        <p:txBody>
          <a:bodyPr/>
          <a:lstStyle/>
          <a:p>
            <a:r>
              <a:rPr lang="en-US" dirty="0"/>
              <a:t>Provides more sensitivity to weaker echoes</a:t>
            </a:r>
          </a:p>
          <a:p>
            <a:r>
              <a:rPr lang="en-US" dirty="0"/>
              <a:t>Radar turns more slowly</a:t>
            </a:r>
          </a:p>
          <a:p>
            <a:r>
              <a:rPr lang="en-US" dirty="0"/>
              <a:t>The pulse repetition frequency is reduced.</a:t>
            </a:r>
          </a:p>
          <a:p>
            <a:r>
              <a:rPr lang="en-US" dirty="0"/>
              <a:t>Only scans lower elevation angles.</a:t>
            </a:r>
          </a:p>
          <a:p>
            <a:r>
              <a:rPr lang="en-US" dirty="0"/>
              <a:t>Good to see bugs, birds, and atmospheric density differences</a:t>
            </a:r>
          </a:p>
        </p:txBody>
      </p:sp>
      <p:pic>
        <p:nvPicPr>
          <p:cNvPr id="5" name="Picture 4" descr="Map&#10;&#10;Description automatically generated with medium confidence">
            <a:extLst>
              <a:ext uri="{FF2B5EF4-FFF2-40B4-BE49-F238E27FC236}">
                <a16:creationId xmlns:a16="http://schemas.microsoft.com/office/drawing/2014/main" id="{58DE32EF-40B7-0442-9F3D-5845911ED2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01928" y="1690688"/>
            <a:ext cx="4006144" cy="3543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784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>
            <a:extLst>
              <a:ext uri="{FF2B5EF4-FFF2-40B4-BE49-F238E27FC236}">
                <a16:creationId xmlns:a16="http://schemas.microsoft.com/office/drawing/2014/main" id="{4234A23C-0E8D-2A48-BD15-66AF919C2D3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57188" y="4508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Modern Radars are Doppler Radars</a:t>
            </a: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0C509079-6D8E-1742-97AA-E77521FA41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57188" y="1270000"/>
            <a:ext cx="8001000" cy="3962400"/>
          </a:xfrm>
        </p:spPr>
        <p:txBody>
          <a:bodyPr/>
          <a:lstStyle/>
          <a:p>
            <a:pPr eaLnBrk="1" hangingPunct="1"/>
            <a:r>
              <a:rPr lang="en-US" altLang="en-US" sz="28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Doppler radars </a:t>
            </a:r>
            <a:r>
              <a:rPr lang="en-US" altLang="en-US" sz="2800" dirty="0">
                <a:ea typeface="ＭＳ Ｐゴシック" panose="020B0600070205080204" pitchFamily="34" charset="-128"/>
              </a:rPr>
              <a:t>can tell the speed of the target towards or away from the radar.</a:t>
            </a:r>
          </a:p>
          <a:p>
            <a:pPr eaLnBrk="1" hangingPunct="1"/>
            <a:r>
              <a:rPr lang="en-US" altLang="en-US" sz="2800" dirty="0">
                <a:ea typeface="ＭＳ Ｐゴシック" panose="020B0600070205080204" pitchFamily="34" charset="-128"/>
              </a:rPr>
              <a:t>The wavelength/phase of the radar signal changes, depending the speed of the target towards or away from the radar.</a:t>
            </a:r>
          </a:p>
        </p:txBody>
      </p:sp>
      <p:pic>
        <p:nvPicPr>
          <p:cNvPr id="30723" name="Picture 3">
            <a:extLst>
              <a:ext uri="{FF2B5EF4-FFF2-40B4-BE49-F238E27FC236}">
                <a16:creationId xmlns:a16="http://schemas.microsoft.com/office/drawing/2014/main" id="{2EB77511-9E8A-A747-BFF4-84903E2F47E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413" y="3109913"/>
            <a:ext cx="4478337" cy="3363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>
            <a:extLst>
              <a:ext uri="{FF2B5EF4-FFF2-40B4-BE49-F238E27FC236}">
                <a16:creationId xmlns:a16="http://schemas.microsoft.com/office/drawing/2014/main" id="{EA8B4342-A51D-9347-B6F5-B097CC3D937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19075" y="465137"/>
            <a:ext cx="8924925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Same principle used in police radar guns</a:t>
            </a:r>
          </a:p>
        </p:txBody>
      </p:sp>
      <p:pic>
        <p:nvPicPr>
          <p:cNvPr id="31746" name="Content Placeholder 3">
            <a:extLst>
              <a:ext uri="{FF2B5EF4-FFF2-40B4-BE49-F238E27FC236}">
                <a16:creationId xmlns:a16="http://schemas.microsoft.com/office/drawing/2014/main" id="{A1283E02-2464-E44A-B4B2-E0E0B01D924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1" b="8112"/>
          <a:stretch>
            <a:fillRect/>
          </a:stretch>
        </p:blipFill>
        <p:spPr>
          <a:xfrm>
            <a:off x="3360738" y="1417638"/>
            <a:ext cx="2728912" cy="1900237"/>
          </a:xfrm>
        </p:spPr>
      </p:pic>
      <p:pic>
        <p:nvPicPr>
          <p:cNvPr id="31747" name="Picture 4">
            <a:extLst>
              <a:ext uri="{FF2B5EF4-FFF2-40B4-BE49-F238E27FC236}">
                <a16:creationId xmlns:a16="http://schemas.microsoft.com/office/drawing/2014/main" id="{09D74FA0-BE51-4049-A9E9-7234D2B3AA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5563" y="3508375"/>
            <a:ext cx="6310312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>
            <a:extLst>
              <a:ext uri="{FF2B5EF4-FFF2-40B4-BE49-F238E27FC236}">
                <a16:creationId xmlns:a16="http://schemas.microsoft.com/office/drawing/2014/main" id="{5F0D42A5-744F-194B-A93A-9F981276913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28650" y="500063"/>
            <a:ext cx="7886700" cy="1325562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Based on Doppler Effect: evident when a train or car passes</a:t>
            </a:r>
          </a:p>
        </p:txBody>
      </p:sp>
      <p:sp>
        <p:nvSpPr>
          <p:cNvPr id="32770" name="Content Placeholder 2">
            <a:extLst>
              <a:ext uri="{FF2B5EF4-FFF2-40B4-BE49-F238E27FC236}">
                <a16:creationId xmlns:a16="http://schemas.microsoft.com/office/drawing/2014/main" id="{72283343-B26A-EE45-8956-52FD3EC19885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marL="0" indent="0" eaLnBrk="1" hangingPunct="1">
              <a:buNone/>
            </a:pPr>
            <a:r>
              <a:rPr lang="en-US" altLang="en-US" sz="2400" dirty="0">
                <a:ea typeface="ＭＳ Ｐゴシック" panose="020B0600070205080204" pitchFamily="34" charset="-128"/>
                <a:hlinkClick r:id="rId2"/>
              </a:rPr>
              <a:t>https://www.youtube.com/watch?v=a3RfULw7aAY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pic>
        <p:nvPicPr>
          <p:cNvPr id="32771" name="Picture 3">
            <a:extLst>
              <a:ext uri="{FF2B5EF4-FFF2-40B4-BE49-F238E27FC236}">
                <a16:creationId xmlns:a16="http://schemas.microsoft.com/office/drawing/2014/main" id="{58E6DB79-BA7C-424F-A506-39FB80F0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931" y="2768600"/>
            <a:ext cx="5418137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9BC90D-AD21-1B49-A226-383E794BC3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latin typeface="+mn-lt"/>
              </a:rPr>
              <a:t>Doppler Effect for Weather Radars</a:t>
            </a: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CC51755B-6D9C-4743-9AB3-69E42EA1F9B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4650" y="1412626"/>
            <a:ext cx="7713662" cy="4351337"/>
          </a:xfrm>
        </p:spPr>
        <p:txBody>
          <a:bodyPr/>
          <a:lstStyle/>
          <a:p>
            <a:r>
              <a:rPr lang="en-US" altLang="en-US" sz="2800" dirty="0"/>
              <a:t>The ”targets” are generally precipitation particles (rain drops, snow flakes)…but can include birds, bugs, and even tornado debris.</a:t>
            </a:r>
          </a:p>
          <a:p>
            <a:r>
              <a:rPr lang="en-US" altLang="en-US" sz="2800" dirty="0"/>
              <a:t>Meteorological targets generally move with the wind…so we get wind information as well.</a:t>
            </a:r>
          </a:p>
        </p:txBody>
      </p:sp>
      <p:pic>
        <p:nvPicPr>
          <p:cNvPr id="60419" name="Picture 4">
            <a:extLst>
              <a:ext uri="{FF2B5EF4-FFF2-40B4-BE49-F238E27FC236}">
                <a16:creationId xmlns:a16="http://schemas.microsoft.com/office/drawing/2014/main" id="{775A537F-CF09-6548-BFFC-AC9494E2D2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688" y="3427413"/>
            <a:ext cx="6696075" cy="2640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>
            <a:extLst>
              <a:ext uri="{FF2B5EF4-FFF2-40B4-BE49-F238E27FC236}">
                <a16:creationId xmlns:a16="http://schemas.microsoft.com/office/drawing/2014/main" id="{A57D45AD-D737-D848-BE33-C02982C632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What is Radar?</a:t>
            </a:r>
          </a:p>
        </p:txBody>
      </p:sp>
      <p:sp>
        <p:nvSpPr>
          <p:cNvPr id="6146" name="Content Placeholder 2">
            <a:extLst>
              <a:ext uri="{FF2B5EF4-FFF2-40B4-BE49-F238E27FC236}">
                <a16:creationId xmlns:a16="http://schemas.microsoft.com/office/drawing/2014/main" id="{8E091BC4-DCA4-4E42-9BA5-FE4378BF58E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99616" y="1027906"/>
            <a:ext cx="8544767" cy="3962400"/>
          </a:xfrm>
        </p:spPr>
        <p:txBody>
          <a:bodyPr rtlCol="0">
            <a:no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 </a:t>
            </a:r>
            <a:r>
              <a:rPr lang="en-US" altLang="en-US" sz="3600" b="1" dirty="0" err="1">
                <a:solidFill>
                  <a:srgbClr val="FF0000"/>
                </a:solidFill>
                <a:ea typeface="ＭＳ Ｐゴシック" panose="020B0600070205080204" pitchFamily="34" charset="-128"/>
              </a:rPr>
              <a:t>RAdio</a:t>
            </a:r>
            <a:r>
              <a:rPr lang="en-US" altLang="en-US" sz="3600" b="1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 Detection And Ranging</a:t>
            </a:r>
            <a:r>
              <a:rPr lang="en-US" altLang="en-US" sz="3600" dirty="0">
                <a:solidFill>
                  <a:srgbClr val="FF0000"/>
                </a:solidFill>
                <a:ea typeface="ＭＳ Ｐゴシック" panose="020B0600070205080204" pitchFamily="34" charset="-128"/>
              </a:rPr>
              <a:t> 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Weather radars emit pulses of electromagnetic radiation in the </a:t>
            </a:r>
            <a:r>
              <a:rPr lang="en-US" altLang="en-US" sz="3600" b="1" dirty="0">
                <a:ea typeface="ＭＳ Ｐゴシック" panose="020B0600070205080204" pitchFamily="34" charset="-128"/>
              </a:rPr>
              <a:t>microwave</a:t>
            </a:r>
            <a:r>
              <a:rPr lang="en-US" altLang="en-US" sz="3600" dirty="0">
                <a:ea typeface="ＭＳ Ｐゴシック" panose="020B0600070205080204" pitchFamily="34" charset="-128"/>
              </a:rPr>
              <a:t> part of the  electromagnetic spectrum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Radar wave pulses interact with and are reflected/scattered back from a target (precipitation)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time it takes to return tells the distance</a:t>
            </a:r>
          </a:p>
          <a:p>
            <a:pPr eaLnBrk="1" hangingPunct="1">
              <a:defRPr/>
            </a:pPr>
            <a:r>
              <a:rPr lang="en-US" altLang="en-US" sz="3600" dirty="0">
                <a:ea typeface="ＭＳ Ｐゴシック" panose="020B0600070205080204" pitchFamily="34" charset="-128"/>
              </a:rPr>
              <a:t>The amount of return tells us about precipitation intensity and type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3542FE-A2C7-724B-836E-A2CDEA5203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b="1" dirty="0">
                <a:solidFill>
                  <a:schemeClr val="accent1"/>
                </a:solidFill>
                <a:latin typeface="+mn-lt"/>
              </a:rPr>
              <a:t>Doppler Radar Imagery:  Rarely Shown by the Media</a:t>
            </a:r>
          </a:p>
        </p:txBody>
      </p:sp>
      <p:pic>
        <p:nvPicPr>
          <p:cNvPr id="61442" name="Content Placeholder 4">
            <a:extLst>
              <a:ext uri="{FF2B5EF4-FFF2-40B4-BE49-F238E27FC236}">
                <a16:creationId xmlns:a16="http://schemas.microsoft.com/office/drawing/2014/main" id="{F0303EF8-3F25-6646-9CCE-A460E47257F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30488" y="1549400"/>
            <a:ext cx="5202237" cy="4729163"/>
          </a:xfr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5625F-723D-2448-8466-74E42D779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0070C0"/>
                </a:solidFill>
                <a:latin typeface="+mn-lt"/>
              </a:rPr>
              <a:t>Lots of uses:  such as seeing rotation associated with tornadic thunderstorms</a:t>
            </a:r>
          </a:p>
        </p:txBody>
      </p:sp>
      <p:pic>
        <p:nvPicPr>
          <p:cNvPr id="5" name="Content Placeholder 4" descr="A picture containing chart&#10;&#10;Description automatically generated">
            <a:extLst>
              <a:ext uri="{FF2B5EF4-FFF2-40B4-BE49-F238E27FC236}">
                <a16:creationId xmlns:a16="http://schemas.microsoft.com/office/drawing/2014/main" id="{2D3D82AA-BE9B-B24B-ABCB-EC53FFC2C1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3112"/>
          <a:stretch/>
        </p:blipFill>
        <p:spPr>
          <a:xfrm>
            <a:off x="923526" y="1865202"/>
            <a:ext cx="7591824" cy="4377864"/>
          </a:xfrm>
        </p:spPr>
      </p:pic>
    </p:spTree>
    <p:extLst>
      <p:ext uri="{BB962C8B-B14F-4D97-AF65-F5344CB8AC3E}">
        <p14:creationId xmlns:p14="http://schemas.microsoft.com/office/powerpoint/2010/main" val="42183484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BC16E-9CDC-AB4E-80D7-6CAF45EC0B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5350" y="2849563"/>
            <a:ext cx="7886700" cy="1325562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chemeClr val="accent1"/>
                </a:solidFill>
                <a:latin typeface="+mn-lt"/>
              </a:rPr>
              <a:t>Weather Radar History</a:t>
            </a:r>
          </a:p>
        </p:txBody>
      </p:sp>
      <p:sp>
        <p:nvSpPr>
          <p:cNvPr id="62466" name="Content Placeholder 2">
            <a:extLst>
              <a:ext uri="{FF2B5EF4-FFF2-40B4-BE49-F238E27FC236}">
                <a16:creationId xmlns:a16="http://schemas.microsoft.com/office/drawing/2014/main" id="{57CDF1A2-C9F4-C24B-A8C2-049420A250FD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Title 1">
            <a:extLst>
              <a:ext uri="{FF2B5EF4-FFF2-40B4-BE49-F238E27FC236}">
                <a16:creationId xmlns:a16="http://schemas.microsoft.com/office/drawing/2014/main" id="{E637FF46-1FCB-BA46-8DCA-6C66627E71B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50913" y="793750"/>
            <a:ext cx="7886700" cy="1325563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Radar Was An Important Tool in WWII:  Had One Pesky Problem—Precipitation!</a:t>
            </a:r>
          </a:p>
        </p:txBody>
      </p:sp>
      <p:pic>
        <p:nvPicPr>
          <p:cNvPr id="33794" name="Content Placeholder 3" descr="493200-L.jpg">
            <a:extLst>
              <a:ext uri="{FF2B5EF4-FFF2-40B4-BE49-F238E27FC236}">
                <a16:creationId xmlns:a16="http://schemas.microsoft.com/office/drawing/2014/main" id="{BBAEFEFC-E93E-6B4C-BC74-14FA4938164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6823" r="-2448"/>
          <a:stretch>
            <a:fillRect/>
          </a:stretch>
        </p:blipFill>
        <p:spPr>
          <a:xfrm>
            <a:off x="-2224088" y="2119313"/>
            <a:ext cx="5654676" cy="4249737"/>
          </a:xfrm>
        </p:spPr>
      </p:pic>
      <p:pic>
        <p:nvPicPr>
          <p:cNvPr id="33795" name="Picture 4" descr="WWII-Era-Radar-Dish-1548949.jpg">
            <a:extLst>
              <a:ext uri="{FF2B5EF4-FFF2-40B4-BE49-F238E27FC236}">
                <a16:creationId xmlns:a16="http://schemas.microsoft.com/office/drawing/2014/main" id="{22638023-E3E8-4D40-948E-C3FC2CD161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0" y="2540000"/>
            <a:ext cx="5081588" cy="3408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itle 1">
            <a:extLst>
              <a:ext uri="{FF2B5EF4-FFF2-40B4-BE49-F238E27FC236}">
                <a16:creationId xmlns:a16="http://schemas.microsoft.com/office/drawing/2014/main" id="{000D778B-46B6-684B-967C-FB1DDC3F3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7688" y="638175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WWII Radars</a:t>
            </a:r>
          </a:p>
        </p:txBody>
      </p:sp>
      <p:pic>
        <p:nvPicPr>
          <p:cNvPr id="34818" name="Content Placeholder 3" descr="scr270.jpg">
            <a:extLst>
              <a:ext uri="{FF2B5EF4-FFF2-40B4-BE49-F238E27FC236}">
                <a16:creationId xmlns:a16="http://schemas.microsoft.com/office/drawing/2014/main" id="{7C4DBF33-62B6-9D4A-8A25-DA6A709B28A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0091" r="-60091"/>
          <a:stretch>
            <a:fillRect/>
          </a:stretch>
        </p:blipFill>
        <p:spPr>
          <a:xfrm>
            <a:off x="-1382713" y="2043113"/>
            <a:ext cx="7772401" cy="3962400"/>
          </a:xfrm>
        </p:spPr>
      </p:pic>
      <p:pic>
        <p:nvPicPr>
          <p:cNvPr id="34819" name="Picture 5" descr="WWIradar.jpg">
            <a:extLst>
              <a:ext uri="{FF2B5EF4-FFF2-40B4-BE49-F238E27FC236}">
                <a16:creationId xmlns:a16="http://schemas.microsoft.com/office/drawing/2014/main" id="{C7015C9C-44CA-FC45-A1CE-94784D34EA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8" y="2006600"/>
            <a:ext cx="3675062" cy="386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>
            <a:extLst>
              <a:ext uri="{FF2B5EF4-FFF2-40B4-BE49-F238E27FC236}">
                <a16:creationId xmlns:a16="http://schemas.microsoft.com/office/drawing/2014/main" id="{D2E655B5-43B2-464F-A22E-B5EB2C2C33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7025" y="609600"/>
            <a:ext cx="8435975" cy="1143000"/>
          </a:xfrm>
        </p:spPr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After WWII, Meteorologists Experimented with Military Radars: Thunderstorms and Convection Clearly Seen</a:t>
            </a:r>
          </a:p>
        </p:txBody>
      </p:sp>
      <p:pic>
        <p:nvPicPr>
          <p:cNvPr id="35842" name="Picture 4" descr="earlyradar.jpg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BA336E12-E3FC-1049-81AC-ABD709FB79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2357438"/>
            <a:ext cx="4002088" cy="4083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6" descr="WbmrMSWnhNxm.jpg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968E3809-7DFE-CA48-A716-D93CE93508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8700" y="2501900"/>
            <a:ext cx="3746500" cy="2905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>
            <a:extLst>
              <a:ext uri="{FF2B5EF4-FFF2-40B4-BE49-F238E27FC236}">
                <a16:creationId xmlns:a16="http://schemas.microsoft.com/office/drawing/2014/main" id="{089DA856-B225-C944-B5E0-0CAF123D3A5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Hurricanes Also Apparent, Including Eye Walls, </a:t>
            </a:r>
            <a:r>
              <a:rPr lang="en-US" altLang="en-US" sz="3600" b="1" dirty="0" err="1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Rainbands</a:t>
            </a:r>
            <a:endParaRPr lang="en-US" altLang="en-US" sz="3600" b="1" dirty="0">
              <a:solidFill>
                <a:schemeClr val="accent1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36866" name="Rectangle 3">
            <a:extLst>
              <a:ext uri="{FF2B5EF4-FFF2-40B4-BE49-F238E27FC236}">
                <a16:creationId xmlns:a16="http://schemas.microsoft.com/office/drawing/2014/main" id="{0EDE1750-BD7E-E641-8274-F76D59730460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6867" name="Picture 4" descr="wea01226_small.jpg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1EABF62E-8F5C-9743-9C2A-23F89AB2A6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920" y="2030757"/>
            <a:ext cx="4980160" cy="4274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>
            <a:extLst>
              <a:ext uri="{FF2B5EF4-FFF2-40B4-BE49-F238E27FC236}">
                <a16:creationId xmlns:a16="http://schemas.microsoft.com/office/drawing/2014/main" id="{B7250BB1-E542-9047-BC2F-66CBDD0398B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409575"/>
            <a:ext cx="77724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In the late 1950’s a national meteorological radar network was established (WSR-57).</a:t>
            </a:r>
          </a:p>
        </p:txBody>
      </p:sp>
      <p:sp>
        <p:nvSpPr>
          <p:cNvPr id="37890" name="Rectangle 3">
            <a:extLst>
              <a:ext uri="{FF2B5EF4-FFF2-40B4-BE49-F238E27FC236}">
                <a16:creationId xmlns:a16="http://schemas.microsoft.com/office/drawing/2014/main" id="{B706D2DD-B285-5A40-919D-DBE137B605A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68338" y="2441575"/>
            <a:ext cx="7772400" cy="3962400"/>
          </a:xfrm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pic>
        <p:nvPicPr>
          <p:cNvPr id="37891" name="Picture 4" descr="Slide27.jpg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4CC3FA2C-7178-424F-8F6D-C70AB7D867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8000"/>
          <a:stretch>
            <a:fillRect/>
          </a:stretch>
        </p:blipFill>
        <p:spPr bwMode="auto">
          <a:xfrm>
            <a:off x="149225" y="2279650"/>
            <a:ext cx="5526088" cy="3538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7" descr="&#13;radar1957.jpg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F8AB91F5-41A5-0C4E-9D1F-33B1E2AB9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6425" y="3335338"/>
            <a:ext cx="2743200" cy="163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>
            <a:extLst>
              <a:ext uri="{FF2B5EF4-FFF2-40B4-BE49-F238E27FC236}">
                <a16:creationId xmlns:a16="http://schemas.microsoft.com/office/drawing/2014/main" id="{A6653F3E-78BE-CD41-B85A-4CA23EF4B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768350"/>
            <a:ext cx="8229600" cy="1143000"/>
          </a:xfrm>
        </p:spPr>
        <p:txBody>
          <a:bodyPr anchor="t"/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WSR-57 (no Doppler capability)</a:t>
            </a:r>
          </a:p>
        </p:txBody>
      </p:sp>
      <p:pic>
        <p:nvPicPr>
          <p:cNvPr id="38914" name="Content Placeholder 3" descr="wsr57ax_sm.gif">
            <a:extLst>
              <a:ext uri="{FF2B5EF4-FFF2-40B4-BE49-F238E27FC236}">
                <a16:creationId xmlns:a16="http://schemas.microsoft.com/office/drawing/2014/main" id="{D67837FF-00A5-624F-980F-74ACEE27479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9838" y="1976438"/>
            <a:ext cx="3332162" cy="3609975"/>
          </a:xfr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>
            <a:extLst>
              <a:ext uri="{FF2B5EF4-FFF2-40B4-BE49-F238E27FC236}">
                <a16:creationId xmlns:a16="http://schemas.microsoft.com/office/drawing/2014/main" id="{DAEF892B-82BB-D04A-8899-40A2DD797A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During the 1970s and early 80s a lot of experimentation with Doppler Weather Radars</a:t>
            </a:r>
          </a:p>
        </p:txBody>
      </p:sp>
      <p:sp>
        <p:nvSpPr>
          <p:cNvPr id="39938" name="Content Placeholder 2">
            <a:extLst>
              <a:ext uri="{FF2B5EF4-FFF2-40B4-BE49-F238E27FC236}">
                <a16:creationId xmlns:a16="http://schemas.microsoft.com/office/drawing/2014/main" id="{30007EA4-68E9-B64E-ACA8-9FF4B51C6B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2155825"/>
            <a:ext cx="4194175" cy="34369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Can show wind shifts and circulations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Diagnose how wind changes with height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Particularly useful for showing the rotation in severe convection—</a:t>
            </a:r>
            <a:r>
              <a:rPr lang="en-US" altLang="en-US" sz="3200" b="1" u="sng">
                <a:ea typeface="ＭＳ Ｐゴシック" panose="020B0600070205080204" pitchFamily="34" charset="-128"/>
              </a:rPr>
              <a:t>the mesocyclone</a:t>
            </a:r>
          </a:p>
        </p:txBody>
      </p:sp>
      <p:pic>
        <p:nvPicPr>
          <p:cNvPr id="39939" name="Picture 2">
            <a:extLst>
              <a:ext uri="{FF2B5EF4-FFF2-40B4-BE49-F238E27FC236}">
                <a16:creationId xmlns:a16="http://schemas.microsoft.com/office/drawing/2014/main" id="{300B29F3-4487-6C46-B064-821C79D8C5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2682875"/>
            <a:ext cx="3440113" cy="220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Title 1">
            <a:extLst>
              <a:ext uri="{FF2B5EF4-FFF2-40B4-BE49-F238E27FC236}">
                <a16:creationId xmlns:a16="http://schemas.microsoft.com/office/drawing/2014/main" id="{03E3B8FB-BC9D-7B44-9302-760D1C1A3B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Radar moves at the speed of light (186,000 miles per second in vacuum). </a:t>
            </a: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br>
              <a:rPr lang="en-US" altLang="en-US" b="1" dirty="0">
                <a:latin typeface="+mn-lt"/>
                <a:ea typeface="ＭＳ Ｐゴシック" panose="020B0600070205080204" pitchFamily="34" charset="-128"/>
              </a:rPr>
            </a:br>
            <a:r>
              <a:rPr lang="en-US" altLang="en-US" b="1" dirty="0">
                <a:latin typeface="+mn-lt"/>
                <a:ea typeface="ＭＳ Ｐゴシック" panose="020B0600070205080204" pitchFamily="34" charset="-128"/>
              </a:rPr>
              <a:t>Thus, the time from transmission to return tells how far the object is away.</a:t>
            </a:r>
          </a:p>
        </p:txBody>
      </p:sp>
      <p:pic>
        <p:nvPicPr>
          <p:cNvPr id="19458" name="Content Placeholder 3">
            <a:extLst>
              <a:ext uri="{FF2B5EF4-FFF2-40B4-BE49-F238E27FC236}">
                <a16:creationId xmlns:a16="http://schemas.microsoft.com/office/drawing/2014/main" id="{778CFCEE-039B-B14D-A5F0-F52A98F955D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385" y="2944469"/>
            <a:ext cx="6477229" cy="3238615"/>
          </a:xfrm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Picture 2" descr="doppler.gif                                                    001C1C6C&#10;Cliff Disk                     BB5EA40C:">
            <a:extLst>
              <a:ext uri="{FF2B5EF4-FFF2-40B4-BE49-F238E27FC236}">
                <a16:creationId xmlns:a16="http://schemas.microsoft.com/office/drawing/2014/main" id="{EE913664-473B-3847-B14C-6C63B7B8B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75" y="1071563"/>
            <a:ext cx="7243763" cy="4284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ext Box 3">
            <a:extLst>
              <a:ext uri="{FF2B5EF4-FFF2-40B4-BE49-F238E27FC236}">
                <a16:creationId xmlns:a16="http://schemas.microsoft.com/office/drawing/2014/main" id="{3D72B03A-44A7-4040-AF85-A2FB420DE0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4325" y="690563"/>
            <a:ext cx="3405188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37931725" indent="-3747452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In the late 1980s,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 the NWS put in a network of Doppler Weather</a:t>
            </a:r>
          </a:p>
          <a:p>
            <a:pPr algn="ctr" eaLnBrk="1" hangingPunct="1"/>
            <a:r>
              <a:rPr lang="en-US" altLang="en-US" sz="3200" b="1">
                <a:solidFill>
                  <a:schemeClr val="accent1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Radars: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NEXRAD</a:t>
            </a:r>
          </a:p>
          <a:p>
            <a:pPr algn="ctr" eaLnBrk="1" hangingPunct="1"/>
            <a:r>
              <a:rPr lang="en-US" altLang="en-US" sz="3200">
                <a:latin typeface="Times New Roman" panose="02020603050405020304" pitchFamily="18" charset="0"/>
                <a:ea typeface="ＭＳ Ｐゴシック" panose="020B0600070205080204" pitchFamily="34" charset="-128"/>
              </a:rPr>
              <a:t>WSR88D</a:t>
            </a:r>
          </a:p>
          <a:p>
            <a:pPr algn="ctr" eaLnBrk="1" hangingPunct="1"/>
            <a:r>
              <a:rPr lang="en-US" altLang="en-US" sz="3200">
                <a:solidFill>
                  <a:schemeClr val="tx2"/>
                </a:solidFill>
                <a:latin typeface="Times New Roman" panose="02020603050405020304" pitchFamily="18" charset="0"/>
                <a:ea typeface="ＭＳ Ｐゴシック" panose="020B0600070205080204" pitchFamily="34" charset="-128"/>
              </a:rPr>
              <a:t>(Weather Surveillance Radar 88 Doppler)</a:t>
            </a:r>
            <a:endParaRPr lang="en-US" altLang="en-US" sz="3200">
              <a:latin typeface="Times New Roman" panose="02020603050405020304" pitchFamily="18" charset="0"/>
              <a:ea typeface="ＭＳ Ｐゴシック" panose="020B0600070205080204" pitchFamily="34" charset="-128"/>
            </a:endParaRPr>
          </a:p>
        </p:txBody>
      </p:sp>
      <p:pic>
        <p:nvPicPr>
          <p:cNvPr id="40962" name="Picture 2">
            <a:extLst>
              <a:ext uri="{FF2B5EF4-FFF2-40B4-BE49-F238E27FC236}">
                <a16:creationId xmlns:a16="http://schemas.microsoft.com/office/drawing/2014/main" id="{9A3E32EB-0843-2A4F-B861-2E7751F6D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52" t="1888" r="6549" b="-1888"/>
          <a:stretch>
            <a:fillRect/>
          </a:stretch>
        </p:blipFill>
        <p:spPr bwMode="auto">
          <a:xfrm>
            <a:off x="944563" y="833438"/>
            <a:ext cx="3810000" cy="515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 descr="ridge_sitemap.gif">
            <a:extLst>
              <a:ext uri="{FF2B5EF4-FFF2-40B4-BE49-F238E27FC236}">
                <a16:creationId xmlns:a16="http://schemas.microsoft.com/office/drawing/2014/main" id="{81EEA609-1DD0-C043-A8F5-CE9C148D4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28" b="2618"/>
          <a:stretch>
            <a:fillRect/>
          </a:stretch>
        </p:blipFill>
        <p:spPr bwMode="auto">
          <a:xfrm>
            <a:off x="896938" y="92075"/>
            <a:ext cx="7480300" cy="640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ext Box 3">
            <a:extLst>
              <a:ext uri="{FF2B5EF4-FFF2-40B4-BE49-F238E27FC236}">
                <a16:creationId xmlns:a16="http://schemas.microsoft.com/office/drawing/2014/main" id="{EF52C670-DFA3-3F43-A82D-99ECC652C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947" y="304800"/>
            <a:ext cx="82229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The National Weather Service has Installed Doppler Weather</a:t>
            </a:r>
          </a:p>
          <a:p>
            <a:pPr algn="ctr" eaLnBrk="1" hangingPunct="1"/>
            <a:r>
              <a:rPr lang="en-US" altLang="en-US" sz="2400" b="1" dirty="0">
                <a:latin typeface="Times" pitchFamily="2" charset="0"/>
                <a:ea typeface="ＭＳ Ｐゴシック" panose="020B0600070205080204" pitchFamily="34" charset="-128"/>
              </a:rPr>
              <a:t>Radars Across the Country</a:t>
            </a:r>
          </a:p>
        </p:txBody>
      </p:sp>
      <p:pic>
        <p:nvPicPr>
          <p:cNvPr id="44034" name="Picture 3" descr="WSR-88DCONUSCoverage1000.jpg">
            <a:extLst>
              <a:ext uri="{FF2B5EF4-FFF2-40B4-BE49-F238E27FC236}">
                <a16:creationId xmlns:a16="http://schemas.microsoft.com/office/drawing/2014/main" id="{B2BEC6C6-E702-804E-AEA8-EB9F1D31C12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1275" y="1127125"/>
            <a:ext cx="6489700" cy="5016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TextBox 1">
            <a:extLst>
              <a:ext uri="{FF2B5EF4-FFF2-40B4-BE49-F238E27FC236}">
                <a16:creationId xmlns:a16="http://schemas.microsoft.com/office/drawing/2014/main" id="{DF2EC025-5AE2-CA45-8CA8-B75DBA4DCA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38425" y="6207125"/>
            <a:ext cx="28241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solidFill>
                  <a:schemeClr val="accent1"/>
                </a:solidFill>
              </a:rPr>
              <a:t>Available every 5-6 minutes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50BEA6C0-93F8-CB45-BE3F-CCF4F94E61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Big Radar Advance in 2011: Dual-Polarization</a:t>
            </a:r>
          </a:p>
        </p:txBody>
      </p:sp>
      <p:pic>
        <p:nvPicPr>
          <p:cNvPr id="45058" name="Content Placeholder 3" descr="dual_pol2.jpg">
            <a:extLst>
              <a:ext uri="{FF2B5EF4-FFF2-40B4-BE49-F238E27FC236}">
                <a16:creationId xmlns:a16="http://schemas.microsoft.com/office/drawing/2014/main" id="{9F1B8F34-39CE-1049-9406-3FD3BF23AB9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721" r="-35721"/>
          <a:stretch>
            <a:fillRect/>
          </a:stretch>
        </p:blipFill>
        <p:spPr>
          <a:xfrm>
            <a:off x="-146050" y="1481138"/>
            <a:ext cx="9290050" cy="4735512"/>
          </a:xfr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>
            <a:extLst>
              <a:ext uri="{FF2B5EF4-FFF2-40B4-BE49-F238E27FC236}">
                <a16:creationId xmlns:a16="http://schemas.microsoft.com/office/drawing/2014/main" id="{E873B768-C78C-E640-A570-6DFA7B02C02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Can determine precipitation type and more</a:t>
            </a:r>
          </a:p>
        </p:txBody>
      </p:sp>
      <p:pic>
        <p:nvPicPr>
          <p:cNvPr id="46082" name="Content Placeholder 3" descr="dualpolhca.gif">
            <a:extLst>
              <a:ext uri="{FF2B5EF4-FFF2-40B4-BE49-F238E27FC236}">
                <a16:creationId xmlns:a16="http://schemas.microsoft.com/office/drawing/2014/main" id="{55A39710-60B9-F64D-9774-DF776C1616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4783" r="-24783"/>
          <a:stretch>
            <a:fillRect/>
          </a:stretch>
        </p:blipFill>
        <p:spPr>
          <a:xfrm>
            <a:off x="-696913" y="1196975"/>
            <a:ext cx="9572626" cy="48815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B711D8-43B9-FF4A-BF5F-43A9E7684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Dual-Polarization Radar Products</a:t>
            </a:r>
          </a:p>
        </p:txBody>
      </p:sp>
      <p:pic>
        <p:nvPicPr>
          <p:cNvPr id="5" name="Content Placeholder 4" descr="Logo&#10;&#10;Description automatically generated with medium confidence">
            <a:extLst>
              <a:ext uri="{FF2B5EF4-FFF2-40B4-BE49-F238E27FC236}">
                <a16:creationId xmlns:a16="http://schemas.microsoft.com/office/drawing/2014/main" id="{97D3AB9A-BFF4-F348-B092-46BF64C4FC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835686"/>
            <a:ext cx="7886700" cy="2331215"/>
          </a:xfrm>
        </p:spPr>
      </p:pic>
    </p:spTree>
    <p:extLst>
      <p:ext uri="{BB962C8B-B14F-4D97-AF65-F5344CB8AC3E}">
        <p14:creationId xmlns:p14="http://schemas.microsoft.com/office/powerpoint/2010/main" val="68698614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CF89C-E62C-4848-87EF-73AD099C07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ompany name&#10;&#10;Description automatically generated">
            <a:extLst>
              <a:ext uri="{FF2B5EF4-FFF2-40B4-BE49-F238E27FC236}">
                <a16:creationId xmlns:a16="http://schemas.microsoft.com/office/drawing/2014/main" id="{C656C88C-4EBB-5D45-9DEA-841CD6A888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7473" y="637471"/>
            <a:ext cx="5668352" cy="5379710"/>
          </a:xfrm>
        </p:spPr>
      </p:pic>
    </p:spTree>
    <p:extLst>
      <p:ext uri="{BB962C8B-B14F-4D97-AF65-F5344CB8AC3E}">
        <p14:creationId xmlns:p14="http://schemas.microsoft.com/office/powerpoint/2010/main" val="2153096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0C17-4D62-B442-9C85-6F1B6DE8C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Table&#10;&#10;Description automatically generated">
            <a:extLst>
              <a:ext uri="{FF2B5EF4-FFF2-40B4-BE49-F238E27FC236}">
                <a16:creationId xmlns:a16="http://schemas.microsoft.com/office/drawing/2014/main" id="{29B24E86-A0AF-2847-9EB2-E58D91120F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80055" y="477568"/>
            <a:ext cx="5368486" cy="6070656"/>
          </a:xfrm>
        </p:spPr>
      </p:pic>
    </p:spTree>
    <p:extLst>
      <p:ext uri="{BB962C8B-B14F-4D97-AF65-F5344CB8AC3E}">
        <p14:creationId xmlns:p14="http://schemas.microsoft.com/office/powerpoint/2010/main" val="1033910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1594F-39A3-0144-8783-A7E166D140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08CD9251-D4B9-6044-A04F-25F4F528C9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9427" y="1319207"/>
            <a:ext cx="5099570" cy="4864631"/>
          </a:xfrm>
        </p:spPr>
      </p:pic>
    </p:spTree>
    <p:extLst>
      <p:ext uri="{BB962C8B-B14F-4D97-AF65-F5344CB8AC3E}">
        <p14:creationId xmlns:p14="http://schemas.microsoft.com/office/powerpoint/2010/main" val="26160565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>
            <a:extLst>
              <a:ext uri="{FF2B5EF4-FFF2-40B4-BE49-F238E27FC236}">
                <a16:creationId xmlns:a16="http://schemas.microsoft.com/office/drawing/2014/main" id="{43C38F49-14C9-F74A-BFB9-3EF3DA7EC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 anchor="t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3200" b="1" dirty="0">
                <a:solidFill>
                  <a:schemeClr val="accent1">
                    <a:lumMod val="75000"/>
                  </a:schemeClr>
                </a:solidFill>
                <a:latin typeface="+mn-lt"/>
                <a:ea typeface="ＭＳ Ｐゴシック" panose="020B0600070205080204" pitchFamily="34" charset="-128"/>
              </a:rPr>
              <a:t>The amount of radar signal returned tells one about the nature of the object:  type and intensity of precipitation</a:t>
            </a: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CD0BCE03-60E9-CA45-979C-24F6C16FA99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09320" y="1884363"/>
            <a:ext cx="8818793" cy="2876550"/>
          </a:xfrm>
        </p:spPr>
        <p:txBody>
          <a:bodyPr/>
          <a:lstStyle/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Amount scattered ~ D</a:t>
            </a:r>
            <a:r>
              <a:rPr lang="en-US" altLang="en-US" sz="3600" baseline="30000" dirty="0">
                <a:ea typeface="ＭＳ Ｐゴシック" panose="020B0600070205080204" pitchFamily="34" charset="-128"/>
              </a:rPr>
              <a:t>6  </a:t>
            </a:r>
            <a:r>
              <a:rPr lang="en-US" altLang="en-US" sz="3600" dirty="0">
                <a:ea typeface="ＭＳ Ｐゴシック" panose="020B0600070205080204" pitchFamily="34" charset="-128"/>
              </a:rPr>
              <a:t>where D is diameter</a:t>
            </a:r>
            <a:endParaRPr lang="en-US" altLang="en-US" sz="3600" baseline="30000" dirty="0"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Big objects </a:t>
            </a:r>
            <a:r>
              <a:rPr lang="en-US" altLang="en-US" sz="3600" dirty="0">
                <a:ea typeface="ＭＳ Ｐゴシック" panose="020B0600070205080204" pitchFamily="34" charset="-128"/>
              </a:rPr>
              <a:t>(e.g., large rain drops associated with heavy rain)---big radar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Small objects (small droplets)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—lesser return</a:t>
            </a:r>
          </a:p>
          <a:p>
            <a:pPr eaLnBrk="1" hangingPunct="1"/>
            <a:r>
              <a:rPr lang="en-US" altLang="en-US" sz="3600" b="1" dirty="0">
                <a:ea typeface="ＭＳ Ｐゴシック" panose="020B0600070205080204" pitchFamily="34" charset="-128"/>
              </a:rPr>
              <a:t>More objects</a:t>
            </a:r>
            <a:r>
              <a:rPr lang="en-US" altLang="en-US" sz="3600" dirty="0">
                <a:ea typeface="ＭＳ Ｐゴシック" panose="020B0600070205080204" pitchFamily="34" charset="-128"/>
              </a:rPr>
              <a:t>—more return</a:t>
            </a:r>
          </a:p>
          <a:p>
            <a:pPr eaLnBrk="1" hangingPunct="1"/>
            <a:r>
              <a:rPr lang="en-US" altLang="en-US" sz="3600" dirty="0">
                <a:ea typeface="ＭＳ Ｐゴシック" panose="020B0600070205080204" pitchFamily="34" charset="-128"/>
              </a:rPr>
              <a:t>Liquid water provides more radar return than</a:t>
            </a:r>
          </a:p>
          <a:p>
            <a:pPr marL="0" indent="0" eaLnBrk="1" hangingPunct="1">
              <a:buNone/>
            </a:pPr>
            <a:r>
              <a:rPr lang="en-US" altLang="en-US" sz="3600" dirty="0">
                <a:ea typeface="ＭＳ Ｐゴシック" panose="020B0600070205080204" pitchFamily="34" charset="-128"/>
              </a:rPr>
              <a:t>snow</a:t>
            </a:r>
          </a:p>
          <a:p>
            <a:pPr marL="0" indent="0" eaLnBrk="1" hangingPunct="1">
              <a:buNone/>
            </a:pPr>
            <a:endParaRPr lang="en-US" altLang="en-US" sz="3600" dirty="0">
              <a:ea typeface="ＭＳ Ｐゴシック" panose="020B0600070205080204" pitchFamily="34" charset="-128"/>
            </a:endParaRPr>
          </a:p>
        </p:txBody>
      </p:sp>
      <p:pic>
        <p:nvPicPr>
          <p:cNvPr id="20483" name="Picture 2">
            <a:extLst>
              <a:ext uri="{FF2B5EF4-FFF2-40B4-BE49-F238E27FC236}">
                <a16:creationId xmlns:a16="http://schemas.microsoft.com/office/drawing/2014/main" id="{F242A2A5-19B5-FD4B-B306-2662C08175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103" y="5510826"/>
            <a:ext cx="2057897" cy="126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0671AB-7870-884C-8D34-C591EBBCB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Correlation Coefficient (also called Rho)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3FB8E3-53A5-594F-B160-33447C6068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825625"/>
            <a:ext cx="3544589" cy="4351338"/>
          </a:xfrm>
        </p:spPr>
        <p:txBody>
          <a:bodyPr/>
          <a:lstStyle/>
          <a:p>
            <a:r>
              <a:rPr lang="en-US" dirty="0"/>
              <a:t>A measure of how uniform the features being observed by the </a:t>
            </a:r>
            <a:r>
              <a:rPr lang="en-US" b="1" dirty="0"/>
              <a:t>radar</a:t>
            </a:r>
            <a:r>
              <a:rPr lang="en-US" dirty="0"/>
              <a:t> are. </a:t>
            </a:r>
          </a:p>
          <a:p>
            <a:r>
              <a:rPr lang="en-US" dirty="0"/>
              <a:t>It ranges in value from 0 to 1.05. ... Meteorological echoes will typically have  </a:t>
            </a:r>
            <a:r>
              <a:rPr lang="en-US" b="1" dirty="0"/>
              <a:t>Correlation Coefficient</a:t>
            </a:r>
            <a:r>
              <a:rPr lang="en-US" dirty="0"/>
              <a:t> values higher than 0.8 with non meteorological echoes (birds, insects, etc.) typically have values less than 0.8</a:t>
            </a:r>
          </a:p>
        </p:txBody>
      </p:sp>
      <p:pic>
        <p:nvPicPr>
          <p:cNvPr id="5" name="Picture 4" descr="A picture containing table&#10;&#10;Description automatically generated">
            <a:extLst>
              <a:ext uri="{FF2B5EF4-FFF2-40B4-BE49-F238E27FC236}">
                <a16:creationId xmlns:a16="http://schemas.microsoft.com/office/drawing/2014/main" id="{6E871E27-3B4F-4A42-8401-B42CE8B4C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73239" y="1862316"/>
            <a:ext cx="4257607" cy="313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5333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6DCD36-E43B-2C45-BD26-1D1DD4F1F9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table&#10;&#10;Description automatically generated">
            <a:extLst>
              <a:ext uri="{FF2B5EF4-FFF2-40B4-BE49-F238E27FC236}">
                <a16:creationId xmlns:a16="http://schemas.microsoft.com/office/drawing/2014/main" id="{9744F6E7-EBDF-4B47-B1CB-19289C898CA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68202" y="1347537"/>
            <a:ext cx="6627599" cy="4877552"/>
          </a:xfrm>
        </p:spPr>
      </p:pic>
    </p:spTree>
    <p:extLst>
      <p:ext uri="{BB962C8B-B14F-4D97-AF65-F5344CB8AC3E}">
        <p14:creationId xmlns:p14="http://schemas.microsoft.com/office/powerpoint/2010/main" val="1540147401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D02C4D-DF77-5349-B47E-D198367F39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timeline&#10;&#10;Description automatically generated">
            <a:extLst>
              <a:ext uri="{FF2B5EF4-FFF2-40B4-BE49-F238E27FC236}">
                <a16:creationId xmlns:a16="http://schemas.microsoft.com/office/drawing/2014/main" id="{3568146C-8182-254D-B1A1-8355C31CC8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2121" y="1258159"/>
            <a:ext cx="6421446" cy="4918804"/>
          </a:xfrm>
        </p:spPr>
      </p:pic>
    </p:spTree>
    <p:extLst>
      <p:ext uri="{BB962C8B-B14F-4D97-AF65-F5344CB8AC3E}">
        <p14:creationId xmlns:p14="http://schemas.microsoft.com/office/powerpoint/2010/main" val="48976762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E17C0D-A858-514B-8E33-0E4CE3D2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B1AB2F92-9860-0A4D-9AAF-1860D78DD7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5410" y="1031278"/>
            <a:ext cx="6614228" cy="5145685"/>
          </a:xfrm>
        </p:spPr>
      </p:pic>
    </p:spTree>
    <p:extLst>
      <p:ext uri="{BB962C8B-B14F-4D97-AF65-F5344CB8AC3E}">
        <p14:creationId xmlns:p14="http://schemas.microsoft.com/office/powerpoint/2010/main" val="31562820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CB8CB-8907-4C4C-8013-9EA264C98A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Other Dual Pol Variables (you are not responsible to know about these)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955D8A-CB90-084B-B518-43728D80D7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Differential Phase Shift (</a:t>
            </a:r>
            <a:r>
              <a:rPr lang="el-GR" sz="2800" b="1" dirty="0"/>
              <a:t>Φ</a:t>
            </a:r>
            <a:r>
              <a:rPr lang="en-US" sz="2800" b="1" dirty="0"/>
              <a:t>DP)</a:t>
            </a:r>
            <a:endParaRPr lang="en-US" sz="2800" dirty="0"/>
          </a:p>
          <a:p>
            <a:r>
              <a:rPr lang="en-US" sz="2800" dirty="0"/>
              <a:t>Specific Differential Phase (</a:t>
            </a:r>
            <a:r>
              <a:rPr lang="en-US" sz="2800" b="1" dirty="0"/>
              <a:t>KDP</a:t>
            </a:r>
            <a:r>
              <a:rPr lang="en-US" sz="2800" dirty="0"/>
              <a:t>): </a:t>
            </a:r>
          </a:p>
          <a:p>
            <a:pPr marL="0" indent="0">
              <a:buNone/>
            </a:pPr>
            <a:br>
              <a:rPr lang="en-US" sz="2800" dirty="0"/>
            </a:br>
            <a:r>
              <a:rPr lang="en-US" sz="2800" dirty="0"/>
              <a:t>Represents the difference in phase shift between horizontal and vertical polarized returned energy due to forward propagation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65187900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D439C-39F6-8347-9324-76FDCAA4AD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781" y="2448307"/>
            <a:ext cx="7886700" cy="1325563"/>
          </a:xfrm>
        </p:spPr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Doppler Radar Interpretation</a:t>
            </a:r>
          </a:p>
        </p:txBody>
      </p:sp>
    </p:spTree>
    <p:extLst>
      <p:ext uri="{BB962C8B-B14F-4D97-AF65-F5344CB8AC3E}">
        <p14:creationId xmlns:p14="http://schemas.microsoft.com/office/powerpoint/2010/main" val="27745073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C430C4-09BC-1F4F-954E-A25DF4C25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Uniform winds with height</a:t>
            </a:r>
          </a:p>
        </p:txBody>
      </p:sp>
      <p:pic>
        <p:nvPicPr>
          <p:cNvPr id="5" name="Content Placeholder 4" descr="Chart, diagram&#10;&#10;Description automatically generated">
            <a:extLst>
              <a:ext uri="{FF2B5EF4-FFF2-40B4-BE49-F238E27FC236}">
                <a16:creationId xmlns:a16="http://schemas.microsoft.com/office/drawing/2014/main" id="{77CC1154-B738-764F-A314-256E22BFBB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5084" y="1430337"/>
            <a:ext cx="6750754" cy="4819208"/>
          </a:xfrm>
        </p:spPr>
      </p:pic>
    </p:spTree>
    <p:extLst>
      <p:ext uri="{BB962C8B-B14F-4D97-AF65-F5344CB8AC3E}">
        <p14:creationId xmlns:p14="http://schemas.microsoft.com/office/powerpoint/2010/main" val="99470590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C92092-BB17-AC40-BFF8-D3DEFDCE2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Doppler Radar Interpretation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C42B3BD3-4A49-6345-9AEF-B643BCAEF8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8785" y="1387316"/>
            <a:ext cx="6815283" cy="4865274"/>
          </a:xfrm>
        </p:spPr>
      </p:pic>
    </p:spTree>
    <p:extLst>
      <p:ext uri="{BB962C8B-B14F-4D97-AF65-F5344CB8AC3E}">
        <p14:creationId xmlns:p14="http://schemas.microsoft.com/office/powerpoint/2010/main" val="91072291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CE1BDC-0A5F-FD4D-89F6-5D5EC037B8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Warm advection-veering</a:t>
            </a:r>
          </a:p>
        </p:txBody>
      </p:sp>
      <p:pic>
        <p:nvPicPr>
          <p:cNvPr id="5" name="Content Placeholder 4" descr="Chart&#10;&#10;Description automatically generated with medium confidence">
            <a:extLst>
              <a:ext uri="{FF2B5EF4-FFF2-40B4-BE49-F238E27FC236}">
                <a16:creationId xmlns:a16="http://schemas.microsoft.com/office/drawing/2014/main" id="{79F03BE5-6F4A-DC48-87A5-C4AAD4EBEE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24319" y="1354412"/>
            <a:ext cx="6755437" cy="4822551"/>
          </a:xfrm>
        </p:spPr>
      </p:pic>
    </p:spTree>
    <p:extLst>
      <p:ext uri="{BB962C8B-B14F-4D97-AF65-F5344CB8AC3E}">
        <p14:creationId xmlns:p14="http://schemas.microsoft.com/office/powerpoint/2010/main" val="393418159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F1B2A5-0F2C-3049-A482-530B00672F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731579" cy="597401"/>
          </a:xfrm>
        </p:spPr>
        <p:txBody>
          <a:bodyPr/>
          <a:lstStyle/>
          <a:p>
            <a:r>
              <a:rPr lang="en-US" dirty="0"/>
              <a:t>Front</a:t>
            </a:r>
          </a:p>
        </p:txBody>
      </p:sp>
      <p:pic>
        <p:nvPicPr>
          <p:cNvPr id="5" name="Content Placeholder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213EAD2F-2538-AA40-B02A-4125758FFE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04311" y="1304950"/>
            <a:ext cx="7152169" cy="5105769"/>
          </a:xfrm>
        </p:spPr>
      </p:pic>
    </p:spTree>
    <p:extLst>
      <p:ext uri="{BB962C8B-B14F-4D97-AF65-F5344CB8AC3E}">
        <p14:creationId xmlns:p14="http://schemas.microsoft.com/office/powerpoint/2010/main" val="7817916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B80D37-9B78-D843-8B93-3F7C6260A8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Thus, heavy rain with lots of big droplets give a big radar return</a:t>
            </a:r>
          </a:p>
        </p:txBody>
      </p:sp>
      <p:pic>
        <p:nvPicPr>
          <p:cNvPr id="5" name="Content Placeholder 4" descr="A person walking in the rain with an umbrella&#10;&#10;Description automatically generated">
            <a:extLst>
              <a:ext uri="{FF2B5EF4-FFF2-40B4-BE49-F238E27FC236}">
                <a16:creationId xmlns:a16="http://schemas.microsoft.com/office/drawing/2014/main" id="{8EC4DB88-4CCC-3145-87FC-49885E3F61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28650" y="2053961"/>
            <a:ext cx="7886700" cy="3894666"/>
          </a:xfrm>
        </p:spPr>
      </p:pic>
    </p:spTree>
    <p:extLst>
      <p:ext uri="{BB962C8B-B14F-4D97-AF65-F5344CB8AC3E}">
        <p14:creationId xmlns:p14="http://schemas.microsoft.com/office/powerpoint/2010/main" val="147625132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B98493-345D-1546-BD2D-3490B19950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Graphical user interface&#10;&#10;Description automatically generated">
            <a:extLst>
              <a:ext uri="{FF2B5EF4-FFF2-40B4-BE49-F238E27FC236}">
                <a16:creationId xmlns:a16="http://schemas.microsoft.com/office/drawing/2014/main" id="{D060D3ED-ABA6-E747-B7F2-EF08D6CFDC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0661" y="1313161"/>
            <a:ext cx="7278201" cy="4781300"/>
          </a:xfrm>
        </p:spPr>
      </p:pic>
    </p:spTree>
    <p:extLst>
      <p:ext uri="{BB962C8B-B14F-4D97-AF65-F5344CB8AC3E}">
        <p14:creationId xmlns:p14="http://schemas.microsoft.com/office/powerpoint/2010/main" val="2970806195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>
            <a:extLst>
              <a:ext uri="{FF2B5EF4-FFF2-40B4-BE49-F238E27FC236}">
                <a16:creationId xmlns:a16="http://schemas.microsoft.com/office/drawing/2014/main" id="{D09C6F15-15E3-FF47-94C2-C6C7AD6EAD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4400" y="381000"/>
            <a:ext cx="7772400" cy="1143000"/>
          </a:xfrm>
        </p:spPr>
        <p:txBody>
          <a:bodyPr anchor="t"/>
          <a:lstStyle/>
          <a:p>
            <a:pPr eaLnBrk="1" hangingPunct="1"/>
            <a:r>
              <a:rPr lang="en-US" altLang="en-US" b="1" dirty="0">
                <a:solidFill>
                  <a:srgbClr val="0070C0"/>
                </a:solidFill>
                <a:latin typeface="Times" pitchFamily="2" charset="0"/>
                <a:ea typeface="ＭＳ Ｐゴシック" panose="020B0600070205080204" pitchFamily="34" charset="-128"/>
              </a:rPr>
              <a:t>Examples</a:t>
            </a:r>
          </a:p>
        </p:txBody>
      </p:sp>
      <p:sp>
        <p:nvSpPr>
          <p:cNvPr id="50178" name="Content Placeholder 2">
            <a:extLst>
              <a:ext uri="{FF2B5EF4-FFF2-40B4-BE49-F238E27FC236}">
                <a16:creationId xmlns:a16="http://schemas.microsoft.com/office/drawing/2014/main" id="{B64D5C99-5136-9D42-AC2B-7F33C870DEC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371600"/>
            <a:ext cx="7772400" cy="4114800"/>
          </a:xfrm>
        </p:spPr>
        <p:txBody>
          <a:bodyPr/>
          <a:lstStyle/>
          <a:p>
            <a:pPr marL="0" indent="0" eaLnBrk="1" hangingPunct="1">
              <a:buNone/>
            </a:pPr>
            <a:r>
              <a:rPr lang="en-US" altLang="en-US" sz="2800" dirty="0">
                <a:latin typeface="Times" pitchFamily="2" charset="0"/>
                <a:ea typeface="ＭＳ Ｐゴシック" panose="020B0600070205080204" pitchFamily="34" charset="-128"/>
              </a:rPr>
              <a:t>After fronts go through, we often have showers and sun breaks.  </a:t>
            </a:r>
          </a:p>
        </p:txBody>
      </p:sp>
      <p:pic>
        <p:nvPicPr>
          <p:cNvPr id="50179" name="Picture 3" descr="201005201645.gif">
            <a:extLst>
              <a:ext uri="{FF2B5EF4-FFF2-40B4-BE49-F238E27FC236}">
                <a16:creationId xmlns:a16="http://schemas.microsoft.com/office/drawing/2014/main" id="{5274D9B5-A2DA-D14E-96D7-D921D24A4EF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" y="2454275"/>
            <a:ext cx="6434138" cy="402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DD7BF1-E2A4-0D4A-A8B4-96F9C5B5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D4847BCE-7521-104F-B376-FD69269DFD1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6144" y="853144"/>
            <a:ext cx="5151712" cy="5151712"/>
          </a:xfrm>
        </p:spPr>
      </p:pic>
    </p:spTree>
    <p:extLst>
      <p:ext uri="{BB962C8B-B14F-4D97-AF65-F5344CB8AC3E}">
        <p14:creationId xmlns:p14="http://schemas.microsoft.com/office/powerpoint/2010/main" val="3810010820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>
            <a:extLst>
              <a:ext uri="{FF2B5EF4-FFF2-40B4-BE49-F238E27FC236}">
                <a16:creationId xmlns:a16="http://schemas.microsoft.com/office/drawing/2014/main" id="{EB14961A-E39E-1C4C-A074-8871982B632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Showers  as seen in weather radar</a:t>
            </a:r>
          </a:p>
        </p:txBody>
      </p:sp>
      <p:pic>
        <p:nvPicPr>
          <p:cNvPr id="51202" name="Content Placeholder 3" descr="latest.cgi.gif">
            <a:extLst>
              <a:ext uri="{FF2B5EF4-FFF2-40B4-BE49-F238E27FC236}">
                <a16:creationId xmlns:a16="http://schemas.microsoft.com/office/drawing/2014/main" id="{38967CE9-9DEE-984C-8C19-5580E320BA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49438" y="1530350"/>
            <a:ext cx="5445125" cy="4818063"/>
          </a:xfrm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2225" name="Object 2">
            <a:extLst>
              <a:ext uri="{FF2B5EF4-FFF2-40B4-BE49-F238E27FC236}">
                <a16:creationId xmlns:a16="http://schemas.microsoft.com/office/drawing/2014/main" id="{7ED514AA-A5DB-034A-B87D-362D62F0714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600200" y="1295400"/>
          <a:ext cx="6324600" cy="50879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2258" name="Document" r:id="rId3" imgW="2139950" imgH="2038350" progId="Word.Document.8">
                  <p:embed/>
                </p:oleObj>
              </mc:Choice>
              <mc:Fallback>
                <p:oleObj name="Document" r:id="rId3" imgW="2139950" imgH="2038350" progId="Word.Document.8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b="15681"/>
                      <a:stretch>
                        <a:fillRect/>
                      </a:stretch>
                    </p:blipFill>
                    <p:spPr bwMode="auto">
                      <a:xfrm>
                        <a:off x="1600200" y="1295400"/>
                        <a:ext cx="6324600" cy="50879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4274" name="Text Box 3">
            <a:extLst>
              <a:ext uri="{FF2B5EF4-FFF2-40B4-BE49-F238E27FC236}">
                <a16:creationId xmlns:a16="http://schemas.microsoft.com/office/drawing/2014/main" id="{1627B511-41FF-254B-884C-5D40F79FCE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963" y="301625"/>
            <a:ext cx="8716962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2800" b="1" dirty="0">
                <a:solidFill>
                  <a:schemeClr val="tx2"/>
                </a:solidFill>
                <a:latin typeface="+mn-lt"/>
                <a:ea typeface="ＭＳ Ｐゴシック" panose="020B0600070205080204" pitchFamily="34" charset="-128"/>
              </a:rPr>
              <a:t>Puget Sound Convergence Zone:  Go north or south to stay dry!</a:t>
            </a:r>
            <a:endParaRPr lang="en-US" altLang="en-US" sz="2400" b="1" dirty="0">
              <a:solidFill>
                <a:schemeClr val="tx2"/>
              </a:solidFill>
              <a:latin typeface="+mn-lt"/>
              <a:ea typeface="ＭＳ Ｐゴシック" panose="020B0600070205080204" pitchFamily="34" charset="-128"/>
            </a:endParaRPr>
          </a:p>
        </p:txBody>
      </p:sp>
      <p:sp>
        <p:nvSpPr>
          <p:cNvPr id="52227" name="Line 4">
            <a:extLst>
              <a:ext uri="{FF2B5EF4-FFF2-40B4-BE49-F238E27FC236}">
                <a16:creationId xmlns:a16="http://schemas.microsoft.com/office/drawing/2014/main" id="{4BC2AB4A-4933-BB48-9062-06066CEA4429}"/>
              </a:ext>
            </a:extLst>
          </p:cNvPr>
          <p:cNvSpPr>
            <a:spLocks noChangeShapeType="1"/>
          </p:cNvSpPr>
          <p:nvPr/>
        </p:nvSpPr>
        <p:spPr bwMode="auto">
          <a:xfrm>
            <a:off x="2590800" y="26670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8" name="Line 5">
            <a:extLst>
              <a:ext uri="{FF2B5EF4-FFF2-40B4-BE49-F238E27FC236}">
                <a16:creationId xmlns:a16="http://schemas.microsoft.com/office/drawing/2014/main" id="{62B5E534-7E35-2249-8E1F-2611C243CF6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76800" y="2743200"/>
            <a:ext cx="381000" cy="533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29" name="Line 6">
            <a:extLst>
              <a:ext uri="{FF2B5EF4-FFF2-40B4-BE49-F238E27FC236}">
                <a16:creationId xmlns:a16="http://schemas.microsoft.com/office/drawing/2014/main" id="{5F90059D-246B-5348-BA53-EE4CD29FA9E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800600" y="4038600"/>
            <a:ext cx="685800" cy="3810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2230" name="Line 7">
            <a:extLst>
              <a:ext uri="{FF2B5EF4-FFF2-40B4-BE49-F238E27FC236}">
                <a16:creationId xmlns:a16="http://schemas.microsoft.com/office/drawing/2014/main" id="{7F0CD88A-7DBF-8A4E-9E25-57945301331C}"/>
              </a:ext>
            </a:extLst>
          </p:cNvPr>
          <p:cNvSpPr>
            <a:spLocks noChangeShapeType="1"/>
          </p:cNvSpPr>
          <p:nvPr/>
        </p:nvSpPr>
        <p:spPr bwMode="auto">
          <a:xfrm>
            <a:off x="2971800" y="4343400"/>
            <a:ext cx="1524000" cy="1524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2">
            <a:extLst>
              <a:ext uri="{FF2B5EF4-FFF2-40B4-BE49-F238E27FC236}">
                <a16:creationId xmlns:a16="http://schemas.microsoft.com/office/drawing/2014/main" id="{8FA9B0F0-698F-4743-AD3D-68082B905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95400"/>
            <a:ext cx="5475288" cy="484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0" name="TextBox 2">
            <a:extLst>
              <a:ext uri="{FF2B5EF4-FFF2-40B4-BE49-F238E27FC236}">
                <a16:creationId xmlns:a16="http://schemas.microsoft.com/office/drawing/2014/main" id="{8FBB9B42-4F6E-564D-A266-5118959569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3988" y="609600"/>
            <a:ext cx="81407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 b="1">
                <a:solidFill>
                  <a:schemeClr val="tx2"/>
                </a:solidFill>
                <a:latin typeface="Times" pitchFamily="2" charset="0"/>
                <a:ea typeface="ＭＳ Ｐゴシック" panose="020B0600070205080204" pitchFamily="34" charset="-128"/>
              </a:rPr>
              <a:t>Puget Sound Convergence Zone:  Very Narrow Zone of Rain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2" descr="C:\Documents and Settings\Cliff Mass\Desktop\2.13windward.jpg">
            <a:extLst>
              <a:ext uri="{FF2B5EF4-FFF2-40B4-BE49-F238E27FC236}">
                <a16:creationId xmlns:a16="http://schemas.microsoft.com/office/drawing/2014/main" id="{5B948675-1772-5545-831F-537E4E4CE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81200"/>
            <a:ext cx="7772400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4" name="Text Box 3">
            <a:extLst>
              <a:ext uri="{FF2B5EF4-FFF2-40B4-BE49-F238E27FC236}">
                <a16:creationId xmlns:a16="http://schemas.microsoft.com/office/drawing/2014/main" id="{49F1B62F-5CF5-E045-B579-A450606C28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530225"/>
            <a:ext cx="82518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4800">
                <a:solidFill>
                  <a:schemeClr val="accent1"/>
                </a:solidFill>
                <a:ea typeface="ＭＳ Ｐゴシック" panose="020B0600070205080204" pitchFamily="34" charset="-128"/>
              </a:rPr>
              <a:t>Rainshadows:  Find them with weather radar</a:t>
            </a:r>
          </a:p>
        </p:txBody>
      </p:sp>
      <p:sp>
        <p:nvSpPr>
          <p:cNvPr id="54275" name="TextBox 3">
            <a:extLst>
              <a:ext uri="{FF2B5EF4-FFF2-40B4-BE49-F238E27FC236}">
                <a16:creationId xmlns:a16="http://schemas.microsoft.com/office/drawing/2014/main" id="{9096988A-D662-5F4F-99C7-0A9C48474E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2200" y="4953000"/>
            <a:ext cx="16097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Windward</a:t>
            </a:r>
          </a:p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Enhancement</a:t>
            </a:r>
          </a:p>
        </p:txBody>
      </p:sp>
      <p:sp>
        <p:nvSpPr>
          <p:cNvPr id="54276" name="TextBox 4">
            <a:extLst>
              <a:ext uri="{FF2B5EF4-FFF2-40B4-BE49-F238E27FC236}">
                <a16:creationId xmlns:a16="http://schemas.microsoft.com/office/drawing/2014/main" id="{AEF0D25D-D6B9-C149-A827-8EF0CFB55D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0600" y="4908550"/>
            <a:ext cx="146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US" altLang="en-US" sz="2400">
                <a:latin typeface="Times" pitchFamily="2" charset="0"/>
                <a:ea typeface="ＭＳ Ｐゴシック" panose="020B0600070205080204" pitchFamily="34" charset="-128"/>
              </a:rPr>
              <a:t>Rainshadow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1" name="Picture 1" descr="latest.cgi.gif">
            <a:extLst>
              <a:ext uri="{FF2B5EF4-FFF2-40B4-BE49-F238E27FC236}">
                <a16:creationId xmlns:a16="http://schemas.microsoft.com/office/drawing/2014/main" id="{5F846159-C3DF-CE4A-B09A-BBA017D42B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00113"/>
            <a:ext cx="6113463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C8AB00D8-C9CC-0A44-8540-CFAE7F959977}"/>
              </a:ext>
            </a:extLst>
          </p:cNvPr>
          <p:cNvCxnSpPr>
            <a:cxnSpLocks/>
          </p:cNvCxnSpPr>
          <p:nvPr/>
        </p:nvCxnSpPr>
        <p:spPr>
          <a:xfrm flipH="1">
            <a:off x="4428781" y="1399142"/>
            <a:ext cx="1366091" cy="1949986"/>
          </a:xfrm>
          <a:prstGeom prst="straightConnector1">
            <a:avLst/>
          </a:prstGeom>
          <a:ln w="82550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B1966-4CF4-BD46-A735-92B16F26D8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937834" cy="824283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The Bright Band</a:t>
            </a:r>
          </a:p>
        </p:txBody>
      </p:sp>
      <p:pic>
        <p:nvPicPr>
          <p:cNvPr id="5" name="Content Placeholder 4" descr="Chart&#10;&#10;Description automatically generated">
            <a:extLst>
              <a:ext uri="{FF2B5EF4-FFF2-40B4-BE49-F238E27FC236}">
                <a16:creationId xmlns:a16="http://schemas.microsoft.com/office/drawing/2014/main" id="{0C2E1EAD-2384-004C-927A-2AEC9A55B0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97521" y="1759931"/>
            <a:ext cx="6764565" cy="4038794"/>
          </a:xfrm>
        </p:spPr>
      </p:pic>
    </p:spTree>
    <p:extLst>
      <p:ext uri="{BB962C8B-B14F-4D97-AF65-F5344CB8AC3E}">
        <p14:creationId xmlns:p14="http://schemas.microsoft.com/office/powerpoint/2010/main" val="25260473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845C44-1FC0-234C-896B-FB53E4C87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95183299-A462-6A4F-B177-3CC537BF3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1303" y="1024403"/>
            <a:ext cx="7558921" cy="4513066"/>
          </a:xfrm>
        </p:spPr>
      </p:pic>
    </p:spTree>
    <p:extLst>
      <p:ext uri="{BB962C8B-B14F-4D97-AF65-F5344CB8AC3E}">
        <p14:creationId xmlns:p14="http://schemas.microsoft.com/office/powerpoint/2010/main" val="35128161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436F38-0FD6-864D-A62F-49FB859E5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611967" cy="79164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Weather Radar Attenuation:  loss of energy as beam passes through targets.</a:t>
            </a:r>
          </a:p>
        </p:txBody>
      </p:sp>
      <p:pic>
        <p:nvPicPr>
          <p:cNvPr id="5" name="Content Placeholder 4" descr="Diagram&#10;&#10;Description automatically generated">
            <a:extLst>
              <a:ext uri="{FF2B5EF4-FFF2-40B4-BE49-F238E27FC236}">
                <a16:creationId xmlns:a16="http://schemas.microsoft.com/office/drawing/2014/main" id="{43AA7E35-DB5B-EF42-B040-FAE9C5BE50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2627" y="1156771"/>
            <a:ext cx="8801373" cy="5207479"/>
          </a:xfrm>
        </p:spPr>
      </p:pic>
    </p:spTree>
    <p:extLst>
      <p:ext uri="{BB962C8B-B14F-4D97-AF65-F5344CB8AC3E}">
        <p14:creationId xmlns:p14="http://schemas.microsoft.com/office/powerpoint/2010/main" val="82784718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6740A-FDA1-0646-A304-CC5041C22C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Chart, histogram&#10;&#10;Description automatically generated">
            <a:extLst>
              <a:ext uri="{FF2B5EF4-FFF2-40B4-BE49-F238E27FC236}">
                <a16:creationId xmlns:a16="http://schemas.microsoft.com/office/drawing/2014/main" id="{18DD7314-54C2-2542-BF3F-3C46CA784DB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62000" y="1615413"/>
            <a:ext cx="7620000" cy="4318000"/>
          </a:xfrm>
        </p:spPr>
      </p:pic>
    </p:spTree>
    <p:extLst>
      <p:ext uri="{BB962C8B-B14F-4D97-AF65-F5344CB8AC3E}">
        <p14:creationId xmlns:p14="http://schemas.microsoft.com/office/powerpoint/2010/main" val="359024391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13C207-236F-D742-B54D-126A96E7A2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Why?   Melting snow crystals scatter radar waves like HUGE raindrops</a:t>
            </a:r>
          </a:p>
        </p:txBody>
      </p:sp>
      <p:pic>
        <p:nvPicPr>
          <p:cNvPr id="5" name="Content Placeholder 4" descr="Diagram, scatter chart&#10;&#10;Description automatically generated">
            <a:extLst>
              <a:ext uri="{FF2B5EF4-FFF2-40B4-BE49-F238E27FC236}">
                <a16:creationId xmlns:a16="http://schemas.microsoft.com/office/drawing/2014/main" id="{07DD75AF-BDFE-1C44-971F-E9FDA8368D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691" y="2050434"/>
            <a:ext cx="5874896" cy="4079076"/>
          </a:xfrm>
        </p:spPr>
      </p:pic>
    </p:spTree>
    <p:extLst>
      <p:ext uri="{BB962C8B-B14F-4D97-AF65-F5344CB8AC3E}">
        <p14:creationId xmlns:p14="http://schemas.microsoft.com/office/powerpoint/2010/main" val="298614759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EDA2C01-240C-C346-985B-8BEF1645B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  <a:latin typeface="+mn-lt"/>
              </a:rPr>
              <a:t>Radars as Rain Gauges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BAB33B1-7FBA-EE4C-B2BC-3305A9520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2167" y="2022582"/>
            <a:ext cx="4353254" cy="3310903"/>
          </a:xfrm>
        </p:spPr>
        <p:txBody>
          <a:bodyPr>
            <a:noAutofit/>
          </a:bodyPr>
          <a:lstStyle/>
          <a:p>
            <a:r>
              <a:rPr lang="en-US" sz="2400" dirty="0"/>
              <a:t>It is possible to estimate precipitation intensity and precipitation accumulation from radar data.</a:t>
            </a:r>
          </a:p>
          <a:p>
            <a:r>
              <a:rPr lang="en-US" sz="2400" dirty="0"/>
              <a:t>Very valuable because you can’t have rain gauges everywhere.</a:t>
            </a:r>
          </a:p>
          <a:p>
            <a:r>
              <a:rPr lang="en-US" sz="2400" dirty="0"/>
              <a:t>This relationship has been studied extensive in many regions, seasons, and precipitation regimes.</a:t>
            </a:r>
          </a:p>
        </p:txBody>
      </p:sp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B7DC7FDA-0F20-C14D-837A-6813F7E88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6785" y="1879514"/>
            <a:ext cx="3904490" cy="3453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32381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F5409-9EA4-B549-9C02-DB0DAE62D4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557403"/>
            <a:ext cx="2911561" cy="903137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/>
                </a:solidFill>
              </a:rPr>
              <a:t>Z-R relationship (reflectivity-rainfall rate)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521CD7-1705-0749-BB56-67DFB6105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4509" y="2868051"/>
            <a:ext cx="2911560" cy="2792878"/>
          </a:xfrm>
        </p:spPr>
        <p:txBody>
          <a:bodyPr/>
          <a:lstStyle/>
          <a:p>
            <a:r>
              <a:rPr lang="en-US" dirty="0"/>
              <a:t>Different values used at various sites</a:t>
            </a:r>
          </a:p>
          <a:p>
            <a:r>
              <a:rPr lang="en-US" dirty="0"/>
              <a:t>Can calibrate using radar and rain gauge data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 descr="Graphical user interface, application, table&#10;&#10;Description automatically generated">
            <a:extLst>
              <a:ext uri="{FF2B5EF4-FFF2-40B4-BE49-F238E27FC236}">
                <a16:creationId xmlns:a16="http://schemas.microsoft.com/office/drawing/2014/main" id="{D6A290D5-2764-5547-9467-B42172DDD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0919" y="1310595"/>
            <a:ext cx="4404431" cy="446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8842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59B45-9E13-424F-B197-5D1816A6CA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5148" y="1060150"/>
            <a:ext cx="7886700" cy="994172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  <a:latin typeface="+mn-lt"/>
              </a:rPr>
              <a:t>Also a dual-polarization algorithm for rain rate estimation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28C759-DF5C-8946-94E2-35C09139AB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1" y="2226469"/>
            <a:ext cx="7167398" cy="3263504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Rainfall retrievals using combinations of reflectivity (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h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differential reflectivity (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dr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), and specific differential phase (</a:t>
            </a:r>
            <a:r>
              <a:rPr lang="en-US" sz="2400" i="1" dirty="0" err="1">
                <a:latin typeface="Calibri" panose="020F0502020204030204" pitchFamily="34" charset="0"/>
                <a:cs typeface="Calibri" panose="020F0502020204030204" pitchFamily="34" charset="0"/>
              </a:rPr>
              <a:t>K</a:t>
            </a:r>
            <a:r>
              <a:rPr lang="en-US" sz="2400" baseline="-25000" dirty="0" err="1">
                <a:latin typeface="Calibri" panose="020F0502020204030204" pitchFamily="34" charset="0"/>
                <a:cs typeface="Calibri" panose="020F0502020204030204" pitchFamily="34" charset="0"/>
              </a:rPr>
              <a:t>dp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 are made.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Have advantages over traditional 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Z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–</a:t>
            </a:r>
            <a:r>
              <a:rPr lang="en-US" sz="2400" i="1" dirty="0">
                <a:latin typeface="Calibri" panose="020F0502020204030204" pitchFamily="34" charset="0"/>
                <a:cs typeface="Calibri" panose="020F0502020204030204" pitchFamily="34" charset="0"/>
              </a:rPr>
              <a:t>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 methods because more information about the drop size distribution (DSD) and hydrometeor type are available.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Generally better</a:t>
            </a:r>
          </a:p>
        </p:txBody>
      </p:sp>
    </p:spTree>
    <p:extLst>
      <p:ext uri="{BB962C8B-B14F-4D97-AF65-F5344CB8AC3E}">
        <p14:creationId xmlns:p14="http://schemas.microsoft.com/office/powerpoint/2010/main" val="307743749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0742B3-C219-2C46-B139-00725BDB34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AFE195D1-655A-9C45-B2A4-C10E6FCA2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56078" y="1502586"/>
            <a:ext cx="4026766" cy="3562139"/>
          </a:xfrm>
        </p:spPr>
      </p:pic>
      <p:pic>
        <p:nvPicPr>
          <p:cNvPr id="7" name="Picture 6" descr="Map&#10;&#10;Description automatically generated">
            <a:extLst>
              <a:ext uri="{FF2B5EF4-FFF2-40B4-BE49-F238E27FC236}">
                <a16:creationId xmlns:a16="http://schemas.microsoft.com/office/drawing/2014/main" id="{C248824C-5FDC-0249-9C78-3ED9E17ABF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0270" y="1502585"/>
            <a:ext cx="4026765" cy="356213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5E35F2-D59C-4D4C-9DE8-245A88B21A68}"/>
              </a:ext>
            </a:extLst>
          </p:cNvPr>
          <p:cNvSpPr txBox="1"/>
          <p:nvPr/>
        </p:nvSpPr>
        <p:spPr>
          <a:xfrm>
            <a:off x="1853513" y="5277880"/>
            <a:ext cx="9543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Dual Pol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86C3762-97A4-2A4D-8500-1DC016C12C72}"/>
              </a:ext>
            </a:extLst>
          </p:cNvPr>
          <p:cNvSpPr txBox="1"/>
          <p:nvPr/>
        </p:nvSpPr>
        <p:spPr>
          <a:xfrm>
            <a:off x="6349480" y="5268612"/>
            <a:ext cx="15311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Traditional Z-R</a:t>
            </a:r>
          </a:p>
        </p:txBody>
      </p:sp>
    </p:spTree>
    <p:extLst>
      <p:ext uri="{BB962C8B-B14F-4D97-AF65-F5344CB8AC3E}">
        <p14:creationId xmlns:p14="http://schemas.microsoft.com/office/powerpoint/2010/main" val="3964400101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7425F-CD69-604D-B6C5-BA751E97C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Map&#10;&#10;Description automatically generated">
            <a:extLst>
              <a:ext uri="{FF2B5EF4-FFF2-40B4-BE49-F238E27FC236}">
                <a16:creationId xmlns:a16="http://schemas.microsoft.com/office/drawing/2014/main" id="{43F3A343-F333-944A-A058-BD41A6E97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94470" y="1268638"/>
            <a:ext cx="4457496" cy="4320725"/>
          </a:xfrm>
        </p:spPr>
      </p:pic>
    </p:spTree>
    <p:extLst>
      <p:ext uri="{BB962C8B-B14F-4D97-AF65-F5344CB8AC3E}">
        <p14:creationId xmlns:p14="http://schemas.microsoft.com/office/powerpoint/2010/main" val="527668942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Title 1">
            <a:extLst>
              <a:ext uri="{FF2B5EF4-FFF2-40B4-BE49-F238E27FC236}">
                <a16:creationId xmlns:a16="http://schemas.microsoft.com/office/drawing/2014/main" id="{3868DEA6-4179-9649-89A6-A592084FAF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>
              <a:defRPr/>
            </a:pPr>
            <a:r>
              <a:rPr lang="en-US" altLang="en-US" b="1" dirty="0">
                <a:solidFill>
                  <a:schemeClr val="accent1"/>
                </a:solidFill>
                <a:latin typeface="+mn-lt"/>
                <a:ea typeface="ＭＳ Ｐゴシック" panose="020B0600070205080204" pitchFamily="34" charset="-128"/>
              </a:rPr>
              <a:t>Where to view radar imagery</a:t>
            </a:r>
          </a:p>
        </p:txBody>
      </p:sp>
      <p:sp>
        <p:nvSpPr>
          <p:cNvPr id="57346" name="Content Placeholder 2">
            <a:extLst>
              <a:ext uri="{FF2B5EF4-FFF2-40B4-BE49-F238E27FC236}">
                <a16:creationId xmlns:a16="http://schemas.microsoft.com/office/drawing/2014/main" id="{0E7348F0-1712-594C-8B36-63BDC164CFB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28650" y="1825625"/>
            <a:ext cx="2940050" cy="4351338"/>
          </a:xfrm>
        </p:spPr>
        <p:txBody>
          <a:bodyPr/>
          <a:lstStyle/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TV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On the web</a:t>
            </a:r>
          </a:p>
          <a:p>
            <a:pPr eaLnBrk="1" hangingPunct="1"/>
            <a:r>
              <a:rPr lang="en-US" altLang="en-US" sz="3200" b="1">
                <a:ea typeface="ＭＳ Ｐゴシック" panose="020B0600070205080204" pitchFamily="34" charset="-128"/>
              </a:rPr>
              <a:t>Dedicated app</a:t>
            </a:r>
          </a:p>
        </p:txBody>
      </p:sp>
      <p:pic>
        <p:nvPicPr>
          <p:cNvPr id="57347" name="Content Placeholder 2">
            <a:extLst>
              <a:ext uri="{FF2B5EF4-FFF2-40B4-BE49-F238E27FC236}">
                <a16:creationId xmlns:a16="http://schemas.microsoft.com/office/drawing/2014/main" id="{0CB16A47-2D64-344A-BB10-ACD3D8B60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0213" y="1087438"/>
            <a:ext cx="3895725" cy="5089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8" name="Rectangle 1">
            <a:extLst>
              <a:ext uri="{FF2B5EF4-FFF2-40B4-BE49-F238E27FC236}">
                <a16:creationId xmlns:a16="http://schemas.microsoft.com/office/drawing/2014/main" id="{B690B34A-FAAB-A04B-B5C3-BEED1D72A5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62463" y="6246813"/>
            <a:ext cx="37306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b="1">
                <a:latin typeface="Times" pitchFamily="2" charset="0"/>
                <a:ea typeface="ＭＳ Ｐゴシック" panose="020B0600070205080204" pitchFamily="34" charset="-128"/>
              </a:rPr>
              <a:t>Radarscope</a:t>
            </a:r>
            <a:r>
              <a:rPr lang="en-US" altLang="en-US">
                <a:latin typeface="Times" pitchFamily="2" charset="0"/>
                <a:ea typeface="ＭＳ Ｐゴシック" panose="020B0600070205080204" pitchFamily="34" charset="-128"/>
              </a:rPr>
              <a:t>:  My Favorite Radar App</a:t>
            </a:r>
            <a:endParaRPr lang="en-US" altLang="en-US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1">
            <a:extLst>
              <a:ext uri="{FF2B5EF4-FFF2-40B4-BE49-F238E27FC236}">
                <a16:creationId xmlns:a16="http://schemas.microsoft.com/office/drawing/2014/main" id="{9CD1D741-7685-7643-B12B-5A3D44EE24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anchor="t"/>
          <a:lstStyle/>
          <a:p>
            <a:pPr eaLnBrk="1" hangingPunct="1"/>
            <a:r>
              <a:rPr lang="en-US" altLang="en-US" b="1">
                <a:solidFill>
                  <a:schemeClr val="accent1"/>
                </a:solidFill>
                <a:ea typeface="ＭＳ Ｐゴシック" panose="020B0600070205080204" pitchFamily="34" charset="-128"/>
              </a:rPr>
              <a:t>Radar Imagery Available on Atmospheric Sciences Department website</a:t>
            </a:r>
          </a:p>
        </p:txBody>
      </p:sp>
      <p:pic>
        <p:nvPicPr>
          <p:cNvPr id="58370" name="Content Placeholder 3">
            <a:extLst>
              <a:ext uri="{FF2B5EF4-FFF2-40B4-BE49-F238E27FC236}">
                <a16:creationId xmlns:a16="http://schemas.microsoft.com/office/drawing/2014/main" id="{238F3305-4FA0-6045-87F9-98C56687E45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71713" y="1812925"/>
            <a:ext cx="4894262" cy="4448175"/>
          </a:xfr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67D490-B035-4C43-9CED-0CDD4671D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https://</a:t>
            </a:r>
            <a:r>
              <a:rPr lang="en-US" dirty="0" err="1">
                <a:hlinkClick r:id="rId2"/>
              </a:rPr>
              <a:t>a.atmos.washington.edu</a:t>
            </a:r>
            <a:r>
              <a:rPr lang="en-US" dirty="0">
                <a:hlinkClick r:id="rId2"/>
              </a:rPr>
              <a:t>/weather/</a:t>
            </a:r>
            <a:r>
              <a:rPr lang="en-US" dirty="0" err="1">
                <a:hlinkClick r:id="rId2"/>
              </a:rPr>
              <a:t>radar.shtml</a:t>
            </a:r>
            <a:endParaRPr lang="en-US" dirty="0"/>
          </a:p>
        </p:txBody>
      </p:sp>
      <p:pic>
        <p:nvPicPr>
          <p:cNvPr id="5" name="Content Placeholder 4" descr="Graphical user interface, application, website&#10;&#10;Description automatically generated">
            <a:extLst>
              <a:ext uri="{FF2B5EF4-FFF2-40B4-BE49-F238E27FC236}">
                <a16:creationId xmlns:a16="http://schemas.microsoft.com/office/drawing/2014/main" id="{92C06620-1D0C-6249-9E02-11C21BD3B3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879709" y="2141537"/>
            <a:ext cx="5384581" cy="4351338"/>
          </a:xfrm>
        </p:spPr>
      </p:pic>
    </p:spTree>
    <p:extLst>
      <p:ext uri="{BB962C8B-B14F-4D97-AF65-F5344CB8AC3E}">
        <p14:creationId xmlns:p14="http://schemas.microsoft.com/office/powerpoint/2010/main" val="4179263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6AF46D-7638-6C4B-A903-61B1177C89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tx2"/>
                </a:solidFill>
              </a:rPr>
              <a:t>Weather Radar Attenuation</a:t>
            </a:r>
          </a:p>
        </p:txBody>
      </p:sp>
      <p:pic>
        <p:nvPicPr>
          <p:cNvPr id="5" name="Content Placeholder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A5802A4-897D-124C-9265-D3D5BAD116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97" t="26717" r="48740" b="1519"/>
          <a:stretch/>
        </p:blipFill>
        <p:spPr>
          <a:xfrm>
            <a:off x="2214239" y="1808606"/>
            <a:ext cx="5816368" cy="4684269"/>
          </a:xfrm>
        </p:spPr>
      </p:pic>
    </p:spTree>
    <p:extLst>
      <p:ext uri="{BB962C8B-B14F-4D97-AF65-F5344CB8AC3E}">
        <p14:creationId xmlns:p14="http://schemas.microsoft.com/office/powerpoint/2010/main" val="1950683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eatherRadar101Y2020" id="{FD0D691A-A60B-6249-B037-9970F239298B}" vid="{03B55F43-EBE5-A943-8F2F-7DB6637D496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3349</TotalTime>
  <Words>1806</Words>
  <Application>Microsoft Macintosh PowerPoint</Application>
  <PresentationFormat>On-screen Show (4:3)</PresentationFormat>
  <Paragraphs>189</Paragraphs>
  <Slides>89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89</vt:i4>
      </vt:variant>
    </vt:vector>
  </HeadingPairs>
  <TitlesOfParts>
    <vt:vector size="99" baseType="lpstr">
      <vt:lpstr>Arial</vt:lpstr>
      <vt:lpstr>Calibri</vt:lpstr>
      <vt:lpstr>Calibri Light</vt:lpstr>
      <vt:lpstr>Cambria Math</vt:lpstr>
      <vt:lpstr>Symbol</vt:lpstr>
      <vt:lpstr>Times</vt:lpstr>
      <vt:lpstr>Times New Roman</vt:lpstr>
      <vt:lpstr>Office Theme</vt:lpstr>
      <vt:lpstr>Clip</vt:lpstr>
      <vt:lpstr>Document</vt:lpstr>
      <vt:lpstr> Weather Radar 370 Winter 2021    </vt:lpstr>
      <vt:lpstr>Weather Radar 101</vt:lpstr>
      <vt:lpstr>Weather Radar</vt:lpstr>
      <vt:lpstr>What is Radar?</vt:lpstr>
      <vt:lpstr>Radar moves at the speed of light (186,000 miles per second in vacuum).   Thus, the time from transmission to return tells how far the object is away.</vt:lpstr>
      <vt:lpstr>The amount of radar signal returned tells one about the nature of the object:  type and intensity of precipitation</vt:lpstr>
      <vt:lpstr>Thus, heavy rain with lots of big droplets give a big radar return</vt:lpstr>
      <vt:lpstr>Weather Radar Attenuation:  loss of energy as beam passes through targets.</vt:lpstr>
      <vt:lpstr>Weather Radar Attenuation</vt:lpstr>
      <vt:lpstr>Weather Radar Wavelengths</vt:lpstr>
      <vt:lpstr>Weather Radar Wavelengths</vt:lpstr>
      <vt:lpstr>Weather Radar Wavelengths</vt:lpstr>
      <vt:lpstr>Radar Imagery is generally not observed or displayed for a level surface</vt:lpstr>
      <vt:lpstr>PowerPoint Presentation</vt:lpstr>
      <vt:lpstr>So radar imagery generally does not show a single level, but a sloping cut through the atmosphere</vt:lpstr>
      <vt:lpstr>Radar imagery is generally shown on a polar-type chart with range circles</vt:lpstr>
      <vt:lpstr>PowerPoint Presentation</vt:lpstr>
      <vt:lpstr>Keep in mind that the beam spreads out with distance</vt:lpstr>
      <vt:lpstr>Can Even Hit the Surface Close In!</vt:lpstr>
      <vt:lpstr>Two types of radar displays</vt:lpstr>
      <vt:lpstr>Reflectivity</vt:lpstr>
      <vt:lpstr>Radar Equation</vt:lpstr>
      <vt:lpstr>Reflectivity</vt:lpstr>
      <vt:lpstr>Good Target for Weather Radar!</vt:lpstr>
      <vt:lpstr>Units of reflectivity</vt:lpstr>
      <vt:lpstr>Reading a Radar Image</vt:lpstr>
      <vt:lpstr>Reading a Radar Image</vt:lpstr>
      <vt:lpstr>Reading a Radar Image</vt:lpstr>
      <vt:lpstr>Important points</vt:lpstr>
      <vt:lpstr>Why don’t we see local mountains? Ground clutter removal.  Not perfect</vt:lpstr>
      <vt:lpstr>A frequent produce is composite reflectivity:  the highest reflectivity of any scan angle above a point.</vt:lpstr>
      <vt:lpstr>PowerPoint Presentation</vt:lpstr>
      <vt:lpstr>Echo Tops from Radar</vt:lpstr>
      <vt:lpstr>Normal versus Clear Air Mode</vt:lpstr>
      <vt:lpstr>Clear Air Mode</vt:lpstr>
      <vt:lpstr>Modern Radars are Doppler Radars</vt:lpstr>
      <vt:lpstr>Same principle used in police radar guns</vt:lpstr>
      <vt:lpstr>Based on Doppler Effect: evident when a train or car passes</vt:lpstr>
      <vt:lpstr>Doppler Effect for Weather Radars</vt:lpstr>
      <vt:lpstr>Doppler Radar Imagery:  Rarely Shown by the Media</vt:lpstr>
      <vt:lpstr>Lots of uses:  such as seeing rotation associated with tornadic thunderstorms</vt:lpstr>
      <vt:lpstr>Weather Radar History</vt:lpstr>
      <vt:lpstr>Radar Was An Important Tool in WWII:  Had One Pesky Problem—Precipitation!</vt:lpstr>
      <vt:lpstr>WWII Radars</vt:lpstr>
      <vt:lpstr>After WWII, Meteorologists Experimented with Military Radars: Thunderstorms and Convection Clearly Seen</vt:lpstr>
      <vt:lpstr>Hurricanes Also Apparent, Including Eye Walls, Rainbands</vt:lpstr>
      <vt:lpstr>In the late 1950’s a national meteorological radar network was established (WSR-57).</vt:lpstr>
      <vt:lpstr>WSR-57 (no Doppler capability)</vt:lpstr>
      <vt:lpstr>During the 1970s and early 80s a lot of experimentation with Doppler Weather Radars</vt:lpstr>
      <vt:lpstr>PowerPoint Presentation</vt:lpstr>
      <vt:lpstr>PowerPoint Presentation</vt:lpstr>
      <vt:lpstr>PowerPoint Presentation</vt:lpstr>
      <vt:lpstr>PowerPoint Presentation</vt:lpstr>
      <vt:lpstr>Big Radar Advance in 2011: Dual-Polarization</vt:lpstr>
      <vt:lpstr>Can determine precipitation type and more</vt:lpstr>
      <vt:lpstr>Some Dual-Polarization Radar Products</vt:lpstr>
      <vt:lpstr>PowerPoint Presentation</vt:lpstr>
      <vt:lpstr>PowerPoint Presentation</vt:lpstr>
      <vt:lpstr>PowerPoint Presentation</vt:lpstr>
      <vt:lpstr>Correlation Coefficient (also called Rho)</vt:lpstr>
      <vt:lpstr>PowerPoint Presentation</vt:lpstr>
      <vt:lpstr>PowerPoint Presentation</vt:lpstr>
      <vt:lpstr>PowerPoint Presentation</vt:lpstr>
      <vt:lpstr>Other Dual Pol Variables (you are not responsible to know about these)</vt:lpstr>
      <vt:lpstr>Doppler Radar Interpretation</vt:lpstr>
      <vt:lpstr>Uniform winds with height</vt:lpstr>
      <vt:lpstr>Doppler Radar Interpretation</vt:lpstr>
      <vt:lpstr>Warm advection-veering</vt:lpstr>
      <vt:lpstr>Front</vt:lpstr>
      <vt:lpstr>PowerPoint Presentation</vt:lpstr>
      <vt:lpstr>Examples</vt:lpstr>
      <vt:lpstr>PowerPoint Presentation</vt:lpstr>
      <vt:lpstr>Showers  as seen in weather radar</vt:lpstr>
      <vt:lpstr>PowerPoint Presentation</vt:lpstr>
      <vt:lpstr>PowerPoint Presentation</vt:lpstr>
      <vt:lpstr>PowerPoint Presentation</vt:lpstr>
      <vt:lpstr>PowerPoint Presentation</vt:lpstr>
      <vt:lpstr>The Bright Band</vt:lpstr>
      <vt:lpstr>PowerPoint Presentation</vt:lpstr>
      <vt:lpstr>PowerPoint Presentation</vt:lpstr>
      <vt:lpstr>Why?   Melting snow crystals scatter radar waves like HUGE raindrops</vt:lpstr>
      <vt:lpstr>Radars as Rain Gauges</vt:lpstr>
      <vt:lpstr>Z-R relationship (reflectivity-rainfall rate)</vt:lpstr>
      <vt:lpstr>Also a dual-polarization algorithm for rain rate estimation</vt:lpstr>
      <vt:lpstr>PowerPoint Presentation</vt:lpstr>
      <vt:lpstr>PowerPoint Presentation</vt:lpstr>
      <vt:lpstr>Where to view radar imagery</vt:lpstr>
      <vt:lpstr>Radar Imagery Available on Atmospheric Sciences Department website</vt:lpstr>
      <vt:lpstr>https://a.atmos.washington.edu/weather/radar.shtml</vt:lpstr>
    </vt:vector>
  </TitlesOfParts>
  <Company>University of Washington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Real-Time Observations Assimilation As Part of a Coupled Hydrologic-Atmospheric Forecasting System</dc:title>
  <dc:creator>westrick</dc:creator>
  <cp:lastModifiedBy>Cliff Mass</cp:lastModifiedBy>
  <cp:revision>122</cp:revision>
  <cp:lastPrinted>1999-02-26T14:05:54Z</cp:lastPrinted>
  <dcterms:created xsi:type="dcterms:W3CDTF">2011-10-11T16:18:18Z</dcterms:created>
  <dcterms:modified xsi:type="dcterms:W3CDTF">2021-03-08T20:50:56Z</dcterms:modified>
</cp:coreProperties>
</file>