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4" r:id="rId1"/>
  </p:sldMasterIdLst>
  <p:notesMasterIdLst>
    <p:notesMasterId r:id="rId106"/>
  </p:notesMasterIdLst>
  <p:handoutMasterIdLst>
    <p:handoutMasterId r:id="rId107"/>
  </p:handoutMasterIdLst>
  <p:sldIdLst>
    <p:sldId id="373" r:id="rId2"/>
    <p:sldId id="898" r:id="rId3"/>
    <p:sldId id="791" r:id="rId4"/>
    <p:sldId id="905" r:id="rId5"/>
    <p:sldId id="906" r:id="rId6"/>
    <p:sldId id="792" r:id="rId7"/>
    <p:sldId id="908" r:id="rId8"/>
    <p:sldId id="957" r:id="rId9"/>
    <p:sldId id="909" r:id="rId10"/>
    <p:sldId id="912" r:id="rId11"/>
    <p:sldId id="910" r:id="rId12"/>
    <p:sldId id="913" r:id="rId13"/>
    <p:sldId id="914" r:id="rId14"/>
    <p:sldId id="918" r:id="rId15"/>
    <p:sldId id="915" r:id="rId16"/>
    <p:sldId id="916" r:id="rId17"/>
    <p:sldId id="887" r:id="rId18"/>
    <p:sldId id="797" r:id="rId19"/>
    <p:sldId id="798" r:id="rId20"/>
    <p:sldId id="795" r:id="rId21"/>
    <p:sldId id="796" r:id="rId22"/>
    <p:sldId id="799" r:id="rId23"/>
    <p:sldId id="811" r:id="rId24"/>
    <p:sldId id="919" r:id="rId25"/>
    <p:sldId id="976" r:id="rId26"/>
    <p:sldId id="920" r:id="rId27"/>
    <p:sldId id="813" r:id="rId28"/>
    <p:sldId id="921" r:id="rId29"/>
    <p:sldId id="814" r:id="rId30"/>
    <p:sldId id="820" r:id="rId31"/>
    <p:sldId id="923" r:id="rId32"/>
    <p:sldId id="924" r:id="rId33"/>
    <p:sldId id="958" r:id="rId34"/>
    <p:sldId id="959" r:id="rId35"/>
    <p:sldId id="889" r:id="rId36"/>
    <p:sldId id="815" r:id="rId37"/>
    <p:sldId id="823" r:id="rId38"/>
    <p:sldId id="822" r:id="rId39"/>
    <p:sldId id="925" r:id="rId40"/>
    <p:sldId id="982" r:id="rId41"/>
    <p:sldId id="844" r:id="rId42"/>
    <p:sldId id="927" r:id="rId43"/>
    <p:sldId id="852" r:id="rId44"/>
    <p:sldId id="853" r:id="rId45"/>
    <p:sldId id="854" r:id="rId46"/>
    <p:sldId id="855" r:id="rId47"/>
    <p:sldId id="856" r:id="rId48"/>
    <p:sldId id="977" r:id="rId49"/>
    <p:sldId id="978" r:id="rId50"/>
    <p:sldId id="860" r:id="rId51"/>
    <p:sldId id="979" r:id="rId52"/>
    <p:sldId id="928" r:id="rId53"/>
    <p:sldId id="929" r:id="rId54"/>
    <p:sldId id="930" r:id="rId55"/>
    <p:sldId id="984" r:id="rId56"/>
    <p:sldId id="864" r:id="rId57"/>
    <p:sldId id="931" r:id="rId58"/>
    <p:sldId id="319" r:id="rId59"/>
    <p:sldId id="591" r:id="rId60"/>
    <p:sldId id="592" r:id="rId61"/>
    <p:sldId id="865" r:id="rId62"/>
    <p:sldId id="866" r:id="rId63"/>
    <p:sldId id="867" r:id="rId64"/>
    <p:sldId id="980" r:id="rId65"/>
    <p:sldId id="868" r:id="rId66"/>
    <p:sldId id="869" r:id="rId67"/>
    <p:sldId id="871" r:id="rId68"/>
    <p:sldId id="872" r:id="rId69"/>
    <p:sldId id="935" r:id="rId70"/>
    <p:sldId id="529" r:id="rId71"/>
    <p:sldId id="784" r:id="rId72"/>
    <p:sldId id="530" r:id="rId73"/>
    <p:sldId id="936" r:id="rId74"/>
    <p:sldId id="937" r:id="rId75"/>
    <p:sldId id="938" r:id="rId76"/>
    <p:sldId id="939" r:id="rId77"/>
    <p:sldId id="641" r:id="rId78"/>
    <p:sldId id="638" r:id="rId79"/>
    <p:sldId id="985" r:id="rId80"/>
    <p:sldId id="986" r:id="rId81"/>
    <p:sldId id="528" r:id="rId82"/>
    <p:sldId id="603" r:id="rId83"/>
    <p:sldId id="943" r:id="rId84"/>
    <p:sldId id="944" r:id="rId85"/>
    <p:sldId id="945" r:id="rId86"/>
    <p:sldId id="946" r:id="rId87"/>
    <p:sldId id="947" r:id="rId88"/>
    <p:sldId id="948" r:id="rId89"/>
    <p:sldId id="949" r:id="rId90"/>
    <p:sldId id="975" r:id="rId91"/>
    <p:sldId id="409" r:id="rId92"/>
    <p:sldId id="410" r:id="rId93"/>
    <p:sldId id="423" r:id="rId94"/>
    <p:sldId id="425" r:id="rId95"/>
    <p:sldId id="411" r:id="rId96"/>
    <p:sldId id="524" r:id="rId97"/>
    <p:sldId id="970" r:id="rId98"/>
    <p:sldId id="428" r:id="rId99"/>
    <p:sldId id="494" r:id="rId100"/>
    <p:sldId id="988" r:id="rId101"/>
    <p:sldId id="973" r:id="rId102"/>
    <p:sldId id="557" r:id="rId103"/>
    <p:sldId id="559" r:id="rId104"/>
    <p:sldId id="989" r:id="rId10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77"/>
    <p:restoredTop sz="94751"/>
  </p:normalViewPr>
  <p:slideViewPr>
    <p:cSldViewPr>
      <p:cViewPr varScale="1">
        <p:scale>
          <a:sx n="117" d="100"/>
          <a:sy n="117" d="100"/>
        </p:scale>
        <p:origin x="1936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8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F4782B-43B3-BB0D-2ABB-ED20B4F813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C6C961-243E-CFAD-E92B-7A44E0A751F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5BEF8D1D-27E4-C945-84E9-5227964B6EDD}" type="datetimeFigureOut">
              <a:rPr lang="en-US"/>
              <a:pPr>
                <a:defRPr/>
              </a:pPr>
              <a:t>12/6/23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AD9378-F58B-D0A7-BF4C-18CD5C33B6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69791-C0A0-1F01-D541-CAB923EFB4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BF7C4CD-ECA4-1845-902E-0BA9531EBD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11405743-79E9-94CC-A96B-FB877C1B3FD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6FB8D65A-F9CF-5EA1-AB25-7C166D6F4E5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4C67B884-DCA4-35BD-CDE4-4488F8D7F38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3" name="Rectangle 5">
            <a:extLst>
              <a:ext uri="{FF2B5EF4-FFF2-40B4-BE49-F238E27FC236}">
                <a16:creationId xmlns:a16="http://schemas.microsoft.com/office/drawing/2014/main" id="{88BC85F3-E75F-D2F1-2445-92D54DECB8F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9094" name="Rectangle 6">
            <a:extLst>
              <a:ext uri="{FF2B5EF4-FFF2-40B4-BE49-F238E27FC236}">
                <a16:creationId xmlns:a16="http://schemas.microsoft.com/office/drawing/2014/main" id="{DF078C07-F365-75AF-DF42-09DBBF80730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5" name="Rectangle 7">
            <a:extLst>
              <a:ext uri="{FF2B5EF4-FFF2-40B4-BE49-F238E27FC236}">
                <a16:creationId xmlns:a16="http://schemas.microsoft.com/office/drawing/2014/main" id="{ACA0505D-CE45-7B45-A6E8-89F0C526D7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A40765D-790E-1A41-8C91-CA435E7EEF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MS PGothic" panose="020B0600070205080204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>
            <a:extLst>
              <a:ext uri="{FF2B5EF4-FFF2-40B4-BE49-F238E27FC236}">
                <a16:creationId xmlns:a16="http://schemas.microsoft.com/office/drawing/2014/main" id="{DD02B411-5DED-BD08-92C8-4162A61224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>
            <a:extLst>
              <a:ext uri="{FF2B5EF4-FFF2-40B4-BE49-F238E27FC236}">
                <a16:creationId xmlns:a16="http://schemas.microsoft.com/office/drawing/2014/main" id="{CF383A8E-4F9E-4156-572B-CD16EED868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</a:endParaRP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A08AF058-7DE5-351A-955B-E5F70C3972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87D67882-4E17-B74C-8402-A17914BDF676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>
            <a:extLst>
              <a:ext uri="{FF2B5EF4-FFF2-40B4-BE49-F238E27FC236}">
                <a16:creationId xmlns:a16="http://schemas.microsoft.com/office/drawing/2014/main" id="{D6F20F39-D9F3-2F26-A442-50B4C58758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751CDFB7-55F2-5C40-ACC0-B22365E2BAD8}" type="slidenum">
              <a:rPr lang="en-US" altLang="en-US" sz="1200" smtClean="0"/>
              <a:pPr/>
              <a:t>98</a:t>
            </a:fld>
            <a:endParaRPr lang="en-US" altLang="en-US" sz="1200"/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274563D5-A747-6755-3B12-217AC2BD6C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3955" name="Rectangle 3">
            <a:extLst>
              <a:ext uri="{FF2B5EF4-FFF2-40B4-BE49-F238E27FC236}">
                <a16:creationId xmlns:a16="http://schemas.microsoft.com/office/drawing/2014/main" id="{E36046BF-D4AF-3E2D-6C7E-C8162C8ECE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>
            <a:extLst>
              <a:ext uri="{FF2B5EF4-FFF2-40B4-BE49-F238E27FC236}">
                <a16:creationId xmlns:a16="http://schemas.microsoft.com/office/drawing/2014/main" id="{EBFA2640-FAED-55A9-2579-1D3201B334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9026F97B-EFB5-B446-855D-7537C00A9646}" type="slidenum">
              <a:rPr lang="en-US" altLang="en-US" sz="1200" smtClean="0"/>
              <a:pPr/>
              <a:t>102</a:t>
            </a:fld>
            <a:endParaRPr lang="en-US" altLang="en-US" sz="1200"/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C290BDD1-5EA7-622A-2EBA-7697817773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1D930880-CC8C-7E06-A3F7-5DAC30717A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>
            <a:extLst>
              <a:ext uri="{FF2B5EF4-FFF2-40B4-BE49-F238E27FC236}">
                <a16:creationId xmlns:a16="http://schemas.microsoft.com/office/drawing/2014/main" id="{E275B372-1C6B-8B03-6EC6-EB291D3907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2" name="Notes Placeholder 2">
            <a:extLst>
              <a:ext uri="{FF2B5EF4-FFF2-40B4-BE49-F238E27FC236}">
                <a16:creationId xmlns:a16="http://schemas.microsoft.com/office/drawing/2014/main" id="{FFF3548E-FBA8-B887-78A7-47A4A99C93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</a:endParaRPr>
          </a:p>
        </p:txBody>
      </p:sp>
      <p:sp>
        <p:nvSpPr>
          <p:cNvPr id="66563" name="Slide Number Placeholder 3">
            <a:extLst>
              <a:ext uri="{FF2B5EF4-FFF2-40B4-BE49-F238E27FC236}">
                <a16:creationId xmlns:a16="http://schemas.microsoft.com/office/drawing/2014/main" id="{B5B24192-9AB2-E05B-1F3F-47147CDC29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59128024-C6B8-F24B-96F1-8843E5475FE9}" type="slidenum">
              <a:rPr lang="en-US" altLang="en-US" sz="1200" smtClean="0"/>
              <a:pPr/>
              <a:t>48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F8A6D0D-CF1A-221D-8A6D-8F97D832E6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6EC56702-568F-814A-B9DC-6556FEEBDEC8}" type="slidenum">
              <a:rPr lang="en-US" altLang="en-US" sz="1200" smtClean="0"/>
              <a:pPr/>
              <a:t>57</a:t>
            </a:fld>
            <a:endParaRPr lang="en-US" altLang="en-US" sz="1200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B5AFE81D-9F61-CE5A-427A-47BE993680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D65DD533-0890-503A-B849-616B3A1D1F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>
            <a:extLst>
              <a:ext uri="{FF2B5EF4-FFF2-40B4-BE49-F238E27FC236}">
                <a16:creationId xmlns:a16="http://schemas.microsoft.com/office/drawing/2014/main" id="{464BADB5-0734-C275-0782-2631A20F5F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3E4D3FD0-689B-264B-ABCE-FCA1128D6F59}" type="slidenum">
              <a:rPr lang="en-US" altLang="en-US" sz="1200" smtClean="0"/>
              <a:pPr/>
              <a:t>91</a:t>
            </a:fld>
            <a:endParaRPr lang="en-US" altLang="en-US" sz="1200"/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5D4D1267-593A-86C8-4CE3-7FC0CE58BE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>
            <a:extLst>
              <a:ext uri="{FF2B5EF4-FFF2-40B4-BE49-F238E27FC236}">
                <a16:creationId xmlns:a16="http://schemas.microsoft.com/office/drawing/2014/main" id="{E688C626-E29E-D041-DF6F-A41530A42C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>
            <a:extLst>
              <a:ext uri="{FF2B5EF4-FFF2-40B4-BE49-F238E27FC236}">
                <a16:creationId xmlns:a16="http://schemas.microsoft.com/office/drawing/2014/main" id="{8B73630A-A42B-4D50-57DB-57860E72B3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F9F30D89-B441-204F-BC54-9EBAE34CE0DB}" type="slidenum">
              <a:rPr lang="en-US" altLang="en-US" sz="1200" smtClean="0"/>
              <a:pPr/>
              <a:t>92</a:t>
            </a:fld>
            <a:endParaRPr lang="en-US" altLang="en-US" sz="1200"/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38CA133C-EE0E-835F-4D18-AC9D540742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3471F9B1-38DE-BA63-D53B-630E96C3E6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>
            <a:extLst>
              <a:ext uri="{FF2B5EF4-FFF2-40B4-BE49-F238E27FC236}">
                <a16:creationId xmlns:a16="http://schemas.microsoft.com/office/drawing/2014/main" id="{553A4C72-A006-01D4-CA27-DE7A3B32FE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20811BEA-ABF2-914C-B942-AA1AA0736023}" type="slidenum">
              <a:rPr lang="en-US" altLang="en-US" sz="1200" smtClean="0"/>
              <a:pPr/>
              <a:t>93</a:t>
            </a:fld>
            <a:endParaRPr lang="en-US" altLang="en-US" sz="1200"/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44BCF248-3CB8-C9BC-D3CD-7CD8DEB356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>
            <a:extLst>
              <a:ext uri="{FF2B5EF4-FFF2-40B4-BE49-F238E27FC236}">
                <a16:creationId xmlns:a16="http://schemas.microsoft.com/office/drawing/2014/main" id="{C30AA2EE-867C-8981-CD92-59DAD072EE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>
            <a:extLst>
              <a:ext uri="{FF2B5EF4-FFF2-40B4-BE49-F238E27FC236}">
                <a16:creationId xmlns:a16="http://schemas.microsoft.com/office/drawing/2014/main" id="{4C23E65F-B2CC-F1FC-E72D-F5655BC448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4245DA74-7EDE-0341-9D73-9F19FF01BBB1}" type="slidenum">
              <a:rPr lang="en-US" altLang="en-US" sz="1200" smtClean="0"/>
              <a:pPr/>
              <a:t>94</a:t>
            </a:fld>
            <a:endParaRPr lang="en-US" altLang="en-US" sz="1200"/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27CF0EF9-A9B1-697B-132E-85AD85A865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>
            <a:extLst>
              <a:ext uri="{FF2B5EF4-FFF2-40B4-BE49-F238E27FC236}">
                <a16:creationId xmlns:a16="http://schemas.microsoft.com/office/drawing/2014/main" id="{B4F236BC-8A1A-BC18-D2F1-597C9A99E7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>
            <a:extLst>
              <a:ext uri="{FF2B5EF4-FFF2-40B4-BE49-F238E27FC236}">
                <a16:creationId xmlns:a16="http://schemas.microsoft.com/office/drawing/2014/main" id="{1E66735E-8206-E98D-8326-88C6F1F446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D3F3BC1B-6125-8B43-82E5-9C555028491E}" type="slidenum">
              <a:rPr lang="en-US" altLang="en-US" sz="1200" smtClean="0"/>
              <a:pPr/>
              <a:t>95</a:t>
            </a:fld>
            <a:endParaRPr lang="en-US" altLang="en-US" sz="1200"/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D349F155-7F95-0376-B2BE-DF88854789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>
            <a:extLst>
              <a:ext uri="{FF2B5EF4-FFF2-40B4-BE49-F238E27FC236}">
                <a16:creationId xmlns:a16="http://schemas.microsoft.com/office/drawing/2014/main" id="{4E74A0B0-02F6-DB4D-1B0E-D1D1B34CC3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>
            <a:extLst>
              <a:ext uri="{FF2B5EF4-FFF2-40B4-BE49-F238E27FC236}">
                <a16:creationId xmlns:a16="http://schemas.microsoft.com/office/drawing/2014/main" id="{2062BCD2-C416-2AA6-4AF3-2316D180DB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1FCD386A-B2C9-9C4A-8208-8316A13C2B04}" type="slidenum">
              <a:rPr lang="en-US" altLang="en-US" sz="1200" smtClean="0"/>
              <a:pPr/>
              <a:t>96</a:t>
            </a:fld>
            <a:endParaRPr lang="en-US" altLang="en-US" sz="1200"/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E1B59CB0-9DA8-332C-E52F-BD7A74DB04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4003" name="Rectangle 3">
            <a:extLst>
              <a:ext uri="{FF2B5EF4-FFF2-40B4-BE49-F238E27FC236}">
                <a16:creationId xmlns:a16="http://schemas.microsoft.com/office/drawing/2014/main" id="{D45B9761-A95A-93FF-C183-25EC7604FA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66EB3-53C8-4A50-33F8-187ECE7E5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FFAFA-C3D1-F756-1190-D4C7B1700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619D9-BD9B-4119-41AE-A89FC7FDB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AED65-624C-7B4C-8B84-ABBBBC9B70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1061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0E042-EDDE-8C1F-803B-E689B884A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4E01B-5331-6F25-EE3D-F82F4B434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C86B1-454A-937D-9B51-65FE093A4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38260-ED2B-914E-B774-210F5F92EF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1084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83334-09DE-476A-0AE8-26A143DAE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4DAC0-5966-C125-53C6-C44DC71B0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6FDFD-BE31-01D5-B9D5-5397AE00B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9ACBA-9516-014C-BA71-9C1E3A6F5A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452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5B08C-BF06-1231-22FD-D50070B4C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889E7-E5F3-537E-240C-997CBC6B9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344B6-1752-AA36-66C7-EA2A4176E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5480A-5F95-CB46-B187-094193AD80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1837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E9F1C-0573-5D03-FD71-E753C4D0D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2BC17-C946-369B-B70E-6DE89C7DD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9ABC1-D55C-2161-CAEE-37B3A2DB6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75D46-8E56-7B4F-B33B-6EA9BE5F21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2731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F9EDB-3333-09AF-F192-11249CE1C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70E53-24E3-2190-DCD6-B4ADDFFC5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90AEB-2E32-4E43-F1B9-C11CC544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D3388-8B94-B046-92B4-233BC58BA3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5060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1524D39-5A9F-AD72-EC9A-DC31BC4CF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0935BE7-A862-BA82-E6AA-719BE0200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A295814-1261-4A40-CEBF-30F5E8C5D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50A03-8AF0-CC47-987F-7E3809E7D0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5222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AD06E6A-9275-E699-A1A7-2B114512F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A4C0303-248A-B470-4D0B-166894C4C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0B8FC3-EDE8-4EBE-4056-9933A816F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0F378-AE31-744E-9873-46C9F6DE4B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756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DFBC235-BCB2-C575-A25F-833398B7B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8D6DD04-9062-09FA-20AD-953C19B4F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38818CC-5BAA-0463-7E81-A0FBA7AF3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19843-6809-7F47-B3AB-D1C1A5ECBD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5988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AA53ABE-A024-DB3A-D3A8-A32AADE85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AB9A128-52E0-8376-36BE-DBC4BED9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98B02B6-D625-9F64-6662-17184BF8F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F05CB-EE1A-394C-A1CC-B4CFB1A46B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7752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8D8F90B-8BDF-6F11-4DA4-0EC58C9A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0870140-5531-033D-58B1-D319239D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40532F-D80C-95EA-2F04-01754E056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3A882-7207-7A4F-9292-E351F85907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547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B01C875-C422-6A57-9F27-5F54492A2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0C46557-E97B-1B12-573F-CBA081A63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7E2DB5-36CF-5F3B-FC43-88E42B41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F2E8F-3705-EB49-83A0-2C6BB28883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5578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9F49D6D-8E2A-FBA8-9E60-569B9A316D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B0E4761-5EC5-A48A-9328-4CB6DC97D8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3F83F-9409-ACC0-300E-3506D66EBE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914A7-BC20-096B-0B7E-8D1196F51C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101C5-2779-D956-6390-4695BE942C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F8C1AC9-5070-8144-A871-4FACA253D0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tiff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AB55FC31-C021-15F0-C19E-ED30ED4607D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 The History and Technology of Weather Forecasting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Autumn 2023</a:t>
            </a:r>
          </a:p>
        </p:txBody>
      </p:sp>
      <p:pic>
        <p:nvPicPr>
          <p:cNvPr id="3" name="PowerPoint Temp">
            <a:hlinkClick r:id="" action="ppaction://media"/>
            <a:extLst>
              <a:ext uri="{FF2B5EF4-FFF2-40B4-BE49-F238E27FC236}">
                <a16:creationId xmlns:a16="http://schemas.microsoft.com/office/drawing/2014/main" id="{7CA12F00-CC25-56F6-8A36-A265521216DC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6523038"/>
            <a:ext cx="18256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57EDE9B5-3D6A-EBFE-9E69-6B53DB9D769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4572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4800" b="1">
                <a:solidFill>
                  <a:schemeClr val="tx2"/>
                </a:solidFill>
              </a:rPr>
              <a:t>The Transition To Modern Weather Forecasting</a:t>
            </a:r>
          </a:p>
        </p:txBody>
      </p:sp>
      <p:sp>
        <p:nvSpPr>
          <p:cNvPr id="25602" name="Subtitle 3">
            <a:extLst>
              <a:ext uri="{FF2B5EF4-FFF2-40B4-BE49-F238E27FC236}">
                <a16:creationId xmlns:a16="http://schemas.microsoft.com/office/drawing/2014/main" id="{90DBFDFE-3118-6463-116C-79F9B9D0219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19200" y="22860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 sz="3600" b="1"/>
              <a:t>Step 1:  You need weather instruments with sufficient accuracy and reproducibility.</a:t>
            </a:r>
          </a:p>
        </p:txBody>
      </p:sp>
      <p:pic>
        <p:nvPicPr>
          <p:cNvPr id="25603" name="Picture 4" descr="weathercollage.jpg">
            <a:extLst>
              <a:ext uri="{FF2B5EF4-FFF2-40B4-BE49-F238E27FC236}">
                <a16:creationId xmlns:a16="http://schemas.microsoft.com/office/drawing/2014/main" id="{05F9D457-AA67-3F2D-3C08-025CEAC5E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267200"/>
            <a:ext cx="29813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B0CF5-282F-36B8-AEB0-5A18E2EAF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6952"/>
            <a:ext cx="8229600" cy="1143000"/>
          </a:xfrm>
        </p:spPr>
        <p:txBody>
          <a:bodyPr/>
          <a:lstStyle/>
          <a:p>
            <a:r>
              <a:rPr lang="en-US" b="1" dirty="0"/>
              <a:t>Better Statistical Post Processing Explains Why Some Private Sector Firms Have Superior Forecasts</a:t>
            </a:r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6E7490B7-71B0-9AEA-4137-9F96836C2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531" y="3083533"/>
            <a:ext cx="5953328" cy="3633001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E99795E1-C50D-F344-A086-C719E3BDA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486" y="2279300"/>
            <a:ext cx="4083028" cy="80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9531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le 1">
            <a:extLst>
              <a:ext uri="{FF2B5EF4-FFF2-40B4-BE49-F238E27FC236}">
                <a16:creationId xmlns:a16="http://schemas.microsoft.com/office/drawing/2014/main" id="{019F7A6B-F55C-47A8-C2A5-B273C1AEEA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0713" y="83820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rgbClr val="1F497D"/>
                </a:solidFill>
              </a:rPr>
              <a:t>Communication:  From TV to Smartphones</a:t>
            </a:r>
          </a:p>
        </p:txBody>
      </p:sp>
      <p:pic>
        <p:nvPicPr>
          <p:cNvPr id="125954" name="Picture 3" descr="tv.png">
            <a:extLst>
              <a:ext uri="{FF2B5EF4-FFF2-40B4-BE49-F238E27FC236}">
                <a16:creationId xmlns:a16="http://schemas.microsoft.com/office/drawing/2014/main" id="{79C6D861-2090-F137-058A-821A66E32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96"/>
          <a:stretch>
            <a:fillRect/>
          </a:stretch>
        </p:blipFill>
        <p:spPr bwMode="auto">
          <a:xfrm>
            <a:off x="609600" y="2514600"/>
            <a:ext cx="2693988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5" name="Picture 4" descr="smart.png">
            <a:extLst>
              <a:ext uri="{FF2B5EF4-FFF2-40B4-BE49-F238E27FC236}">
                <a16:creationId xmlns:a16="http://schemas.microsoft.com/office/drawing/2014/main" id="{6CC41A5F-DC90-A1AF-B0F2-CACC84FD9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37"/>
          <a:stretch>
            <a:fillRect/>
          </a:stretch>
        </p:blipFill>
        <p:spPr bwMode="auto">
          <a:xfrm>
            <a:off x="5105400" y="2362200"/>
            <a:ext cx="2998788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B641327C-4507-F1F7-352F-8E361343632E}"/>
              </a:ext>
            </a:extLst>
          </p:cNvPr>
          <p:cNvSpPr/>
          <p:nvPr/>
        </p:nvSpPr>
        <p:spPr>
          <a:xfrm>
            <a:off x="3886200" y="3352800"/>
            <a:ext cx="914400" cy="685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5957" name="TextBox 6">
            <a:extLst>
              <a:ext uri="{FF2B5EF4-FFF2-40B4-BE49-F238E27FC236}">
                <a16:creationId xmlns:a16="http://schemas.microsoft.com/office/drawing/2014/main" id="{FBF5B40F-EE8C-8197-3670-E22F10116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867400"/>
            <a:ext cx="8208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Over a thousand weather apps are now available for smartphones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>
            <a:extLst>
              <a:ext uri="{FF2B5EF4-FFF2-40B4-BE49-F238E27FC236}">
                <a16:creationId xmlns:a16="http://schemas.microsoft.com/office/drawing/2014/main" id="{CC8A7DED-A27D-8AD6-74A4-AB1DB17E40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dirty="0">
                <a:latin typeface="+mn-lt"/>
                <a:ea typeface="MS PGothic" panose="020B0600070205080204" pitchFamily="34" charset="-128"/>
              </a:rPr>
              <a:t>The Future</a:t>
            </a:r>
          </a:p>
        </p:txBody>
      </p:sp>
      <p:sp>
        <p:nvSpPr>
          <p:cNvPr id="126978" name="Rectangle 3">
            <a:extLst>
              <a:ext uri="{FF2B5EF4-FFF2-40B4-BE49-F238E27FC236}">
                <a16:creationId xmlns:a16="http://schemas.microsoft.com/office/drawing/2014/main" id="{9673F044-2D58-A811-40CE-4550EDF5184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0605" y="15240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ea typeface="MS PGothic" panose="020B0600070205080204" pitchFamily="34" charset="-128"/>
              </a:rPr>
              <a:t>As computer get faster and faster, there will be a transition to higher resolution, more specific forecasts and more probabilistic information.</a:t>
            </a:r>
          </a:p>
          <a:p>
            <a:pPr eaLnBrk="1" hangingPunct="1"/>
            <a:r>
              <a:rPr lang="en-US" altLang="en-US" sz="2800" dirty="0">
                <a:ea typeface="MS PGothic" panose="020B0600070205080204" pitchFamily="34" charset="-128"/>
              </a:rPr>
              <a:t>Forecast skill will be pushed out in time—more skill at longer projections.</a:t>
            </a:r>
          </a:p>
          <a:p>
            <a:pPr eaLnBrk="1" hangingPunct="1"/>
            <a:r>
              <a:rPr lang="en-US" altLang="en-US" sz="2800" dirty="0">
                <a:ea typeface="MS PGothic" panose="020B0600070205080204" pitchFamily="34" charset="-128"/>
              </a:rPr>
              <a:t>But there are theoretical limits and we will probably never be able to forecast specific weather features out past about 2 weeks.</a:t>
            </a:r>
          </a:p>
          <a:p>
            <a:pPr eaLnBrk="1" hangingPunct="1"/>
            <a:r>
              <a:rPr lang="en-US" altLang="en-US" sz="2800" dirty="0">
                <a:ea typeface="MS PGothic" panose="020B0600070205080204" pitchFamily="34" charset="-128"/>
              </a:rPr>
              <a:t>Machine learning may be able to replace the equations we now use.</a:t>
            </a:r>
          </a:p>
          <a:p>
            <a:pPr eaLnBrk="1" hangingPunct="1"/>
            <a:endParaRPr lang="en-US" altLang="en-US" dirty="0"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itle 1">
            <a:extLst>
              <a:ext uri="{FF2B5EF4-FFF2-40B4-BE49-F238E27FC236}">
                <a16:creationId xmlns:a16="http://schemas.microsoft.com/office/drawing/2014/main" id="{EFEF1D5E-3403-2A47-3464-644177659B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MS PGothic" panose="020B0600070205080204" pitchFamily="34" charset="-128"/>
              </a:rPr>
              <a:t>Probably not….</a:t>
            </a:r>
          </a:p>
        </p:txBody>
      </p:sp>
      <p:pic>
        <p:nvPicPr>
          <p:cNvPr id="129026" name="Content Placeholder 3" descr="tumblr_lcq6fysjpb1qz5qbjo1_500.jpg">
            <a:extLst>
              <a:ext uri="{FF2B5EF4-FFF2-40B4-BE49-F238E27FC236}">
                <a16:creationId xmlns:a16="http://schemas.microsoft.com/office/drawing/2014/main" id="{44890077-1502-823C-115A-3D5B2BA22B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2" t="31648" r="288" b="6783"/>
          <a:stretch>
            <a:fillRect/>
          </a:stretch>
        </p:blipFill>
        <p:spPr>
          <a:xfrm>
            <a:off x="1143000" y="1219200"/>
            <a:ext cx="6781800" cy="5199063"/>
          </a:xfr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74F97-B229-FD64-F06E-D3B18A41A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Although Star Trek Next Generation had This Technology!</a:t>
            </a:r>
          </a:p>
        </p:txBody>
      </p:sp>
      <p:pic>
        <p:nvPicPr>
          <p:cNvPr id="5" name="Content Placeholder 4" descr="A hand reaching out to a screen&#10;&#10;Description automatically generated with medium confidence">
            <a:extLst>
              <a:ext uri="{FF2B5EF4-FFF2-40B4-BE49-F238E27FC236}">
                <a16:creationId xmlns:a16="http://schemas.microsoft.com/office/drawing/2014/main" id="{EDBAF957-C5D5-394C-FF75-D6E1011B7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9813" y="1825625"/>
            <a:ext cx="3384374" cy="4351338"/>
          </a:xfrm>
        </p:spPr>
      </p:pic>
    </p:spTree>
    <p:extLst>
      <p:ext uri="{BB962C8B-B14F-4D97-AF65-F5344CB8AC3E}">
        <p14:creationId xmlns:p14="http://schemas.microsoft.com/office/powerpoint/2010/main" val="3739565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FAF29EEC-5476-941C-10A5-D799DC639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tx2"/>
                </a:solidFill>
                <a:latin typeface="+mn-lt"/>
              </a:rPr>
              <a:t>1450-1750  </a:t>
            </a:r>
            <a:br>
              <a:rPr lang="en-US" altLang="en-US" sz="3600" b="1" dirty="0">
                <a:solidFill>
                  <a:schemeClr val="tx2"/>
                </a:solidFill>
                <a:latin typeface="+mn-lt"/>
              </a:rPr>
            </a:br>
            <a:r>
              <a:rPr lang="en-US" altLang="en-US" sz="3600" b="1" dirty="0">
                <a:solidFill>
                  <a:schemeClr val="tx2"/>
                </a:solidFill>
                <a:latin typeface="+mn-lt"/>
              </a:rPr>
              <a:t>The Rise of Weather Instruments</a:t>
            </a:r>
          </a:p>
        </p:txBody>
      </p:sp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id="{FEF7D8EE-6D41-FA97-B5A3-33001FCAC2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5257800" cy="4525963"/>
          </a:xfrm>
        </p:spPr>
        <p:txBody>
          <a:bodyPr/>
          <a:lstStyle/>
          <a:p>
            <a:pPr eaLnBrk="1" hangingPunct="1"/>
            <a:r>
              <a:rPr lang="en-US" altLang="en-US" sz="2800"/>
              <a:t>Around 1600 A.D., a number of experimenters, including </a:t>
            </a:r>
            <a:r>
              <a:rPr lang="en-US" altLang="en-US" sz="2800">
                <a:solidFill>
                  <a:schemeClr val="tx2"/>
                </a:solidFill>
              </a:rPr>
              <a:t>Galileo Galilei</a:t>
            </a:r>
            <a:r>
              <a:rPr lang="en-US" altLang="en-US" sz="2800"/>
              <a:t>, developed air-water </a:t>
            </a:r>
            <a:r>
              <a:rPr lang="en-US" altLang="en-US" sz="2800" i="1"/>
              <a:t>thermoscopes</a:t>
            </a:r>
          </a:p>
          <a:p>
            <a:pPr eaLnBrk="1" hangingPunct="1"/>
            <a:r>
              <a:rPr lang="en-US" altLang="en-US" sz="2800"/>
              <a:t>A tube and bulb was inserted into water; as temperature changes, the water level changes in the tube </a:t>
            </a:r>
          </a:p>
        </p:txBody>
      </p:sp>
      <p:pic>
        <p:nvPicPr>
          <p:cNvPr id="27651" name="Picture 3" descr="gale.png">
            <a:extLst>
              <a:ext uri="{FF2B5EF4-FFF2-40B4-BE49-F238E27FC236}">
                <a16:creationId xmlns:a16="http://schemas.microsoft.com/office/drawing/2014/main" id="{A4A95AF8-DC77-A99C-3B40-688ECDC78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057400"/>
            <a:ext cx="2328863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2908780A-40B6-7C93-37C0-5ED54F0EC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87312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</a:rPr>
              <a:t>Robert Hooke (1660) Invented the Anemometer to Measure Wind Speed</a:t>
            </a:r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6275F1ED-8F6F-A151-D1FF-5516B38A3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590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28675" name="Picture 1" descr="hookeanm">
            <a:extLst>
              <a:ext uri="{FF2B5EF4-FFF2-40B4-BE49-F238E27FC236}">
                <a16:creationId xmlns:a16="http://schemas.microsoft.com/office/drawing/2014/main" id="{FE032400-619D-F099-B5D2-508A7FDEE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2590800"/>
            <a:ext cx="2643188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4">
            <a:extLst>
              <a:ext uri="{FF2B5EF4-FFF2-40B4-BE49-F238E27FC236}">
                <a16:creationId xmlns:a16="http://schemas.microsoft.com/office/drawing/2014/main" id="{AB2C7E49-CD45-F575-F435-27510D963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2654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28677" name="Picture 3" descr="origanem">
            <a:extLst>
              <a:ext uri="{FF2B5EF4-FFF2-40B4-BE49-F238E27FC236}">
                <a16:creationId xmlns:a16="http://schemas.microsoft.com/office/drawing/2014/main" id="{9D93C8DB-D766-C4B2-280E-0B833E016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360613"/>
            <a:ext cx="2057400" cy="301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5">
            <a:extLst>
              <a:ext uri="{FF2B5EF4-FFF2-40B4-BE49-F238E27FC236}">
                <a16:creationId xmlns:a16="http://schemas.microsoft.com/office/drawing/2014/main" id="{52D0F348-CF95-409E-1CB3-038FB8382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603875"/>
            <a:ext cx="1774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Hooke, 1660</a:t>
            </a:r>
          </a:p>
        </p:txBody>
      </p:sp>
      <p:sp>
        <p:nvSpPr>
          <p:cNvPr id="28679" name="TextBox 6">
            <a:extLst>
              <a:ext uri="{FF2B5EF4-FFF2-40B4-BE49-F238E27FC236}">
                <a16:creationId xmlns:a16="http://schemas.microsoft.com/office/drawing/2014/main" id="{78516BFF-0DCD-2A1F-05E4-454EB9184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5602288"/>
            <a:ext cx="2151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Anderson, 1840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9FA1DBD1-14A5-9C52-934E-934F5B9A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74638"/>
            <a:ext cx="4724400" cy="55927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</a:rPr>
              <a:t>Torricelli Devised the Mercury Barometer to Measure Pressure (1644)</a:t>
            </a:r>
          </a:p>
        </p:txBody>
      </p:sp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id="{2DB032CD-1C23-5F85-5515-75AC0B0562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48400" y="3581400"/>
            <a:ext cx="8229600" cy="4525963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F264254B-4CEA-85E8-347F-58D60F43F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1981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29700" name="Picture 1" descr="museum_torricelli02">
            <a:extLst>
              <a:ext uri="{FF2B5EF4-FFF2-40B4-BE49-F238E27FC236}">
                <a16:creationId xmlns:a16="http://schemas.microsoft.com/office/drawing/2014/main" id="{B8497010-D322-C89D-2D86-14AAE54B3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33450"/>
            <a:ext cx="28194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E6AFED41-D099-95B1-A4A5-3443770E1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057400"/>
            <a:ext cx="5562600" cy="2590800"/>
          </a:xfrm>
        </p:spPr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</a:rPr>
              <a:t>But there was a problem… the absence of universal scales for basic weather parameters such as temperature</a:t>
            </a:r>
            <a:endParaRPr lang="en-US" altLang="en-US" b="1" dirty="0">
              <a:latin typeface="+mn-lt"/>
            </a:endParaRPr>
          </a:p>
        </p:txBody>
      </p:sp>
      <p:pic>
        <p:nvPicPr>
          <p:cNvPr id="30722" name="Picture 3">
            <a:extLst>
              <a:ext uri="{FF2B5EF4-FFF2-40B4-BE49-F238E27FC236}">
                <a16:creationId xmlns:a16="http://schemas.microsoft.com/office/drawing/2014/main" id="{87969ECE-E06F-9DDE-D193-6AAEB8F8D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653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B1190E3B-3FE6-AD41-B98B-7B1BED2E60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839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</a:rPr>
              <a:t>Solutions for Temperature</a:t>
            </a: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F289DA88-F1C6-3180-8BEF-112CBD21A0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686800" cy="3916363"/>
          </a:xfrm>
        </p:spPr>
        <p:txBody>
          <a:bodyPr/>
          <a:lstStyle/>
          <a:p>
            <a:pPr eaLnBrk="1" hangingPunct="1"/>
            <a:r>
              <a:rPr lang="en-US" altLang="en-US" sz="3400"/>
              <a:t>In 1665 </a:t>
            </a:r>
            <a:r>
              <a:rPr lang="en-US" altLang="en-US" sz="3400" b="1"/>
              <a:t>Christian Huygens </a:t>
            </a:r>
            <a:r>
              <a:rPr lang="en-US" altLang="en-US" sz="3400"/>
              <a:t>suggested using the freezing and boiling points of water as standards</a:t>
            </a:r>
          </a:p>
          <a:p>
            <a:pPr eaLnBrk="1" hangingPunct="1"/>
            <a:r>
              <a:rPr lang="en-US" altLang="en-US" sz="3400"/>
              <a:t>1724 </a:t>
            </a:r>
            <a:r>
              <a:rPr lang="en-US" altLang="en-US" sz="3400" b="1"/>
              <a:t>Daniel Fahrenheit </a:t>
            </a:r>
            <a:r>
              <a:rPr lang="en-US" altLang="en-US" sz="3400"/>
              <a:t>proposed a scale with 32F for freezing and 212F for boiling and used this scale in the first mercury thermometers.  </a:t>
            </a:r>
          </a:p>
          <a:p>
            <a:pPr eaLnBrk="1" hangingPunct="1"/>
            <a:r>
              <a:rPr lang="en-US" altLang="en-US" sz="3400"/>
              <a:t>In 1742 </a:t>
            </a:r>
            <a:r>
              <a:rPr lang="en-US" altLang="en-US" sz="3400" b="1"/>
              <a:t>Anders Celsius </a:t>
            </a:r>
            <a:r>
              <a:rPr lang="en-US" altLang="en-US" sz="3400"/>
              <a:t>introduced the temperature scale using 0 and 100°C for freezing and boiling points.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9596355B-1A7F-2B82-1AD3-5C418A51CC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069582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By the late 1700’s everything was in place:  decent instruments and universal scales</a:t>
            </a:r>
          </a:p>
        </p:txBody>
      </p:sp>
      <p:sp>
        <p:nvSpPr>
          <p:cNvPr id="32770" name="Subtitle 3">
            <a:extLst>
              <a:ext uri="{FF2B5EF4-FFF2-40B4-BE49-F238E27FC236}">
                <a16:creationId xmlns:a16="http://schemas.microsoft.com/office/drawing/2014/main" id="{F04AC4B2-1B15-FC3D-50F2-B6E6F0E653B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38200" y="2590800"/>
            <a:ext cx="4800600" cy="1066800"/>
          </a:xfrm>
        </p:spPr>
        <p:txBody>
          <a:bodyPr/>
          <a:lstStyle/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r>
              <a:rPr lang="en-US" altLang="en-US" sz="3600" b="1"/>
              <a:t>The weather observing revolution was about to begin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r>
              <a:rPr lang="en-US" altLang="en-US" sz="3600" b="1">
                <a:solidFill>
                  <a:srgbClr val="FF0000"/>
                </a:solidFill>
              </a:rPr>
              <a:t>Observing the weather became the high-tech craze of the period</a:t>
            </a:r>
          </a:p>
        </p:txBody>
      </p:sp>
      <p:pic>
        <p:nvPicPr>
          <p:cNvPr id="32771" name="Picture 4" descr="2433.jpg 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C277ED60-FCB6-AF72-7685-F75590B24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95600"/>
            <a:ext cx="2151063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8E88FF06-686B-4DA0-1797-1725E7E5D0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6397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</a:rPr>
              <a:t>Early Weather Hobbyists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5AFC2B78-C2AB-A5E9-480A-283E27F9A4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3886200"/>
            <a:ext cx="8458200" cy="26670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Thomas Jefferson maintained a nearly unbroken record of weather observations between 1776 and 1816.  Four weather observations on July 4, 1776!</a:t>
            </a:r>
          </a:p>
          <a:p>
            <a:pPr eaLnBrk="1" hangingPunct="1"/>
            <a:r>
              <a:rPr lang="en-US" altLang="en-US" sz="2800" dirty="0"/>
              <a:t>George Washington collected daily weather observations until only a few days before he died.</a:t>
            </a:r>
          </a:p>
        </p:txBody>
      </p:sp>
      <p:pic>
        <p:nvPicPr>
          <p:cNvPr id="33795" name="Picture 3" descr="George-Washington.jpg">
            <a:extLst>
              <a:ext uri="{FF2B5EF4-FFF2-40B4-BE49-F238E27FC236}">
                <a16:creationId xmlns:a16="http://schemas.microsoft.com/office/drawing/2014/main" id="{FA9C7650-94C7-96D5-7135-03FF58441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1196" r="1334" b="9567"/>
          <a:stretch>
            <a:fillRect/>
          </a:stretch>
        </p:blipFill>
        <p:spPr bwMode="auto">
          <a:xfrm>
            <a:off x="990600" y="1143000"/>
            <a:ext cx="2292350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MTE5NDg0MDU1MDEwMjQ4MjA3.jpg">
            <a:extLst>
              <a:ext uri="{FF2B5EF4-FFF2-40B4-BE49-F238E27FC236}">
                <a16:creationId xmlns:a16="http://schemas.microsoft.com/office/drawing/2014/main" id="{BCD08CC4-8C67-C2FE-4453-0B104D83B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1430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 descr="download (2).jpeg">
            <a:extLst>
              <a:ext uri="{FF2B5EF4-FFF2-40B4-BE49-F238E27FC236}">
                <a16:creationId xmlns:a16="http://schemas.microsoft.com/office/drawing/2014/main" id="{A4D5C875-B64B-D981-979C-FEA7E9F6E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143000"/>
            <a:ext cx="19812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4A7898B4-BF59-0713-9DD1-0DCED1F87E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MS PGothic" panose="020B0600070205080204" pitchFamily="34" charset="-128"/>
              </a:rPr>
              <a:t>Franklin Foresaw Modern Weather Prediction</a:t>
            </a:r>
          </a:p>
        </p:txBody>
      </p:sp>
      <p:pic>
        <p:nvPicPr>
          <p:cNvPr id="34818" name="Content Placeholder 6" descr="17db8dc2ed466effae51189156463160.jpg">
            <a:extLst>
              <a:ext uri="{FF2B5EF4-FFF2-40B4-BE49-F238E27FC236}">
                <a16:creationId xmlns:a16="http://schemas.microsoft.com/office/drawing/2014/main" id="{398AEFCF-EA9B-9460-9812-9D90FF8C79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9950" y="1524000"/>
            <a:ext cx="7512050" cy="5140325"/>
          </a:xfrm>
        </p:spPr>
      </p:pic>
    </p:spTree>
  </p:cSld>
  <p:clrMapOvr>
    <a:masterClrMapping/>
  </p:clrMapOvr>
  <p:transition advTm="46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72D614CF-CEB2-A10A-4991-ABCAE7AF47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MS PGothic" panose="020B0600070205080204" pitchFamily="34" charset="-128"/>
              </a:rPr>
              <a:t>Ben Franklin, the Weather Forecaster</a:t>
            </a:r>
          </a:p>
        </p:txBody>
      </p:sp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651CA0CD-5756-8156-4713-FE2515A0D8D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914400"/>
            <a:ext cx="5638800" cy="4724400"/>
          </a:xfrm>
        </p:spPr>
        <p:txBody>
          <a:bodyPr/>
          <a:lstStyle/>
          <a:p>
            <a:pPr eaLnBrk="1" hangingPunct="1"/>
            <a:r>
              <a:rPr lang="en-US" altLang="en-US" sz="2800"/>
              <a:t>Franklin concluded, based on the visibility of a 1743 lunar eclipse at various locations, that a storm moved to the northeast.</a:t>
            </a:r>
          </a:p>
          <a:p>
            <a:pPr eaLnBrk="1" hangingPunct="1"/>
            <a:r>
              <a:rPr lang="en-US" altLang="en-US" sz="2800"/>
              <a:t>Thus, it might be possible to </a:t>
            </a:r>
            <a:r>
              <a:rPr lang="en-US" altLang="en-US" sz="2800" i="1"/>
              <a:t>predict</a:t>
            </a:r>
            <a:r>
              <a:rPr lang="en-US" altLang="en-US" sz="2800"/>
              <a:t> storm movement if information could move faster than the storms.</a:t>
            </a:r>
          </a:p>
          <a:p>
            <a:pPr eaLnBrk="1" hangingPunct="1"/>
            <a:r>
              <a:rPr lang="en-US" altLang="en-US" sz="2800"/>
              <a:t>Produced some of the first written weather forecasts in Poor Richard’s Almanac</a:t>
            </a:r>
          </a:p>
        </p:txBody>
      </p:sp>
      <p:pic>
        <p:nvPicPr>
          <p:cNvPr id="35843" name="Picture 3" descr="bf0053s.jpg">
            <a:extLst>
              <a:ext uri="{FF2B5EF4-FFF2-40B4-BE49-F238E27FC236}">
                <a16:creationId xmlns:a16="http://schemas.microsoft.com/office/drawing/2014/main" id="{7F17445E-1197-6A9D-B3C5-FCE7C884D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47800"/>
            <a:ext cx="303688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EC751087-92A5-0403-7E89-46A214AF25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</a:rPr>
              <a:t>Weather forecasting is as old as our species</a:t>
            </a:r>
          </a:p>
        </p:txBody>
      </p:sp>
      <p:pic>
        <p:nvPicPr>
          <p:cNvPr id="17410" name="Content Placeholder 3" descr="early-humans-tuberculosis.jpg">
            <a:extLst>
              <a:ext uri="{FF2B5EF4-FFF2-40B4-BE49-F238E27FC236}">
                <a16:creationId xmlns:a16="http://schemas.microsoft.com/office/drawing/2014/main" id="{E3511C78-383C-05BD-9AC5-515B17BCA5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93" r="-5293"/>
          <a:stretch>
            <a:fillRect/>
          </a:stretch>
        </p:blipFill>
        <p:spPr/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5A946CFB-FD5B-EB0E-FA45-4BF1EC5EDB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9900" y="457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chemeClr val="tx2"/>
                </a:solidFill>
                <a:latin typeface="+mn-lt"/>
              </a:rPr>
              <a:t>The Weather Observing Craze</a:t>
            </a:r>
          </a:p>
        </p:txBody>
      </p:sp>
      <p:sp>
        <p:nvSpPr>
          <p:cNvPr id="36866" name="Content Placeholder 1">
            <a:extLst>
              <a:ext uri="{FF2B5EF4-FFF2-40B4-BE49-F238E27FC236}">
                <a16:creationId xmlns:a16="http://schemas.microsoft.com/office/drawing/2014/main" id="{F75670FB-8301-B943-EFA9-AD986B0131A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447800"/>
            <a:ext cx="7772400" cy="4525963"/>
          </a:xfrm>
        </p:spPr>
        <p:txBody>
          <a:bodyPr/>
          <a:lstStyle/>
          <a:p>
            <a:pPr eaLnBrk="1" hangingPunct="1"/>
            <a:r>
              <a:rPr lang="en-US" altLang="en-US" sz="3200"/>
              <a:t>More and more people took weather observations in the late 1700s and early 1800s</a:t>
            </a:r>
          </a:p>
          <a:p>
            <a:pPr eaLnBrk="1" hangingPunct="1"/>
            <a:r>
              <a:rPr lang="en-US" altLang="en-US" sz="3200"/>
              <a:t>Folks mailed weather observations to each other and </a:t>
            </a:r>
            <a:r>
              <a:rPr lang="en-US" altLang="en-US" sz="3200" b="1"/>
              <a:t>the first weather networks were were begun</a:t>
            </a:r>
          </a:p>
          <a:p>
            <a:pPr eaLnBrk="1" hangingPunct="1"/>
            <a:r>
              <a:rPr lang="en-US" altLang="en-US" sz="3200"/>
              <a:t>Example: 1792 the Mannheim (or Palatine) network included 39 stations from France, Germany, Italy, Scandinavia, Poland and Russia.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  <p:transition advTm="20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>
            <a:extLst>
              <a:ext uri="{FF2B5EF4-FFF2-40B4-BE49-F238E27FC236}">
                <a16:creationId xmlns:a16="http://schemas.microsoft.com/office/drawing/2014/main" id="{196A87DA-73BE-3F34-74A7-76F0358FA8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</a:rPr>
              <a:t>The U.S. Government Gets Involved</a:t>
            </a:r>
          </a:p>
        </p:txBody>
      </p:sp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30AE9697-97F0-7836-59F1-1CA762762B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4300" y="1524000"/>
            <a:ext cx="5168900" cy="3810000"/>
          </a:xfrm>
        </p:spPr>
        <p:txBody>
          <a:bodyPr/>
          <a:lstStyle/>
          <a:p>
            <a:pPr eaLnBrk="1" hangingPunct="1"/>
            <a:r>
              <a:rPr lang="en-US" altLang="en-US" sz="3200"/>
              <a:t>In 1816 all U.S. army surgeons were required to take three observations daily.  </a:t>
            </a:r>
          </a:p>
          <a:p>
            <a:pPr eaLnBrk="1" hangingPunct="1"/>
            <a:r>
              <a:rPr lang="en-US" altLang="en-US" sz="3200"/>
              <a:t>Other American weather networks were organized under the auspices of the U.S. Navy and the Smithsonian Institution</a:t>
            </a:r>
          </a:p>
          <a:p>
            <a:pPr eaLnBrk="1" hangingPunct="1"/>
            <a:endParaRPr lang="en-US" altLang="en-US"/>
          </a:p>
        </p:txBody>
      </p:sp>
      <p:pic>
        <p:nvPicPr>
          <p:cNvPr id="37891" name="Picture 1">
            <a:extLst>
              <a:ext uri="{FF2B5EF4-FFF2-40B4-BE49-F238E27FC236}">
                <a16:creationId xmlns:a16="http://schemas.microsoft.com/office/drawing/2014/main" id="{830817EE-7044-8AAA-9F79-CFB094C3B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 r="31641" b="16667"/>
          <a:stretch>
            <a:fillRect/>
          </a:stretch>
        </p:blipFill>
        <p:spPr bwMode="auto">
          <a:xfrm>
            <a:off x="5184775" y="1752600"/>
            <a:ext cx="3733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9957366E-106D-0DD7-1DEA-03C6FADFC0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</a:rPr>
              <a:t>The First Weather Map (1820)</a:t>
            </a:r>
          </a:p>
        </p:txBody>
      </p:sp>
      <p:sp>
        <p:nvSpPr>
          <p:cNvPr id="38914" name="Rectangle 5">
            <a:extLst>
              <a:ext uri="{FF2B5EF4-FFF2-40B4-BE49-F238E27FC236}">
                <a16:creationId xmlns:a16="http://schemas.microsoft.com/office/drawing/2014/main" id="{08296CFE-831B-21EA-2BAA-11100597D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676400"/>
            <a:ext cx="36576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3200"/>
              <a:t> Created by H. W. Brandes for March 6, 1783.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/>
              <a:t> The arrows indicate wind direction and the lines show the deviation of pressure from average conditions </a:t>
            </a:r>
          </a:p>
        </p:txBody>
      </p:sp>
      <p:pic>
        <p:nvPicPr>
          <p:cNvPr id="38915" name="Picture 4" descr="Brandesmap.gif">
            <a:extLst>
              <a:ext uri="{FF2B5EF4-FFF2-40B4-BE49-F238E27FC236}">
                <a16:creationId xmlns:a16="http://schemas.microsoft.com/office/drawing/2014/main" id="{6FC02F8A-EE95-D683-77AA-036C9BEE7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339850"/>
            <a:ext cx="4343400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DDEC2983-277E-B87D-E8B3-5381EB92D3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  <a:ea typeface="MS PGothic" panose="020B0600070205080204" pitchFamily="34" charset="-128"/>
              </a:rPr>
              <a:t>The Advent of Operational Weather Forecasting</a:t>
            </a:r>
          </a:p>
        </p:txBody>
      </p:sp>
      <p:pic>
        <p:nvPicPr>
          <p:cNvPr id="39938" name="Picture 1">
            <a:extLst>
              <a:ext uri="{FF2B5EF4-FFF2-40B4-BE49-F238E27FC236}">
                <a16:creationId xmlns:a16="http://schemas.microsoft.com/office/drawing/2014/main" id="{A1AEB83F-9D9B-E762-C4BF-768282292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738" y="2057400"/>
            <a:ext cx="62325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4433E222-EE62-6196-40C6-5D9ADBB02C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1300" y="439738"/>
            <a:ext cx="8686800" cy="1143000"/>
          </a:xfrm>
        </p:spPr>
        <p:txBody>
          <a:bodyPr/>
          <a:lstStyle/>
          <a:p>
            <a:r>
              <a:rPr lang="en-US" altLang="en-US" sz="4000" b="1">
                <a:solidFill>
                  <a:schemeClr val="tx2"/>
                </a:solidFill>
              </a:rPr>
              <a:t>There were lots of weather observations but their value was limited</a:t>
            </a:r>
          </a:p>
        </p:txBody>
      </p:sp>
      <p:sp>
        <p:nvSpPr>
          <p:cNvPr id="40962" name="Content Placeholder 2">
            <a:extLst>
              <a:ext uri="{FF2B5EF4-FFF2-40B4-BE49-F238E27FC236}">
                <a16:creationId xmlns:a16="http://schemas.microsoft.com/office/drawing/2014/main" id="{99DDB6CD-E987-8946-7A45-863BC7F63C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752600"/>
            <a:ext cx="6324600" cy="4648200"/>
          </a:xfrm>
        </p:spPr>
        <p:txBody>
          <a:bodyPr/>
          <a:lstStyle/>
          <a:p>
            <a:pPr eaLnBrk="1" hangingPunct="1"/>
            <a:r>
              <a:rPr lang="en-US" altLang="en-US" sz="3200">
                <a:ea typeface="MS PGothic" panose="020B0600070205080204" pitchFamily="34" charset="-128"/>
              </a:rPr>
              <a:t>Without a means for rapid communication, weather maps were created weeks or months after the observations were taken.</a:t>
            </a:r>
          </a:p>
          <a:p>
            <a:pPr eaLnBrk="1" hangingPunct="1"/>
            <a:r>
              <a:rPr lang="en-US" altLang="en-US" sz="3200">
                <a:ea typeface="MS PGothic" panose="020B0600070205080204" pitchFamily="34" charset="-128"/>
              </a:rPr>
              <a:t>Weather forecasting was limited to the "</a:t>
            </a:r>
            <a:r>
              <a:rPr lang="en-US" altLang="en-US" sz="3200">
                <a:solidFill>
                  <a:srgbClr val="FF0000"/>
                </a:solidFill>
                <a:ea typeface="MS PGothic" panose="020B0600070205080204" pitchFamily="34" charset="-128"/>
              </a:rPr>
              <a:t>local method</a:t>
            </a:r>
            <a:r>
              <a:rPr lang="en-US" altLang="en-US" sz="3200">
                <a:ea typeface="MS PGothic" panose="020B0600070205080204" pitchFamily="34" charset="-128"/>
              </a:rPr>
              <a:t>," in which local surface and cloud observations were combined with past experience.</a:t>
            </a:r>
          </a:p>
          <a:p>
            <a:endParaRPr lang="en-US" altLang="en-US"/>
          </a:p>
        </p:txBody>
      </p:sp>
      <p:pic>
        <p:nvPicPr>
          <p:cNvPr id="40963" name="Picture 3">
            <a:extLst>
              <a:ext uri="{FF2B5EF4-FFF2-40B4-BE49-F238E27FC236}">
                <a16:creationId xmlns:a16="http://schemas.microsoft.com/office/drawing/2014/main" id="{24389166-70B0-8BF6-FE46-D15D96A6A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743200"/>
            <a:ext cx="2325688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>
            <a:extLst>
              <a:ext uri="{FF2B5EF4-FFF2-40B4-BE49-F238E27FC236}">
                <a16:creationId xmlns:a16="http://schemas.microsoft.com/office/drawing/2014/main" id="{734BD8FC-619A-3A2F-F026-7ED003CEC6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6858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Similar Methodology Used Today</a:t>
            </a:r>
            <a:br>
              <a:rPr lang="en-US" altLang="en-US" b="1" dirty="0">
                <a:solidFill>
                  <a:schemeClr val="accent1"/>
                </a:solidFill>
                <a:latin typeface="+mn-lt"/>
              </a:rPr>
            </a:br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for Inexpensive Weather Stations</a:t>
            </a:r>
          </a:p>
        </p:txBody>
      </p:sp>
      <p:pic>
        <p:nvPicPr>
          <p:cNvPr id="41986" name="Content Placeholder 3">
            <a:extLst>
              <a:ext uri="{FF2B5EF4-FFF2-40B4-BE49-F238E27FC236}">
                <a16:creationId xmlns:a16="http://schemas.microsoft.com/office/drawing/2014/main" id="{4592B70C-19CA-B41E-12CA-612CF949C4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2320925"/>
            <a:ext cx="2986088" cy="2986088"/>
          </a:xfrm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2261186F-E72D-6211-FA4F-EAB7AD8E7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32205" r="16667" b="20016"/>
          <a:stretch>
            <a:fillRect/>
          </a:stretch>
        </p:blipFill>
        <p:spPr bwMode="auto">
          <a:xfrm>
            <a:off x="609600" y="2174875"/>
            <a:ext cx="4572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860294B4-22EB-7A46-2643-B99337D859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1"/>
                </a:solidFill>
              </a:rPr>
              <a:t>The Telegraph Changes Everything</a:t>
            </a:r>
          </a:p>
        </p:txBody>
      </p:sp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id="{F2E80107-E027-C9C8-367E-C753EE7FBD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458200" cy="4525962"/>
          </a:xfrm>
        </p:spPr>
        <p:txBody>
          <a:bodyPr/>
          <a:lstStyle/>
          <a:p>
            <a:r>
              <a:rPr lang="en-US" altLang="en-US" sz="2800"/>
              <a:t>The first practical electrical telegraph was built by Samuel Morse and Alfred Vail in 1837</a:t>
            </a:r>
          </a:p>
          <a:p>
            <a:r>
              <a:rPr lang="en-US" altLang="en-US" sz="2800"/>
              <a:t>In 1844,  the “what hath God wrought?” message transmitted between Baltimore and Washington, D.C. </a:t>
            </a:r>
          </a:p>
        </p:txBody>
      </p:sp>
      <p:pic>
        <p:nvPicPr>
          <p:cNvPr id="43011" name="Picture 4" descr="&#10;tel_34.jpg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6D0C18FA-0D68-B150-1F31-4ACBAAA41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7600"/>
            <a:ext cx="34051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>
            <a:extLst>
              <a:ext uri="{FF2B5EF4-FFF2-40B4-BE49-F238E27FC236}">
                <a16:creationId xmlns:a16="http://schemas.microsoft.com/office/drawing/2014/main" id="{6D21B0B7-E1C3-15DE-B309-156061CBB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0" y="3962400"/>
            <a:ext cx="30162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5">
            <a:extLst>
              <a:ext uri="{FF2B5EF4-FFF2-40B4-BE49-F238E27FC236}">
                <a16:creationId xmlns:a16="http://schemas.microsoft.com/office/drawing/2014/main" id="{2F9E6150-63AD-DC5D-DE76-66D5154B7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75" y="3975100"/>
            <a:ext cx="20732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200" b="1"/>
              <a:t>The Internet of the 1840s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>
            <a:extLst>
              <a:ext uri="{FF2B5EF4-FFF2-40B4-BE49-F238E27FC236}">
                <a16:creationId xmlns:a16="http://schemas.microsoft.com/office/drawing/2014/main" id="{4DE32715-E40C-E1C3-6321-1F54E8B034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3100" y="609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It was immediately recognized that the telegraph made weather prediction possible</a:t>
            </a:r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96B93892-5ADF-F0A6-094B-423E6080C0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4500" y="2362200"/>
            <a:ext cx="5727700" cy="39624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800"/>
              <a:t>Joseph Henry in 1847 provided the vision: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28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800" b="1"/>
              <a:t>“… extended lines of telegraph will furnish a ready means of warning the more northern and eastern observers to be on the watch for the first appearance of an advancing storm.”</a:t>
            </a:r>
          </a:p>
        </p:txBody>
      </p:sp>
      <p:pic>
        <p:nvPicPr>
          <p:cNvPr id="44035" name="Picture 1">
            <a:extLst>
              <a:ext uri="{FF2B5EF4-FFF2-40B4-BE49-F238E27FC236}">
                <a16:creationId xmlns:a16="http://schemas.microsoft.com/office/drawing/2014/main" id="{4F80DE3B-B246-1F85-0656-649038685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2362200"/>
            <a:ext cx="26019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8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1A9198B7-1A0A-0BFF-6E74-987251552B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</a:rPr>
              <a:t>The Weather-Telegraph Revolution</a:t>
            </a:r>
          </a:p>
        </p:txBody>
      </p:sp>
      <p:sp>
        <p:nvSpPr>
          <p:cNvPr id="45058" name="Content Placeholder 2">
            <a:extLst>
              <a:ext uri="{FF2B5EF4-FFF2-40B4-BE49-F238E27FC236}">
                <a16:creationId xmlns:a16="http://schemas.microsoft.com/office/drawing/2014/main" id="{AC68B87F-B351-90C7-FE34-7D35F094C7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282700"/>
            <a:ext cx="8453438" cy="3276600"/>
          </a:xfrm>
        </p:spPr>
        <p:txBody>
          <a:bodyPr/>
          <a:lstStyle/>
          <a:p>
            <a:r>
              <a:rPr lang="en-US" altLang="en-US" sz="2800"/>
              <a:t>In 1849, the Smithsonian created a network of roughly </a:t>
            </a:r>
            <a:r>
              <a:rPr lang="en-US" altLang="en-US" sz="2800" b="1"/>
              <a:t>two-dozen telegraph operators/observers, </a:t>
            </a:r>
            <a:r>
              <a:rPr lang="en-US" altLang="en-US" sz="2800"/>
              <a:t>distributing</a:t>
            </a:r>
            <a:r>
              <a:rPr lang="en-US" altLang="en-US" sz="2800" b="1"/>
              <a:t> </a:t>
            </a:r>
            <a:r>
              <a:rPr lang="en-US" altLang="en-US" sz="2800"/>
              <a:t>daily weather reports from around the nation. </a:t>
            </a:r>
          </a:p>
          <a:p>
            <a:r>
              <a:rPr lang="en-US" altLang="en-US" sz="2800" b="1"/>
              <a:t>A weather map</a:t>
            </a:r>
            <a:r>
              <a:rPr lang="en-US" altLang="en-US" sz="2800"/>
              <a:t>, updated daily and based on telegraphic reports, was posted in the lobby of the Smithsonian Institution and Washington Evening Star newspaper published it in each issue.</a:t>
            </a:r>
          </a:p>
        </p:txBody>
      </p:sp>
      <p:pic>
        <p:nvPicPr>
          <p:cNvPr id="45059" name="Content Placeholder 3">
            <a:extLst>
              <a:ext uri="{FF2B5EF4-FFF2-40B4-BE49-F238E27FC236}">
                <a16:creationId xmlns:a16="http://schemas.microsoft.com/office/drawing/2014/main" id="{21CD95AD-3AAB-0BFB-98B6-4907604DC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114800"/>
            <a:ext cx="3500438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CC2D631F-31A7-188B-2810-D43410F135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0038" y="342900"/>
            <a:ext cx="8534400" cy="9144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chemeClr val="tx2"/>
                </a:solidFill>
              </a:rPr>
              <a:t>Operational Weather Prediction Begins</a:t>
            </a:r>
          </a:p>
        </p:txBody>
      </p:sp>
      <p:sp>
        <p:nvSpPr>
          <p:cNvPr id="46082" name="Content Placeholder 2">
            <a:extLst>
              <a:ext uri="{FF2B5EF4-FFF2-40B4-BE49-F238E27FC236}">
                <a16:creationId xmlns:a16="http://schemas.microsoft.com/office/drawing/2014/main" id="{1BE98598-C205-385A-E576-1F57CF94BC6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5100" y="1257300"/>
            <a:ext cx="5473700" cy="5067300"/>
          </a:xfrm>
        </p:spPr>
        <p:txBody>
          <a:bodyPr/>
          <a:lstStyle/>
          <a:p>
            <a:pPr eaLnBrk="1" hangingPunct="1"/>
            <a:r>
              <a:rPr lang="en-US" altLang="en-US" sz="2800">
                <a:ea typeface="MS PGothic" panose="020B0600070205080204" pitchFamily="34" charset="-128"/>
              </a:rPr>
              <a:t>With telegraphic weather information, </a:t>
            </a:r>
            <a:r>
              <a:rPr lang="en-US" altLang="en-US" sz="2800" b="1">
                <a:ea typeface="MS PGothic" panose="020B0600070205080204" pitchFamily="34" charset="-128"/>
              </a:rPr>
              <a:t>governments around the globe began to establish operational meteorological services</a:t>
            </a:r>
            <a:r>
              <a:rPr lang="en-US" altLang="en-US" sz="2800">
                <a:ea typeface="MS PGothic" panose="020B0600070205080204" pitchFamily="34" charset="-128"/>
              </a:rPr>
              <a:t>.  </a:t>
            </a:r>
          </a:p>
          <a:p>
            <a:pPr eaLnBrk="1" hangingPunct="1"/>
            <a:r>
              <a:rPr lang="en-US" altLang="en-US" sz="2800">
                <a:ea typeface="MS PGothic" panose="020B0600070205080204" pitchFamily="34" charset="-128"/>
              </a:rPr>
              <a:t>In 1854 Admiral Fitzroy, famed captain of Darwin's ship the Beagle, was appointed head of the new British Meteorological Service</a:t>
            </a:r>
          </a:p>
          <a:p>
            <a:pPr eaLnBrk="1" hangingPunct="1"/>
            <a:r>
              <a:rPr lang="en-US" altLang="en-US" sz="2800">
                <a:ea typeface="MS PGothic" panose="020B0600070205080204" pitchFamily="34" charset="-128"/>
              </a:rPr>
              <a:t>In 1861 began issuing daily forecasts and storm warnings.  </a:t>
            </a:r>
          </a:p>
        </p:txBody>
      </p:sp>
      <p:pic>
        <p:nvPicPr>
          <p:cNvPr id="46083" name="Picture 1">
            <a:extLst>
              <a:ext uri="{FF2B5EF4-FFF2-40B4-BE49-F238E27FC236}">
                <a16:creationId xmlns:a16="http://schemas.microsoft.com/office/drawing/2014/main" id="{6B369DCC-20F7-C6EC-067C-15312D48D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24000"/>
            <a:ext cx="319563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Box 4">
            <a:extLst>
              <a:ext uri="{FF2B5EF4-FFF2-40B4-BE49-F238E27FC236}">
                <a16:creationId xmlns:a16="http://schemas.microsoft.com/office/drawing/2014/main" id="{E99FB23C-68D6-93E5-1D28-851B6C917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791200"/>
            <a:ext cx="3540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Admiral Robert Fitzroy</a:t>
            </a:r>
          </a:p>
          <a:p>
            <a:r>
              <a:rPr lang="en-US" altLang="en-US"/>
              <a:t>Created “</a:t>
            </a:r>
            <a:r>
              <a:rPr lang="en-US" altLang="en-US" i="1"/>
              <a:t>weather forecast</a:t>
            </a:r>
            <a:r>
              <a:rPr lang="en-US" altLang="en-US"/>
              <a:t>”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00A043D9-0A98-7DCC-2F2C-C8CBE969ED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838200"/>
            <a:ext cx="84582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</a:rPr>
              <a:t>Our ancestors were keen observers of the sky and practical weather forecasting rules developed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45F16E0A-2792-9E07-C18B-6532D0FC87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2743200"/>
            <a:ext cx="4114800" cy="3429000"/>
          </a:xfrm>
        </p:spPr>
        <p:txBody>
          <a:bodyPr/>
          <a:lstStyle/>
          <a:p>
            <a:pPr eaLnBrk="1" hangingPunct="1"/>
            <a:r>
              <a:rPr lang="en-US" altLang="en-US" sz="2800"/>
              <a:t>Book of Job (37:22) states, </a:t>
            </a:r>
            <a:r>
              <a:rPr lang="en-US" altLang="en-US" sz="2800" b="1">
                <a:solidFill>
                  <a:srgbClr val="FF0000"/>
                </a:solidFill>
              </a:rPr>
              <a:t>“Fair weather cometh out of the north”</a:t>
            </a:r>
          </a:p>
          <a:p>
            <a:pPr eaLnBrk="1" hangingPunct="1"/>
            <a:r>
              <a:rPr lang="en-US" altLang="en-US" sz="2800" b="1"/>
              <a:t>Which is true </a:t>
            </a:r>
            <a:r>
              <a:rPr lang="en-US" altLang="en-US" sz="2800"/>
              <a:t>for many midlatitude locations where northerly flow is typically cool and dry.</a:t>
            </a:r>
          </a:p>
        </p:txBody>
      </p:sp>
      <p:pic>
        <p:nvPicPr>
          <p:cNvPr id="18435" name="Picture 1">
            <a:extLst>
              <a:ext uri="{FF2B5EF4-FFF2-40B4-BE49-F238E27FC236}">
                <a16:creationId xmlns:a16="http://schemas.microsoft.com/office/drawing/2014/main" id="{58E99BF8-B1A0-33E7-79C5-C17084B2C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6670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86AC4087-5F04-8A86-6240-0CD2694076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</a:rPr>
              <a:t>Push Back</a:t>
            </a: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95F550A9-3C34-2786-5529-3E4D569A96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5259388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000"/>
              <a:t>The scientific establishment saw weather forecasting as </a:t>
            </a:r>
            <a:r>
              <a:rPr lang="en-US" altLang="en-US" sz="3000">
                <a:solidFill>
                  <a:srgbClr val="FF0000"/>
                </a:solidFill>
              </a:rPr>
              <a:t>inconsistent </a:t>
            </a:r>
            <a:r>
              <a:rPr lang="en-US" altLang="en-US" sz="3000"/>
              <a:t>with proper scientific inquiry.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000"/>
              <a:t>Fishing fleet owners objected to storm warnings, which kept ships in port. 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000"/>
              <a:t>A committee of the British Royal Society recommended that storm warnings and daily forecasts be discontinued, and in December 1866 </a:t>
            </a:r>
            <a:r>
              <a:rPr lang="en-US" altLang="en-US" sz="3000" b="1"/>
              <a:t>they were terminated</a:t>
            </a:r>
            <a:r>
              <a:rPr lang="en-US" altLang="en-US" sz="3000"/>
              <a:t>.  </a:t>
            </a:r>
          </a:p>
        </p:txBody>
      </p:sp>
      <p:pic>
        <p:nvPicPr>
          <p:cNvPr id="47107" name="Picture 1">
            <a:extLst>
              <a:ext uri="{FF2B5EF4-FFF2-40B4-BE49-F238E27FC236}">
                <a16:creationId xmlns:a16="http://schemas.microsoft.com/office/drawing/2014/main" id="{A18F3C98-884F-0AAA-156C-B93743A33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181100"/>
            <a:ext cx="357981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Box 2">
            <a:extLst>
              <a:ext uri="{FF2B5EF4-FFF2-40B4-BE49-F238E27FC236}">
                <a16:creationId xmlns:a16="http://schemas.microsoft.com/office/drawing/2014/main" id="{C49039D4-FB3A-EC52-F062-92E43A563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00"/>
            <a:ext cx="2528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1861 Weather Map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362E7E39-4ADC-4C9C-E9D7-ABBCE6A944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914400"/>
            <a:ext cx="5715000" cy="16002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</a:rPr>
              <a:t>French physicist François Arago, the Director of the Paris Observatory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C2C4653D-9127-6CEE-ED86-E9E3A8186D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3352800"/>
            <a:ext cx="7950200" cy="1752600"/>
          </a:xfrm>
        </p:spPr>
        <p:txBody>
          <a:bodyPr/>
          <a:lstStyle/>
          <a:p>
            <a:pPr marL="457200" lvl="1" indent="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4000" i="1"/>
              <a:t>“Whatever may be the progress of sciences, </a:t>
            </a:r>
            <a:r>
              <a:rPr lang="en-US" altLang="en-US" sz="4000" b="1" i="1"/>
              <a:t>never </a:t>
            </a:r>
            <a:r>
              <a:rPr lang="en-US" altLang="en-US" sz="4000" i="1"/>
              <a:t>will observers that are trustworthy, and careful of their reputation, venture to foretell the state of the weather.”</a:t>
            </a:r>
          </a:p>
        </p:txBody>
      </p:sp>
      <p:pic>
        <p:nvPicPr>
          <p:cNvPr id="48131" name="Picture 3">
            <a:extLst>
              <a:ext uri="{FF2B5EF4-FFF2-40B4-BE49-F238E27FC236}">
                <a16:creationId xmlns:a16="http://schemas.microsoft.com/office/drawing/2014/main" id="{9D48590B-E679-356A-2ACA-8897A8CDD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33400"/>
            <a:ext cx="2270125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86E085C6-E5C4-ED46-EC19-E4D3DF8584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58200" cy="838200"/>
          </a:xfrm>
        </p:spPr>
        <p:txBody>
          <a:bodyPr/>
          <a:lstStyle/>
          <a:p>
            <a:pPr>
              <a:defRPr/>
            </a:pPr>
            <a:r>
              <a:rPr lang="en-US" altLang="en-US" sz="4000" b="1" dirty="0">
                <a:solidFill>
                  <a:schemeClr val="tx2"/>
                </a:solidFill>
                <a:latin typeface="+mn-lt"/>
              </a:rPr>
              <a:t>Forget Europe: The U.S. Moves Ahead</a:t>
            </a:r>
          </a:p>
        </p:txBody>
      </p:sp>
      <p:sp>
        <p:nvSpPr>
          <p:cNvPr id="49154" name="Content Placeholder 2">
            <a:extLst>
              <a:ext uri="{FF2B5EF4-FFF2-40B4-BE49-F238E27FC236}">
                <a16:creationId xmlns:a16="http://schemas.microsoft.com/office/drawing/2014/main" id="{FE22B6DC-7200-7E20-B628-20A167EBEF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5588" y="1252538"/>
            <a:ext cx="6019800" cy="4524375"/>
          </a:xfrm>
        </p:spPr>
        <p:txBody>
          <a:bodyPr/>
          <a:lstStyle/>
          <a:p>
            <a:r>
              <a:rPr lang="en-US" altLang="en-US" sz="3200"/>
              <a:t>Meteorologist Cleveland Abbe, released the first U.S. public weather forecast on September 1, 1869 for Cincinnati, Ohio</a:t>
            </a:r>
          </a:p>
          <a:p>
            <a:r>
              <a:rPr lang="en-US" altLang="en-US" sz="3200"/>
              <a:t>In 1870, President Ulysses S. Grant </a:t>
            </a:r>
            <a:r>
              <a:rPr lang="en-US" altLang="en-US" sz="3200" b="1"/>
              <a:t>authorized the establishment of a new national weather service located within the Signal Service of the U.S. Army</a:t>
            </a:r>
          </a:p>
        </p:txBody>
      </p:sp>
      <p:graphicFrame>
        <p:nvGraphicFramePr>
          <p:cNvPr id="49155" name="Object 2">
            <a:extLst>
              <a:ext uri="{FF2B5EF4-FFF2-40B4-BE49-F238E27FC236}">
                <a16:creationId xmlns:a16="http://schemas.microsoft.com/office/drawing/2014/main" id="{4EBDA17E-E56C-905C-1920-A28EB48CFE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86500" y="1524000"/>
          <a:ext cx="2625725" cy="399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644650" imgH="2495550" progId="Word.Document.8">
                  <p:embed/>
                </p:oleObj>
              </mc:Choice>
              <mc:Fallback>
                <p:oleObj name="Document" r:id="rId2" imgW="1644650" imgH="249555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0" y="1524000"/>
                        <a:ext cx="2625725" cy="3995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6" name="TextBox 4">
            <a:extLst>
              <a:ext uri="{FF2B5EF4-FFF2-40B4-BE49-F238E27FC236}">
                <a16:creationId xmlns:a16="http://schemas.microsoft.com/office/drawing/2014/main" id="{EB997FEE-5A98-2724-404D-DE71962AF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5867400"/>
            <a:ext cx="1544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800"/>
              <a:t>Ol’ Probs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1E851E03-548F-87F2-F588-6C4FCA6489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828800"/>
            <a:ext cx="8610600" cy="4114800"/>
          </a:xfrm>
        </p:spPr>
        <p:txBody>
          <a:bodyPr/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altLang="en-US">
                <a:ea typeface="MS PGothic" panose="020B0600070205080204" pitchFamily="34" charset="-128"/>
              </a:rPr>
              <a:t>	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4400">
                <a:ea typeface="MS PGothic" panose="020B0600070205080204" pitchFamily="34" charset="-128"/>
              </a:rPr>
              <a:t>	On February 19, 1871, Abbe issued the first “official” public Weather Synopsis and Probabilities based on observations taken at 7:35 a.m.</a:t>
            </a:r>
            <a:r>
              <a:rPr lang="en-US" altLang="en-US" sz="4400">
                <a:solidFill>
                  <a:srgbClr val="000080"/>
                </a:solidFill>
                <a:ea typeface="MS PGothic" panose="020B0600070205080204" pitchFamily="34" charset="-128"/>
              </a:rPr>
              <a:t> </a:t>
            </a:r>
            <a:endParaRPr lang="en-US" altLang="en-US" sz="4400"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 advClick="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074C1ABF-5D26-D1F0-2FBC-68CF88470A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304800"/>
            <a:ext cx="8229600" cy="4191000"/>
          </a:xfrm>
        </p:spPr>
        <p:txBody>
          <a:bodyPr/>
          <a:lstStyle/>
          <a:p>
            <a:pPr algn="just">
              <a:spcBef>
                <a:spcPct val="0"/>
              </a:spcBef>
              <a:buFontTx/>
              <a:buNone/>
            </a:pPr>
            <a:endParaRPr lang="en-US" altLang="en-US" sz="2800">
              <a:ea typeface="MS PGothic" panose="020B0600070205080204" pitchFamily="34" charset="-128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>
                <a:ea typeface="MS PGothic" panose="020B0600070205080204" pitchFamily="34" charset="-128"/>
              </a:rPr>
              <a:t>	"Synopsis for past twenty-four hours; the barometric pressure had diminished in the southern and Gulf states this morning; it has remained nearly stationary on the Lakes. A decided diminution has appeared unannounced in Missouri accompanied with a rapid rise in the thermometer which is felt as far east as Cincinnati; the barometer in Missouri is about four-tenths of an inch lower than on Erie and on the Gulf. Fresh north and west winds are prevailing in the north; southerly winds in the south. </a:t>
            </a:r>
            <a:r>
              <a:rPr lang="en-US" altLang="en-US" sz="2800" i="1">
                <a:ea typeface="MS PGothic" panose="020B0600070205080204" pitchFamily="34" charset="-128"/>
              </a:rPr>
              <a:t>Probabilities </a:t>
            </a:r>
            <a:r>
              <a:rPr lang="en-US" altLang="en-US" sz="2800">
                <a:ea typeface="MS PGothic" panose="020B0600070205080204" pitchFamily="34" charset="-128"/>
              </a:rPr>
              <a:t>[emphasis added]; it is probable that the low pressure in Missouri will make itself felt decidedly tomorrow with northerly winds and clouds on the Lakes, and brisk southerly winds on the Gulf."</a:t>
            </a:r>
            <a:endParaRPr lang="en-US" altLang="en-US" sz="2800">
              <a:solidFill>
                <a:srgbClr val="000080"/>
              </a:solidFill>
              <a:ea typeface="MS PGothic" panose="020B0600070205080204" pitchFamily="34" charset="-128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000080"/>
              </a:solidFill>
              <a:ea typeface="MS PGothic" panose="020B0600070205080204" pitchFamily="34" charset="-128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1600">
              <a:ea typeface="MS PGothic" panose="020B0600070205080204" pitchFamily="34" charset="-128"/>
            </a:endParaRPr>
          </a:p>
          <a:p>
            <a:pPr algn="just" eaLnBrk="1" hangingPunct="1"/>
            <a:endParaRPr lang="en-US" altLang="en-US" sz="2000">
              <a:ea typeface="MS PGothic" panose="020B0600070205080204" pitchFamily="34" charset="-128"/>
            </a:endParaRPr>
          </a:p>
          <a:p>
            <a:pPr eaLnBrk="1" hangingPunct="1"/>
            <a:endParaRPr lang="en-US" altLang="en-US" sz="2000"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 advClick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A46C5693-8C91-EF06-943B-D69FB29EDD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en-US" sz="3600"/>
              <a:t> </a:t>
            </a:r>
            <a:r>
              <a:rPr lang="en-US" altLang="en-US" sz="3600" b="1">
                <a:solidFill>
                  <a:schemeClr val="tx2"/>
                </a:solidFill>
              </a:rPr>
              <a:t>(1872) U.S. Operational Weather Maps</a:t>
            </a:r>
          </a:p>
        </p:txBody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226C364C-5379-F2A8-86B7-7245E768882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2227" name="Picture 4" descr="wea01800.jpg                                                   001D196A&#10;Cliff Disk                     BB5EA40C:">
            <a:extLst>
              <a:ext uri="{FF2B5EF4-FFF2-40B4-BE49-F238E27FC236}">
                <a16:creationId xmlns:a16="http://schemas.microsoft.com/office/drawing/2014/main" id="{D0C84055-B3E3-EB8D-261D-D1187BAF1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066800"/>
            <a:ext cx="835818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3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928EEBA9-1C39-3EB4-D323-B6E9027174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1F497D"/>
                </a:solidFill>
              </a:rPr>
              <a:t>1880’s Forecasting Technology</a:t>
            </a:r>
          </a:p>
        </p:txBody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451EF89F-D1FC-D060-7525-C0F02A4A59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3251" name="Picture 4" descr="wea01800.jpg                                                   001D196A&#10;Cliff Disk                     BB5EA40C:">
            <a:extLst>
              <a:ext uri="{FF2B5EF4-FFF2-40B4-BE49-F238E27FC236}">
                <a16:creationId xmlns:a16="http://schemas.microsoft.com/office/drawing/2014/main" id="{0725E8DA-1855-D2CD-6F00-61175C93D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35818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Box 4">
            <a:extLst>
              <a:ext uri="{FF2B5EF4-FFF2-40B4-BE49-F238E27FC236}">
                <a16:creationId xmlns:a16="http://schemas.microsoft.com/office/drawing/2014/main" id="{62ACDFAE-BFF7-B188-ECB0-AE371FA86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581400"/>
            <a:ext cx="5603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400" b="1"/>
              <a:t>L</a:t>
            </a:r>
          </a:p>
        </p:txBody>
      </p:sp>
      <p:sp>
        <p:nvSpPr>
          <p:cNvPr id="53253" name="TextBox 6">
            <a:extLst>
              <a:ext uri="{FF2B5EF4-FFF2-40B4-BE49-F238E27FC236}">
                <a16:creationId xmlns:a16="http://schemas.microsoft.com/office/drawing/2014/main" id="{C131D4C9-AA77-4C7D-AF63-0B66B4385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581400"/>
            <a:ext cx="5603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400" b="1"/>
              <a:t>L</a:t>
            </a:r>
          </a:p>
        </p:txBody>
      </p:sp>
      <p:sp>
        <p:nvSpPr>
          <p:cNvPr id="53254" name="TextBox 7">
            <a:extLst>
              <a:ext uri="{FF2B5EF4-FFF2-40B4-BE49-F238E27FC236}">
                <a16:creationId xmlns:a16="http://schemas.microsoft.com/office/drawing/2014/main" id="{7768F149-F0EF-F731-BD4E-EB204E714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581400"/>
            <a:ext cx="5603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400" b="1"/>
              <a:t>L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D8B36FB5-51CD-8010-93BB-AF819886B944}"/>
              </a:ext>
            </a:extLst>
          </p:cNvPr>
          <p:cNvSpPr/>
          <p:nvPr/>
        </p:nvSpPr>
        <p:spPr>
          <a:xfrm>
            <a:off x="3810000" y="3886200"/>
            <a:ext cx="685800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CCBB5F41-7D56-FF35-BD2F-F030D9B1AFEC}"/>
              </a:ext>
            </a:extLst>
          </p:cNvPr>
          <p:cNvSpPr/>
          <p:nvPr/>
        </p:nvSpPr>
        <p:spPr>
          <a:xfrm>
            <a:off x="5181600" y="3886200"/>
            <a:ext cx="685800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3257" name="TextBox 10">
            <a:extLst>
              <a:ext uri="{FF2B5EF4-FFF2-40B4-BE49-F238E27FC236}">
                <a16:creationId xmlns:a16="http://schemas.microsoft.com/office/drawing/2014/main" id="{7CDA0BAB-15C9-088D-B3EE-CF7695981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267200"/>
            <a:ext cx="1401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Yesterday</a:t>
            </a:r>
          </a:p>
        </p:txBody>
      </p:sp>
      <p:sp>
        <p:nvSpPr>
          <p:cNvPr id="53258" name="TextBox 11">
            <a:extLst>
              <a:ext uri="{FF2B5EF4-FFF2-40B4-BE49-F238E27FC236}">
                <a16:creationId xmlns:a16="http://schemas.microsoft.com/office/drawing/2014/main" id="{1F75EB5A-9442-390D-D181-90BA9CD9B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4343400"/>
            <a:ext cx="949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Today</a:t>
            </a:r>
          </a:p>
        </p:txBody>
      </p:sp>
      <p:sp>
        <p:nvSpPr>
          <p:cNvPr id="53259" name="TextBox 12">
            <a:extLst>
              <a:ext uri="{FF2B5EF4-FFF2-40B4-BE49-F238E27FC236}">
                <a16:creationId xmlns:a16="http://schemas.microsoft.com/office/drawing/2014/main" id="{1BBADDBA-3A91-344C-A8CF-412044EB3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343400"/>
            <a:ext cx="149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Tomorrow</a:t>
            </a:r>
          </a:p>
        </p:txBody>
      </p:sp>
    </p:spTree>
  </p:cSld>
  <p:clrMapOvr>
    <a:masterClrMapping/>
  </p:clrMapOvr>
  <p:transition advTm="103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5C4D05D8-0067-BC98-8911-5AC5A3F322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</a:rPr>
              <a:t>1890’s Atmospheric “Model</a:t>
            </a:r>
            <a:r>
              <a:rPr lang="en-US" altLang="en-US"/>
              <a:t>”</a:t>
            </a:r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1DD3AE87-503E-2920-1C7C-B4C9C399E48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4275" name="Picture 4" descr="weathermodel.jpg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239259B9-D341-0DB1-5A09-111773199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04950"/>
            <a:ext cx="5691188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1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713F6F1C-F93B-DE38-0F04-ECA71E7D07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  <a:ea typeface="MS PGothic" panose="020B0600070205080204" pitchFamily="34" charset="-128"/>
              </a:rPr>
              <a:t>Forecast Skill Plateaus</a:t>
            </a:r>
          </a:p>
        </p:txBody>
      </p:sp>
      <p:sp>
        <p:nvSpPr>
          <p:cNvPr id="55298" name="Rectangle 3">
            <a:extLst>
              <a:ext uri="{FF2B5EF4-FFF2-40B4-BE49-F238E27FC236}">
                <a16:creationId xmlns:a16="http://schemas.microsoft.com/office/drawing/2014/main" id="{4170494B-8388-CC73-188A-5B17A8797BC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43038"/>
            <a:ext cx="8420100" cy="4525962"/>
          </a:xfrm>
        </p:spPr>
        <p:txBody>
          <a:bodyPr/>
          <a:lstStyle/>
          <a:p>
            <a:pPr eaLnBrk="1" hangingPunct="1"/>
            <a:r>
              <a:rPr lang="en-US" altLang="en-US"/>
              <a:t>Forecasting skill increased during the 1870s and 1880s as more observations became available.</a:t>
            </a:r>
          </a:p>
          <a:p>
            <a:pPr eaLnBrk="1" hangingPunct="1"/>
            <a:r>
              <a:rPr lang="en-US" altLang="en-US"/>
              <a:t>Little understanding of the evolution of weather systems.</a:t>
            </a:r>
          </a:p>
          <a:p>
            <a:pPr eaLnBrk="1" hangingPunct="1"/>
            <a:r>
              <a:rPr lang="en-US" altLang="en-US"/>
              <a:t>By the turn of the century, predictive skill had leveled off.</a:t>
            </a:r>
          </a:p>
        </p:txBody>
      </p:sp>
      <p:pic>
        <p:nvPicPr>
          <p:cNvPr id="55299" name="Picture 1">
            <a:extLst>
              <a:ext uri="{FF2B5EF4-FFF2-40B4-BE49-F238E27FC236}">
                <a16:creationId xmlns:a16="http://schemas.microsoft.com/office/drawing/2014/main" id="{2A8AA965-3376-9C7A-BF64-22E73ADAE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4" t="13889" r="25925" b="19444"/>
          <a:stretch>
            <a:fillRect/>
          </a:stretch>
        </p:blipFill>
        <p:spPr bwMode="auto">
          <a:xfrm>
            <a:off x="2667000" y="3679825"/>
            <a:ext cx="327660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1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>
            <a:extLst>
              <a:ext uri="{FF2B5EF4-FFF2-40B4-BE49-F238E27FC236}">
                <a16:creationId xmlns:a16="http://schemas.microsoft.com/office/drawing/2014/main" id="{91EB1403-0FFB-C792-35A0-6CB5B2FED0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Norwegians to the Rescue</a:t>
            </a:r>
          </a:p>
        </p:txBody>
      </p:sp>
      <p:pic>
        <p:nvPicPr>
          <p:cNvPr id="56322" name="Content Placeholder 3">
            <a:extLst>
              <a:ext uri="{FF2B5EF4-FFF2-40B4-BE49-F238E27FC236}">
                <a16:creationId xmlns:a16="http://schemas.microsoft.com/office/drawing/2014/main" id="{061524F3-B652-D30C-B934-5A3A00DB3D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752600"/>
            <a:ext cx="2986088" cy="3763963"/>
          </a:xfrm>
        </p:spPr>
      </p:pic>
      <p:pic>
        <p:nvPicPr>
          <p:cNvPr id="56323" name="Picture 4">
            <a:extLst>
              <a:ext uri="{FF2B5EF4-FFF2-40B4-BE49-F238E27FC236}">
                <a16:creationId xmlns:a16="http://schemas.microsoft.com/office/drawing/2014/main" id="{E35D24CC-5B72-EDDD-B80B-9E9475DD7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024063"/>
            <a:ext cx="2441575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Box 2">
            <a:extLst>
              <a:ext uri="{FF2B5EF4-FFF2-40B4-BE49-F238E27FC236}">
                <a16:creationId xmlns:a16="http://schemas.microsoft.com/office/drawing/2014/main" id="{55E716A4-7166-B5E7-6DF6-F71B0B81507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600200" y="5826125"/>
            <a:ext cx="2087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Jacob Bjerknes </a:t>
            </a:r>
          </a:p>
        </p:txBody>
      </p:sp>
      <p:sp>
        <p:nvSpPr>
          <p:cNvPr id="56325" name="TextBox 5">
            <a:extLst>
              <a:ext uri="{FF2B5EF4-FFF2-40B4-BE49-F238E27FC236}">
                <a16:creationId xmlns:a16="http://schemas.microsoft.com/office/drawing/2014/main" id="{BFFEF85E-27F1-8D4E-4792-B161E8910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8638" y="5826125"/>
            <a:ext cx="2344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Vilhelm Bjerknes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Title 1">
            <a:extLst>
              <a:ext uri="{FF2B5EF4-FFF2-40B4-BE49-F238E27FC236}">
                <a16:creationId xmlns:a16="http://schemas.microsoft.com/office/drawing/2014/main" id="{A181EB80-5D6B-5897-0DBE-6E7A5EB5D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rgbClr val="0070C0"/>
                </a:solidFill>
                <a:latin typeface="+mn-lt"/>
              </a:rPr>
              <a:t>Ancient Greek Weather Advice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62A2D-8B33-97B9-9CEA-BDF8CDCCF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49530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dirty="0"/>
              <a:t>In </a:t>
            </a:r>
            <a:r>
              <a:rPr lang="en-US" altLang="en-US" sz="2800" i="1" dirty="0"/>
              <a:t>Meteorologica</a:t>
            </a:r>
            <a:r>
              <a:rPr lang="en-US" altLang="en-US" sz="2800" dirty="0"/>
              <a:t>, Aristotle suggested that a close examination of the sky could provide useful forecasts. </a:t>
            </a:r>
          </a:p>
          <a:p>
            <a:pPr eaLnBrk="1" hangingPunct="1">
              <a:defRPr/>
            </a:pPr>
            <a:r>
              <a:rPr lang="en-US" altLang="en-US" sz="2800" dirty="0"/>
              <a:t>One of Aristotle’s pupils, </a:t>
            </a:r>
            <a:r>
              <a:rPr lang="en-US" altLang="en-US" sz="2800" b="1" dirty="0"/>
              <a:t>Theophrastus of Ereos, </a:t>
            </a:r>
            <a:r>
              <a:rPr lang="en-US" altLang="en-US" sz="2800" dirty="0"/>
              <a:t>wrote a volume </a:t>
            </a:r>
            <a:r>
              <a:rPr lang="en-US" altLang="en-US" sz="2800" b="1" i="1" dirty="0"/>
              <a:t>On Weather Signs</a:t>
            </a:r>
            <a:r>
              <a:rPr lang="en-US" altLang="en-US" sz="2800" b="1" dirty="0"/>
              <a:t>,</a:t>
            </a:r>
            <a:r>
              <a:rPr lang="en-US" altLang="en-US" sz="2800" dirty="0"/>
              <a:t> which had many correct insights.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endParaRPr lang="en-US" sz="2800" dirty="0"/>
          </a:p>
        </p:txBody>
      </p:sp>
      <p:pic>
        <p:nvPicPr>
          <p:cNvPr id="19459" name="Picture 3">
            <a:extLst>
              <a:ext uri="{FF2B5EF4-FFF2-40B4-BE49-F238E27FC236}">
                <a16:creationId xmlns:a16="http://schemas.microsoft.com/office/drawing/2014/main" id="{40D9FD3F-8F15-636B-1ADE-2CFEAF3A4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43000"/>
            <a:ext cx="32797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le 1">
            <a:extLst>
              <a:ext uri="{FF2B5EF4-FFF2-40B4-BE49-F238E27FC236}">
                <a16:creationId xmlns:a16="http://schemas.microsoft.com/office/drawing/2014/main" id="{FB7AE5E7-8D5E-9B22-9DAB-C927F70714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</a:rPr>
              <a:t>Norwegian Cyclone Model</a:t>
            </a:r>
          </a:p>
        </p:txBody>
      </p:sp>
      <p:pic>
        <p:nvPicPr>
          <p:cNvPr id="57346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BFB8D9F0-30F1-BF2B-C808-AA738814DC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600" y="1420813"/>
            <a:ext cx="4114800" cy="5214937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3EBC2884-C443-9832-3198-239F524A99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2514600" cy="5973762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</a:rPr>
              <a:t>Concept of Evolution of Cyclones</a:t>
            </a:r>
            <a:br>
              <a:rPr lang="en-US" altLang="en-US"/>
            </a:br>
            <a:br>
              <a:rPr lang="en-US" altLang="en-US"/>
            </a:br>
            <a:r>
              <a:rPr lang="en-US" altLang="en-US" sz="3200"/>
              <a:t>Bjerknes and Solberg</a:t>
            </a:r>
            <a:br>
              <a:rPr lang="en-US" altLang="en-US" sz="3200"/>
            </a:br>
            <a:r>
              <a:rPr lang="en-US" altLang="en-US" sz="3200"/>
              <a:t>1922</a:t>
            </a:r>
          </a:p>
        </p:txBody>
      </p:sp>
      <p:pic>
        <p:nvPicPr>
          <p:cNvPr id="58370" name="Content Placeholder 3" descr="BjerknesSolberg1.tiff">
            <a:extLst>
              <a:ext uri="{FF2B5EF4-FFF2-40B4-BE49-F238E27FC236}">
                <a16:creationId xmlns:a16="http://schemas.microsoft.com/office/drawing/2014/main" id="{5AAC9A5A-415C-1B7F-2F4D-339D4F5844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193675"/>
            <a:ext cx="3657600" cy="6508750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itle 1">
            <a:extLst>
              <a:ext uri="{FF2B5EF4-FFF2-40B4-BE49-F238E27FC236}">
                <a16:creationId xmlns:a16="http://schemas.microsoft.com/office/drawing/2014/main" id="{7CC53223-AAF7-4673-68C9-3B67E593C3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7981950" cy="701675"/>
          </a:xfrm>
        </p:spPr>
        <p:txBody>
          <a:bodyPr/>
          <a:lstStyle/>
          <a:p>
            <a:pPr>
              <a:defRPr/>
            </a:pPr>
            <a:r>
              <a:rPr lang="en-US" altLang="en-US" sz="4000" dirty="0">
                <a:solidFill>
                  <a:schemeClr val="tx2"/>
                </a:solidFill>
                <a:latin typeface="+mn-lt"/>
              </a:rPr>
              <a:t>Norwegian Contribution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B4688B46-FE63-D74F-FCF8-948F61880EA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279525"/>
            <a:ext cx="5410200" cy="4830763"/>
          </a:xfrm>
        </p:spPr>
        <p:txBody>
          <a:bodyPr/>
          <a:lstStyle/>
          <a:p>
            <a:r>
              <a:rPr lang="en-US" altLang="en-US" sz="3600"/>
              <a:t>Now meteorologists had some idea how weather systems evolved in time.</a:t>
            </a:r>
          </a:p>
          <a:p>
            <a:r>
              <a:rPr lang="en-US" altLang="en-US" sz="3600"/>
              <a:t>And an idea of how fronts and weather are connected.</a:t>
            </a:r>
          </a:p>
          <a:p>
            <a:r>
              <a:rPr lang="en-US" altLang="en-US" sz="3600"/>
              <a:t>Major aid to weather prediction.</a:t>
            </a:r>
          </a:p>
          <a:p>
            <a:r>
              <a:rPr lang="en-US" altLang="en-US" sz="3600"/>
              <a:t>But still was basically qualitative.</a:t>
            </a:r>
          </a:p>
        </p:txBody>
      </p:sp>
      <p:pic>
        <p:nvPicPr>
          <p:cNvPr id="59395" name="Picture 3">
            <a:extLst>
              <a:ext uri="{FF2B5EF4-FFF2-40B4-BE49-F238E27FC236}">
                <a16:creationId xmlns:a16="http://schemas.microsoft.com/office/drawing/2014/main" id="{E26757A4-BFAB-651E-0981-EACB6E44F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86000"/>
            <a:ext cx="367506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itle 1">
            <a:extLst>
              <a:ext uri="{FF2B5EF4-FFF2-40B4-BE49-F238E27FC236}">
                <a16:creationId xmlns:a16="http://schemas.microsoft.com/office/drawing/2014/main" id="{2CD2D601-38F3-C973-6486-E14615B1C7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A Lack of Upper Air Observations Was Undermining Weather Prediction</a:t>
            </a:r>
          </a:p>
        </p:txBody>
      </p:sp>
      <p:sp>
        <p:nvSpPr>
          <p:cNvPr id="60418" name="Content Placeholder 2">
            <a:extLst>
              <a:ext uri="{FF2B5EF4-FFF2-40B4-BE49-F238E27FC236}">
                <a16:creationId xmlns:a16="http://schemas.microsoft.com/office/drawing/2014/main" id="{F8C6FE88-4B4A-B09D-ED33-E16AE1301DC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2438400"/>
            <a:ext cx="6858000" cy="3733800"/>
          </a:xfrm>
        </p:spPr>
        <p:txBody>
          <a:bodyPr/>
          <a:lstStyle/>
          <a:p>
            <a:pPr eaLnBrk="1" hangingPunct="1"/>
            <a:r>
              <a:rPr lang="en-US" altLang="en-US" sz="3200"/>
              <a:t>The atmosphere is three dimensional and what happens aloft matters.</a:t>
            </a:r>
          </a:p>
          <a:p>
            <a:pPr eaLnBrk="1" hangingPunct="1"/>
            <a:r>
              <a:rPr lang="en-US" altLang="en-US" sz="3200"/>
              <a:t>In 1920,  a very sparse upper-air observational network:</a:t>
            </a:r>
          </a:p>
          <a:p>
            <a:pPr lvl="1" eaLnBrk="1" hangingPunct="1"/>
            <a:r>
              <a:rPr lang="en-US" altLang="en-US" sz="3200"/>
              <a:t>Mountain stations</a:t>
            </a:r>
          </a:p>
          <a:p>
            <a:pPr lvl="1" eaLnBrk="1" hangingPunct="1"/>
            <a:r>
              <a:rPr lang="en-US" altLang="en-US" sz="3200"/>
              <a:t>Kites and pilot balloons</a:t>
            </a:r>
          </a:p>
          <a:p>
            <a:pPr lvl="1" eaLnBrk="1" hangingPunct="1"/>
            <a:r>
              <a:rPr lang="en-US" altLang="en-US" sz="3200"/>
              <a:t>Limited aircraft observations.</a:t>
            </a:r>
          </a:p>
        </p:txBody>
      </p:sp>
      <p:pic>
        <p:nvPicPr>
          <p:cNvPr id="60419" name="Picture 1">
            <a:extLst>
              <a:ext uri="{FF2B5EF4-FFF2-40B4-BE49-F238E27FC236}">
                <a16:creationId xmlns:a16="http://schemas.microsoft.com/office/drawing/2014/main" id="{7007361F-321C-BA61-C4BD-5ACDF9A95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r="51204" b="12151"/>
          <a:stretch>
            <a:fillRect/>
          </a:stretch>
        </p:blipFill>
        <p:spPr bwMode="auto">
          <a:xfrm>
            <a:off x="6705600" y="3119438"/>
            <a:ext cx="228600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FEC70B55-FABF-3375-0482-62BCD8341D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61442" name="Content Placeholder 3" descr="wea01150.jpg">
            <a:extLst>
              <a:ext uri="{FF2B5EF4-FFF2-40B4-BE49-F238E27FC236}">
                <a16:creationId xmlns:a16="http://schemas.microsoft.com/office/drawing/2014/main" id="{35CEA907-6EA7-6F00-9C0D-2C3A393FE2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" t="12903" r="1566"/>
          <a:stretch>
            <a:fillRect/>
          </a:stretch>
        </p:blipFill>
        <p:spPr>
          <a:xfrm>
            <a:off x="1143000" y="533400"/>
            <a:ext cx="7086600" cy="4610100"/>
          </a:xfrm>
        </p:spPr>
      </p:pic>
      <p:sp>
        <p:nvSpPr>
          <p:cNvPr id="61443" name="TextBox 4">
            <a:extLst>
              <a:ext uri="{FF2B5EF4-FFF2-40B4-BE49-F238E27FC236}">
                <a16:creationId xmlns:a16="http://schemas.microsoft.com/office/drawing/2014/main" id="{75DA63DE-6AD1-697E-A7B5-2EE7C34A9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00" y="5199063"/>
            <a:ext cx="7162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800"/>
              <a:t>Navy bi-plane with meteorgraph on starboard wing strut, taking meteorological measurements for pressure, temperature, and humidity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CD8FDEC7-46B4-87F4-215C-71D2DF0A52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62466" name="Content Placeholder 3" descr="weatherkite.tiff">
            <a:extLst>
              <a:ext uri="{FF2B5EF4-FFF2-40B4-BE49-F238E27FC236}">
                <a16:creationId xmlns:a16="http://schemas.microsoft.com/office/drawing/2014/main" id="{F9E43213-3CCB-39E8-5F08-5811812082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" t="1820" r="9793" b="16049"/>
          <a:stretch>
            <a:fillRect/>
          </a:stretch>
        </p:blipFill>
        <p:spPr>
          <a:xfrm>
            <a:off x="2743200" y="609600"/>
            <a:ext cx="5410200" cy="5805488"/>
          </a:xfrm>
        </p:spPr>
      </p:pic>
      <p:sp>
        <p:nvSpPr>
          <p:cNvPr id="62467" name="TextBox 1">
            <a:extLst>
              <a:ext uri="{FF2B5EF4-FFF2-40B4-BE49-F238E27FC236}">
                <a16:creationId xmlns:a16="http://schemas.microsoft.com/office/drawing/2014/main" id="{B53D4D57-6D36-4355-F244-EC0A0D2BE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124200"/>
            <a:ext cx="1981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600">
                <a:solidFill>
                  <a:schemeClr val="tx2"/>
                </a:solidFill>
              </a:rPr>
              <a:t>Weather Kite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60C74DE5-435D-B8C1-831F-ADFE576227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</a:rPr>
              <a:t>Pilot Balloons Provided Winds Aloft</a:t>
            </a:r>
          </a:p>
        </p:txBody>
      </p:sp>
      <p:pic>
        <p:nvPicPr>
          <p:cNvPr id="63490" name="Content Placeholder 3" descr="wea01106.jpg">
            <a:extLst>
              <a:ext uri="{FF2B5EF4-FFF2-40B4-BE49-F238E27FC236}">
                <a16:creationId xmlns:a16="http://schemas.microsoft.com/office/drawing/2014/main" id="{1F1D5834-1CF6-EEF5-D22C-A453D531D8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657" r="-70657"/>
          <a:stretch>
            <a:fillRect/>
          </a:stretch>
        </p:blipFill>
        <p:spPr/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FEC24D2B-0777-E0CE-441D-DB8136ECEC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  <a:ea typeface="MS PGothic" panose="020B0600070205080204" pitchFamily="34" charset="-128"/>
              </a:rPr>
              <a:t>The Big Breakthrough:  The Radiosonde</a:t>
            </a:r>
          </a:p>
        </p:txBody>
      </p:sp>
      <p:sp>
        <p:nvSpPr>
          <p:cNvPr id="64514" name="Content Placeholder 2">
            <a:extLst>
              <a:ext uri="{FF2B5EF4-FFF2-40B4-BE49-F238E27FC236}">
                <a16:creationId xmlns:a16="http://schemas.microsoft.com/office/drawing/2014/main" id="{D3FDB8F8-EB7F-DC70-B8AB-EEDC351A4A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766888"/>
            <a:ext cx="4419600" cy="4419600"/>
          </a:xfrm>
        </p:spPr>
        <p:txBody>
          <a:bodyPr/>
          <a:lstStyle/>
          <a:p>
            <a:pPr eaLnBrk="1" hangingPunct="1"/>
            <a:r>
              <a:rPr lang="en-US" altLang="en-US" sz="2800" b="1"/>
              <a:t>A radiosonde represented a portable weather station lofted by a balloon.</a:t>
            </a:r>
          </a:p>
          <a:p>
            <a:pPr eaLnBrk="1" hangingPunct="1"/>
            <a:r>
              <a:rPr lang="en-US" altLang="en-US" sz="2800" b="1"/>
              <a:t>Sends observations back by radio. </a:t>
            </a:r>
          </a:p>
          <a:p>
            <a:pPr eaLnBrk="1" hangingPunct="1"/>
            <a:r>
              <a:rPr lang="en-US" altLang="en-US" sz="2800" b="1"/>
              <a:t>The first instrument launched on January 7, 1929.</a:t>
            </a:r>
          </a:p>
        </p:txBody>
      </p:sp>
      <p:pic>
        <p:nvPicPr>
          <p:cNvPr id="64515" name="Picture 4" descr="Snd-phto.jpg">
            <a:extLst>
              <a:ext uri="{FF2B5EF4-FFF2-40B4-BE49-F238E27FC236}">
                <a16:creationId xmlns:a16="http://schemas.microsoft.com/office/drawing/2014/main" id="{D8497377-C00F-5AB2-D987-5FB4BEE19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6" r="4651"/>
          <a:stretch>
            <a:fillRect/>
          </a:stretch>
        </p:blipFill>
        <p:spPr bwMode="auto">
          <a:xfrm>
            <a:off x="5029200" y="1600200"/>
            <a:ext cx="3124200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itle 1">
            <a:extLst>
              <a:ext uri="{FF2B5EF4-FFF2-40B4-BE49-F238E27FC236}">
                <a16:creationId xmlns:a16="http://schemas.microsoft.com/office/drawing/2014/main" id="{5BE4AB34-FDA2-5EB4-8B96-B59ED1CDF2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8382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Rapid Expansion of the Upper Air Network During the 1930s and 1940s.</a:t>
            </a:r>
          </a:p>
        </p:txBody>
      </p:sp>
      <p:pic>
        <p:nvPicPr>
          <p:cNvPr id="65538" name="Content Placeholder 4" descr="tableupper.tiff">
            <a:extLst>
              <a:ext uri="{FF2B5EF4-FFF2-40B4-BE49-F238E27FC236}">
                <a16:creationId xmlns:a16="http://schemas.microsoft.com/office/drawing/2014/main" id="{F414C73B-322B-7DAC-C177-47D8F100B8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728" b="-31728"/>
          <a:stretch>
            <a:fillRect/>
          </a:stretch>
        </p:blipFill>
        <p:spPr/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>
            <a:extLst>
              <a:ext uri="{FF2B5EF4-FFF2-40B4-BE49-F238E27FC236}">
                <a16:creationId xmlns:a16="http://schemas.microsoft.com/office/drawing/2014/main" id="{2EA3EAD7-1AC8-E4AE-E1C5-9BCBE87650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7586" name="Content Placeholder 3" descr="upperairdistrib.tiff">
            <a:extLst>
              <a:ext uri="{FF2B5EF4-FFF2-40B4-BE49-F238E27FC236}">
                <a16:creationId xmlns:a16="http://schemas.microsoft.com/office/drawing/2014/main" id="{2A13EA27-D27B-B915-4D6A-50FAD63A3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65" r="-23265"/>
          <a:stretch>
            <a:fillRect/>
          </a:stretch>
        </p:blipFill>
        <p:spPr>
          <a:xfrm>
            <a:off x="-533400" y="762000"/>
            <a:ext cx="10507663" cy="55626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23455967-E066-F769-9D94-A68CB781AC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</a:rPr>
              <a:t>Theophrastus Example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2B4DD449-5946-3D9E-2846-E6C4FB5589B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16002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“If the breezes come from the east or south, rain is indicated; if from the west or north, cold weather.” </a:t>
            </a:r>
            <a:r>
              <a:rPr lang="en-US" altLang="en-US" sz="2800" b="1">
                <a:solidFill>
                  <a:schemeClr val="tx2"/>
                </a:solidFill>
              </a:rPr>
              <a:t>(generally true)</a:t>
            </a:r>
          </a:p>
        </p:txBody>
      </p:sp>
      <p:pic>
        <p:nvPicPr>
          <p:cNvPr id="20483" name="Picture 1">
            <a:extLst>
              <a:ext uri="{FF2B5EF4-FFF2-40B4-BE49-F238E27FC236}">
                <a16:creationId xmlns:a16="http://schemas.microsoft.com/office/drawing/2014/main" id="{92495AAC-B5EE-D2E8-910C-C189C4CBA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200400"/>
            <a:ext cx="4953000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7E25FE18-142C-628A-10A4-AB0AF6CF43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1"/>
                </a:solidFill>
                <a:latin typeface="+mn-lt"/>
              </a:rPr>
              <a:t>Radiosonde Data Changes Weather Prediction</a:t>
            </a:r>
          </a:p>
        </p:txBody>
      </p:sp>
      <p:sp>
        <p:nvSpPr>
          <p:cNvPr id="68610" name="Rectangle 3">
            <a:extLst>
              <a:ext uri="{FF2B5EF4-FFF2-40B4-BE49-F238E27FC236}">
                <a16:creationId xmlns:a16="http://schemas.microsoft.com/office/drawing/2014/main" id="{DD1B4ABD-E70A-4325-A89E-071EF6B24F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729580"/>
            <a:ext cx="5486400" cy="4525963"/>
          </a:xfrm>
        </p:spPr>
        <p:txBody>
          <a:bodyPr/>
          <a:lstStyle/>
          <a:p>
            <a:pPr eaLnBrk="1" hangingPunct="1"/>
            <a:r>
              <a:rPr lang="en-US" altLang="en-US" sz="3200" b="1" dirty="0"/>
              <a:t>Gave a 3D picture of what was happening aloft</a:t>
            </a:r>
          </a:p>
          <a:p>
            <a:pPr eaLnBrk="1" hangingPunct="1"/>
            <a:r>
              <a:rPr lang="en-US" altLang="en-US" sz="3200" b="1" dirty="0"/>
              <a:t>Displayed upper-level disturbances and how they influence weather</a:t>
            </a:r>
          </a:p>
          <a:p>
            <a:pPr eaLnBrk="1" hangingPunct="1"/>
            <a:r>
              <a:rPr lang="en-US" altLang="en-US" sz="3200" b="1" dirty="0"/>
              <a:t>Upper-level flow (e.g. jet streams) steered storms, and thus predicted storm movement.</a:t>
            </a:r>
          </a:p>
        </p:txBody>
      </p:sp>
      <p:pic>
        <p:nvPicPr>
          <p:cNvPr id="68611" name="Picture 1">
            <a:extLst>
              <a:ext uri="{FF2B5EF4-FFF2-40B4-BE49-F238E27FC236}">
                <a16:creationId xmlns:a16="http://schemas.microsoft.com/office/drawing/2014/main" id="{2CF6B558-B107-D72E-BE7E-143B01EC9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17474" b="21249"/>
          <a:stretch>
            <a:fillRect/>
          </a:stretch>
        </p:blipFill>
        <p:spPr bwMode="auto">
          <a:xfrm>
            <a:off x="6456363" y="2041525"/>
            <a:ext cx="2600325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8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>
            <a:extLst>
              <a:ext uri="{FF2B5EF4-FFF2-40B4-BE49-F238E27FC236}">
                <a16:creationId xmlns:a16="http://schemas.microsoft.com/office/drawing/2014/main" id="{4B8CBB50-B623-9750-6521-D87ADD4C2C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4500" y="612775"/>
            <a:ext cx="82296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1"/>
                </a:solidFill>
                <a:latin typeface="+mn-lt"/>
              </a:rPr>
              <a:t>A Lot of the Seminal Work on Upper-Level Structures Done By the Chicago School (late 1940s and 1950s)</a:t>
            </a:r>
          </a:p>
        </p:txBody>
      </p:sp>
      <p:pic>
        <p:nvPicPr>
          <p:cNvPr id="69634" name="Content Placeholder 3">
            <a:extLst>
              <a:ext uri="{FF2B5EF4-FFF2-40B4-BE49-F238E27FC236}">
                <a16:creationId xmlns:a16="http://schemas.microsoft.com/office/drawing/2014/main" id="{2E62A42F-A97F-F121-126E-3091860EEC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5075" y="2362200"/>
            <a:ext cx="2489200" cy="3276600"/>
          </a:xfrm>
        </p:spPr>
      </p:pic>
      <p:pic>
        <p:nvPicPr>
          <p:cNvPr id="69635" name="Content Placeholder 3" descr="waves_500.gif">
            <a:extLst>
              <a:ext uri="{FF2B5EF4-FFF2-40B4-BE49-F238E27FC236}">
                <a16:creationId xmlns:a16="http://schemas.microsoft.com/office/drawing/2014/main" id="{630E6588-F628-A567-29C6-D5D768281336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" r="934"/>
          <a:stretch>
            <a:fillRect/>
          </a:stretch>
        </p:blipFill>
        <p:spPr bwMode="auto">
          <a:xfrm>
            <a:off x="469900" y="2362200"/>
            <a:ext cx="292258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ABA6F9-7474-38DC-7952-1FBA4D4D63FD}"/>
              </a:ext>
            </a:extLst>
          </p:cNvPr>
          <p:cNvSpPr txBox="1"/>
          <p:nvPr/>
        </p:nvSpPr>
        <p:spPr>
          <a:xfrm>
            <a:off x="3392488" y="2400300"/>
            <a:ext cx="2805112" cy="29238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 typeface="Arial" charset="0"/>
              <a:buChar char="•"/>
              <a:defRPr/>
            </a:pPr>
            <a:r>
              <a:rPr lang="en-US" sz="3200" dirty="0">
                <a:ea typeface="ＭＳ Ｐゴシック" panose="020B0600070205080204" pitchFamily="34" charset="-128"/>
              </a:rPr>
              <a:t>Long waves and short waves</a:t>
            </a:r>
          </a:p>
          <a:p>
            <a:pPr>
              <a:defRPr/>
            </a:pPr>
            <a:endParaRPr lang="en-US" sz="3200" dirty="0">
              <a:ea typeface="ＭＳ Ｐゴシック" panose="020B0600070205080204" pitchFamily="34" charset="-128"/>
            </a:endParaRP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3200" dirty="0">
                <a:ea typeface="ＭＳ Ｐゴシック" panose="020B0600070205080204" pitchFamily="34" charset="-128"/>
              </a:rPr>
              <a:t>Jet Streams</a:t>
            </a:r>
          </a:p>
          <a:p>
            <a:pPr>
              <a:defRPr/>
            </a:pPr>
            <a:endParaRPr lang="en-US" dirty="0"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5E99FB-B98C-CC40-6C16-905872E03BD0}"/>
              </a:ext>
            </a:extLst>
          </p:cNvPr>
          <p:cNvSpPr txBox="1"/>
          <p:nvPr/>
        </p:nvSpPr>
        <p:spPr>
          <a:xfrm>
            <a:off x="6439895" y="5795850"/>
            <a:ext cx="2638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Carl-</a:t>
            </a:r>
            <a:r>
              <a:rPr lang="en-US" dirty="0" err="1"/>
              <a:t>Gustof</a:t>
            </a:r>
            <a:r>
              <a:rPr lang="en-US" dirty="0"/>
              <a:t> Rossby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&#10;ua_500.gif                                                     00000010&#10;Macintosh2 HD                  ABA78158:">
            <a:extLst>
              <a:ext uri="{FF2B5EF4-FFF2-40B4-BE49-F238E27FC236}">
                <a16:creationId xmlns:a16="http://schemas.microsoft.com/office/drawing/2014/main" id="{AEF413D4-259D-B529-0713-9E7623BFC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09600"/>
            <a:ext cx="69342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Text Box 3">
            <a:extLst>
              <a:ext uri="{FF2B5EF4-FFF2-40B4-BE49-F238E27FC236}">
                <a16:creationId xmlns:a16="http://schemas.microsoft.com/office/drawing/2014/main" id="{BC4D5090-D757-2333-C254-F507BA00B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2405063"/>
            <a:ext cx="15811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000" b="1">
                <a:solidFill>
                  <a:schemeClr val="tx2"/>
                </a:solidFill>
              </a:rPr>
              <a:t>Upper</a:t>
            </a:r>
          </a:p>
          <a:p>
            <a:r>
              <a:rPr lang="en-US" altLang="en-US" sz="4000" b="1">
                <a:solidFill>
                  <a:schemeClr val="tx2"/>
                </a:solidFill>
              </a:rPr>
              <a:t>Level</a:t>
            </a:r>
          </a:p>
          <a:p>
            <a:r>
              <a:rPr lang="en-US" altLang="en-US" sz="4000" b="1">
                <a:solidFill>
                  <a:schemeClr val="tx2"/>
                </a:solidFill>
              </a:rPr>
              <a:t>Chart</a:t>
            </a:r>
          </a:p>
        </p:txBody>
      </p:sp>
      <p:sp>
        <p:nvSpPr>
          <p:cNvPr id="70659" name="Line 4">
            <a:extLst>
              <a:ext uri="{FF2B5EF4-FFF2-40B4-BE49-F238E27FC236}">
                <a16:creationId xmlns:a16="http://schemas.microsoft.com/office/drawing/2014/main" id="{DF7D576D-2523-5108-AA59-FD92AF3C846D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2667000"/>
            <a:ext cx="533400" cy="2286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0" name="Line 5">
            <a:extLst>
              <a:ext uri="{FF2B5EF4-FFF2-40B4-BE49-F238E27FC236}">
                <a16:creationId xmlns:a16="http://schemas.microsoft.com/office/drawing/2014/main" id="{9932CC64-E8A2-108F-4360-FFF1F785C5F0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3048000"/>
            <a:ext cx="533400" cy="2286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1" name="Line 6">
            <a:extLst>
              <a:ext uri="{FF2B5EF4-FFF2-40B4-BE49-F238E27FC236}">
                <a16:creationId xmlns:a16="http://schemas.microsoft.com/office/drawing/2014/main" id="{A7A4EFC5-91F0-1946-242E-20381252E2CC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3657600"/>
            <a:ext cx="457200" cy="4572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2" name="Line 7">
            <a:extLst>
              <a:ext uri="{FF2B5EF4-FFF2-40B4-BE49-F238E27FC236}">
                <a16:creationId xmlns:a16="http://schemas.microsoft.com/office/drawing/2014/main" id="{AC8BB9CC-6148-717C-CED5-FD6B3F5790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86400" y="3886200"/>
            <a:ext cx="304800" cy="4572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3" name="Line 8">
            <a:extLst>
              <a:ext uri="{FF2B5EF4-FFF2-40B4-BE49-F238E27FC236}">
                <a16:creationId xmlns:a16="http://schemas.microsoft.com/office/drawing/2014/main" id="{252FC64F-1CAF-E484-5E5F-2526A7D594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0" y="4876800"/>
            <a:ext cx="457200" cy="3810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4" name="Line 9">
            <a:extLst>
              <a:ext uri="{FF2B5EF4-FFF2-40B4-BE49-F238E27FC236}">
                <a16:creationId xmlns:a16="http://schemas.microsoft.com/office/drawing/2014/main" id="{F551E161-9FA6-134C-4E86-64903CC7DD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67400" y="2743200"/>
            <a:ext cx="152400" cy="4572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Tm="75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7E2BEA90-3072-907D-B5EA-9D00223F28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latin typeface="+mn-lt"/>
              </a:rPr>
              <a:t>The Development of Numerical Weather Prediction (NWP)</a:t>
            </a:r>
          </a:p>
        </p:txBody>
      </p:sp>
      <p:sp>
        <p:nvSpPr>
          <p:cNvPr id="71682" name="Content Placeholder 2">
            <a:extLst>
              <a:ext uri="{FF2B5EF4-FFF2-40B4-BE49-F238E27FC236}">
                <a16:creationId xmlns:a16="http://schemas.microsoft.com/office/drawing/2014/main" id="{F56CF9F5-FD6D-7546-65C7-3B2F725DE28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1683" name="Content Placeholder 3" descr="gfs_namer_021_precip_p06.gif">
            <a:extLst>
              <a:ext uri="{FF2B5EF4-FFF2-40B4-BE49-F238E27FC236}">
                <a16:creationId xmlns:a16="http://schemas.microsoft.com/office/drawing/2014/main" id="{8D955DB7-1A02-9F84-7D54-9A73A0267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6" b="14706"/>
          <a:stretch>
            <a:fillRect/>
          </a:stretch>
        </p:blipFill>
        <p:spPr bwMode="auto">
          <a:xfrm>
            <a:off x="739775" y="2054225"/>
            <a:ext cx="7664450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53D0E4A7-7313-1C83-35E7-B616E7CF4D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</a:rPr>
              <a:t>The Equations Are Revealed</a:t>
            </a:r>
          </a:p>
        </p:txBody>
      </p:sp>
      <p:sp>
        <p:nvSpPr>
          <p:cNvPr id="72706" name="Content Placeholder 2">
            <a:extLst>
              <a:ext uri="{FF2B5EF4-FFF2-40B4-BE49-F238E27FC236}">
                <a16:creationId xmlns:a16="http://schemas.microsoft.com/office/drawing/2014/main" id="{BF0D5541-24A3-B5F2-071D-456BD43CF7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447800"/>
            <a:ext cx="8077200" cy="38100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800" dirty="0"/>
              <a:t>During the 19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century, all the basic equations describing the physics of the atmosphere became known.</a:t>
            </a:r>
          </a:p>
          <a:p>
            <a:pPr lvl="1"/>
            <a:r>
              <a:rPr lang="en-US" altLang="en-US" sz="2800" dirty="0"/>
              <a:t>Conservation of momentum </a:t>
            </a:r>
          </a:p>
          <a:p>
            <a:pPr lvl="1"/>
            <a:r>
              <a:rPr lang="en-US" altLang="en-US" sz="2800" dirty="0"/>
              <a:t>Conservation of energy</a:t>
            </a:r>
          </a:p>
          <a:p>
            <a:pPr lvl="1"/>
            <a:r>
              <a:rPr lang="en-US" altLang="en-US" sz="2800" dirty="0"/>
              <a:t>Conservation of mass</a:t>
            </a:r>
          </a:p>
          <a:p>
            <a:pPr lvl="1"/>
            <a:r>
              <a:rPr lang="en-US" altLang="en-US" sz="2800" dirty="0"/>
              <a:t>Conservation of water</a:t>
            </a:r>
          </a:p>
        </p:txBody>
      </p:sp>
      <p:pic>
        <p:nvPicPr>
          <p:cNvPr id="72707" name="Picture 3">
            <a:extLst>
              <a:ext uri="{FF2B5EF4-FFF2-40B4-BE49-F238E27FC236}">
                <a16:creationId xmlns:a16="http://schemas.microsoft.com/office/drawing/2014/main" id="{31E48F4A-A3FB-49C7-8D50-41A96C2A2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 b="57777"/>
          <a:stretch>
            <a:fillRect/>
          </a:stretch>
        </p:blipFill>
        <p:spPr bwMode="auto">
          <a:xfrm>
            <a:off x="838200" y="4572000"/>
            <a:ext cx="6802438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9174F7D8-C054-07DB-62C5-CBADB1B1FA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2895600" cy="48768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</a:rPr>
              <a:t>The </a:t>
            </a:r>
            <a:r>
              <a:rPr lang="ja-JP" altLang="en-US" b="1">
                <a:solidFill>
                  <a:schemeClr val="tx2"/>
                </a:solidFill>
              </a:rPr>
              <a:t>“</a:t>
            </a:r>
            <a:r>
              <a:rPr lang="en-US" altLang="ja-JP" b="1">
                <a:solidFill>
                  <a:schemeClr val="tx2"/>
                </a:solidFill>
              </a:rPr>
              <a:t>Primitive</a:t>
            </a:r>
            <a:r>
              <a:rPr lang="ja-JP" altLang="en-US" b="1">
                <a:solidFill>
                  <a:schemeClr val="tx2"/>
                </a:solidFill>
              </a:rPr>
              <a:t>”</a:t>
            </a:r>
            <a:r>
              <a:rPr lang="en-US" altLang="ja-JP" b="1">
                <a:solidFill>
                  <a:schemeClr val="tx2"/>
                </a:solidFill>
              </a:rPr>
              <a:t> Equations</a:t>
            </a:r>
            <a:endParaRPr lang="en-US" altLang="en-US" b="1">
              <a:solidFill>
                <a:schemeClr val="tx2"/>
              </a:solidFill>
            </a:endParaRPr>
          </a:p>
        </p:txBody>
      </p:sp>
      <p:pic>
        <p:nvPicPr>
          <p:cNvPr id="73730" name="Content Placeholder 5" descr="modeleqn.gif">
            <a:extLst>
              <a:ext uri="{FF2B5EF4-FFF2-40B4-BE49-F238E27FC236}">
                <a16:creationId xmlns:a16="http://schemas.microsoft.com/office/drawing/2014/main" id="{B88540E4-0B1D-DAA4-9F12-C4D0DBF359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r="1292"/>
          <a:stretch>
            <a:fillRect/>
          </a:stretch>
        </p:blipFill>
        <p:spPr>
          <a:xfrm>
            <a:off x="3352800" y="685800"/>
            <a:ext cx="5486400" cy="5724525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>
            <a:extLst>
              <a:ext uri="{FF2B5EF4-FFF2-40B4-BE49-F238E27FC236}">
                <a16:creationId xmlns:a16="http://schemas.microsoft.com/office/drawing/2014/main" id="{8F349F5E-F902-BDD6-1325-51B89CE989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tx2"/>
                </a:solidFill>
                <a:latin typeface="+mn-lt"/>
              </a:rPr>
              <a:t>The Idea is Born</a:t>
            </a:r>
          </a:p>
        </p:txBody>
      </p:sp>
      <p:sp>
        <p:nvSpPr>
          <p:cNvPr id="74754" name="Rectangle 3">
            <a:extLst>
              <a:ext uri="{FF2B5EF4-FFF2-40B4-BE49-F238E27FC236}">
                <a16:creationId xmlns:a16="http://schemas.microsoft.com/office/drawing/2014/main" id="{1CDD9882-1A40-7E73-D954-6C65D88A69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524000"/>
            <a:ext cx="6019800" cy="44196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4000"/>
              <a:t>In 1904, </a:t>
            </a:r>
            <a:r>
              <a:rPr lang="en-US" altLang="en-US" sz="4000" b="1"/>
              <a:t>Vilhelm Bjerknes </a:t>
            </a:r>
            <a:r>
              <a:rPr lang="en-US" altLang="en-US" sz="4000"/>
              <a:t>suggested that the primitive equations could predict the future atmosphere.</a:t>
            </a:r>
          </a:p>
          <a:p>
            <a:pPr>
              <a:lnSpc>
                <a:spcPct val="70000"/>
              </a:lnSpc>
            </a:pPr>
            <a:r>
              <a:rPr lang="en-US" altLang="en-US" sz="4000"/>
              <a:t>But NWP </a:t>
            </a:r>
            <a:r>
              <a:rPr lang="en-US" altLang="en-US" sz="4000" b="1"/>
              <a:t>wasn’t practical </a:t>
            </a:r>
            <a:r>
              <a:rPr lang="en-US" altLang="en-US" sz="4000"/>
              <a:t>because there was no way to do the computations quickly  and 3D data for starting the forecasts did not exist.</a:t>
            </a:r>
          </a:p>
        </p:txBody>
      </p:sp>
      <p:pic>
        <p:nvPicPr>
          <p:cNvPr id="74755" name="Picture 4" descr="bjerknes_vilhelm.gif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A5DE383C-D22F-21DE-99DA-C58421E1B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295400"/>
            <a:ext cx="1147763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5" descr="bjerknes.jpg  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3D02F292-4D88-47BE-647B-5C44BD64F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352800"/>
            <a:ext cx="17208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69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:a16="http://schemas.microsoft.com/office/drawing/2014/main" id="{28129630-2729-E9E4-4903-0C641F4B44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685800"/>
            <a:ext cx="7467600" cy="5334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chemeClr val="tx2"/>
                </a:solidFill>
              </a:rPr>
              <a:t>Predicting the Future</a:t>
            </a:r>
            <a:br>
              <a:rPr lang="en-US" altLang="en-US" sz="4000" b="1">
                <a:solidFill>
                  <a:schemeClr val="tx2"/>
                </a:solidFill>
              </a:rPr>
            </a:br>
            <a:endParaRPr lang="en-US" altLang="en-US" sz="4000" b="1">
              <a:solidFill>
                <a:schemeClr val="tx2"/>
              </a:solidFill>
            </a:endParaRPr>
          </a:p>
        </p:txBody>
      </p:sp>
      <p:sp>
        <p:nvSpPr>
          <p:cNvPr id="75778" name="Rectangle 3">
            <a:extLst>
              <a:ext uri="{FF2B5EF4-FFF2-40B4-BE49-F238E27FC236}">
                <a16:creationId xmlns:a16="http://schemas.microsoft.com/office/drawing/2014/main" id="{7674F34F-1C9E-90A1-C725-35F46A8B7A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420813"/>
            <a:ext cx="8305800" cy="43307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</a:rPr>
              <a:t>F = ma</a:t>
            </a:r>
          </a:p>
          <a:p>
            <a:r>
              <a:rPr lang="en-US" altLang="en-US" sz="3200" dirty="0"/>
              <a:t>If we can observe the atmosphere, we know </a:t>
            </a:r>
            <a:r>
              <a:rPr lang="en-US" altLang="en-US" sz="3200" b="1" dirty="0"/>
              <a:t>m</a:t>
            </a:r>
            <a:r>
              <a:rPr lang="en-US" altLang="en-US" sz="3200" dirty="0"/>
              <a:t>, the amount of mass</a:t>
            </a:r>
          </a:p>
          <a:p>
            <a:r>
              <a:rPr lang="en-US" altLang="en-US" sz="3200" dirty="0"/>
              <a:t>We also can calculate all the forces, </a:t>
            </a:r>
            <a:r>
              <a:rPr lang="en-US" altLang="en-US" sz="3200" b="1" dirty="0"/>
              <a:t>F</a:t>
            </a:r>
            <a:r>
              <a:rPr lang="en-US" altLang="en-US" sz="3200" dirty="0"/>
              <a:t> (such as forces due to differences in pressure)</a:t>
            </a:r>
          </a:p>
          <a:p>
            <a:r>
              <a:rPr lang="en-US" altLang="en-US" sz="3200" dirty="0"/>
              <a:t>Thus, we can calculate the acceleration, </a:t>
            </a:r>
            <a:r>
              <a:rPr lang="en-US" altLang="en-US" sz="3200" b="1" dirty="0"/>
              <a:t>a</a:t>
            </a:r>
            <a:r>
              <a:rPr lang="en-US" altLang="en-US" sz="3200" dirty="0"/>
              <a:t>.</a:t>
            </a:r>
          </a:p>
          <a:p>
            <a:r>
              <a:rPr lang="en-US" altLang="en-US" sz="3200" dirty="0"/>
              <a:t>Acceleration is the </a:t>
            </a:r>
            <a:r>
              <a:rPr lang="en-US" altLang="en-US" sz="3200" b="1" dirty="0"/>
              <a:t>change of velocity in time</a:t>
            </a:r>
            <a:r>
              <a:rPr lang="en-US" altLang="en-US" sz="3200" dirty="0"/>
              <a:t>.</a:t>
            </a:r>
          </a:p>
          <a:p>
            <a:r>
              <a:rPr lang="en-US" altLang="en-US" sz="3200" b="1" dirty="0"/>
              <a:t>THUS, WE KNOW THE FUTURE!</a:t>
            </a:r>
          </a:p>
        </p:txBody>
      </p:sp>
      <p:sp>
        <p:nvSpPr>
          <p:cNvPr id="75779" name="Rectangle 4">
            <a:extLst>
              <a:ext uri="{FF2B5EF4-FFF2-40B4-BE49-F238E27FC236}">
                <a16:creationId xmlns:a16="http://schemas.microsoft.com/office/drawing/2014/main" id="{B5BE178E-DBAF-E8CA-72E2-B70CCEDA8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2063" y="5486400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3200">
              <a:solidFill>
                <a:srgbClr val="ED181E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Shape 1"/>
          <p:cNvSpPr txBox="1"/>
          <p:nvPr/>
        </p:nvSpPr>
        <p:spPr>
          <a:xfrm>
            <a:off x="628560" y="1131030"/>
            <a:ext cx="7886430" cy="99387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1" dirty="0">
                <a:solidFill>
                  <a:srgbClr val="4472C4"/>
                </a:solidFill>
              </a:rPr>
              <a:t>Newton’s Second Law (F=ma) has a LOT of potential for atmospheric scientists  </a:t>
            </a:r>
            <a:endParaRPr sz="1800" dirty="0"/>
          </a:p>
        </p:txBody>
      </p:sp>
      <p:sp>
        <p:nvSpPr>
          <p:cNvPr id="107" name="TextShape 2"/>
          <p:cNvSpPr txBox="1"/>
          <p:nvPr/>
        </p:nvSpPr>
        <p:spPr>
          <a:xfrm>
            <a:off x="238991" y="2226420"/>
            <a:ext cx="4770180" cy="32632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300" dirty="0">
                <a:solidFill>
                  <a:srgbClr val="000000"/>
                </a:solidFill>
                <a:latin typeface="Calibri"/>
              </a:rPr>
              <a:t>If we know the mass of an air parcel and the forces acting on it, </a:t>
            </a:r>
            <a:r>
              <a:rPr lang="en-US" sz="3300" b="1" dirty="0">
                <a:solidFill>
                  <a:srgbClr val="000000"/>
                </a:solidFill>
                <a:latin typeface="Calibri"/>
              </a:rPr>
              <a:t>we can calculate its acceleration</a:t>
            </a:r>
            <a:r>
              <a:rPr lang="en-US" sz="3300" dirty="0">
                <a:solidFill>
                  <a:srgbClr val="000000"/>
                </a:solidFill>
                <a:latin typeface="Calibri"/>
              </a:rPr>
              <a:t>, how velocity will change in time!</a:t>
            </a:r>
            <a:endParaRPr sz="3300" dirty="0"/>
          </a:p>
        </p:txBody>
      </p:sp>
      <p:pic>
        <p:nvPicPr>
          <p:cNvPr id="108" name="Picture 3"/>
          <p:cNvPicPr/>
          <p:nvPr/>
        </p:nvPicPr>
        <p:blipFill>
          <a:blip r:embed="rId2"/>
          <a:stretch/>
        </p:blipFill>
        <p:spPr>
          <a:xfrm>
            <a:off x="5009171" y="2500065"/>
            <a:ext cx="3622590" cy="271593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172105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>
            <a:extLst>
              <a:ext uri="{FF2B5EF4-FFF2-40B4-BE49-F238E27FC236}">
                <a16:creationId xmlns:a16="http://schemas.microsoft.com/office/drawing/2014/main" id="{73D733D0-58B8-CA0A-0501-A8CEA65C06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latin typeface="+mn-lt"/>
                <a:ea typeface="MS PGothic" panose="020B0600070205080204" pitchFamily="34" charset="-128"/>
              </a:rPr>
              <a:t>Numerical Weather Prediction</a:t>
            </a:r>
          </a:p>
        </p:txBody>
      </p:sp>
      <p:sp>
        <p:nvSpPr>
          <p:cNvPr id="77826" name="Content Placeholder 2">
            <a:extLst>
              <a:ext uri="{FF2B5EF4-FFF2-40B4-BE49-F238E27FC236}">
                <a16:creationId xmlns:a16="http://schemas.microsoft.com/office/drawing/2014/main" id="{74158E42-F47F-883D-D1E4-F4B3630261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6002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sz="2800">
                <a:ea typeface="MS PGothic" panose="020B0600070205080204" pitchFamily="34" charset="-128"/>
              </a:rPr>
              <a:t>The basic idea is that if you can determine the current state of the atmosphere (known as the </a:t>
            </a:r>
            <a:r>
              <a:rPr lang="en-US" altLang="en-US" sz="2800" u="sng">
                <a:solidFill>
                  <a:srgbClr val="FF0000"/>
                </a:solidFill>
                <a:ea typeface="MS PGothic" panose="020B0600070205080204" pitchFamily="34" charset="-128"/>
              </a:rPr>
              <a:t>initialization</a:t>
            </a:r>
            <a:r>
              <a:rPr lang="en-US" altLang="en-US" sz="2800">
                <a:ea typeface="MS PGothic" panose="020B0600070205080204" pitchFamily="34" charset="-128"/>
              </a:rPr>
              <a:t>) , you can predict the future using the equations that describe the physics of the atmosphere.</a:t>
            </a:r>
          </a:p>
          <a:p>
            <a:pPr eaLnBrk="1" hangingPunct="1"/>
            <a:r>
              <a:rPr lang="en-US" altLang="en-US" sz="2800">
                <a:ea typeface="MS PGothic" panose="020B0600070205080204" pitchFamily="34" charset="-128"/>
              </a:rPr>
              <a:t>These equations can be solved on a three-dimensional grid.</a:t>
            </a:r>
            <a:r>
              <a:rPr lang="en-US" altLang="en-US" sz="2400">
                <a:ea typeface="MS PGothic" panose="020B0600070205080204" pitchFamily="34" charset="-128"/>
              </a:rPr>
              <a:t> </a:t>
            </a:r>
          </a:p>
          <a:p>
            <a:pPr eaLnBrk="1" hangingPunct="1"/>
            <a:endParaRPr lang="en-US" altLang="en-US">
              <a:ea typeface="MS PGothic" panose="020B0600070205080204" pitchFamily="34" charset="-128"/>
            </a:endParaRPr>
          </a:p>
        </p:txBody>
      </p:sp>
      <p:pic>
        <p:nvPicPr>
          <p:cNvPr id="77827" name="Picture 4">
            <a:extLst>
              <a:ext uri="{FF2B5EF4-FFF2-40B4-BE49-F238E27FC236}">
                <a16:creationId xmlns:a16="http://schemas.microsoft.com/office/drawing/2014/main" id="{86939E2F-4313-9E3A-BE2C-38497FF7E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05765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6BEA0008-4F84-9718-7CC6-73F5E81BAB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8393113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tx2"/>
                </a:solidFill>
                <a:latin typeface="+mn-lt"/>
              </a:rPr>
              <a:t>Ancient  And Pre-Modern Societies Summarized Forecasting Wisdom in Proverbs</a:t>
            </a:r>
          </a:p>
        </p:txBody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9E0072A0-4FD1-0676-C5A1-85A1D43091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288" y="2019300"/>
            <a:ext cx="5014912" cy="4305300"/>
          </a:xfrm>
        </p:spPr>
        <p:txBody>
          <a:bodyPr/>
          <a:lstStyle/>
          <a:p>
            <a:pPr eaLnBrk="1" hangingPunct="1"/>
            <a:r>
              <a:rPr lang="en-US" altLang="en-US" sz="2400" b="1"/>
              <a:t>"Red sky at night, sailor's delight.  Red sky in the morning, sailor take warning.”</a:t>
            </a:r>
          </a:p>
          <a:p>
            <a:pPr eaLnBrk="1" hangingPunct="1">
              <a:buFontTx/>
              <a:buNone/>
            </a:pPr>
            <a:endParaRPr lang="en-US" altLang="en-US" sz="2400" b="1"/>
          </a:p>
          <a:p>
            <a:pPr eaLnBrk="1" hangingPunct="1"/>
            <a:r>
              <a:rPr lang="en-US" altLang="en-US" sz="2400" b="1"/>
              <a:t>"Clear moon, frost soon.”</a:t>
            </a:r>
          </a:p>
          <a:p>
            <a:pPr eaLnBrk="1" hangingPunct="1">
              <a:buFontTx/>
              <a:buNone/>
            </a:pPr>
            <a:endParaRPr lang="en-US" altLang="en-US" sz="2400" b="1"/>
          </a:p>
          <a:p>
            <a:pPr eaLnBrk="1" hangingPunct="1"/>
            <a:r>
              <a:rPr lang="en-US" altLang="en-US" sz="2400" b="1"/>
              <a:t>"Halo around the sun or moon, rain or snow soon."</a:t>
            </a:r>
          </a:p>
          <a:p>
            <a:pPr eaLnBrk="1" hangingPunct="1"/>
            <a:endParaRPr lang="en-US" altLang="en-US" sz="800" b="1">
              <a:latin typeface="Lucida Grande" panose="020B06000405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1800" b="1">
              <a:latin typeface="Lucida Grande" panose="020B0600040502020204" pitchFamily="34" charset="0"/>
            </a:endParaRPr>
          </a:p>
        </p:txBody>
      </p:sp>
      <p:pic>
        <p:nvPicPr>
          <p:cNvPr id="21507" name="Picture 1">
            <a:extLst>
              <a:ext uri="{FF2B5EF4-FFF2-40B4-BE49-F238E27FC236}">
                <a16:creationId xmlns:a16="http://schemas.microsoft.com/office/drawing/2014/main" id="{5E2C4AF6-3762-2E0B-D0ED-374835BB2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t="-1820" r="10667" b="1820"/>
          <a:stretch>
            <a:fillRect/>
          </a:stretch>
        </p:blipFill>
        <p:spPr bwMode="auto">
          <a:xfrm>
            <a:off x="5562600" y="2057400"/>
            <a:ext cx="325120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1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3">
            <a:extLst>
              <a:ext uri="{FF2B5EF4-FFF2-40B4-BE49-F238E27FC236}">
                <a16:creationId xmlns:a16="http://schemas.microsoft.com/office/drawing/2014/main" id="{D1A5020E-483B-3798-2AB2-EA2B5EBBB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9600"/>
            <a:ext cx="6705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200" dirty="0">
                <a:solidFill>
                  <a:schemeClr val="tx2"/>
                </a:solidFill>
              </a:rPr>
              <a:t>Observations Collected to Create the Initialization</a:t>
            </a:r>
            <a:endParaRPr lang="en-US" altLang="en-US" sz="3200" dirty="0"/>
          </a:p>
        </p:txBody>
      </p:sp>
      <p:pic>
        <p:nvPicPr>
          <p:cNvPr id="78850" name="Picture 4" descr="C:\Documents and Settings\Cliff Mass\Desktop\asos.gif">
            <a:extLst>
              <a:ext uri="{FF2B5EF4-FFF2-40B4-BE49-F238E27FC236}">
                <a16:creationId xmlns:a16="http://schemas.microsoft.com/office/drawing/2014/main" id="{0133BD71-CCFA-12A8-B5B8-325153928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905000"/>
            <a:ext cx="19065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5" descr="C:\Documents and Settings\Cliff Mass\Desktop\images.jpeg">
            <a:extLst>
              <a:ext uri="{FF2B5EF4-FFF2-40B4-BE49-F238E27FC236}">
                <a16:creationId xmlns:a16="http://schemas.microsoft.com/office/drawing/2014/main" id="{5F7650FF-B265-AD35-DB99-4A27E6CF2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876800"/>
            <a:ext cx="25146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6" descr="C:\Documents and Settings\Cliff Mass\Desktop\sonde.jpg">
            <a:extLst>
              <a:ext uri="{FF2B5EF4-FFF2-40B4-BE49-F238E27FC236}">
                <a16:creationId xmlns:a16="http://schemas.microsoft.com/office/drawing/2014/main" id="{C5B6CD18-873E-4FD5-68ED-3A8177C4E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254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7" descr="C:\Documents and Settings\Cliff Mass\Desktop\buoy.jpg">
            <a:extLst>
              <a:ext uri="{FF2B5EF4-FFF2-40B4-BE49-F238E27FC236}">
                <a16:creationId xmlns:a16="http://schemas.microsoft.com/office/drawing/2014/main" id="{E6C3D5AE-6DC0-7FC2-A8B4-023BD8BE5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800600"/>
            <a:ext cx="144780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1" descr="noaa-n2.jpg">
            <a:extLst>
              <a:ext uri="{FF2B5EF4-FFF2-40B4-BE49-F238E27FC236}">
                <a16:creationId xmlns:a16="http://schemas.microsoft.com/office/drawing/2014/main" id="{EA8582BF-2399-A025-C65D-A4D17C729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876800"/>
            <a:ext cx="213360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2" descr="17601001_BG1.jpg">
            <a:extLst>
              <a:ext uri="{FF2B5EF4-FFF2-40B4-BE49-F238E27FC236}">
                <a16:creationId xmlns:a16="http://schemas.microsoft.com/office/drawing/2014/main" id="{03891C07-253C-1A14-A42A-2A5CF2D7EF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828800"/>
            <a:ext cx="14382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B64A3E06-8750-6731-02D3-91A0C3D17A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3450" y="457200"/>
            <a:ext cx="78867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1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rPr>
              <a:t>L. F. Richardson:  An Insightful But Unsuccessful Attempt at Numerical Prediction</a:t>
            </a:r>
          </a:p>
        </p:txBody>
      </p:sp>
      <p:sp>
        <p:nvSpPr>
          <p:cNvPr id="79874" name="Rectangle 3">
            <a:extLst>
              <a:ext uri="{FF2B5EF4-FFF2-40B4-BE49-F238E27FC236}">
                <a16:creationId xmlns:a16="http://schemas.microsoft.com/office/drawing/2014/main" id="{DE19B582-E7B6-97EC-1530-508535BBB51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4724400" cy="4343400"/>
          </a:xfrm>
        </p:spPr>
        <p:txBody>
          <a:bodyPr/>
          <a:lstStyle/>
          <a:p>
            <a:pPr eaLnBrk="1" hangingPunct="1"/>
            <a:r>
              <a:rPr lang="en-US" altLang="en-US" sz="2800"/>
              <a:t>As a Quaker ambulance driver in WWI he worked on the problem.</a:t>
            </a:r>
          </a:p>
          <a:p>
            <a:pPr eaLnBrk="1" hangingPunct="1"/>
            <a:r>
              <a:rPr lang="en-US" altLang="en-US" sz="2800"/>
              <a:t>In 1922 Richardson published a book </a:t>
            </a:r>
            <a:r>
              <a:rPr lang="en-US" altLang="en-US" sz="2800" i="1"/>
              <a:t>Weather Prediction by Numerical Process </a:t>
            </a:r>
            <a:r>
              <a:rPr lang="en-US" altLang="en-US" sz="2800"/>
              <a:t>that described an approach to using the primitive equations:  </a:t>
            </a:r>
            <a:r>
              <a:rPr lang="en-US" altLang="en-US" sz="2800" b="1"/>
              <a:t>solving the equations on a grid using finite differences</a:t>
            </a:r>
          </a:p>
          <a:p>
            <a:pPr eaLnBrk="1" hangingPunct="1"/>
            <a:endParaRPr lang="en-US" altLang="en-US" sz="2800"/>
          </a:p>
          <a:p>
            <a:pPr eaLnBrk="1" hangingPunct="1"/>
            <a:endParaRPr lang="en-US" altLang="en-US" sz="2800"/>
          </a:p>
        </p:txBody>
      </p:sp>
      <p:pic>
        <p:nvPicPr>
          <p:cNvPr id="79875" name="Picture 2">
            <a:extLst>
              <a:ext uri="{FF2B5EF4-FFF2-40B4-BE49-F238E27FC236}">
                <a16:creationId xmlns:a16="http://schemas.microsoft.com/office/drawing/2014/main" id="{1F487C05-C03E-DDA5-2037-699B79358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"/>
          <a:stretch>
            <a:fillRect/>
          </a:stretch>
        </p:blipFill>
        <p:spPr bwMode="auto">
          <a:xfrm>
            <a:off x="5576888" y="2057400"/>
            <a:ext cx="3046412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7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DC737225-3D61-37E8-6FD0-0261975977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</a:rPr>
              <a:t>L. F. Richardson</a:t>
            </a:r>
          </a:p>
        </p:txBody>
      </p:sp>
      <p:sp>
        <p:nvSpPr>
          <p:cNvPr id="80898" name="Rectangle 3">
            <a:extLst>
              <a:ext uri="{FF2B5EF4-FFF2-40B4-BE49-F238E27FC236}">
                <a16:creationId xmlns:a16="http://schemas.microsoft.com/office/drawing/2014/main" id="{CE5CF820-BB93-0763-EB42-EA087607CC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sz="2800"/>
              <a:t>He attempted to make a numerical forecast using a mechanical calculator</a:t>
            </a:r>
          </a:p>
          <a:p>
            <a:pPr eaLnBrk="1" hangingPunct="1"/>
            <a:r>
              <a:rPr lang="en-US" altLang="en-US" sz="2800"/>
              <a:t>Unfortunately, the results were not good, probably because of problems with his initial conditions and long time step.</a:t>
            </a:r>
          </a:p>
        </p:txBody>
      </p:sp>
      <p:pic>
        <p:nvPicPr>
          <p:cNvPr id="80899" name="Picture 3" descr="mapgrid.gif   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B1563458-95C9-F4D5-193C-FADF57DD8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352800"/>
            <a:ext cx="34290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6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>
            <a:extLst>
              <a:ext uri="{FF2B5EF4-FFF2-40B4-BE49-F238E27FC236}">
                <a16:creationId xmlns:a16="http://schemas.microsoft.com/office/drawing/2014/main" id="{F0AF8C81-68EC-586F-481A-9AFF5E2C45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696200" cy="6858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L. F. Richardson</a:t>
            </a:r>
          </a:p>
        </p:txBody>
      </p:sp>
      <p:sp>
        <p:nvSpPr>
          <p:cNvPr id="81922" name="Content Placeholder 2">
            <a:extLst>
              <a:ext uri="{FF2B5EF4-FFF2-40B4-BE49-F238E27FC236}">
                <a16:creationId xmlns:a16="http://schemas.microsoft.com/office/drawing/2014/main" id="{F4255C47-5244-3965-E144-4552CE6307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914400"/>
            <a:ext cx="8140700" cy="41148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He imagined a giant theater filled with humans using mechanical calculators…</a:t>
            </a:r>
          </a:p>
          <a:p>
            <a:pPr eaLnBrk="1" hangingPunct="1"/>
            <a:r>
              <a:rPr lang="en-US" altLang="en-US" sz="3600" dirty="0"/>
              <a:t>Practical NWP had to wait until a way of doing the computations quickly was developed and more data…especially aloft… became available.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81923" name="Picture 3">
            <a:extLst>
              <a:ext uri="{FF2B5EF4-FFF2-40B4-BE49-F238E27FC236}">
                <a16:creationId xmlns:a16="http://schemas.microsoft.com/office/drawing/2014/main" id="{D708F6E5-39E0-A707-AF31-FEA87A9CA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042697"/>
            <a:ext cx="390525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>
            <a:extLst>
              <a:ext uri="{FF2B5EF4-FFF2-40B4-BE49-F238E27FC236}">
                <a16:creationId xmlns:a16="http://schemas.microsoft.com/office/drawing/2014/main" id="{F4C74D0F-842A-2266-9B9D-3263383A31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6868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1"/>
                </a:solidFill>
              </a:rPr>
              <a:t>World War II:  Radiosondes, Weather Radar, Observing Systems, Computers </a:t>
            </a:r>
          </a:p>
        </p:txBody>
      </p:sp>
      <p:pic>
        <p:nvPicPr>
          <p:cNvPr id="82946" name="Content Placeholder 3">
            <a:extLst>
              <a:ext uri="{FF2B5EF4-FFF2-40B4-BE49-F238E27FC236}">
                <a16:creationId xmlns:a16="http://schemas.microsoft.com/office/drawing/2014/main" id="{F1802DA5-18E8-2E5F-27B4-52404BD9E9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6218" y="2286000"/>
            <a:ext cx="4068763" cy="4068763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>
            <a:extLst>
              <a:ext uri="{FF2B5EF4-FFF2-40B4-BE49-F238E27FC236}">
                <a16:creationId xmlns:a16="http://schemas.microsoft.com/office/drawing/2014/main" id="{DBC1E8EB-34D1-1CC8-D21B-D561A71EFC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165893"/>
            <a:ext cx="7886700" cy="13255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</a:rPr>
              <a:t>The Dream of Numerical Weather Prediction Becomes Possible</a:t>
            </a:r>
          </a:p>
        </p:txBody>
      </p:sp>
      <p:sp>
        <p:nvSpPr>
          <p:cNvPr id="83970" name="Rectangle 3">
            <a:extLst>
              <a:ext uri="{FF2B5EF4-FFF2-40B4-BE49-F238E27FC236}">
                <a16:creationId xmlns:a16="http://schemas.microsoft.com/office/drawing/2014/main" id="{3EF1076E-90B7-6435-7A96-868FB41252A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457043"/>
            <a:ext cx="7886700" cy="4351337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By the mid to late 1940’s there was an extensive upper air radiosonde network. Thus, a reasonable 3-D description of the atmosphere was possible.</a:t>
            </a:r>
          </a:p>
          <a:p>
            <a:pPr eaLnBrk="1" hangingPunct="1"/>
            <a:r>
              <a:rPr lang="en-US" altLang="en-US" sz="4000" dirty="0"/>
              <a:t>Also during this period digital programmable computers were becoming available …the first  being the </a:t>
            </a:r>
            <a:r>
              <a:rPr lang="en-US" altLang="en-US" sz="4000" dirty="0">
                <a:solidFill>
                  <a:schemeClr val="tx2"/>
                </a:solidFill>
              </a:rPr>
              <a:t>ENIAC</a:t>
            </a:r>
          </a:p>
        </p:txBody>
      </p:sp>
    </p:spTree>
  </p:cSld>
  <p:clrMapOvr>
    <a:masterClrMapping/>
  </p:clrMapOvr>
  <p:transition advTm="31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>
            <a:extLst>
              <a:ext uri="{FF2B5EF4-FFF2-40B4-BE49-F238E27FC236}">
                <a16:creationId xmlns:a16="http://schemas.microsoft.com/office/drawing/2014/main" id="{BFD649A9-7B1A-39C8-98A8-991601176A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924800" cy="762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</a:rPr>
              <a:t>The Eniac</a:t>
            </a:r>
          </a:p>
        </p:txBody>
      </p:sp>
      <p:sp>
        <p:nvSpPr>
          <p:cNvPr id="84994" name="Rectangle 3">
            <a:extLst>
              <a:ext uri="{FF2B5EF4-FFF2-40B4-BE49-F238E27FC236}">
                <a16:creationId xmlns:a16="http://schemas.microsoft.com/office/drawing/2014/main" id="{60C469D6-E4EA-16B0-FC48-2CAF8F428C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84995" name="Picture 4" descr="eniac_580x443.jpg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BDB936F3-CDFF-8EBD-6115-BBBFE4E53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00200"/>
            <a:ext cx="602932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0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>
            <a:extLst>
              <a:ext uri="{FF2B5EF4-FFF2-40B4-BE49-F238E27FC236}">
                <a16:creationId xmlns:a16="http://schemas.microsoft.com/office/drawing/2014/main" id="{BAF43E3C-D1E1-BD15-C1E4-154FFA0B9D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</a:rPr>
              <a:t>The First Successful Numerical Weather Prediction</a:t>
            </a:r>
          </a:p>
        </p:txBody>
      </p:sp>
      <p:sp>
        <p:nvSpPr>
          <p:cNvPr id="86018" name="Rectangle 3">
            <a:extLst>
              <a:ext uri="{FF2B5EF4-FFF2-40B4-BE49-F238E27FC236}">
                <a16:creationId xmlns:a16="http://schemas.microsoft.com/office/drawing/2014/main" id="{866ACDA1-5FD1-6A13-615A-61C6FE8DB09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5240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ea typeface="MS PGothic" panose="020B0600070205080204" pitchFamily="34" charset="-128"/>
              </a:rPr>
              <a:t>Took place in April 1950, using the ENIAC</a:t>
            </a:r>
          </a:p>
          <a:p>
            <a:pPr eaLnBrk="1" hangingPunct="1"/>
            <a:r>
              <a:rPr lang="en-US" altLang="en-US" sz="2400" dirty="0">
                <a:ea typeface="MS PGothic" panose="020B0600070205080204" pitchFamily="34" charset="-128"/>
              </a:rPr>
              <a:t>The prediction was for 500-mb height over North America, using a two-dimensional grid with 270 points about </a:t>
            </a:r>
            <a:r>
              <a:rPr lang="en-US" altLang="en-US" sz="2400" dirty="0">
                <a:solidFill>
                  <a:srgbClr val="FF0000"/>
                </a:solidFill>
                <a:ea typeface="MS PGothic" panose="020B0600070205080204" pitchFamily="34" charset="-128"/>
              </a:rPr>
              <a:t>700 km </a:t>
            </a:r>
            <a:r>
              <a:rPr lang="en-US" altLang="en-US" sz="2400" dirty="0">
                <a:ea typeface="MS PGothic" panose="020B0600070205080204" pitchFamily="34" charset="-128"/>
              </a:rPr>
              <a:t>apart. </a:t>
            </a:r>
          </a:p>
          <a:p>
            <a:pPr eaLnBrk="1" hangingPunct="1"/>
            <a:r>
              <a:rPr lang="en-US" altLang="en-US" sz="2400" dirty="0">
                <a:ea typeface="MS PGothic" panose="020B0600070205080204" pitchFamily="34" charset="-128"/>
              </a:rPr>
              <a:t>One level model The results were clearly superior to human subjective prediction.  </a:t>
            </a:r>
          </a:p>
          <a:p>
            <a:pPr eaLnBrk="1" hangingPunct="1"/>
            <a:r>
              <a:rPr lang="en-US" altLang="en-US" sz="2400" b="1" dirty="0">
                <a:solidFill>
                  <a:schemeClr val="tx2"/>
                </a:solidFill>
                <a:ea typeface="MS PGothic" panose="020B0600070205080204" pitchFamily="34" charset="-128"/>
              </a:rPr>
              <a:t>The NWP era had begun</a:t>
            </a:r>
            <a:r>
              <a:rPr lang="en-US" altLang="en-US" sz="2400" dirty="0">
                <a:ea typeface="MS PGothic" panose="020B0600070205080204" pitchFamily="34" charset="-128"/>
              </a:rPr>
              <a:t>.</a:t>
            </a:r>
          </a:p>
        </p:txBody>
      </p:sp>
      <p:pic>
        <p:nvPicPr>
          <p:cNvPr id="86019" name="Content Placeholder 3">
            <a:extLst>
              <a:ext uri="{FF2B5EF4-FFF2-40B4-BE49-F238E27FC236}">
                <a16:creationId xmlns:a16="http://schemas.microsoft.com/office/drawing/2014/main" id="{F02304F3-306E-7D5B-22E6-A585F3342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81400"/>
            <a:ext cx="3429000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900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>
            <a:extLst>
              <a:ext uri="{FF2B5EF4-FFF2-40B4-BE49-F238E27FC236}">
                <a16:creationId xmlns:a16="http://schemas.microsoft.com/office/drawing/2014/main" id="{698DE252-F0FA-9A22-A74B-7163AC71C9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</a:rPr>
              <a:t>Faster Computers Drove Better Weather Prediction</a:t>
            </a:r>
          </a:p>
        </p:txBody>
      </p:sp>
      <p:sp>
        <p:nvSpPr>
          <p:cNvPr id="87042" name="Rectangle 3">
            <a:extLst>
              <a:ext uri="{FF2B5EF4-FFF2-40B4-BE49-F238E27FC236}">
                <a16:creationId xmlns:a16="http://schemas.microsoft.com/office/drawing/2014/main" id="{DA98C158-8C51-F0FA-B6BE-640E29345D9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382000" cy="4525963"/>
          </a:xfrm>
        </p:spPr>
        <p:txBody>
          <a:bodyPr/>
          <a:lstStyle/>
          <a:p>
            <a:pPr eaLnBrk="1" hangingPunct="1"/>
            <a:endParaRPr lang="en-US" altLang="en-US" sz="3600"/>
          </a:p>
          <a:p>
            <a:pPr eaLnBrk="1" hangingPunct="1"/>
            <a:r>
              <a:rPr lang="en-US" altLang="en-US" sz="3600" b="1"/>
              <a:t>Resolution increases </a:t>
            </a:r>
            <a:r>
              <a:rPr lang="en-US" altLang="en-US" sz="3600"/>
              <a:t>(distance between grid points decrease):  1958:  380 km, 1985: 80 km, 1995: 40 km, 2000:  22 km, 2002: 12 km, 2008: 4 km</a:t>
            </a:r>
          </a:p>
          <a:p>
            <a:pPr eaLnBrk="1" hangingPunct="1"/>
            <a:r>
              <a:rPr lang="en-US" altLang="en-US" sz="3600" b="1"/>
              <a:t>Better description of physical processes</a:t>
            </a:r>
            <a:r>
              <a:rPr lang="en-US" altLang="en-US" sz="3600"/>
              <a:t>. Like clouds and radiation.</a:t>
            </a:r>
          </a:p>
          <a:p>
            <a:pPr eaLnBrk="1" hangingPunct="1"/>
            <a:r>
              <a:rPr lang="en-US" altLang="en-US" sz="3600" b="1"/>
              <a:t>Better use of observations</a:t>
            </a:r>
            <a:r>
              <a:rPr lang="en-US" altLang="en-US" sz="3600"/>
              <a:t>:  improved </a:t>
            </a:r>
            <a:r>
              <a:rPr lang="en-US" altLang="en-US" sz="3600" b="1"/>
              <a:t>data assimilation</a:t>
            </a:r>
          </a:p>
        </p:txBody>
      </p:sp>
    </p:spTree>
  </p:cSld>
  <p:clrMapOvr>
    <a:masterClrMapping/>
  </p:clrMapOvr>
  <p:transition advTm="2000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id="{8B1CA359-D9E6-277C-A8BA-26C56308C1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8066" name="Content Placeholder 3">
            <a:extLst>
              <a:ext uri="{FF2B5EF4-FFF2-40B4-BE49-F238E27FC236}">
                <a16:creationId xmlns:a16="http://schemas.microsoft.com/office/drawing/2014/main" id="{3E05789C-8DC3-DC40-62AE-DF8085CB44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457200"/>
            <a:ext cx="8077200" cy="587057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8B5AC73C-2213-72FA-5118-15AA1F03DC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873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chemeClr val="tx2"/>
                </a:solidFill>
                <a:latin typeface="+mn-lt"/>
              </a:rPr>
              <a:t>Ancient Weather Instruments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45F4A7E6-F4D5-8A51-C9A5-1AC27E90579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4419600" cy="4038600"/>
          </a:xfrm>
        </p:spPr>
        <p:txBody>
          <a:bodyPr/>
          <a:lstStyle/>
          <a:p>
            <a:pPr eaLnBrk="1" hangingPunct="1"/>
            <a:r>
              <a:rPr lang="en-US" altLang="en-US" sz="3200"/>
              <a:t>Wind vanes were perhaps the most ancient meteorological instruments.</a:t>
            </a:r>
          </a:p>
          <a:p>
            <a:pPr eaLnBrk="1" hangingPunct="1"/>
            <a:r>
              <a:rPr lang="en-US" altLang="en-US" sz="3200"/>
              <a:t>Mesopotamian and Sumerian documents, dating back nearly 4,000 years, describe primitive wind vanes, and streamers.</a:t>
            </a:r>
          </a:p>
        </p:txBody>
      </p:sp>
      <p:pic>
        <p:nvPicPr>
          <p:cNvPr id="22531" name="Picture 4">
            <a:extLst>
              <a:ext uri="{FF2B5EF4-FFF2-40B4-BE49-F238E27FC236}">
                <a16:creationId xmlns:a16="http://schemas.microsoft.com/office/drawing/2014/main" id="{22B9FEBD-0F76-79FC-E4B0-8DF08DABF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29225" y="1754188"/>
            <a:ext cx="30289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5">
            <a:extLst>
              <a:ext uri="{FF2B5EF4-FFF2-40B4-BE49-F238E27FC236}">
                <a16:creationId xmlns:a16="http://schemas.microsoft.com/office/drawing/2014/main" id="{2439CD50-C490-BE71-1401-ACCA68382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818188"/>
            <a:ext cx="37512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Tower of the Winds, 50 BCE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73310D1B-3470-DA42-7E53-7B2953B21DA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391400" y="228600"/>
            <a:ext cx="1447800" cy="5592763"/>
          </a:xfrm>
        </p:spPr>
        <p:txBody>
          <a:bodyPr/>
          <a:lstStyle/>
          <a:p>
            <a:pPr eaLnBrk="1" hangingPunct="1"/>
            <a:r>
              <a:rPr lang="en-US" altLang="en-US" sz="3200" b="1">
                <a:solidFill>
                  <a:schemeClr val="tx2"/>
                </a:solidFill>
              </a:rPr>
              <a:t>NGM, 80 km,</a:t>
            </a:r>
            <a:br>
              <a:rPr lang="en-US" altLang="en-US" sz="3200" b="1">
                <a:solidFill>
                  <a:schemeClr val="tx2"/>
                </a:solidFill>
              </a:rPr>
            </a:br>
            <a:r>
              <a:rPr lang="en-US" altLang="en-US" sz="3200" b="1">
                <a:solidFill>
                  <a:schemeClr val="tx2"/>
                </a:solidFill>
              </a:rPr>
              <a:t>1995</a:t>
            </a:r>
          </a:p>
        </p:txBody>
      </p:sp>
      <p:pic>
        <p:nvPicPr>
          <p:cNvPr id="89090" name="Content Placeholder 3" descr="NGM Precip.jpg">
            <a:extLst>
              <a:ext uri="{FF2B5EF4-FFF2-40B4-BE49-F238E27FC236}">
                <a16:creationId xmlns:a16="http://schemas.microsoft.com/office/drawing/2014/main" id="{B6C9716D-37F8-3BB4-1A6D-6079A05C0697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2238"/>
            <a:ext cx="7315200" cy="6651625"/>
          </a:xfr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>
            <a:extLst>
              <a:ext uri="{FF2B5EF4-FFF2-40B4-BE49-F238E27FC236}">
                <a16:creationId xmlns:a16="http://schemas.microsoft.com/office/drawing/2014/main" id="{470AFB12-EFBE-4F1E-7DC9-910173545D3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80772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</a:rPr>
              <a:t>1995</a:t>
            </a:r>
          </a:p>
        </p:txBody>
      </p:sp>
      <p:pic>
        <p:nvPicPr>
          <p:cNvPr id="90114" name="Picture 5" descr="blow2.jpg">
            <a:extLst>
              <a:ext uri="{FF2B5EF4-FFF2-40B4-BE49-F238E27FC236}">
                <a16:creationId xmlns:a16="http://schemas.microsoft.com/office/drawing/2014/main" id="{3D83AD54-E777-386B-FEB5-5F8B46269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14400"/>
            <a:ext cx="5029200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>
            <a:extLst>
              <a:ext uri="{FF2B5EF4-FFF2-40B4-BE49-F238E27FC236}">
                <a16:creationId xmlns:a16="http://schemas.microsoft.com/office/drawing/2014/main" id="{3FF4C1CE-E454-68E2-11EE-E91DA2B1E25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228600"/>
            <a:ext cx="8458200" cy="639763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  <a:ea typeface="MS PGothic" panose="020B0600070205080204" pitchFamily="34" charset="-128"/>
              </a:rPr>
              <a:t>2007-2008</a:t>
            </a:r>
          </a:p>
        </p:txBody>
      </p:sp>
      <p:pic>
        <p:nvPicPr>
          <p:cNvPr id="91138" name="Content Placeholder 3" descr="wa_pcp3.12.0000.gif">
            <a:extLst>
              <a:ext uri="{FF2B5EF4-FFF2-40B4-BE49-F238E27FC236}">
                <a16:creationId xmlns:a16="http://schemas.microsoft.com/office/drawing/2014/main" id="{4D07C202-DD91-8211-43B6-9D69D5BC3FE9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0" t="18900" r="8800"/>
          <a:stretch>
            <a:fillRect/>
          </a:stretch>
        </p:blipFill>
        <p:spPr>
          <a:xfrm>
            <a:off x="533400" y="990600"/>
            <a:ext cx="6553200" cy="5734050"/>
          </a:xfrm>
        </p:spPr>
      </p:pic>
      <p:sp>
        <p:nvSpPr>
          <p:cNvPr id="91139" name="TextBox 4">
            <a:extLst>
              <a:ext uri="{FF2B5EF4-FFF2-40B4-BE49-F238E27FC236}">
                <a16:creationId xmlns:a16="http://schemas.microsoft.com/office/drawing/2014/main" id="{5F7CF8A0-411F-2C92-A047-90A69F9A3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2667000"/>
            <a:ext cx="17145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latin typeface="Arial" panose="020B0604020202020204" pitchFamily="34" charset="0"/>
              </a:rPr>
              <a:t>4-km grid spacing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>
            <a:extLst>
              <a:ext uri="{FF2B5EF4-FFF2-40B4-BE49-F238E27FC236}">
                <a16:creationId xmlns:a16="http://schemas.microsoft.com/office/drawing/2014/main" id="{493B6090-6F16-EB7B-F7F6-4194A19CA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4800"/>
            <a:ext cx="63246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TextBox 2">
            <a:extLst>
              <a:ext uri="{FF2B5EF4-FFF2-40B4-BE49-F238E27FC236}">
                <a16:creationId xmlns:a16="http://schemas.microsoft.com/office/drawing/2014/main" id="{B5981EF3-396A-66DB-963D-CB8280DC7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048000"/>
            <a:ext cx="221138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200" b="1"/>
              <a:t>1.3 km grid</a:t>
            </a:r>
          </a:p>
          <a:p>
            <a:r>
              <a:rPr lang="en-US" altLang="en-US" sz="3200" b="1"/>
              <a:t>spacing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>
            <a:extLst>
              <a:ext uri="{FF2B5EF4-FFF2-40B4-BE49-F238E27FC236}">
                <a16:creationId xmlns:a16="http://schemas.microsoft.com/office/drawing/2014/main" id="{D7D58762-ED1B-16CF-1CD0-6D9D2FCF2E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229600" cy="1143000"/>
          </a:xfrm>
        </p:spPr>
        <p:txBody>
          <a:bodyPr/>
          <a:lstStyle/>
          <a:p>
            <a:r>
              <a:rPr lang="en-US" altLang="en-US" sz="4000" b="1">
                <a:solidFill>
                  <a:schemeClr val="tx2"/>
                </a:solidFill>
              </a:rPr>
              <a:t>But there was another revolution… in weather observations, with weather satellites taking the lead</a:t>
            </a:r>
          </a:p>
        </p:txBody>
      </p:sp>
      <p:sp>
        <p:nvSpPr>
          <p:cNvPr id="93186" name="Content Placeholder 2">
            <a:extLst>
              <a:ext uri="{FF2B5EF4-FFF2-40B4-BE49-F238E27FC236}">
                <a16:creationId xmlns:a16="http://schemas.microsoft.com/office/drawing/2014/main" id="{3B557E64-0CE1-CA9C-2A12-3ABD47A447E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2216150"/>
            <a:ext cx="4686300" cy="3992563"/>
          </a:xfrm>
        </p:spPr>
        <p:txBody>
          <a:bodyPr/>
          <a:lstStyle/>
          <a:p>
            <a:r>
              <a:rPr lang="en-US" altLang="en-US" sz="3200" dirty="0"/>
              <a:t>There was little data over most of the planet (oceans, polar regions)</a:t>
            </a:r>
          </a:p>
          <a:p>
            <a:r>
              <a:rPr lang="en-US" altLang="en-US" sz="3200" dirty="0"/>
              <a:t>Storms could approach the coast without warning and numerical modeling was crippled by lack of data.</a:t>
            </a:r>
          </a:p>
        </p:txBody>
      </p:sp>
      <p:pic>
        <p:nvPicPr>
          <p:cNvPr id="93187" name="Picture 2" descr="boston_evening_globe_1938_hurricane.JPG">
            <a:extLst>
              <a:ext uri="{FF2B5EF4-FFF2-40B4-BE49-F238E27FC236}">
                <a16:creationId xmlns:a16="http://schemas.microsoft.com/office/drawing/2014/main" id="{A95B393F-19C3-E78E-EB82-A95BFB4BE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2895600"/>
            <a:ext cx="3355975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TextBox 4">
            <a:extLst>
              <a:ext uri="{FF2B5EF4-FFF2-40B4-BE49-F238E27FC236}">
                <a16:creationId xmlns:a16="http://schemas.microsoft.com/office/drawing/2014/main" id="{4D388284-E1B3-4EA3-1674-8C25D8678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5746750"/>
            <a:ext cx="259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1938 Hurricane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" descr=" p202a.jpg                                                      001C16A5&#10;Cliff Disk                     BB5EA40C:">
            <a:extLst>
              <a:ext uri="{FF2B5EF4-FFF2-40B4-BE49-F238E27FC236}">
                <a16:creationId xmlns:a16="http://schemas.microsoft.com/office/drawing/2014/main" id="{B2489B87-1835-4ABE-64C9-F803AE7E4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29845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0" name="Picture 3" descr="&#10;SP35G2.jpg                                                     001C16A5&#10;Cliff Disk                     BB5EA40C:">
            <a:extLst>
              <a:ext uri="{FF2B5EF4-FFF2-40B4-BE49-F238E27FC236}">
                <a16:creationId xmlns:a16="http://schemas.microsoft.com/office/drawing/2014/main" id="{5A908C96-582C-ABB0-BC48-88FF8965F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57200"/>
            <a:ext cx="5487988" cy="385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 Box 4">
            <a:extLst>
              <a:ext uri="{FF2B5EF4-FFF2-40B4-BE49-F238E27FC236}">
                <a16:creationId xmlns:a16="http://schemas.microsoft.com/office/drawing/2014/main" id="{32FADA99-8E18-692C-818C-EE6B09C88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4572000"/>
            <a:ext cx="4876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200" b="1"/>
              <a:t>TIROS-1:  The First Weather Satellite (polar orbiter)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" descr="TIROS_I_image_Spac0102-repairsmall.jpg">
            <a:extLst>
              <a:ext uri="{FF2B5EF4-FFF2-40B4-BE49-F238E27FC236}">
                <a16:creationId xmlns:a16="http://schemas.microsoft.com/office/drawing/2014/main" id="{B300353D-7876-26ED-2304-6A4D06EA2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7200"/>
            <a:ext cx="6705600" cy="582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4" name="TextBox 2">
            <a:extLst>
              <a:ext uri="{FF2B5EF4-FFF2-40B4-BE49-F238E27FC236}">
                <a16:creationId xmlns:a16="http://schemas.microsoft.com/office/drawing/2014/main" id="{FD4CAE15-56C2-B595-A5F1-BD01AA105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81200"/>
            <a:ext cx="2262188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400" b="1">
                <a:solidFill>
                  <a:schemeClr val="tx2"/>
                </a:solidFill>
              </a:rPr>
              <a:t>First </a:t>
            </a:r>
          </a:p>
          <a:p>
            <a:r>
              <a:rPr lang="en-US" altLang="en-US" sz="4400" b="1">
                <a:solidFill>
                  <a:schemeClr val="tx2"/>
                </a:solidFill>
              </a:rPr>
              <a:t>Weather</a:t>
            </a:r>
          </a:p>
          <a:p>
            <a:r>
              <a:rPr lang="en-US" altLang="en-US" sz="4400" b="1">
                <a:solidFill>
                  <a:schemeClr val="tx2"/>
                </a:solidFill>
              </a:rPr>
              <a:t>Satellite </a:t>
            </a:r>
          </a:p>
          <a:p>
            <a:r>
              <a:rPr lang="en-US" altLang="en-US" sz="4400" b="1">
                <a:solidFill>
                  <a:schemeClr val="tx2"/>
                </a:solidFill>
              </a:rPr>
              <a:t>Image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3" descr="COMS.jpg">
            <a:extLst>
              <a:ext uri="{FF2B5EF4-FFF2-40B4-BE49-F238E27FC236}">
                <a16:creationId xmlns:a16="http://schemas.microsoft.com/office/drawing/2014/main" id="{245044BA-4880-75A2-5CD2-8D5BAD293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88" y="2514600"/>
            <a:ext cx="5546725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TextBox 4">
            <a:extLst>
              <a:ext uri="{FF2B5EF4-FFF2-40B4-BE49-F238E27FC236}">
                <a16:creationId xmlns:a16="http://schemas.microsoft.com/office/drawing/2014/main" id="{D00032D9-6355-EB52-4FF2-45E66D51D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"/>
            <a:ext cx="684053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400" b="1">
                <a:solidFill>
                  <a:srgbClr val="1F497D"/>
                </a:solidFill>
              </a:rPr>
              <a:t>Starting in 1974, NOAA GOES (Geostationary) Satellite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>
            <a:extLst>
              <a:ext uri="{FF2B5EF4-FFF2-40B4-BE49-F238E27FC236}">
                <a16:creationId xmlns:a16="http://schemas.microsoft.com/office/drawing/2014/main" id="{F7F975F0-E5D1-3EB2-6122-83976A1CFD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763000" cy="762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1F497D"/>
                </a:solidFill>
              </a:rPr>
              <a:t>Weather Satellites Now View the Entire Planet</a:t>
            </a:r>
          </a:p>
        </p:txBody>
      </p:sp>
      <p:pic>
        <p:nvPicPr>
          <p:cNvPr id="97282" name="Chart Placeholder 3" descr="201211082100.gif">
            <a:extLst>
              <a:ext uri="{FF2B5EF4-FFF2-40B4-BE49-F238E27FC236}">
                <a16:creationId xmlns:a16="http://schemas.microsoft.com/office/drawing/2014/main" id="{896412BE-DE65-FB0E-3CCA-E84B0288B5E0}"/>
              </a:ext>
            </a:extLst>
          </p:cNvPr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219200"/>
            <a:ext cx="6684963" cy="5378450"/>
          </a:xfr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 descr="wg10visR-1.GIF                                                 001319E4&#10;Macintosh2 HD                  ABA78158:">
            <a:extLst>
              <a:ext uri="{FF2B5EF4-FFF2-40B4-BE49-F238E27FC236}">
                <a16:creationId xmlns:a16="http://schemas.microsoft.com/office/drawing/2014/main" id="{377B3E10-1996-AD38-9E97-C91A917B7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7262813" cy="548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6" name="TextBox 2">
            <a:extLst>
              <a:ext uri="{FF2B5EF4-FFF2-40B4-BE49-F238E27FC236}">
                <a16:creationId xmlns:a16="http://schemas.microsoft.com/office/drawing/2014/main" id="{1514F49A-5CB5-9BF9-A82D-2BB7585B3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81000"/>
            <a:ext cx="44815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000" b="1">
                <a:solidFill>
                  <a:srgbClr val="1F497D"/>
                </a:solidFill>
              </a:rPr>
              <a:t>Cloud Track Winds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1C1F12CB-9874-C7DF-F1E8-6AC743D667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tx2"/>
                </a:solidFill>
              </a:rPr>
              <a:t>Tower of the Winds</a:t>
            </a:r>
          </a:p>
        </p:txBody>
      </p:sp>
      <p:pic>
        <p:nvPicPr>
          <p:cNvPr id="23554" name="Content Placeholder 3" descr="tower-of-the-winds.jpg">
            <a:extLst>
              <a:ext uri="{FF2B5EF4-FFF2-40B4-BE49-F238E27FC236}">
                <a16:creationId xmlns:a16="http://schemas.microsoft.com/office/drawing/2014/main" id="{1AE318F0-D78C-D4C8-124A-F6E4C99351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28" r="-7428"/>
          <a:stretch>
            <a:fillRect/>
          </a:stretch>
        </p:blipFill>
        <p:spPr/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 descr=" samp2.gif                                                      001319E4&#10;Macintosh2 HD                  ABA78158:">
            <a:extLst>
              <a:ext uri="{FF2B5EF4-FFF2-40B4-BE49-F238E27FC236}">
                <a16:creationId xmlns:a16="http://schemas.microsoft.com/office/drawing/2014/main" id="{25BF781B-57A9-2E2F-0BF1-B5AFE6134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28800"/>
            <a:ext cx="6276975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0" name="Text Box 3">
            <a:extLst>
              <a:ext uri="{FF2B5EF4-FFF2-40B4-BE49-F238E27FC236}">
                <a16:creationId xmlns:a16="http://schemas.microsoft.com/office/drawing/2014/main" id="{48746FBF-496A-2343-9D7B-B079F2B36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52400"/>
            <a:ext cx="8001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1F497D"/>
                </a:solidFill>
                <a:latin typeface="Calibri" panose="020F0502020204030204" pitchFamily="34" charset="0"/>
              </a:rPr>
              <a:t>Satellite Sensors Provide Thousands of High Quality Vertical Soundings Daily over the Pacific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3">
            <a:extLst>
              <a:ext uri="{FF2B5EF4-FFF2-40B4-BE49-F238E27FC236}">
                <a16:creationId xmlns:a16="http://schemas.microsoft.com/office/drawing/2014/main" id="{94BB0956-BE86-3DB2-142E-E702BB27E2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 lIns="85725" tIns="42862" rIns="85725" bIns="42862"/>
          <a:lstStyle/>
          <a:p>
            <a:pPr defTabSz="852488" eaLnBrk="1" hangingPunct="1"/>
            <a:r>
              <a:rPr lang="en-GB" altLang="en-US" sz="3200" b="1">
                <a:solidFill>
                  <a:srgbClr val="1F497D"/>
                </a:solidFill>
              </a:rPr>
              <a:t>Because of weather satellites, forecast skill is the same in the northern and southern hemispheres</a:t>
            </a:r>
            <a:endParaRPr lang="en-US" altLang="en-US" sz="3200" b="1">
              <a:solidFill>
                <a:srgbClr val="1F497D"/>
              </a:solidFill>
            </a:endParaRPr>
          </a:p>
        </p:txBody>
      </p:sp>
      <p:pic>
        <p:nvPicPr>
          <p:cNvPr id="100354" name="Picture 4" descr="anomaly32correlation.gif">
            <a:extLst>
              <a:ext uri="{FF2B5EF4-FFF2-40B4-BE49-F238E27FC236}">
                <a16:creationId xmlns:a16="http://schemas.microsoft.com/office/drawing/2014/main" id="{48A34157-BB1D-3648-1A4A-0441DE098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534400" cy="511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>
            <a:extLst>
              <a:ext uri="{FF2B5EF4-FFF2-40B4-BE49-F238E27FC236}">
                <a16:creationId xmlns:a16="http://schemas.microsoft.com/office/drawing/2014/main" id="{F8759D53-E9FD-C582-498D-DDDE8561ED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676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2"/>
                </a:solidFill>
                <a:latin typeface="+mn-lt"/>
              </a:rPr>
              <a:t>Example: The Pacific Data Void No Longer Exists</a:t>
            </a:r>
          </a:p>
        </p:txBody>
      </p:sp>
      <p:pic>
        <p:nvPicPr>
          <p:cNvPr id="101378" name="Picture 2" descr="1343392132_NO_VOID_LOGO.jpg">
            <a:extLst>
              <a:ext uri="{FF2B5EF4-FFF2-40B4-BE49-F238E27FC236}">
                <a16:creationId xmlns:a16="http://schemas.microsoft.com/office/drawing/2014/main" id="{72982E91-CE0C-8FD8-4ADC-8A6B0B736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124200"/>
            <a:ext cx="3149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6">
            <a:extLst>
              <a:ext uri="{FF2B5EF4-FFF2-40B4-BE49-F238E27FC236}">
                <a16:creationId xmlns:a16="http://schemas.microsoft.com/office/drawing/2014/main" id="{747AC3F8-63AB-796E-1FFA-5B1D2E2E58C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98488" y="547688"/>
            <a:ext cx="7897812" cy="2562225"/>
          </a:xfrm>
        </p:spPr>
        <p:txBody>
          <a:bodyPr anchor="t"/>
          <a:lstStyle/>
          <a:p>
            <a:r>
              <a:rPr lang="en-US" altLang="en-US" b="1">
                <a:solidFill>
                  <a:srgbClr val="1F497D"/>
                </a:solidFill>
                <a:ea typeface="MS PGothic" panose="020B0600070205080204" pitchFamily="34" charset="-128"/>
              </a:rPr>
              <a:t> Weather Radar Revolutionizes Short-Term Prediction</a:t>
            </a:r>
            <a:br>
              <a:rPr lang="en-US" altLang="en-US">
                <a:ea typeface="MS PGothic" panose="020B0600070205080204" pitchFamily="34" charset="-128"/>
              </a:rPr>
            </a:br>
            <a:r>
              <a:rPr lang="en-US" altLang="en-US">
                <a:ea typeface="MS PGothic" panose="020B0600070205080204" pitchFamily="34" charset="-128"/>
              </a:rPr>
              <a:t>  </a:t>
            </a:r>
            <a:br>
              <a:rPr lang="en-US" altLang="en-US">
                <a:ea typeface="MS PGothic" panose="020B0600070205080204" pitchFamily="34" charset="-128"/>
              </a:rPr>
            </a:br>
            <a:endParaRPr lang="en-US" altLang="en-US">
              <a:ea typeface="MS PGothic" panose="020B0600070205080204" pitchFamily="34" charset="-128"/>
            </a:endParaRPr>
          </a:p>
        </p:txBody>
      </p:sp>
      <p:graphicFrame>
        <p:nvGraphicFramePr>
          <p:cNvPr id="102402" name="Rectangle 2">
            <a:extLst>
              <a:ext uri="{FF2B5EF4-FFF2-40B4-BE49-F238E27FC236}">
                <a16:creationId xmlns:a16="http://schemas.microsoft.com/office/drawing/2014/main" id="{1B39CFD1-A28E-7222-8432-26B2872CBD22}"/>
              </a:ext>
            </a:extLst>
          </p:cNvPr>
          <p:cNvGraphicFramePr>
            <a:graphicFrameLocks/>
          </p:cNvGraphicFramePr>
          <p:nvPr/>
        </p:nvGraphicFramePr>
        <p:xfrm>
          <a:off x="1524000" y="2286000"/>
          <a:ext cx="6096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0" imgH="0" progId="">
                  <p:embed/>
                </p:oleObj>
              </mc:Choice>
              <mc:Fallback>
                <p:oleObj name="Clip" r:id="rId2" imgW="0" imgH="0" progId="">
                  <p:embed/>
                  <p:pic>
                    <p:nvPicPr>
                      <p:cNvPr id="0" name="Rectangle 2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286000"/>
                        <a:ext cx="60960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03" name="Picture 18" descr="&#10;tower2.gif                                                     000CFAB2&#10;Macintosh2 HD                  ABA78158:">
            <a:extLst>
              <a:ext uri="{FF2B5EF4-FFF2-40B4-BE49-F238E27FC236}">
                <a16:creationId xmlns:a16="http://schemas.microsoft.com/office/drawing/2014/main" id="{86599F53-B449-1B90-A8C5-B2621CD7A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514600"/>
            <a:ext cx="4311650" cy="37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>
            <a:extLst>
              <a:ext uri="{FF2B5EF4-FFF2-40B4-BE49-F238E27FC236}">
                <a16:creationId xmlns:a16="http://schemas.microsoft.com/office/drawing/2014/main" id="{FBAB3431-5320-5000-6DEA-409B422633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457200"/>
            <a:ext cx="8572500" cy="1143000"/>
          </a:xfrm>
        </p:spPr>
        <p:txBody>
          <a:bodyPr/>
          <a:lstStyle/>
          <a:p>
            <a:r>
              <a:rPr lang="en-US" altLang="en-US" sz="3600" b="1">
                <a:solidFill>
                  <a:srgbClr val="1F497D"/>
                </a:solidFill>
                <a:ea typeface="MS PGothic" panose="020B0600070205080204" pitchFamily="34" charset="-128"/>
              </a:rPr>
              <a:t>Radar was first used operationally in WWII by the British to track German planes</a:t>
            </a:r>
          </a:p>
        </p:txBody>
      </p:sp>
      <p:sp>
        <p:nvSpPr>
          <p:cNvPr id="103426" name="Content Placeholder 2">
            <a:extLst>
              <a:ext uri="{FF2B5EF4-FFF2-40B4-BE49-F238E27FC236}">
                <a16:creationId xmlns:a16="http://schemas.microsoft.com/office/drawing/2014/main" id="{25C0A147-4FB1-CF52-B9FD-2217D81364E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676400"/>
            <a:ext cx="7391400" cy="11430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3600">
                <a:ea typeface="MS PGothic" panose="020B0600070205080204" pitchFamily="34" charset="-128"/>
              </a:rPr>
              <a:t>But heavy precipitation got in the way!</a:t>
            </a:r>
          </a:p>
        </p:txBody>
      </p:sp>
      <p:pic>
        <p:nvPicPr>
          <p:cNvPr id="103427" name="Picture 3" descr="radar-in-purbeck-250w.jpg">
            <a:extLst>
              <a:ext uri="{FF2B5EF4-FFF2-40B4-BE49-F238E27FC236}">
                <a16:creationId xmlns:a16="http://schemas.microsoft.com/office/drawing/2014/main" id="{7AC06C1C-4B24-55B9-423F-765DA7907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95600"/>
            <a:ext cx="1676400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Picture 4" descr="wwaf_radar_op.jpg">
            <a:extLst>
              <a:ext uri="{FF2B5EF4-FFF2-40B4-BE49-F238E27FC236}">
                <a16:creationId xmlns:a16="http://schemas.microsoft.com/office/drawing/2014/main" id="{972AC012-DF57-3C90-A908-6C09F9AF9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895600"/>
            <a:ext cx="4414838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>
            <a:extLst>
              <a:ext uri="{FF2B5EF4-FFF2-40B4-BE49-F238E27FC236}">
                <a16:creationId xmlns:a16="http://schemas.microsoft.com/office/drawing/2014/main" id="{EA20FA05-0690-E316-AF40-ACD07E0BA5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229600" cy="1143000"/>
          </a:xfrm>
        </p:spPr>
        <p:txBody>
          <a:bodyPr anchor="t"/>
          <a:lstStyle/>
          <a:p>
            <a:r>
              <a:rPr lang="en-US" altLang="en-US" b="1">
                <a:solidFill>
                  <a:srgbClr val="1F497D"/>
                </a:solidFill>
              </a:rPr>
              <a:t>After WWII Meteorologists Experimented with Military Radars</a:t>
            </a:r>
          </a:p>
        </p:txBody>
      </p:sp>
      <p:pic>
        <p:nvPicPr>
          <p:cNvPr id="104450" name="Picture 4" descr="earlyradar.jpg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C8F92C59-730B-BB01-1518-B31D342AD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43200"/>
            <a:ext cx="3451225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6" descr="WbmrMSWnhNxm.jpg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2118665F-0F5F-2998-BB8A-F99545677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38" y="3176588"/>
            <a:ext cx="2990850" cy="23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>
            <a:extLst>
              <a:ext uri="{FF2B5EF4-FFF2-40B4-BE49-F238E27FC236}">
                <a16:creationId xmlns:a16="http://schemas.microsoft.com/office/drawing/2014/main" id="{21BDBD28-BA56-CCAC-AE77-00B45E5414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 anchor="t"/>
          <a:lstStyle/>
          <a:p>
            <a:r>
              <a:rPr lang="en-US" altLang="en-US" b="1">
                <a:solidFill>
                  <a:srgbClr val="1F497D"/>
                </a:solidFill>
                <a:ea typeface="MS PGothic" panose="020B0600070205080204" pitchFamily="34" charset="-128"/>
              </a:rPr>
              <a:t>Hurricane Radar Image</a:t>
            </a:r>
          </a:p>
        </p:txBody>
      </p:sp>
      <p:sp>
        <p:nvSpPr>
          <p:cNvPr id="105474" name="Rectangle 3">
            <a:extLst>
              <a:ext uri="{FF2B5EF4-FFF2-40B4-BE49-F238E27FC236}">
                <a16:creationId xmlns:a16="http://schemas.microsoft.com/office/drawing/2014/main" id="{E92C942B-0E02-C3E0-4177-DB75380457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MS PGothic" panose="020B0600070205080204" pitchFamily="34" charset="-128"/>
            </a:endParaRPr>
          </a:p>
        </p:txBody>
      </p:sp>
      <p:pic>
        <p:nvPicPr>
          <p:cNvPr id="105475" name="Picture 4" descr="wea01226_small.jpg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4430B7C0-EEA4-D43B-99B1-6C7568CC3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850" y="2333625"/>
            <a:ext cx="3922713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>
            <a:extLst>
              <a:ext uri="{FF2B5EF4-FFF2-40B4-BE49-F238E27FC236}">
                <a16:creationId xmlns:a16="http://schemas.microsoft.com/office/drawing/2014/main" id="{717085F4-CB43-D564-2582-B0FA05CCC9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09575"/>
            <a:ext cx="7772400" cy="1143000"/>
          </a:xfrm>
        </p:spPr>
        <p:txBody>
          <a:bodyPr anchor="t"/>
          <a:lstStyle/>
          <a:p>
            <a:r>
              <a:rPr lang="en-US" altLang="en-US" b="1">
                <a:solidFill>
                  <a:srgbClr val="1F497D"/>
                </a:solidFill>
              </a:rPr>
              <a:t>In the late 1950’s a meteorological radar network was established in the U.S.</a:t>
            </a:r>
          </a:p>
        </p:txBody>
      </p:sp>
      <p:sp>
        <p:nvSpPr>
          <p:cNvPr id="106498" name="Rectangle 3">
            <a:extLst>
              <a:ext uri="{FF2B5EF4-FFF2-40B4-BE49-F238E27FC236}">
                <a16:creationId xmlns:a16="http://schemas.microsoft.com/office/drawing/2014/main" id="{2A7B60A6-9CC7-9915-FE54-3B5AFB431B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MS PGothic" panose="020B0600070205080204" pitchFamily="34" charset="-128"/>
            </a:endParaRPr>
          </a:p>
        </p:txBody>
      </p:sp>
      <p:pic>
        <p:nvPicPr>
          <p:cNvPr id="106499" name="Picture 4" descr="Slide27.jpg   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E8F0CD64-C88A-5EB3-A9A4-0FB5DD111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8000"/>
          <a:stretch>
            <a:fillRect/>
          </a:stretch>
        </p:blipFill>
        <p:spPr bwMode="auto">
          <a:xfrm>
            <a:off x="474663" y="2716213"/>
            <a:ext cx="5097462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Picture 7" descr="&#10;radar1957.jpg 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180C6A90-2107-E354-D216-8C691F354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3335338"/>
            <a:ext cx="2743200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 Box 3">
            <a:extLst>
              <a:ext uri="{FF2B5EF4-FFF2-40B4-BE49-F238E27FC236}">
                <a16:creationId xmlns:a16="http://schemas.microsoft.com/office/drawing/2014/main" id="{93EA2A45-F682-C2DC-6709-A20054442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304800"/>
            <a:ext cx="35814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200" b="1">
                <a:solidFill>
                  <a:srgbClr val="1F497D"/>
                </a:solidFill>
                <a:latin typeface="Calibri" panose="020F0502020204030204" pitchFamily="34" charset="0"/>
              </a:rPr>
              <a:t>In the late 1980s,</a:t>
            </a:r>
          </a:p>
          <a:p>
            <a:r>
              <a:rPr lang="en-US" altLang="en-US" sz="3200" b="1">
                <a:solidFill>
                  <a:srgbClr val="1F497D"/>
                </a:solidFill>
                <a:latin typeface="Calibri" panose="020F0502020204030204" pitchFamily="34" charset="0"/>
              </a:rPr>
              <a:t> the NWS put in a network of Doppler weather radars</a:t>
            </a:r>
          </a:p>
        </p:txBody>
      </p:sp>
      <p:pic>
        <p:nvPicPr>
          <p:cNvPr id="107522" name="Picture 3" descr="santee-doppler-rader-ksox.jpg">
            <a:extLst>
              <a:ext uri="{FF2B5EF4-FFF2-40B4-BE49-F238E27FC236}">
                <a16:creationId xmlns:a16="http://schemas.microsoft.com/office/drawing/2014/main" id="{623292CE-A5AF-1092-8C1A-FCA6FB35E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45354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4" descr="WSR-88DCONUSCoverage2011.jpg">
            <a:extLst>
              <a:ext uri="{FF2B5EF4-FFF2-40B4-BE49-F238E27FC236}">
                <a16:creationId xmlns:a16="http://schemas.microsoft.com/office/drawing/2014/main" id="{717FD991-009F-2175-8800-DC980A3B3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00400"/>
            <a:ext cx="47339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 descr="doppler.gif   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2670407C-A664-2049-906D-B8CC63799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88" y="1071563"/>
            <a:ext cx="65849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6" name="TextBox 2">
            <a:extLst>
              <a:ext uri="{FF2B5EF4-FFF2-40B4-BE49-F238E27FC236}">
                <a16:creationId xmlns:a16="http://schemas.microsoft.com/office/drawing/2014/main" id="{79116AC7-B15B-F5DF-232D-843EC845F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900" y="5410200"/>
            <a:ext cx="8293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800" b="1"/>
              <a:t>Hook Echo of Supercell Thunderstorm with Tornado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>
            <a:extLst>
              <a:ext uri="{FF2B5EF4-FFF2-40B4-BE49-F238E27FC236}">
                <a16:creationId xmlns:a16="http://schemas.microsoft.com/office/drawing/2014/main" id="{3C4B54C7-09EF-6342-97C4-6410B27559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rgbClr val="002060"/>
                </a:solidFill>
                <a:latin typeface="+mn-lt"/>
              </a:rPr>
              <a:t>Ancient Weather Instruments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E2B9302F-3635-BD63-BC4B-DD9B33501D9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566863"/>
            <a:ext cx="7981950" cy="4351337"/>
          </a:xfrm>
        </p:spPr>
        <p:txBody>
          <a:bodyPr/>
          <a:lstStyle/>
          <a:p>
            <a:pPr eaLnBrk="1" hangingPunct="1"/>
            <a:r>
              <a:rPr lang="en-US" altLang="en-US" sz="2800"/>
              <a:t>Bowls were used as rain gauges (India, 4</a:t>
            </a:r>
            <a:r>
              <a:rPr lang="en-US" altLang="en-US" sz="2800" baseline="30000"/>
              <a:t>th</a:t>
            </a:r>
            <a:r>
              <a:rPr lang="en-US" altLang="en-US" sz="2800"/>
              <a:t> century BC)</a:t>
            </a:r>
          </a:p>
          <a:p>
            <a:pPr eaLnBrk="1" hangingPunct="1"/>
            <a:r>
              <a:rPr lang="en-US" altLang="en-US" sz="2800"/>
              <a:t>First thermometer (Philo of Byzantium, 240 BC)</a:t>
            </a: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C4B99EB4-725C-56E6-6060-3C2CBBF04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895600"/>
            <a:ext cx="3103563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4">
            <a:extLst>
              <a:ext uri="{FF2B5EF4-FFF2-40B4-BE49-F238E27FC236}">
                <a16:creationId xmlns:a16="http://schemas.microsoft.com/office/drawing/2014/main" id="{9F6F4249-E59A-7B6C-D0C3-FBED5D588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0275" y="4191000"/>
            <a:ext cx="18653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Philo’s</a:t>
            </a:r>
          </a:p>
          <a:p>
            <a:r>
              <a:rPr lang="en-US" altLang="en-US"/>
              <a:t>Thermometer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>
            <a:extLst>
              <a:ext uri="{FF2B5EF4-FFF2-40B4-BE49-F238E27FC236}">
                <a16:creationId xmlns:a16="http://schemas.microsoft.com/office/drawing/2014/main" id="{702C76B6-0013-62F8-EE9A-59562911B9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altLang="en-US" sz="3600" b="1">
                <a:solidFill>
                  <a:srgbClr val="1F497D"/>
                </a:solidFill>
              </a:rPr>
              <a:t>Weather Radar Data is Now Being Used for Initialization of High Resolution Weather Models, Such as HRRR</a:t>
            </a:r>
          </a:p>
        </p:txBody>
      </p:sp>
      <p:pic>
        <p:nvPicPr>
          <p:cNvPr id="109570" name="Content Placeholder 3" descr="HRRRd.tiff">
            <a:extLst>
              <a:ext uri="{FF2B5EF4-FFF2-40B4-BE49-F238E27FC236}">
                <a16:creationId xmlns:a16="http://schemas.microsoft.com/office/drawing/2014/main" id="{538E5B41-DA1A-22CB-2D94-300CC22094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65" r="-16765"/>
          <a:stretch>
            <a:fillRect/>
          </a:stretch>
        </p:blipFill>
        <p:spPr>
          <a:xfrm>
            <a:off x="609600" y="2133600"/>
            <a:ext cx="8229600" cy="4525963"/>
          </a:xfr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>
            <a:extLst>
              <a:ext uri="{FF2B5EF4-FFF2-40B4-BE49-F238E27FC236}">
                <a16:creationId xmlns:a16="http://schemas.microsoft.com/office/drawing/2014/main" id="{95F37DBF-B4D1-CAF9-207B-88A1BAE8E5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848600" cy="6096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1F497D"/>
                </a:solidFill>
                <a:latin typeface="+mn-lt"/>
              </a:rPr>
              <a:t>A Fundamental Problem</a:t>
            </a:r>
          </a:p>
        </p:txBody>
      </p:sp>
      <p:sp>
        <p:nvSpPr>
          <p:cNvPr id="110594" name="Rectangle 3">
            <a:extLst>
              <a:ext uri="{FF2B5EF4-FFF2-40B4-BE49-F238E27FC236}">
                <a16:creationId xmlns:a16="http://schemas.microsoft.com/office/drawing/2014/main" id="{2C346B27-0316-E33D-859E-09832D44AB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990600"/>
            <a:ext cx="6096000" cy="4876800"/>
          </a:xfrm>
        </p:spPr>
        <p:txBody>
          <a:bodyPr/>
          <a:lstStyle/>
          <a:p>
            <a:pPr eaLnBrk="1" hangingPunct="1"/>
            <a:r>
              <a:rPr lang="en-US" altLang="en-US" sz="3400" dirty="0"/>
              <a:t>The way we have been forecasting has been </a:t>
            </a:r>
            <a:r>
              <a:rPr lang="en-US" altLang="en-US" sz="3400" b="1" dirty="0"/>
              <a:t>essentially flawed.</a:t>
            </a:r>
          </a:p>
          <a:p>
            <a:pPr eaLnBrk="1" hangingPunct="1"/>
            <a:r>
              <a:rPr lang="en-US" altLang="en-US" sz="3400" dirty="0"/>
              <a:t>The atmosphere is a </a:t>
            </a:r>
            <a:r>
              <a:rPr lang="en-US" altLang="en-US" sz="3400" dirty="0">
                <a:solidFill>
                  <a:srgbClr val="ED181E"/>
                </a:solidFill>
              </a:rPr>
              <a:t>chaotic</a:t>
            </a:r>
            <a:r>
              <a:rPr lang="en-US" altLang="en-US" sz="3400" dirty="0"/>
              <a:t> system, in which small uncertainties in how we start the forecast (the </a:t>
            </a:r>
            <a:r>
              <a:rPr lang="en-US" altLang="en-US" sz="3400" b="1" i="1" dirty="0"/>
              <a:t>initialization</a:t>
            </a:r>
            <a:r>
              <a:rPr lang="en-US" altLang="en-US" sz="3400" dirty="0"/>
              <a:t>) have large impacts on the forecasts.</a:t>
            </a:r>
          </a:p>
          <a:p>
            <a:pPr eaLnBrk="1" hangingPunct="1"/>
            <a:r>
              <a:rPr lang="en-US" altLang="en-US" sz="3400" dirty="0"/>
              <a:t>Not unlike a pinball game….</a:t>
            </a:r>
          </a:p>
          <a:p>
            <a:pPr eaLnBrk="1" hangingPunct="1"/>
            <a:endParaRPr lang="en-US" altLang="en-US" sz="2800" dirty="0"/>
          </a:p>
        </p:txBody>
      </p:sp>
      <p:pic>
        <p:nvPicPr>
          <p:cNvPr id="110595" name="Picture 4" descr="superman-pinball">
            <a:extLst>
              <a:ext uri="{FF2B5EF4-FFF2-40B4-BE49-F238E27FC236}">
                <a16:creationId xmlns:a16="http://schemas.microsoft.com/office/drawing/2014/main" id="{809B4CFE-4883-4068-2A68-B627864B3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50" y="1447800"/>
            <a:ext cx="25844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>
            <a:extLst>
              <a:ext uri="{FF2B5EF4-FFF2-40B4-BE49-F238E27FC236}">
                <a16:creationId xmlns:a16="http://schemas.microsoft.com/office/drawing/2014/main" id="{56E09C0A-68E2-10A5-DC57-69667E0175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848600" cy="6096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</a:rPr>
              <a:t>A Fundamental Problem</a:t>
            </a:r>
          </a:p>
        </p:txBody>
      </p:sp>
      <p:sp>
        <p:nvSpPr>
          <p:cNvPr id="112642" name="Rectangle 3">
            <a:extLst>
              <a:ext uri="{FF2B5EF4-FFF2-40B4-BE49-F238E27FC236}">
                <a16:creationId xmlns:a16="http://schemas.microsoft.com/office/drawing/2014/main" id="{0D698709-6299-FF1F-273B-8FB8723210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977131"/>
            <a:ext cx="8153400" cy="30480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dirty="0"/>
          </a:p>
          <a:p>
            <a:pPr eaLnBrk="1" hangingPunct="1"/>
            <a:r>
              <a:rPr lang="en-US" altLang="en-US" sz="2800" dirty="0"/>
              <a:t>Similarly, there are uncertainties in processes, like the development of clouds and precipitation, which produce uncertainty in forecasts.</a:t>
            </a:r>
          </a:p>
          <a:p>
            <a:pPr eaLnBrk="1" hangingPunct="1"/>
            <a:r>
              <a:rPr lang="en-US" altLang="en-US" sz="2800" b="1" dirty="0">
                <a:solidFill>
                  <a:srgbClr val="1F497D"/>
                </a:solidFill>
              </a:rPr>
              <a:t>Thus, all forecasts have uncertainty.</a:t>
            </a:r>
          </a:p>
          <a:p>
            <a:pPr eaLnBrk="1" hangingPunct="1"/>
            <a:r>
              <a:rPr lang="en-US" altLang="en-US" sz="2800" dirty="0"/>
              <a:t>The uncertainty generally increases in time.</a:t>
            </a:r>
          </a:p>
        </p:txBody>
      </p:sp>
      <p:pic>
        <p:nvPicPr>
          <p:cNvPr id="112643" name="Picture 1" descr="uncertainty.jpg">
            <a:extLst>
              <a:ext uri="{FF2B5EF4-FFF2-40B4-BE49-F238E27FC236}">
                <a16:creationId xmlns:a16="http://schemas.microsoft.com/office/drawing/2014/main" id="{8CE8C1D5-67B5-F59C-9779-9F248DF28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4114800"/>
            <a:ext cx="3200400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>
            <a:extLst>
              <a:ext uri="{FF2B5EF4-FFF2-40B4-BE49-F238E27FC236}">
                <a16:creationId xmlns:a16="http://schemas.microsoft.com/office/drawing/2014/main" id="{14A8C88A-133B-3EC3-AF75-027041D1D7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</a:rPr>
              <a:t>This is Ridiculous!</a:t>
            </a:r>
          </a:p>
        </p:txBody>
      </p:sp>
      <p:graphicFrame>
        <p:nvGraphicFramePr>
          <p:cNvPr id="114690" name="Object 4">
            <a:extLst>
              <a:ext uri="{FF2B5EF4-FFF2-40B4-BE49-F238E27FC236}">
                <a16:creationId xmlns:a16="http://schemas.microsoft.com/office/drawing/2014/main" id="{51D3C197-E37A-1CFB-CD49-92B154D0F1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95600" y="1066800"/>
          <a:ext cx="3059113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454150" imgH="2355850" progId="Word.Document.8">
                  <p:embed/>
                </p:oleObj>
              </mc:Choice>
              <mc:Fallback>
                <p:oleObj name="Document" r:id="rId3" imgW="1454150" imgH="2355850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1066800"/>
                        <a:ext cx="3059113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>
            <a:extLst>
              <a:ext uri="{FF2B5EF4-FFF2-40B4-BE49-F238E27FC236}">
                <a16:creationId xmlns:a16="http://schemas.microsoft.com/office/drawing/2014/main" id="{6443BDAF-5FF1-3185-E689-E62F3EF168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</a:rPr>
              <a:t>Forecast Probabilistically</a:t>
            </a:r>
          </a:p>
        </p:txBody>
      </p:sp>
      <p:sp>
        <p:nvSpPr>
          <p:cNvPr id="116738" name="Rectangle 3">
            <a:extLst>
              <a:ext uri="{FF2B5EF4-FFF2-40B4-BE49-F238E27FC236}">
                <a16:creationId xmlns:a16="http://schemas.microsoft.com/office/drawing/2014/main" id="{29D08045-528F-2833-53FC-AEFC30E9FF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z="3600" b="1"/>
              <a:t>Weather forecasters need to tell users about the uncertainties in the forecast</a:t>
            </a:r>
            <a:r>
              <a:rPr lang="en-US" altLang="en-US" sz="3600"/>
              <a:t>.</a:t>
            </a:r>
          </a:p>
          <a:p>
            <a:pPr eaLnBrk="1" hangingPunct="1"/>
            <a:r>
              <a:rPr lang="en-US" altLang="en-US" sz="3600"/>
              <a:t>Give forecasts in terms of probabilities.</a:t>
            </a:r>
          </a:p>
          <a:p>
            <a:pPr eaLnBrk="1" hangingPunct="1"/>
            <a:r>
              <a:rPr lang="en-US" altLang="en-US" sz="3600"/>
              <a:t>There is an approach to produce such guidance …</a:t>
            </a:r>
            <a:r>
              <a:rPr lang="en-US" altLang="en-US" sz="3600">
                <a:solidFill>
                  <a:srgbClr val="FF0000"/>
                </a:solidFill>
              </a:rPr>
              <a:t>ensemble forecasts</a:t>
            </a:r>
          </a:p>
        </p:txBody>
      </p:sp>
      <p:pic>
        <p:nvPicPr>
          <p:cNvPr id="116739" name="Picture 3" descr="poker-odds-and-probability.jpg">
            <a:extLst>
              <a:ext uri="{FF2B5EF4-FFF2-40B4-BE49-F238E27FC236}">
                <a16:creationId xmlns:a16="http://schemas.microsoft.com/office/drawing/2014/main" id="{FE236A1F-A49D-52EB-2E28-D6302AEC5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829175"/>
            <a:ext cx="389572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>
            <a:extLst>
              <a:ext uri="{FF2B5EF4-FFF2-40B4-BE49-F238E27FC236}">
                <a16:creationId xmlns:a16="http://schemas.microsoft.com/office/drawing/2014/main" id="{306FB177-4988-4F17-D141-43660B5687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</a:rPr>
              <a:t>Ensemble Prediction</a:t>
            </a:r>
          </a:p>
        </p:txBody>
      </p:sp>
      <p:sp>
        <p:nvSpPr>
          <p:cNvPr id="118786" name="Rectangle 3">
            <a:extLst>
              <a:ext uri="{FF2B5EF4-FFF2-40B4-BE49-F238E27FC236}">
                <a16:creationId xmlns:a16="http://schemas.microsoft.com/office/drawing/2014/main" id="{A086A975-8DC1-EFC9-4EC3-EE930D2A0AD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001000" cy="3200400"/>
          </a:xfrm>
        </p:spPr>
        <p:txBody>
          <a:bodyPr/>
          <a:lstStyle/>
          <a:p>
            <a:pPr eaLnBrk="1" hangingPunct="1"/>
            <a:r>
              <a:rPr lang="en-US" altLang="en-US" sz="3300"/>
              <a:t>Instead of making one forecast…make many…each with a slightly different initializations or different model physics.</a:t>
            </a:r>
          </a:p>
          <a:p>
            <a:pPr eaLnBrk="1" hangingPunct="1"/>
            <a:r>
              <a:rPr lang="en-US" altLang="en-US" sz="3300"/>
              <a:t>Possible to do this now with the vastly greater computation resources that are available.</a:t>
            </a:r>
          </a:p>
        </p:txBody>
      </p:sp>
      <p:pic>
        <p:nvPicPr>
          <p:cNvPr id="118787" name="Picture 4" descr="katia_aug31.gif">
            <a:extLst>
              <a:ext uri="{FF2B5EF4-FFF2-40B4-BE49-F238E27FC236}">
                <a16:creationId xmlns:a16="http://schemas.microsoft.com/office/drawing/2014/main" id="{1833E528-D158-E1B1-8097-1AA66C4FD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1"/>
          <a:stretch>
            <a:fillRect/>
          </a:stretch>
        </p:blipFill>
        <p:spPr bwMode="auto">
          <a:xfrm>
            <a:off x="4343400" y="4419600"/>
            <a:ext cx="3606800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 descr="merged.pcp3.2003013000_f21_.gif                                00000010&#10;Macintosh2 HD                  ABA78158:">
            <a:extLst>
              <a:ext uri="{FF2B5EF4-FFF2-40B4-BE49-F238E27FC236}">
                <a16:creationId xmlns:a16="http://schemas.microsoft.com/office/drawing/2014/main" id="{6694EE7E-B9F9-4712-7054-FEF14F61C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292100"/>
            <a:ext cx="65913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2" descr="eta_f39_d2">
            <a:extLst>
              <a:ext uri="{FF2B5EF4-FFF2-40B4-BE49-F238E27FC236}">
                <a16:creationId xmlns:a16="http://schemas.microsoft.com/office/drawing/2014/main" id="{100E9087-8DBF-3C83-8975-854B2973C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2000" r="15111" b="23000"/>
          <a:stretch>
            <a:fillRect/>
          </a:stretch>
        </p:blipFill>
        <p:spPr bwMode="auto">
          <a:xfrm>
            <a:off x="65088" y="1728788"/>
            <a:ext cx="204787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2" name="Picture 3" descr="VERIF">
            <a:extLst>
              <a:ext uri="{FF2B5EF4-FFF2-40B4-BE49-F238E27FC236}">
                <a16:creationId xmlns:a16="http://schemas.microsoft.com/office/drawing/2014/main" id="{8BE863BA-9511-7320-7B6D-09DB74E10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2000" r="15111" b="23000"/>
          <a:stretch>
            <a:fillRect/>
          </a:stretch>
        </p:blipFill>
        <p:spPr bwMode="auto">
          <a:xfrm>
            <a:off x="7038975" y="0"/>
            <a:ext cx="2047875" cy="1654175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3" name="Picture 4" descr="cent_f42_d2">
            <a:extLst>
              <a:ext uri="{FF2B5EF4-FFF2-40B4-BE49-F238E27FC236}">
                <a16:creationId xmlns:a16="http://schemas.microsoft.com/office/drawing/2014/main" id="{17E70E1C-7344-D328-7E67-BC5F293FE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2000" r="15111" b="23000"/>
          <a:stretch>
            <a:fillRect/>
          </a:stretch>
        </p:blipFill>
        <p:spPr bwMode="auto">
          <a:xfrm>
            <a:off x="69850" y="28575"/>
            <a:ext cx="204787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4" name="Picture 5" descr="ukmo_f42_d2">
            <a:extLst>
              <a:ext uri="{FF2B5EF4-FFF2-40B4-BE49-F238E27FC236}">
                <a16:creationId xmlns:a16="http://schemas.microsoft.com/office/drawing/2014/main" id="{8E248116-4A6F-2521-2026-FFF1CA610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2000" r="15111" b="23000"/>
          <a:stretch>
            <a:fillRect/>
          </a:stretch>
        </p:blipFill>
        <p:spPr bwMode="auto">
          <a:xfrm>
            <a:off x="66675" y="3468688"/>
            <a:ext cx="204787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5" name="Picture 6" descr="cmcg_f42_d2">
            <a:extLst>
              <a:ext uri="{FF2B5EF4-FFF2-40B4-BE49-F238E27FC236}">
                <a16:creationId xmlns:a16="http://schemas.microsoft.com/office/drawing/2014/main" id="{3CDD60FC-7F95-C11B-3E8F-8E5E65E20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2000" r="15111" b="23000"/>
          <a:stretch>
            <a:fillRect/>
          </a:stretch>
        </p:blipFill>
        <p:spPr bwMode="auto">
          <a:xfrm>
            <a:off x="2398713" y="3457575"/>
            <a:ext cx="204787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6" name="Picture 7" descr="tcwb_f42_d2">
            <a:extLst>
              <a:ext uri="{FF2B5EF4-FFF2-40B4-BE49-F238E27FC236}">
                <a16:creationId xmlns:a16="http://schemas.microsoft.com/office/drawing/2014/main" id="{CF88FD07-91EB-53CA-861E-D540E0148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2000" r="15111" b="23000"/>
          <a:stretch>
            <a:fillRect/>
          </a:stretch>
        </p:blipFill>
        <p:spPr bwMode="auto">
          <a:xfrm>
            <a:off x="57150" y="5184775"/>
            <a:ext cx="204787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7" name="Picture 8" descr="ngps_f42_d2">
            <a:extLst>
              <a:ext uri="{FF2B5EF4-FFF2-40B4-BE49-F238E27FC236}">
                <a16:creationId xmlns:a16="http://schemas.microsoft.com/office/drawing/2014/main" id="{F6845D56-BF58-69F3-45ED-C094D6E33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2000" r="15111" b="23000"/>
          <a:stretch>
            <a:fillRect/>
          </a:stretch>
        </p:blipFill>
        <p:spPr bwMode="auto">
          <a:xfrm>
            <a:off x="2389188" y="1739900"/>
            <a:ext cx="204787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8" name="Picture 9" descr="avn_f42_d2">
            <a:extLst>
              <a:ext uri="{FF2B5EF4-FFF2-40B4-BE49-F238E27FC236}">
                <a16:creationId xmlns:a16="http://schemas.microsoft.com/office/drawing/2014/main" id="{22DDF10E-7E7F-37B3-1E02-36BFEE5A2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2000" r="15111" b="23000"/>
          <a:stretch>
            <a:fillRect/>
          </a:stretch>
        </p:blipFill>
        <p:spPr bwMode="auto">
          <a:xfrm>
            <a:off x="2419350" y="5175250"/>
            <a:ext cx="204787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9" name="Picture 10" descr="c1">
            <a:extLst>
              <a:ext uri="{FF2B5EF4-FFF2-40B4-BE49-F238E27FC236}">
                <a16:creationId xmlns:a16="http://schemas.microsoft.com/office/drawing/2014/main" id="{A72CDBFC-E351-E60A-5555-3216F107C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2000" r="15111" b="23000"/>
          <a:stretch>
            <a:fillRect/>
          </a:stretch>
        </p:blipFill>
        <p:spPr bwMode="auto">
          <a:xfrm>
            <a:off x="4716463" y="3470275"/>
            <a:ext cx="204787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90" name="Picture 11" descr="c1">
            <a:extLst>
              <a:ext uri="{FF2B5EF4-FFF2-40B4-BE49-F238E27FC236}">
                <a16:creationId xmlns:a16="http://schemas.microsoft.com/office/drawing/2014/main" id="{E67B86AB-3CE8-6D7C-8E46-FCA9B25B9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2000" r="15111" b="23000"/>
          <a:stretch>
            <a:fillRect/>
          </a:stretch>
        </p:blipFill>
        <p:spPr bwMode="auto">
          <a:xfrm>
            <a:off x="4727575" y="5184775"/>
            <a:ext cx="204787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91" name="Picture 12" descr="c1">
            <a:extLst>
              <a:ext uri="{FF2B5EF4-FFF2-40B4-BE49-F238E27FC236}">
                <a16:creationId xmlns:a16="http://schemas.microsoft.com/office/drawing/2014/main" id="{0503509E-0648-2DB0-9120-7F8859E9B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2000" r="15111" b="23000"/>
          <a:stretch>
            <a:fillRect/>
          </a:stretch>
        </p:blipFill>
        <p:spPr bwMode="auto">
          <a:xfrm>
            <a:off x="7038975" y="1741488"/>
            <a:ext cx="204787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92" name="Picture 13" descr="c1">
            <a:extLst>
              <a:ext uri="{FF2B5EF4-FFF2-40B4-BE49-F238E27FC236}">
                <a16:creationId xmlns:a16="http://schemas.microsoft.com/office/drawing/2014/main" id="{D2550C52-20CD-3402-0C49-296718C02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2000" r="15111" b="23000"/>
          <a:stretch>
            <a:fillRect/>
          </a:stretch>
        </p:blipFill>
        <p:spPr bwMode="auto">
          <a:xfrm>
            <a:off x="4706938" y="1743075"/>
            <a:ext cx="204787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93" name="Picture 14" descr="c1">
            <a:extLst>
              <a:ext uri="{FF2B5EF4-FFF2-40B4-BE49-F238E27FC236}">
                <a16:creationId xmlns:a16="http://schemas.microsoft.com/office/drawing/2014/main" id="{2A7D8F1C-E07A-856E-EF34-8EC722909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2000" r="15111" b="23000"/>
          <a:stretch>
            <a:fillRect/>
          </a:stretch>
        </p:blipFill>
        <p:spPr bwMode="auto">
          <a:xfrm>
            <a:off x="7038975" y="3452813"/>
            <a:ext cx="204787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94" name="Text Box 15">
            <a:extLst>
              <a:ext uri="{FF2B5EF4-FFF2-40B4-BE49-F238E27FC236}">
                <a16:creationId xmlns:a16="http://schemas.microsoft.com/office/drawing/2014/main" id="{EFD533E3-3736-802B-87F4-A75D13F42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0"/>
            <a:ext cx="4419600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latin typeface="Times New Roman" panose="02020603050405020304" pitchFamily="18" charset="0"/>
              </a:rPr>
              <a:t>The Thanksgiving Forecast 2001</a:t>
            </a:r>
          </a:p>
          <a:p>
            <a:pPr algn="ctr" eaLnBrk="1" hangingPunct="1"/>
            <a:r>
              <a:rPr lang="en-US" altLang="en-US">
                <a:latin typeface="Times New Roman" panose="02020603050405020304" pitchFamily="18" charset="0"/>
              </a:rPr>
              <a:t>42h forecast (valid Thu 10AM)</a:t>
            </a:r>
            <a:r>
              <a:rPr lang="en-US" altLang="en-US" sz="2000" b="1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22895" name="Picture 16" descr="c1">
            <a:extLst>
              <a:ext uri="{FF2B5EF4-FFF2-40B4-BE49-F238E27FC236}">
                <a16:creationId xmlns:a16="http://schemas.microsoft.com/office/drawing/2014/main" id="{4BA0FA08-CE28-507B-0869-CEBA5DD33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2000" r="15111" b="23000"/>
          <a:stretch>
            <a:fillRect/>
          </a:stretch>
        </p:blipFill>
        <p:spPr bwMode="auto">
          <a:xfrm>
            <a:off x="7034213" y="5184775"/>
            <a:ext cx="2052637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96" name="Text Box 17">
            <a:extLst>
              <a:ext uri="{FF2B5EF4-FFF2-40B4-BE49-F238E27FC236}">
                <a16:creationId xmlns:a16="http://schemas.microsoft.com/office/drawing/2014/main" id="{40F5CD64-B854-9B98-DB3F-7B2EB884E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5475" y="6515100"/>
            <a:ext cx="1108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latin typeface="Times New Roman" panose="02020603050405020304" pitchFamily="18" charset="0"/>
              </a:rPr>
              <a:t>13: avn*</a:t>
            </a:r>
          </a:p>
        </p:txBody>
      </p:sp>
      <p:sp>
        <p:nvSpPr>
          <p:cNvPr id="122897" name="Text Box 18">
            <a:extLst>
              <a:ext uri="{FF2B5EF4-FFF2-40B4-BE49-F238E27FC236}">
                <a16:creationId xmlns:a16="http://schemas.microsoft.com/office/drawing/2014/main" id="{8361AF66-C21E-8467-9872-BC36843CE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7538" y="3046413"/>
            <a:ext cx="1220787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latin typeface="Times New Roman" panose="02020603050405020304" pitchFamily="18" charset="0"/>
              </a:rPr>
              <a:t>11: ngps*</a:t>
            </a:r>
          </a:p>
        </p:txBody>
      </p:sp>
      <p:sp>
        <p:nvSpPr>
          <p:cNvPr id="122898" name="Text Box 19">
            <a:extLst>
              <a:ext uri="{FF2B5EF4-FFF2-40B4-BE49-F238E27FC236}">
                <a16:creationId xmlns:a16="http://schemas.microsoft.com/office/drawing/2014/main" id="{89AB0E3D-1EFB-FF68-C806-8BC06977E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7538" y="4781550"/>
            <a:ext cx="12763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latin typeface="Times New Roman" panose="02020603050405020304" pitchFamily="18" charset="0"/>
              </a:rPr>
              <a:t>12: cmcg*</a:t>
            </a:r>
          </a:p>
        </p:txBody>
      </p:sp>
      <p:sp>
        <p:nvSpPr>
          <p:cNvPr id="122899" name="Text Box 20">
            <a:extLst>
              <a:ext uri="{FF2B5EF4-FFF2-40B4-BE49-F238E27FC236}">
                <a16:creationId xmlns:a16="http://schemas.microsoft.com/office/drawing/2014/main" id="{1C143AD9-EA15-5D52-2C7E-59F36B24F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8" y="6524625"/>
            <a:ext cx="123507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latin typeface="Times New Roman" panose="02020603050405020304" pitchFamily="18" charset="0"/>
              </a:rPr>
              <a:t>10: tcwb*</a:t>
            </a:r>
          </a:p>
        </p:txBody>
      </p:sp>
      <p:sp>
        <p:nvSpPr>
          <p:cNvPr id="122900" name="Text Box 21">
            <a:extLst>
              <a:ext uri="{FF2B5EF4-FFF2-40B4-BE49-F238E27FC236}">
                <a16:creationId xmlns:a16="http://schemas.microsoft.com/office/drawing/2014/main" id="{12211A2A-513D-1299-CD6D-8989EFB57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6613" y="4781550"/>
            <a:ext cx="12065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latin typeface="Times New Roman" panose="02020603050405020304" pitchFamily="18" charset="0"/>
              </a:rPr>
              <a:t>9: ukmo*</a:t>
            </a:r>
          </a:p>
        </p:txBody>
      </p:sp>
      <p:sp>
        <p:nvSpPr>
          <p:cNvPr id="122901" name="Text Box 22">
            <a:extLst>
              <a:ext uri="{FF2B5EF4-FFF2-40B4-BE49-F238E27FC236}">
                <a16:creationId xmlns:a16="http://schemas.microsoft.com/office/drawing/2014/main" id="{65488A68-6D31-7190-BABA-87737B31B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8675" y="3060700"/>
            <a:ext cx="909638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latin typeface="Times New Roman" panose="02020603050405020304" pitchFamily="18" charset="0"/>
              </a:rPr>
              <a:t>8: eta*</a:t>
            </a:r>
          </a:p>
        </p:txBody>
      </p:sp>
      <p:sp>
        <p:nvSpPr>
          <p:cNvPr id="122902" name="Text Box 23">
            <a:extLst>
              <a:ext uri="{FF2B5EF4-FFF2-40B4-BE49-F238E27FC236}">
                <a16:creationId xmlns:a16="http://schemas.microsoft.com/office/drawing/2014/main" id="{77561ABB-97D0-F54D-DDA0-46639348D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3150" y="-19050"/>
            <a:ext cx="1352550" cy="36671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latin typeface="Times New Roman" panose="02020603050405020304" pitchFamily="18" charset="0"/>
              </a:rPr>
              <a:t>Verification</a:t>
            </a:r>
          </a:p>
        </p:txBody>
      </p:sp>
      <p:sp>
        <p:nvSpPr>
          <p:cNvPr id="122903" name="Text Box 24">
            <a:extLst>
              <a:ext uri="{FF2B5EF4-FFF2-40B4-BE49-F238E27FC236}">
                <a16:creationId xmlns:a16="http://schemas.microsoft.com/office/drawing/2014/main" id="{B2FA256F-E45B-487C-BB8B-4CE651063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8100"/>
            <a:ext cx="909638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latin typeface="Times New Roman" panose="02020603050405020304" pitchFamily="18" charset="0"/>
              </a:rPr>
              <a:t>1: cent</a:t>
            </a:r>
          </a:p>
        </p:txBody>
      </p:sp>
      <p:sp>
        <p:nvSpPr>
          <p:cNvPr id="122904" name="Text Box 25">
            <a:extLst>
              <a:ext uri="{FF2B5EF4-FFF2-40B4-BE49-F238E27FC236}">
                <a16:creationId xmlns:a16="http://schemas.microsoft.com/office/drawing/2014/main" id="{9BC7A5EA-61B1-B7EE-8A07-4E026555A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850" y="6515100"/>
            <a:ext cx="85407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latin typeface="Times New Roman" panose="02020603050405020304" pitchFamily="18" charset="0"/>
              </a:rPr>
              <a:t>7: avn</a:t>
            </a:r>
          </a:p>
        </p:txBody>
      </p:sp>
      <p:sp>
        <p:nvSpPr>
          <p:cNvPr id="122905" name="Text Box 26">
            <a:extLst>
              <a:ext uri="{FF2B5EF4-FFF2-40B4-BE49-F238E27FC236}">
                <a16:creationId xmlns:a16="http://schemas.microsoft.com/office/drawing/2014/main" id="{CB7511E8-8759-06DB-F11A-6E01EEDBB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9338" y="3036888"/>
            <a:ext cx="966787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latin typeface="Times New Roman" panose="02020603050405020304" pitchFamily="18" charset="0"/>
              </a:rPr>
              <a:t>5: ngps</a:t>
            </a:r>
          </a:p>
        </p:txBody>
      </p:sp>
      <p:sp>
        <p:nvSpPr>
          <p:cNvPr id="122906" name="Text Box 27">
            <a:extLst>
              <a:ext uri="{FF2B5EF4-FFF2-40B4-BE49-F238E27FC236}">
                <a16:creationId xmlns:a16="http://schemas.microsoft.com/office/drawing/2014/main" id="{AEE46020-CE31-BFBE-D616-B909C984C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9338" y="4781550"/>
            <a:ext cx="10223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latin typeface="Times New Roman" panose="02020603050405020304" pitchFamily="18" charset="0"/>
              </a:rPr>
              <a:t>6: cmcg</a:t>
            </a:r>
          </a:p>
        </p:txBody>
      </p:sp>
      <p:sp>
        <p:nvSpPr>
          <p:cNvPr id="122907" name="Text Box 28">
            <a:extLst>
              <a:ext uri="{FF2B5EF4-FFF2-40B4-BE49-F238E27FC236}">
                <a16:creationId xmlns:a16="http://schemas.microsoft.com/office/drawing/2014/main" id="{1AAF4DB0-501F-5739-279D-D08E4C6C5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8" y="6496050"/>
            <a:ext cx="981076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latin typeface="Times New Roman" panose="02020603050405020304" pitchFamily="18" charset="0"/>
              </a:rPr>
              <a:t>4: tcwb</a:t>
            </a:r>
          </a:p>
        </p:txBody>
      </p:sp>
      <p:sp>
        <p:nvSpPr>
          <p:cNvPr id="122908" name="Text Box 29">
            <a:extLst>
              <a:ext uri="{FF2B5EF4-FFF2-40B4-BE49-F238E27FC236}">
                <a16:creationId xmlns:a16="http://schemas.microsoft.com/office/drawing/2014/main" id="{51E5FFCF-CC1E-4071-EE5A-036B1B98B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638" y="4772025"/>
            <a:ext cx="1079501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latin typeface="Times New Roman" panose="02020603050405020304" pitchFamily="18" charset="0"/>
              </a:rPr>
              <a:t>3: ukmo</a:t>
            </a:r>
          </a:p>
        </p:txBody>
      </p:sp>
      <p:sp>
        <p:nvSpPr>
          <p:cNvPr id="122909" name="Text Box 30">
            <a:extLst>
              <a:ext uri="{FF2B5EF4-FFF2-40B4-BE49-F238E27FC236}">
                <a16:creationId xmlns:a16="http://schemas.microsoft.com/office/drawing/2014/main" id="{7A6F4F61-40AA-DE2A-DC1C-B255346E5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" y="3070225"/>
            <a:ext cx="782638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latin typeface="Times New Roman" panose="02020603050405020304" pitchFamily="18" charset="0"/>
              </a:rPr>
              <a:t>2: eta</a:t>
            </a:r>
          </a:p>
        </p:txBody>
      </p:sp>
      <p:sp>
        <p:nvSpPr>
          <p:cNvPr id="122910" name="Text Box 31">
            <a:extLst>
              <a:ext uri="{FF2B5EF4-FFF2-40B4-BE49-F238E27FC236}">
                <a16:creationId xmlns:a16="http://schemas.microsoft.com/office/drawing/2014/main" id="{7224431F-F254-35E8-C477-97C713A64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143000"/>
            <a:ext cx="46164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sz="1600">
                <a:latin typeface="Times New Roman" panose="02020603050405020304" pitchFamily="18" charset="0"/>
              </a:rPr>
              <a:t> Reveals high uncertainty in storm track and intensity</a:t>
            </a:r>
          </a:p>
          <a:p>
            <a:pPr eaLnBrk="1" hangingPunct="1">
              <a:buFontTx/>
              <a:buChar char="-"/>
            </a:pPr>
            <a:r>
              <a:rPr lang="en-US" altLang="en-US" sz="1600">
                <a:latin typeface="Times New Roman" panose="02020603050405020304" pitchFamily="18" charset="0"/>
              </a:rPr>
              <a:t> Indicates low probability of Puget Sound wind event </a:t>
            </a:r>
          </a:p>
        </p:txBody>
      </p:sp>
      <p:sp>
        <p:nvSpPr>
          <p:cNvPr id="122911" name="Text Box 32">
            <a:extLst>
              <a:ext uri="{FF2B5EF4-FFF2-40B4-BE49-F238E27FC236}">
                <a16:creationId xmlns:a16="http://schemas.microsoft.com/office/drawing/2014/main" id="{ADF815D4-B7B0-8B28-FEBF-D0DC2CA57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762000"/>
            <a:ext cx="203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SLP and winds</a:t>
            </a:r>
          </a:p>
        </p:txBody>
      </p:sp>
    </p:spTree>
  </p:cSld>
  <p:clrMapOvr>
    <a:masterClrMapping/>
  </p:clrMapOvr>
  <p:transition advTm="62000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ext Box 2">
            <a:extLst>
              <a:ext uri="{FF2B5EF4-FFF2-40B4-BE49-F238E27FC236}">
                <a16:creationId xmlns:a16="http://schemas.microsoft.com/office/drawing/2014/main" id="{DC3E9905-833E-91AE-2827-B66A6BFCF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"/>
            <a:ext cx="47196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1F497D"/>
                </a:solidFill>
                <a:latin typeface="Times New Roman" panose="02020603050405020304" pitchFamily="18" charset="0"/>
              </a:rPr>
              <a:t>Ensemble Prediction</a:t>
            </a:r>
          </a:p>
        </p:txBody>
      </p:sp>
      <p:sp>
        <p:nvSpPr>
          <p:cNvPr id="123906" name="Text Box 3">
            <a:extLst>
              <a:ext uri="{FF2B5EF4-FFF2-40B4-BE49-F238E27FC236}">
                <a16:creationId xmlns:a16="http://schemas.microsoft.com/office/drawing/2014/main" id="{56885D2B-CFA7-5304-36F2-B52DCF545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4400"/>
            <a:ext cx="85344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3600">
                <a:latin typeface="Times New Roman" panose="02020603050405020304" pitchFamily="18" charset="0"/>
              </a:rPr>
              <a:t>Ensemble can give probabilities.</a:t>
            </a:r>
          </a:p>
          <a:p>
            <a:pPr eaLnBrk="1" hangingPunct="1">
              <a:buFontTx/>
              <a:buChar char="•"/>
            </a:pPr>
            <a:r>
              <a:rPr lang="en-US" altLang="en-US" sz="3600">
                <a:latin typeface="Times New Roman" panose="02020603050405020304" pitchFamily="18" charset="0"/>
              </a:rPr>
              <a:t> The </a:t>
            </a:r>
            <a:r>
              <a:rPr lang="en-US" altLang="en-US" sz="3600" b="1">
                <a:latin typeface="Times New Roman" panose="02020603050405020304" pitchFamily="18" charset="0"/>
              </a:rPr>
              <a:t>ensemble mean </a:t>
            </a:r>
            <a:r>
              <a:rPr lang="en-US" altLang="en-US" sz="3600">
                <a:latin typeface="Times New Roman" panose="02020603050405020304" pitchFamily="18" charset="0"/>
              </a:rPr>
              <a:t>is more accurate than any individual member.</a:t>
            </a:r>
          </a:p>
          <a:p>
            <a:pPr eaLnBrk="1" hangingPunct="1">
              <a:buFontTx/>
              <a:buChar char="•"/>
            </a:pPr>
            <a:r>
              <a:rPr lang="en-US" altLang="en-US" sz="3600">
                <a:latin typeface="Times New Roman" panose="02020603050405020304" pitchFamily="18" charset="0"/>
              </a:rPr>
              <a:t>Ensembles will dominate forecasting in the future.</a:t>
            </a:r>
          </a:p>
        </p:txBody>
      </p:sp>
      <p:pic>
        <p:nvPicPr>
          <p:cNvPr id="123907" name="Picture 4" descr="seattletem.tiff">
            <a:extLst>
              <a:ext uri="{FF2B5EF4-FFF2-40B4-BE49-F238E27FC236}">
                <a16:creationId xmlns:a16="http://schemas.microsoft.com/office/drawing/2014/main" id="{03F86D3E-26D8-93F9-DDA1-969A23084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0"/>
            <a:ext cx="80010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Picture 5" descr="abssic.tiff">
            <a:extLst>
              <a:ext uri="{FF2B5EF4-FFF2-40B4-BE49-F238E27FC236}">
                <a16:creationId xmlns:a16="http://schemas.microsoft.com/office/drawing/2014/main" id="{2566AE74-0D86-FE33-A31F-85049DC26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0"/>
            <a:ext cx="80137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>
            <a:extLst>
              <a:ext uri="{FF2B5EF4-FFF2-40B4-BE49-F238E27FC236}">
                <a16:creationId xmlns:a16="http://schemas.microsoft.com/office/drawing/2014/main" id="{33E06BCF-EA14-E548-9B7E-A6FC971424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5175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tx2"/>
                </a:solidFill>
                <a:latin typeface="+mn-lt"/>
                <a:cs typeface="+mj-cs"/>
              </a:rPr>
              <a:t>The Numerical Forecasts Can Be Improved by Statistical Means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3943F8-D85F-5ADC-64D3-97A3E6594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9497" y="2286000"/>
            <a:ext cx="7441660" cy="3781797"/>
          </a:xfrm>
        </p:spPr>
        <p:txBody>
          <a:bodyPr/>
          <a:lstStyle/>
          <a:p>
            <a:r>
              <a:rPr lang="en-US" sz="3600" dirty="0"/>
              <a:t>Can reduce biases </a:t>
            </a:r>
          </a:p>
          <a:p>
            <a:r>
              <a:rPr lang="en-US" sz="3600" dirty="0"/>
              <a:t>Correct for systematic errors</a:t>
            </a:r>
          </a:p>
          <a:p>
            <a:r>
              <a:rPr lang="en-US" sz="3600" dirty="0"/>
              <a:t>Produce calibrated forecasts where observations are available</a:t>
            </a:r>
          </a:p>
          <a:p>
            <a:r>
              <a:rPr lang="en-US" sz="3600" dirty="0"/>
              <a:t>Recently, machine learning has been used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16314</TotalTime>
  <Words>2878</Words>
  <Application>Microsoft Macintosh PowerPoint</Application>
  <PresentationFormat>On-screen Show (4:3)</PresentationFormat>
  <Paragraphs>295</Paragraphs>
  <Slides>104</Slides>
  <Notes>11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104</vt:i4>
      </vt:variant>
    </vt:vector>
  </HeadingPairs>
  <TitlesOfParts>
    <vt:vector size="113" baseType="lpstr">
      <vt:lpstr>Arial</vt:lpstr>
      <vt:lpstr>Calibri</vt:lpstr>
      <vt:lpstr>Calibri Light</vt:lpstr>
      <vt:lpstr>Lucida Grande</vt:lpstr>
      <vt:lpstr>Times</vt:lpstr>
      <vt:lpstr>Times New Roman</vt:lpstr>
      <vt:lpstr>Office Theme</vt:lpstr>
      <vt:lpstr>Document</vt:lpstr>
      <vt:lpstr>Clip</vt:lpstr>
      <vt:lpstr> The History and Technology of Weather Forecasting Autumn 2023</vt:lpstr>
      <vt:lpstr>Weather forecasting is as old as our species</vt:lpstr>
      <vt:lpstr>Our ancestors were keen observers of the sky and practical weather forecasting rules developed</vt:lpstr>
      <vt:lpstr>Ancient Greek Weather Advice</vt:lpstr>
      <vt:lpstr>Theophrastus Example</vt:lpstr>
      <vt:lpstr>Ancient  And Pre-Modern Societies Summarized Forecasting Wisdom in Proverbs</vt:lpstr>
      <vt:lpstr>Ancient Weather Instruments</vt:lpstr>
      <vt:lpstr>Tower of the Winds</vt:lpstr>
      <vt:lpstr>Ancient Weather Instruments</vt:lpstr>
      <vt:lpstr>The Transition To Modern Weather Forecasting</vt:lpstr>
      <vt:lpstr>1450-1750   The Rise of Weather Instruments</vt:lpstr>
      <vt:lpstr>Robert Hooke (1660) Invented the Anemometer to Measure Wind Speed</vt:lpstr>
      <vt:lpstr>Torricelli Devised the Mercury Barometer to Measure Pressure (1644)</vt:lpstr>
      <vt:lpstr>But there was a problem… the absence of universal scales for basic weather parameters such as temperature</vt:lpstr>
      <vt:lpstr>Solutions for Temperature</vt:lpstr>
      <vt:lpstr>By the late 1700’s everything was in place:  decent instruments and universal scales</vt:lpstr>
      <vt:lpstr>Early Weather Hobbyists</vt:lpstr>
      <vt:lpstr>Franklin Foresaw Modern Weather Prediction</vt:lpstr>
      <vt:lpstr>Ben Franklin, the Weather Forecaster</vt:lpstr>
      <vt:lpstr>The Weather Observing Craze</vt:lpstr>
      <vt:lpstr>The U.S. Government Gets Involved</vt:lpstr>
      <vt:lpstr>The First Weather Map (1820)</vt:lpstr>
      <vt:lpstr>The Advent of Operational Weather Forecasting</vt:lpstr>
      <vt:lpstr>There were lots of weather observations but their value was limited</vt:lpstr>
      <vt:lpstr>Similar Methodology Used Today for Inexpensive Weather Stations</vt:lpstr>
      <vt:lpstr>The Telegraph Changes Everything</vt:lpstr>
      <vt:lpstr>It was immediately recognized that the telegraph made weather prediction possible</vt:lpstr>
      <vt:lpstr>The Weather-Telegraph Revolution</vt:lpstr>
      <vt:lpstr>Operational Weather Prediction Begins</vt:lpstr>
      <vt:lpstr>Push Back</vt:lpstr>
      <vt:lpstr>French physicist François Arago, the Director of the Paris Observatory</vt:lpstr>
      <vt:lpstr>Forget Europe: The U.S. Moves Ahead</vt:lpstr>
      <vt:lpstr>PowerPoint Presentation</vt:lpstr>
      <vt:lpstr>PowerPoint Presentation</vt:lpstr>
      <vt:lpstr> (1872) U.S. Operational Weather Maps</vt:lpstr>
      <vt:lpstr>1880’s Forecasting Technology</vt:lpstr>
      <vt:lpstr>1890’s Atmospheric “Model”</vt:lpstr>
      <vt:lpstr>Forecast Skill Plateaus</vt:lpstr>
      <vt:lpstr>Norwegians to the Rescue</vt:lpstr>
      <vt:lpstr>Norwegian Cyclone Model</vt:lpstr>
      <vt:lpstr>Concept of Evolution of Cyclones  Bjerknes and Solberg 1922</vt:lpstr>
      <vt:lpstr>Norwegian Contribution</vt:lpstr>
      <vt:lpstr>A Lack of Upper Air Observations Was Undermining Weather Prediction</vt:lpstr>
      <vt:lpstr>PowerPoint Presentation</vt:lpstr>
      <vt:lpstr>PowerPoint Presentation</vt:lpstr>
      <vt:lpstr>Pilot Balloons Provided Winds Aloft</vt:lpstr>
      <vt:lpstr>The Big Breakthrough:  The Radiosonde</vt:lpstr>
      <vt:lpstr>Rapid Expansion of the Upper Air Network During the 1930s and 1940s.</vt:lpstr>
      <vt:lpstr>PowerPoint Presentation</vt:lpstr>
      <vt:lpstr>Radiosonde Data Changes Weather Prediction</vt:lpstr>
      <vt:lpstr>A Lot of the Seminal Work on Upper-Level Structures Done By the Chicago School (late 1940s and 1950s)</vt:lpstr>
      <vt:lpstr>PowerPoint Presentation</vt:lpstr>
      <vt:lpstr>The Development of Numerical Weather Prediction (NWP)</vt:lpstr>
      <vt:lpstr>The Equations Are Revealed</vt:lpstr>
      <vt:lpstr>The “Primitive” Equations</vt:lpstr>
      <vt:lpstr>The Idea is Born</vt:lpstr>
      <vt:lpstr>Predicting the Future </vt:lpstr>
      <vt:lpstr>PowerPoint Presentation</vt:lpstr>
      <vt:lpstr>Numerical Weather Prediction</vt:lpstr>
      <vt:lpstr>PowerPoint Presentation</vt:lpstr>
      <vt:lpstr>L. F. Richardson:  An Insightful But Unsuccessful Attempt at Numerical Prediction</vt:lpstr>
      <vt:lpstr>L. F. Richardson</vt:lpstr>
      <vt:lpstr>L. F. Richardson</vt:lpstr>
      <vt:lpstr>World War II:  Radiosondes, Weather Radar, Observing Systems, Computers </vt:lpstr>
      <vt:lpstr>The Dream of Numerical Weather Prediction Becomes Possible</vt:lpstr>
      <vt:lpstr>The Eniac</vt:lpstr>
      <vt:lpstr>The First Successful Numerical Weather Prediction</vt:lpstr>
      <vt:lpstr>Faster Computers Drove Better Weather Prediction</vt:lpstr>
      <vt:lpstr>PowerPoint Presentation</vt:lpstr>
      <vt:lpstr>NGM, 80 km, 1995</vt:lpstr>
      <vt:lpstr>1995</vt:lpstr>
      <vt:lpstr>2007-2008</vt:lpstr>
      <vt:lpstr>PowerPoint Presentation</vt:lpstr>
      <vt:lpstr>But there was another revolution… in weather observations, with weather satellites taking the lead</vt:lpstr>
      <vt:lpstr>PowerPoint Presentation</vt:lpstr>
      <vt:lpstr>PowerPoint Presentation</vt:lpstr>
      <vt:lpstr>PowerPoint Presentation</vt:lpstr>
      <vt:lpstr>Weather Satellites Now View the Entire Planet</vt:lpstr>
      <vt:lpstr>PowerPoint Presentation</vt:lpstr>
      <vt:lpstr>PowerPoint Presentation</vt:lpstr>
      <vt:lpstr>Because of weather satellites, forecast skill is the same in the northern and southern hemispheres</vt:lpstr>
      <vt:lpstr>Example: The Pacific Data Void No Longer Exists</vt:lpstr>
      <vt:lpstr> Weather Radar Revolutionizes Short-Term Prediction    </vt:lpstr>
      <vt:lpstr>Radar was first used operationally in WWII by the British to track German planes</vt:lpstr>
      <vt:lpstr>After WWII Meteorologists Experimented with Military Radars</vt:lpstr>
      <vt:lpstr>Hurricane Radar Image</vt:lpstr>
      <vt:lpstr>In the late 1950’s a meteorological radar network was established in the U.S.</vt:lpstr>
      <vt:lpstr>PowerPoint Presentation</vt:lpstr>
      <vt:lpstr>PowerPoint Presentation</vt:lpstr>
      <vt:lpstr>Weather Radar Data is Now Being Used for Initialization of High Resolution Weather Models, Such as HRRR</vt:lpstr>
      <vt:lpstr>A Fundamental Problem</vt:lpstr>
      <vt:lpstr>A Fundamental Problem</vt:lpstr>
      <vt:lpstr>This is Ridiculous!</vt:lpstr>
      <vt:lpstr>Forecast Probabilistically</vt:lpstr>
      <vt:lpstr>Ensemble Prediction</vt:lpstr>
      <vt:lpstr>PowerPoint Presentation</vt:lpstr>
      <vt:lpstr>PowerPoint Presentation</vt:lpstr>
      <vt:lpstr>PowerPoint Presentation</vt:lpstr>
      <vt:lpstr>The Numerical Forecasts Can Be Improved by Statistical Means</vt:lpstr>
      <vt:lpstr>Better Statistical Post Processing Explains Why Some Private Sector Firms Have Superior Forecasts</vt:lpstr>
      <vt:lpstr>Communication:  From TV to Smartphones</vt:lpstr>
      <vt:lpstr>The Future</vt:lpstr>
      <vt:lpstr>Probably not….</vt:lpstr>
      <vt:lpstr>Although Star Trek Next Generation had This Technology!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Mesoscale Tour of the Pacific Northwest</dc:title>
  <dc:creator>Cliff Mass</dc:creator>
  <cp:lastModifiedBy>Clifford F. Mass</cp:lastModifiedBy>
  <cp:revision>193</cp:revision>
  <dcterms:created xsi:type="dcterms:W3CDTF">2013-12-05T17:48:14Z</dcterms:created>
  <dcterms:modified xsi:type="dcterms:W3CDTF">2023-12-11T21:59:01Z</dcterms:modified>
</cp:coreProperties>
</file>