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6" r:id="rId2"/>
    <p:sldId id="257" r:id="rId3"/>
    <p:sldId id="258" r:id="rId4"/>
    <p:sldId id="306" r:id="rId5"/>
    <p:sldId id="307" r:id="rId6"/>
    <p:sldId id="295" r:id="rId7"/>
    <p:sldId id="296" r:id="rId8"/>
    <p:sldId id="297" r:id="rId9"/>
    <p:sldId id="298" r:id="rId10"/>
    <p:sldId id="299" r:id="rId11"/>
    <p:sldId id="300" r:id="rId12"/>
    <p:sldId id="301" r:id="rId13"/>
    <p:sldId id="302" r:id="rId14"/>
    <p:sldId id="303" r:id="rId15"/>
    <p:sldId id="304" r:id="rId16"/>
    <p:sldId id="305" r:id="rId17"/>
    <p:sldId id="260" r:id="rId18"/>
    <p:sldId id="261" r:id="rId19"/>
    <p:sldId id="262" r:id="rId20"/>
    <p:sldId id="263" r:id="rId21"/>
    <p:sldId id="264" r:id="rId22"/>
    <p:sldId id="265" r:id="rId23"/>
    <p:sldId id="266" r:id="rId24"/>
    <p:sldId id="259" r:id="rId25"/>
    <p:sldId id="287" r:id="rId26"/>
    <p:sldId id="288" r:id="rId27"/>
    <p:sldId id="289" r:id="rId28"/>
    <p:sldId id="290" r:id="rId29"/>
    <p:sldId id="291" r:id="rId30"/>
    <p:sldId id="292" r:id="rId31"/>
    <p:sldId id="293" r:id="rId32"/>
    <p:sldId id="29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31"/>
    <p:restoredTop sz="94637"/>
  </p:normalViewPr>
  <p:slideViewPr>
    <p:cSldViewPr snapToGrid="0" snapToObjects="1">
      <p:cViewPr varScale="1">
        <p:scale>
          <a:sx n="166" d="100"/>
          <a:sy n="166" d="100"/>
        </p:scale>
        <p:origin x="216" y="92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09210E-03B5-C84C-9AB7-C0ECC2E1C682}" type="datetimeFigureOut">
              <a:rPr lang="en-US" smtClean="0"/>
              <a:t>6/9/19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0523C9-4EAA-3348-9829-D87505760FDC}" type="slidenum">
              <a:rPr lang="en-US" smtClean="0"/>
              <a:t>‹#›</a:t>
            </a:fld>
            <a:endParaRPr lang="en-US"/>
          </a:p>
        </p:txBody>
      </p:sp>
    </p:spTree>
    <p:extLst>
      <p:ext uri="{BB962C8B-B14F-4D97-AF65-F5344CB8AC3E}">
        <p14:creationId xmlns:p14="http://schemas.microsoft.com/office/powerpoint/2010/main" val="1485087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9DF629-9F70-F14E-A908-2BB82BE40227}"/>
              </a:ext>
            </a:extLst>
          </p:cNvPr>
          <p:cNvSpPr>
            <a:spLocks noGrp="1" noChangeArrowheads="1"/>
          </p:cNvSpPr>
          <p:nvPr>
            <p:ph type="sldNum"/>
          </p:nvPr>
        </p:nvSpPr>
        <p:spPr>
          <a:ln/>
        </p:spPr>
        <p:txBody>
          <a:bodyPr/>
          <a:lstStyle/>
          <a:p>
            <a:fld id="{7B30D4D3-003A-DA44-ACF1-767C930D7C73}" type="slidenum">
              <a:rPr lang="en-GB" altLang="en-US"/>
              <a:pPr/>
              <a:t>6</a:t>
            </a:fld>
            <a:endParaRPr lang="en-GB" altLang="en-US"/>
          </a:p>
        </p:txBody>
      </p:sp>
      <p:sp>
        <p:nvSpPr>
          <p:cNvPr id="15361" name="Text Box 1">
            <a:extLst>
              <a:ext uri="{FF2B5EF4-FFF2-40B4-BE49-F238E27FC236}">
                <a16:creationId xmlns:a16="http://schemas.microsoft.com/office/drawing/2014/main" id="{9367E74B-6295-474F-AA06-4C3D54181872}"/>
              </a:ext>
            </a:extLst>
          </p:cNvPr>
          <p:cNvSpPr txBox="1">
            <a:spLocks noChangeArrowheads="1"/>
          </p:cNvSpPr>
          <p:nvPr>
            <p:ph type="sldImg"/>
          </p:nvPr>
        </p:nvSpPr>
        <p:spPr bwMode="auto">
          <a:xfrm>
            <a:off x="722313" y="900113"/>
            <a:ext cx="6116637" cy="34417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2" name="Text Box 2">
            <a:extLst>
              <a:ext uri="{FF2B5EF4-FFF2-40B4-BE49-F238E27FC236}">
                <a16:creationId xmlns:a16="http://schemas.microsoft.com/office/drawing/2014/main" id="{7CEC2233-C32F-6A44-9FF8-41C649896409}"/>
              </a:ext>
            </a:extLst>
          </p:cNvPr>
          <p:cNvSpPr txBox="1">
            <a:spLocks noChangeArrowheads="1"/>
          </p:cNvSpPr>
          <p:nvPr>
            <p:ph type="body" idx="1"/>
          </p:nvPr>
        </p:nvSpPr>
        <p:spPr bwMode="auto">
          <a:xfrm>
            <a:off x="720725" y="4679950"/>
            <a:ext cx="6119813" cy="50403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572354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E1B2B6-F8AF-A945-A91C-CF915DF2D5D9}"/>
              </a:ext>
            </a:extLst>
          </p:cNvPr>
          <p:cNvSpPr>
            <a:spLocks noGrp="1" noChangeArrowheads="1"/>
          </p:cNvSpPr>
          <p:nvPr>
            <p:ph type="sldNum"/>
          </p:nvPr>
        </p:nvSpPr>
        <p:spPr>
          <a:ln/>
        </p:spPr>
        <p:txBody>
          <a:bodyPr/>
          <a:lstStyle/>
          <a:p>
            <a:fld id="{7D8644A4-20EF-5A47-848F-9A4C8792B517}" type="slidenum">
              <a:rPr lang="en-GB" altLang="en-US"/>
              <a:pPr/>
              <a:t>15</a:t>
            </a:fld>
            <a:endParaRPr lang="en-GB" altLang="en-US"/>
          </a:p>
        </p:txBody>
      </p:sp>
      <p:sp>
        <p:nvSpPr>
          <p:cNvPr id="24577" name="Text Box 1">
            <a:extLst>
              <a:ext uri="{FF2B5EF4-FFF2-40B4-BE49-F238E27FC236}">
                <a16:creationId xmlns:a16="http://schemas.microsoft.com/office/drawing/2014/main" id="{CB31C4D8-457E-DD42-90F2-E89F79206C41}"/>
              </a:ext>
            </a:extLst>
          </p:cNvPr>
          <p:cNvSpPr txBox="1">
            <a:spLocks noChangeArrowheads="1"/>
          </p:cNvSpPr>
          <p:nvPr>
            <p:ph type="sldImg"/>
          </p:nvPr>
        </p:nvSpPr>
        <p:spPr bwMode="auto">
          <a:xfrm>
            <a:off x="722313" y="900113"/>
            <a:ext cx="6116637" cy="34417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Text Box 2">
            <a:extLst>
              <a:ext uri="{FF2B5EF4-FFF2-40B4-BE49-F238E27FC236}">
                <a16:creationId xmlns:a16="http://schemas.microsoft.com/office/drawing/2014/main" id="{67D197AF-DF19-554D-874D-E1B7F3F2B4C0}"/>
              </a:ext>
            </a:extLst>
          </p:cNvPr>
          <p:cNvSpPr txBox="1">
            <a:spLocks noChangeArrowheads="1"/>
          </p:cNvSpPr>
          <p:nvPr>
            <p:ph type="body" idx="1"/>
          </p:nvPr>
        </p:nvSpPr>
        <p:spPr bwMode="auto">
          <a:xfrm>
            <a:off x="720725" y="4679950"/>
            <a:ext cx="6119813" cy="50403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07325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4E8683-7C75-DD46-8898-3F75A738182F}"/>
              </a:ext>
            </a:extLst>
          </p:cNvPr>
          <p:cNvSpPr>
            <a:spLocks noGrp="1" noChangeArrowheads="1"/>
          </p:cNvSpPr>
          <p:nvPr>
            <p:ph type="sldNum"/>
          </p:nvPr>
        </p:nvSpPr>
        <p:spPr>
          <a:ln/>
        </p:spPr>
        <p:txBody>
          <a:bodyPr/>
          <a:lstStyle/>
          <a:p>
            <a:fld id="{51027919-31A5-FD49-87FC-D1590EF9C43A}" type="slidenum">
              <a:rPr lang="en-GB" altLang="en-US"/>
              <a:pPr/>
              <a:t>16</a:t>
            </a:fld>
            <a:endParaRPr lang="en-GB" altLang="en-US"/>
          </a:p>
        </p:txBody>
      </p:sp>
      <p:sp>
        <p:nvSpPr>
          <p:cNvPr id="25601" name="Text Box 1">
            <a:extLst>
              <a:ext uri="{FF2B5EF4-FFF2-40B4-BE49-F238E27FC236}">
                <a16:creationId xmlns:a16="http://schemas.microsoft.com/office/drawing/2014/main" id="{DD7C1345-B34A-CC47-BA81-E0E38907AB49}"/>
              </a:ext>
            </a:extLst>
          </p:cNvPr>
          <p:cNvSpPr txBox="1">
            <a:spLocks noChangeArrowheads="1"/>
          </p:cNvSpPr>
          <p:nvPr>
            <p:ph type="sldImg"/>
          </p:nvPr>
        </p:nvSpPr>
        <p:spPr bwMode="auto">
          <a:xfrm>
            <a:off x="722313" y="900113"/>
            <a:ext cx="6116637" cy="34417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Text Box 2">
            <a:extLst>
              <a:ext uri="{FF2B5EF4-FFF2-40B4-BE49-F238E27FC236}">
                <a16:creationId xmlns:a16="http://schemas.microsoft.com/office/drawing/2014/main" id="{67080852-0490-0642-8D22-7F7A3165870E}"/>
              </a:ext>
            </a:extLst>
          </p:cNvPr>
          <p:cNvSpPr txBox="1">
            <a:spLocks noChangeArrowheads="1"/>
          </p:cNvSpPr>
          <p:nvPr>
            <p:ph type="body" idx="1"/>
          </p:nvPr>
        </p:nvSpPr>
        <p:spPr bwMode="auto">
          <a:xfrm>
            <a:off x="720725" y="4679950"/>
            <a:ext cx="6119813" cy="50403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117916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A466CC-EE5C-A74A-9268-46C23FAF4D2D}"/>
              </a:ext>
            </a:extLst>
          </p:cNvPr>
          <p:cNvSpPr>
            <a:spLocks noGrp="1" noChangeArrowheads="1"/>
          </p:cNvSpPr>
          <p:nvPr>
            <p:ph type="sldNum"/>
          </p:nvPr>
        </p:nvSpPr>
        <p:spPr>
          <a:ln/>
        </p:spPr>
        <p:txBody>
          <a:bodyPr/>
          <a:lstStyle/>
          <a:p>
            <a:fld id="{8FE80FCB-0EA6-084F-8377-B2E59F515CAA}" type="slidenum">
              <a:rPr lang="en-GB" altLang="en-US"/>
              <a:pPr/>
              <a:t>7</a:t>
            </a:fld>
            <a:endParaRPr lang="en-GB" altLang="en-US"/>
          </a:p>
        </p:txBody>
      </p:sp>
      <p:sp>
        <p:nvSpPr>
          <p:cNvPr id="16385" name="Text Box 1">
            <a:extLst>
              <a:ext uri="{FF2B5EF4-FFF2-40B4-BE49-F238E27FC236}">
                <a16:creationId xmlns:a16="http://schemas.microsoft.com/office/drawing/2014/main" id="{E855BCC5-14E0-644A-B387-B9042BF0EAF9}"/>
              </a:ext>
            </a:extLst>
          </p:cNvPr>
          <p:cNvSpPr txBox="1">
            <a:spLocks noChangeArrowheads="1"/>
          </p:cNvSpPr>
          <p:nvPr>
            <p:ph type="sldImg"/>
          </p:nvPr>
        </p:nvSpPr>
        <p:spPr bwMode="auto">
          <a:xfrm>
            <a:off x="722313" y="900113"/>
            <a:ext cx="6116637" cy="34417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Text Box 2">
            <a:extLst>
              <a:ext uri="{FF2B5EF4-FFF2-40B4-BE49-F238E27FC236}">
                <a16:creationId xmlns:a16="http://schemas.microsoft.com/office/drawing/2014/main" id="{2BDA229B-0F24-CD44-AA40-3152FD912564}"/>
              </a:ext>
            </a:extLst>
          </p:cNvPr>
          <p:cNvSpPr txBox="1">
            <a:spLocks noChangeArrowheads="1"/>
          </p:cNvSpPr>
          <p:nvPr>
            <p:ph type="body" idx="1"/>
          </p:nvPr>
        </p:nvSpPr>
        <p:spPr bwMode="auto">
          <a:xfrm>
            <a:off x="720725" y="4679950"/>
            <a:ext cx="6119813" cy="50403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874706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3797DB-BC4B-D34E-AFDD-B10FAFDDB4B6}"/>
              </a:ext>
            </a:extLst>
          </p:cNvPr>
          <p:cNvSpPr>
            <a:spLocks noGrp="1" noChangeArrowheads="1"/>
          </p:cNvSpPr>
          <p:nvPr>
            <p:ph type="sldNum"/>
          </p:nvPr>
        </p:nvSpPr>
        <p:spPr>
          <a:ln/>
        </p:spPr>
        <p:txBody>
          <a:bodyPr/>
          <a:lstStyle/>
          <a:p>
            <a:fld id="{877E8318-99BA-174A-85FF-1929BF4453DA}" type="slidenum">
              <a:rPr lang="en-GB" altLang="en-US"/>
              <a:pPr/>
              <a:t>8</a:t>
            </a:fld>
            <a:endParaRPr lang="en-GB" altLang="en-US"/>
          </a:p>
        </p:txBody>
      </p:sp>
      <p:sp>
        <p:nvSpPr>
          <p:cNvPr id="17409" name="Text Box 1">
            <a:extLst>
              <a:ext uri="{FF2B5EF4-FFF2-40B4-BE49-F238E27FC236}">
                <a16:creationId xmlns:a16="http://schemas.microsoft.com/office/drawing/2014/main" id="{5EFF0A9A-F5C9-344F-BFCB-9DE20760FFB4}"/>
              </a:ext>
            </a:extLst>
          </p:cNvPr>
          <p:cNvSpPr txBox="1">
            <a:spLocks noChangeArrowheads="1"/>
          </p:cNvSpPr>
          <p:nvPr>
            <p:ph type="sldImg"/>
          </p:nvPr>
        </p:nvSpPr>
        <p:spPr bwMode="auto">
          <a:xfrm>
            <a:off x="722313" y="900113"/>
            <a:ext cx="6116637" cy="34417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Text Box 2">
            <a:extLst>
              <a:ext uri="{FF2B5EF4-FFF2-40B4-BE49-F238E27FC236}">
                <a16:creationId xmlns:a16="http://schemas.microsoft.com/office/drawing/2014/main" id="{C232359B-71A2-2742-BD71-3DE6AC503BBF}"/>
              </a:ext>
            </a:extLst>
          </p:cNvPr>
          <p:cNvSpPr txBox="1">
            <a:spLocks noChangeArrowheads="1"/>
          </p:cNvSpPr>
          <p:nvPr>
            <p:ph type="body" idx="1"/>
          </p:nvPr>
        </p:nvSpPr>
        <p:spPr bwMode="auto">
          <a:xfrm>
            <a:off x="720725" y="4679950"/>
            <a:ext cx="6119813" cy="50403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725260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D5D372-6A7B-904D-A779-8349B6DE9EE5}"/>
              </a:ext>
            </a:extLst>
          </p:cNvPr>
          <p:cNvSpPr>
            <a:spLocks noGrp="1" noChangeArrowheads="1"/>
          </p:cNvSpPr>
          <p:nvPr>
            <p:ph type="sldNum"/>
          </p:nvPr>
        </p:nvSpPr>
        <p:spPr>
          <a:ln/>
        </p:spPr>
        <p:txBody>
          <a:bodyPr/>
          <a:lstStyle/>
          <a:p>
            <a:fld id="{E30C80A6-53B0-D645-939E-F830456FEE42}" type="slidenum">
              <a:rPr lang="en-GB" altLang="en-US"/>
              <a:pPr/>
              <a:t>9</a:t>
            </a:fld>
            <a:endParaRPr lang="en-GB" altLang="en-US"/>
          </a:p>
        </p:txBody>
      </p:sp>
      <p:sp>
        <p:nvSpPr>
          <p:cNvPr id="18433" name="Text Box 1">
            <a:extLst>
              <a:ext uri="{FF2B5EF4-FFF2-40B4-BE49-F238E27FC236}">
                <a16:creationId xmlns:a16="http://schemas.microsoft.com/office/drawing/2014/main" id="{F0710E66-F7D9-154C-A0D9-7A53EEDBDFEA}"/>
              </a:ext>
            </a:extLst>
          </p:cNvPr>
          <p:cNvSpPr txBox="1">
            <a:spLocks noChangeArrowheads="1"/>
          </p:cNvSpPr>
          <p:nvPr>
            <p:ph type="sldImg"/>
          </p:nvPr>
        </p:nvSpPr>
        <p:spPr bwMode="auto">
          <a:xfrm>
            <a:off x="722313" y="900113"/>
            <a:ext cx="6116637" cy="34417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Text Box 2">
            <a:extLst>
              <a:ext uri="{FF2B5EF4-FFF2-40B4-BE49-F238E27FC236}">
                <a16:creationId xmlns:a16="http://schemas.microsoft.com/office/drawing/2014/main" id="{F6E01F2E-0BA6-7B40-A666-D0DFF876CA3D}"/>
              </a:ext>
            </a:extLst>
          </p:cNvPr>
          <p:cNvSpPr txBox="1">
            <a:spLocks noChangeArrowheads="1"/>
          </p:cNvSpPr>
          <p:nvPr>
            <p:ph type="body" idx="1"/>
          </p:nvPr>
        </p:nvSpPr>
        <p:spPr bwMode="auto">
          <a:xfrm>
            <a:off x="720725" y="4679950"/>
            <a:ext cx="6119813" cy="50403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02859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36D58D-F9A7-8049-99EA-5255A1FBF463}"/>
              </a:ext>
            </a:extLst>
          </p:cNvPr>
          <p:cNvSpPr>
            <a:spLocks noGrp="1" noChangeArrowheads="1"/>
          </p:cNvSpPr>
          <p:nvPr>
            <p:ph type="sldNum"/>
          </p:nvPr>
        </p:nvSpPr>
        <p:spPr>
          <a:ln/>
        </p:spPr>
        <p:txBody>
          <a:bodyPr/>
          <a:lstStyle/>
          <a:p>
            <a:fld id="{E5C597AD-84E7-8C4B-80D7-1C9DC7782B2B}" type="slidenum">
              <a:rPr lang="en-GB" altLang="en-US"/>
              <a:pPr/>
              <a:t>10</a:t>
            </a:fld>
            <a:endParaRPr lang="en-GB" altLang="en-US"/>
          </a:p>
        </p:txBody>
      </p:sp>
      <p:sp>
        <p:nvSpPr>
          <p:cNvPr id="19457" name="Text Box 1">
            <a:extLst>
              <a:ext uri="{FF2B5EF4-FFF2-40B4-BE49-F238E27FC236}">
                <a16:creationId xmlns:a16="http://schemas.microsoft.com/office/drawing/2014/main" id="{7713B995-A53E-354E-A79E-D914FFE3A431}"/>
              </a:ext>
            </a:extLst>
          </p:cNvPr>
          <p:cNvSpPr txBox="1">
            <a:spLocks noChangeArrowheads="1"/>
          </p:cNvSpPr>
          <p:nvPr>
            <p:ph type="sldImg"/>
          </p:nvPr>
        </p:nvSpPr>
        <p:spPr bwMode="auto">
          <a:xfrm>
            <a:off x="722313" y="900113"/>
            <a:ext cx="6116637" cy="34417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Text Box 2">
            <a:extLst>
              <a:ext uri="{FF2B5EF4-FFF2-40B4-BE49-F238E27FC236}">
                <a16:creationId xmlns:a16="http://schemas.microsoft.com/office/drawing/2014/main" id="{9A5C7E7D-5AC0-3145-8B1B-9E787A75591F}"/>
              </a:ext>
            </a:extLst>
          </p:cNvPr>
          <p:cNvSpPr txBox="1">
            <a:spLocks noChangeArrowheads="1"/>
          </p:cNvSpPr>
          <p:nvPr>
            <p:ph type="body" idx="1"/>
          </p:nvPr>
        </p:nvSpPr>
        <p:spPr bwMode="auto">
          <a:xfrm>
            <a:off x="720725" y="4679950"/>
            <a:ext cx="6119813" cy="50403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263162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544E74-ACFF-904C-ACF6-C639A960664B}"/>
              </a:ext>
            </a:extLst>
          </p:cNvPr>
          <p:cNvSpPr>
            <a:spLocks noGrp="1" noChangeArrowheads="1"/>
          </p:cNvSpPr>
          <p:nvPr>
            <p:ph type="sldNum"/>
          </p:nvPr>
        </p:nvSpPr>
        <p:spPr>
          <a:ln/>
        </p:spPr>
        <p:txBody>
          <a:bodyPr/>
          <a:lstStyle/>
          <a:p>
            <a:fld id="{FBAE5578-7370-3A4C-A40A-73DBB8F8F9E2}" type="slidenum">
              <a:rPr lang="en-GB" altLang="en-US"/>
              <a:pPr/>
              <a:t>11</a:t>
            </a:fld>
            <a:endParaRPr lang="en-GB" altLang="en-US"/>
          </a:p>
        </p:txBody>
      </p:sp>
      <p:sp>
        <p:nvSpPr>
          <p:cNvPr id="20481" name="Text Box 1">
            <a:extLst>
              <a:ext uri="{FF2B5EF4-FFF2-40B4-BE49-F238E27FC236}">
                <a16:creationId xmlns:a16="http://schemas.microsoft.com/office/drawing/2014/main" id="{B8D0589F-B927-4248-BF7F-A72744FCCF9E}"/>
              </a:ext>
            </a:extLst>
          </p:cNvPr>
          <p:cNvSpPr txBox="1">
            <a:spLocks noChangeArrowheads="1"/>
          </p:cNvSpPr>
          <p:nvPr>
            <p:ph type="sldImg"/>
          </p:nvPr>
        </p:nvSpPr>
        <p:spPr bwMode="auto">
          <a:xfrm>
            <a:off x="722313" y="900113"/>
            <a:ext cx="6116637" cy="34417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91BA629C-AD34-E54F-8005-C54FB1FA2E3A}"/>
              </a:ext>
            </a:extLst>
          </p:cNvPr>
          <p:cNvSpPr txBox="1">
            <a:spLocks noChangeArrowheads="1"/>
          </p:cNvSpPr>
          <p:nvPr>
            <p:ph type="body" idx="1"/>
          </p:nvPr>
        </p:nvSpPr>
        <p:spPr bwMode="auto">
          <a:xfrm>
            <a:off x="720725" y="4679950"/>
            <a:ext cx="6119813" cy="50403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57859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8D4C2B-F35F-0644-B0F5-A639B349617C}"/>
              </a:ext>
            </a:extLst>
          </p:cNvPr>
          <p:cNvSpPr>
            <a:spLocks noGrp="1" noChangeArrowheads="1"/>
          </p:cNvSpPr>
          <p:nvPr>
            <p:ph type="sldNum"/>
          </p:nvPr>
        </p:nvSpPr>
        <p:spPr>
          <a:ln/>
        </p:spPr>
        <p:txBody>
          <a:bodyPr/>
          <a:lstStyle/>
          <a:p>
            <a:fld id="{0AAB5B5E-9BE2-414E-9B99-E91F148CB959}" type="slidenum">
              <a:rPr lang="en-GB" altLang="en-US"/>
              <a:pPr/>
              <a:t>12</a:t>
            </a:fld>
            <a:endParaRPr lang="en-GB" altLang="en-US"/>
          </a:p>
        </p:txBody>
      </p:sp>
      <p:sp>
        <p:nvSpPr>
          <p:cNvPr id="21505" name="Text Box 1">
            <a:extLst>
              <a:ext uri="{FF2B5EF4-FFF2-40B4-BE49-F238E27FC236}">
                <a16:creationId xmlns:a16="http://schemas.microsoft.com/office/drawing/2014/main" id="{499E70D2-C682-B24C-BB1A-D2D77E33B3AA}"/>
              </a:ext>
            </a:extLst>
          </p:cNvPr>
          <p:cNvSpPr txBox="1">
            <a:spLocks noChangeArrowheads="1"/>
          </p:cNvSpPr>
          <p:nvPr>
            <p:ph type="sldImg"/>
          </p:nvPr>
        </p:nvSpPr>
        <p:spPr bwMode="auto">
          <a:xfrm>
            <a:off x="722313" y="900113"/>
            <a:ext cx="6116637" cy="34417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Text Box 2">
            <a:extLst>
              <a:ext uri="{FF2B5EF4-FFF2-40B4-BE49-F238E27FC236}">
                <a16:creationId xmlns:a16="http://schemas.microsoft.com/office/drawing/2014/main" id="{F8B082CF-FF63-9942-A2B1-B89D29F17D31}"/>
              </a:ext>
            </a:extLst>
          </p:cNvPr>
          <p:cNvSpPr txBox="1">
            <a:spLocks noChangeArrowheads="1"/>
          </p:cNvSpPr>
          <p:nvPr>
            <p:ph type="body" idx="1"/>
          </p:nvPr>
        </p:nvSpPr>
        <p:spPr bwMode="auto">
          <a:xfrm>
            <a:off x="720725" y="4679950"/>
            <a:ext cx="6119813" cy="50403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839005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814E42-81D7-6E4A-955D-54F06AA9704A}"/>
              </a:ext>
            </a:extLst>
          </p:cNvPr>
          <p:cNvSpPr>
            <a:spLocks noGrp="1" noChangeArrowheads="1"/>
          </p:cNvSpPr>
          <p:nvPr>
            <p:ph type="sldNum"/>
          </p:nvPr>
        </p:nvSpPr>
        <p:spPr>
          <a:ln/>
        </p:spPr>
        <p:txBody>
          <a:bodyPr/>
          <a:lstStyle/>
          <a:p>
            <a:fld id="{8D04B869-E047-A94A-9901-E186F5E80D24}" type="slidenum">
              <a:rPr lang="en-GB" altLang="en-US"/>
              <a:pPr/>
              <a:t>13</a:t>
            </a:fld>
            <a:endParaRPr lang="en-GB" altLang="en-US"/>
          </a:p>
        </p:txBody>
      </p:sp>
      <p:sp>
        <p:nvSpPr>
          <p:cNvPr id="22529" name="Text Box 1">
            <a:extLst>
              <a:ext uri="{FF2B5EF4-FFF2-40B4-BE49-F238E27FC236}">
                <a16:creationId xmlns:a16="http://schemas.microsoft.com/office/drawing/2014/main" id="{EA5BEDE1-BA51-8942-A9A6-08D74A007FCD}"/>
              </a:ext>
            </a:extLst>
          </p:cNvPr>
          <p:cNvSpPr txBox="1">
            <a:spLocks noChangeArrowheads="1"/>
          </p:cNvSpPr>
          <p:nvPr>
            <p:ph type="sldImg"/>
          </p:nvPr>
        </p:nvSpPr>
        <p:spPr bwMode="auto">
          <a:xfrm>
            <a:off x="722313" y="900113"/>
            <a:ext cx="6116637" cy="34417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Text Box 2">
            <a:extLst>
              <a:ext uri="{FF2B5EF4-FFF2-40B4-BE49-F238E27FC236}">
                <a16:creationId xmlns:a16="http://schemas.microsoft.com/office/drawing/2014/main" id="{2DE74F8E-838D-784B-B78A-F5877D2B9E53}"/>
              </a:ext>
            </a:extLst>
          </p:cNvPr>
          <p:cNvSpPr txBox="1">
            <a:spLocks noChangeArrowheads="1"/>
          </p:cNvSpPr>
          <p:nvPr>
            <p:ph type="body" idx="1"/>
          </p:nvPr>
        </p:nvSpPr>
        <p:spPr bwMode="auto">
          <a:xfrm>
            <a:off x="720725" y="4679950"/>
            <a:ext cx="6119813" cy="50403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029033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B2673-4A9C-E647-BA75-C44074C40859}"/>
              </a:ext>
            </a:extLst>
          </p:cNvPr>
          <p:cNvSpPr>
            <a:spLocks noGrp="1" noChangeArrowheads="1"/>
          </p:cNvSpPr>
          <p:nvPr>
            <p:ph type="sldNum"/>
          </p:nvPr>
        </p:nvSpPr>
        <p:spPr>
          <a:ln/>
        </p:spPr>
        <p:txBody>
          <a:bodyPr/>
          <a:lstStyle/>
          <a:p>
            <a:fld id="{D088EE4B-7DE8-5C43-A374-DD3AD46E0AD1}" type="slidenum">
              <a:rPr lang="en-GB" altLang="en-US"/>
              <a:pPr/>
              <a:t>14</a:t>
            </a:fld>
            <a:endParaRPr lang="en-GB" altLang="en-US"/>
          </a:p>
        </p:txBody>
      </p:sp>
      <p:sp>
        <p:nvSpPr>
          <p:cNvPr id="23553" name="Text Box 1">
            <a:extLst>
              <a:ext uri="{FF2B5EF4-FFF2-40B4-BE49-F238E27FC236}">
                <a16:creationId xmlns:a16="http://schemas.microsoft.com/office/drawing/2014/main" id="{B72A40EA-F983-8746-981A-ABE01B759410}"/>
              </a:ext>
            </a:extLst>
          </p:cNvPr>
          <p:cNvSpPr txBox="1">
            <a:spLocks noChangeArrowheads="1"/>
          </p:cNvSpPr>
          <p:nvPr>
            <p:ph type="sldImg"/>
          </p:nvPr>
        </p:nvSpPr>
        <p:spPr bwMode="auto">
          <a:xfrm>
            <a:off x="722313" y="900113"/>
            <a:ext cx="6116637" cy="34417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4" name="Text Box 2">
            <a:extLst>
              <a:ext uri="{FF2B5EF4-FFF2-40B4-BE49-F238E27FC236}">
                <a16:creationId xmlns:a16="http://schemas.microsoft.com/office/drawing/2014/main" id="{73C2D297-87B5-8E4C-A430-E6DDC2374AD0}"/>
              </a:ext>
            </a:extLst>
          </p:cNvPr>
          <p:cNvSpPr txBox="1">
            <a:spLocks noChangeArrowheads="1"/>
          </p:cNvSpPr>
          <p:nvPr>
            <p:ph type="body" idx="1"/>
          </p:nvPr>
        </p:nvSpPr>
        <p:spPr bwMode="auto">
          <a:xfrm>
            <a:off x="720725" y="4679950"/>
            <a:ext cx="6119813" cy="50403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633846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99F5D-68C4-2347-927D-F99FE7C169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8AD498-487B-C742-A437-A7B0F40A8D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469370-5FAB-4B4D-B8C9-6430806FAE2E}"/>
              </a:ext>
            </a:extLst>
          </p:cNvPr>
          <p:cNvSpPr>
            <a:spLocks noGrp="1"/>
          </p:cNvSpPr>
          <p:nvPr>
            <p:ph type="dt" sz="half" idx="10"/>
          </p:nvPr>
        </p:nvSpPr>
        <p:spPr/>
        <p:txBody>
          <a:bodyPr/>
          <a:lstStyle/>
          <a:p>
            <a:fld id="{D32A65DF-1631-6641-8FF4-272D6257FB00}" type="datetimeFigureOut">
              <a:rPr lang="en-US" smtClean="0"/>
              <a:t>6/9/19</a:t>
            </a:fld>
            <a:endParaRPr lang="en-US"/>
          </a:p>
        </p:txBody>
      </p:sp>
      <p:sp>
        <p:nvSpPr>
          <p:cNvPr id="5" name="Footer Placeholder 4">
            <a:extLst>
              <a:ext uri="{FF2B5EF4-FFF2-40B4-BE49-F238E27FC236}">
                <a16:creationId xmlns:a16="http://schemas.microsoft.com/office/drawing/2014/main" id="{0708D78A-2EB4-7D40-ABF8-3BC9FD1408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861F3D-3B7D-4C4A-BA01-73CB9F1AFB57}"/>
              </a:ext>
            </a:extLst>
          </p:cNvPr>
          <p:cNvSpPr>
            <a:spLocks noGrp="1"/>
          </p:cNvSpPr>
          <p:nvPr>
            <p:ph type="sldNum" sz="quarter" idx="12"/>
          </p:nvPr>
        </p:nvSpPr>
        <p:spPr/>
        <p:txBody>
          <a:bodyPr/>
          <a:lstStyle/>
          <a:p>
            <a:fld id="{6DB0A807-5DF5-A745-888E-9676140134DB}" type="slidenum">
              <a:rPr lang="en-US" smtClean="0"/>
              <a:t>‹#›</a:t>
            </a:fld>
            <a:endParaRPr lang="en-US"/>
          </a:p>
        </p:txBody>
      </p:sp>
    </p:spTree>
    <p:extLst>
      <p:ext uri="{BB962C8B-B14F-4D97-AF65-F5344CB8AC3E}">
        <p14:creationId xmlns:p14="http://schemas.microsoft.com/office/powerpoint/2010/main" val="2633697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62630-3526-AC4F-B78B-F81B67EA37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A6FA10-E980-8D46-8818-EACE9653902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CDB78C-E959-7A4F-ABD4-AE0B406A09DF}"/>
              </a:ext>
            </a:extLst>
          </p:cNvPr>
          <p:cNvSpPr>
            <a:spLocks noGrp="1"/>
          </p:cNvSpPr>
          <p:nvPr>
            <p:ph type="dt" sz="half" idx="10"/>
          </p:nvPr>
        </p:nvSpPr>
        <p:spPr/>
        <p:txBody>
          <a:bodyPr/>
          <a:lstStyle/>
          <a:p>
            <a:fld id="{D32A65DF-1631-6641-8FF4-272D6257FB00}" type="datetimeFigureOut">
              <a:rPr lang="en-US" smtClean="0"/>
              <a:t>6/9/19</a:t>
            </a:fld>
            <a:endParaRPr lang="en-US"/>
          </a:p>
        </p:txBody>
      </p:sp>
      <p:sp>
        <p:nvSpPr>
          <p:cNvPr id="5" name="Footer Placeholder 4">
            <a:extLst>
              <a:ext uri="{FF2B5EF4-FFF2-40B4-BE49-F238E27FC236}">
                <a16:creationId xmlns:a16="http://schemas.microsoft.com/office/drawing/2014/main" id="{CD05D6EB-2FF1-A140-8A47-24FDF76F21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CBADA-3695-B542-BAB6-4823F2B7CC12}"/>
              </a:ext>
            </a:extLst>
          </p:cNvPr>
          <p:cNvSpPr>
            <a:spLocks noGrp="1"/>
          </p:cNvSpPr>
          <p:nvPr>
            <p:ph type="sldNum" sz="quarter" idx="12"/>
          </p:nvPr>
        </p:nvSpPr>
        <p:spPr/>
        <p:txBody>
          <a:bodyPr/>
          <a:lstStyle/>
          <a:p>
            <a:fld id="{6DB0A807-5DF5-A745-888E-9676140134DB}" type="slidenum">
              <a:rPr lang="en-US" smtClean="0"/>
              <a:t>‹#›</a:t>
            </a:fld>
            <a:endParaRPr lang="en-US"/>
          </a:p>
        </p:txBody>
      </p:sp>
    </p:spTree>
    <p:extLst>
      <p:ext uri="{BB962C8B-B14F-4D97-AF65-F5344CB8AC3E}">
        <p14:creationId xmlns:p14="http://schemas.microsoft.com/office/powerpoint/2010/main" val="655659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0E346F-2E5D-0342-BA78-B96891812A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23FAF1-FAAB-6944-A859-29FB1BFE3B8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37AFA-F5CD-3243-8A61-E803ACC8AEDB}"/>
              </a:ext>
            </a:extLst>
          </p:cNvPr>
          <p:cNvSpPr>
            <a:spLocks noGrp="1"/>
          </p:cNvSpPr>
          <p:nvPr>
            <p:ph type="dt" sz="half" idx="10"/>
          </p:nvPr>
        </p:nvSpPr>
        <p:spPr/>
        <p:txBody>
          <a:bodyPr/>
          <a:lstStyle/>
          <a:p>
            <a:fld id="{D32A65DF-1631-6641-8FF4-272D6257FB00}" type="datetimeFigureOut">
              <a:rPr lang="en-US" smtClean="0"/>
              <a:t>6/9/19</a:t>
            </a:fld>
            <a:endParaRPr lang="en-US"/>
          </a:p>
        </p:txBody>
      </p:sp>
      <p:sp>
        <p:nvSpPr>
          <p:cNvPr id="5" name="Footer Placeholder 4">
            <a:extLst>
              <a:ext uri="{FF2B5EF4-FFF2-40B4-BE49-F238E27FC236}">
                <a16:creationId xmlns:a16="http://schemas.microsoft.com/office/drawing/2014/main" id="{8FBEAFE8-B72F-5448-9C36-D4455611CE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492D44-0CF0-8C4C-853F-F84C15362597}"/>
              </a:ext>
            </a:extLst>
          </p:cNvPr>
          <p:cNvSpPr>
            <a:spLocks noGrp="1"/>
          </p:cNvSpPr>
          <p:nvPr>
            <p:ph type="sldNum" sz="quarter" idx="12"/>
          </p:nvPr>
        </p:nvSpPr>
        <p:spPr/>
        <p:txBody>
          <a:bodyPr/>
          <a:lstStyle/>
          <a:p>
            <a:fld id="{6DB0A807-5DF5-A745-888E-9676140134DB}" type="slidenum">
              <a:rPr lang="en-US" smtClean="0"/>
              <a:t>‹#›</a:t>
            </a:fld>
            <a:endParaRPr lang="en-US"/>
          </a:p>
        </p:txBody>
      </p:sp>
    </p:spTree>
    <p:extLst>
      <p:ext uri="{BB962C8B-B14F-4D97-AF65-F5344CB8AC3E}">
        <p14:creationId xmlns:p14="http://schemas.microsoft.com/office/powerpoint/2010/main" val="25218015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a:p>
        </p:txBody>
      </p:sp>
      <p:sp>
        <p:nvSpPr>
          <p:cNvPr id="8" name="PlaceHolder 2"/>
          <p:cNvSpPr>
            <a:spLocks noGrp="1"/>
          </p:cNvSpPr>
          <p:nvPr>
            <p:ph type="body"/>
          </p:nvPr>
        </p:nvSpPr>
        <p:spPr>
          <a:xfrm>
            <a:off x="609562" y="1604841"/>
            <a:ext cx="10971684" cy="3977484"/>
          </a:xfrm>
          <a:prstGeom prst="rect">
            <a:avLst/>
          </a:prstGeom>
        </p:spPr>
        <p:txBody>
          <a:bodyPr lIns="0" tIns="0" rIns="0" bIns="0"/>
          <a:lstStyle/>
          <a:p>
            <a:endParaRPr/>
          </a:p>
        </p:txBody>
      </p:sp>
    </p:spTree>
    <p:extLst>
      <p:ext uri="{BB962C8B-B14F-4D97-AF65-F5344CB8AC3E}">
        <p14:creationId xmlns:p14="http://schemas.microsoft.com/office/powerpoint/2010/main" val="1354382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73B69-1875-B742-BD2E-F8204C2E71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2C4D70-B548-2B41-80CE-3662BEB45DF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1618E4-02FC-2144-90A8-41D32C547A4B}"/>
              </a:ext>
            </a:extLst>
          </p:cNvPr>
          <p:cNvSpPr>
            <a:spLocks noGrp="1"/>
          </p:cNvSpPr>
          <p:nvPr>
            <p:ph type="dt" sz="half" idx="10"/>
          </p:nvPr>
        </p:nvSpPr>
        <p:spPr/>
        <p:txBody>
          <a:bodyPr/>
          <a:lstStyle/>
          <a:p>
            <a:fld id="{D32A65DF-1631-6641-8FF4-272D6257FB00}" type="datetimeFigureOut">
              <a:rPr lang="en-US" smtClean="0"/>
              <a:t>6/9/19</a:t>
            </a:fld>
            <a:endParaRPr lang="en-US"/>
          </a:p>
        </p:txBody>
      </p:sp>
      <p:sp>
        <p:nvSpPr>
          <p:cNvPr id="5" name="Footer Placeholder 4">
            <a:extLst>
              <a:ext uri="{FF2B5EF4-FFF2-40B4-BE49-F238E27FC236}">
                <a16:creationId xmlns:a16="http://schemas.microsoft.com/office/drawing/2014/main" id="{B5F10F96-6091-8E47-A5DB-5BF44426E0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F334F8-9F56-CA42-9B32-3C1E62A35431}"/>
              </a:ext>
            </a:extLst>
          </p:cNvPr>
          <p:cNvSpPr>
            <a:spLocks noGrp="1"/>
          </p:cNvSpPr>
          <p:nvPr>
            <p:ph type="sldNum" sz="quarter" idx="12"/>
          </p:nvPr>
        </p:nvSpPr>
        <p:spPr/>
        <p:txBody>
          <a:bodyPr/>
          <a:lstStyle/>
          <a:p>
            <a:fld id="{6DB0A807-5DF5-A745-888E-9676140134DB}" type="slidenum">
              <a:rPr lang="en-US" smtClean="0"/>
              <a:t>‹#›</a:t>
            </a:fld>
            <a:endParaRPr lang="en-US"/>
          </a:p>
        </p:txBody>
      </p:sp>
    </p:spTree>
    <p:extLst>
      <p:ext uri="{BB962C8B-B14F-4D97-AF65-F5344CB8AC3E}">
        <p14:creationId xmlns:p14="http://schemas.microsoft.com/office/powerpoint/2010/main" val="43253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C1517-5E58-8049-91A7-94CD714555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7F3391-7D4B-0A49-8641-DC12CB4843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2354BD5-A217-E047-A33C-2BECD587BF50}"/>
              </a:ext>
            </a:extLst>
          </p:cNvPr>
          <p:cNvSpPr>
            <a:spLocks noGrp="1"/>
          </p:cNvSpPr>
          <p:nvPr>
            <p:ph type="dt" sz="half" idx="10"/>
          </p:nvPr>
        </p:nvSpPr>
        <p:spPr/>
        <p:txBody>
          <a:bodyPr/>
          <a:lstStyle/>
          <a:p>
            <a:fld id="{D32A65DF-1631-6641-8FF4-272D6257FB00}" type="datetimeFigureOut">
              <a:rPr lang="en-US" smtClean="0"/>
              <a:t>6/9/19</a:t>
            </a:fld>
            <a:endParaRPr lang="en-US"/>
          </a:p>
        </p:txBody>
      </p:sp>
      <p:sp>
        <p:nvSpPr>
          <p:cNvPr id="5" name="Footer Placeholder 4">
            <a:extLst>
              <a:ext uri="{FF2B5EF4-FFF2-40B4-BE49-F238E27FC236}">
                <a16:creationId xmlns:a16="http://schemas.microsoft.com/office/drawing/2014/main" id="{B09245CB-785D-6245-9D79-5E90E92D37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42E80B-5029-2B4C-895B-44116C79CABB}"/>
              </a:ext>
            </a:extLst>
          </p:cNvPr>
          <p:cNvSpPr>
            <a:spLocks noGrp="1"/>
          </p:cNvSpPr>
          <p:nvPr>
            <p:ph type="sldNum" sz="quarter" idx="12"/>
          </p:nvPr>
        </p:nvSpPr>
        <p:spPr/>
        <p:txBody>
          <a:bodyPr/>
          <a:lstStyle/>
          <a:p>
            <a:fld id="{6DB0A807-5DF5-A745-888E-9676140134DB}" type="slidenum">
              <a:rPr lang="en-US" smtClean="0"/>
              <a:t>‹#›</a:t>
            </a:fld>
            <a:endParaRPr lang="en-US"/>
          </a:p>
        </p:txBody>
      </p:sp>
    </p:spTree>
    <p:extLst>
      <p:ext uri="{BB962C8B-B14F-4D97-AF65-F5344CB8AC3E}">
        <p14:creationId xmlns:p14="http://schemas.microsoft.com/office/powerpoint/2010/main" val="1974803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670D7-0CAA-594A-9CA9-5F60EE65E4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ED41AA-E24F-014B-B180-5803A3A4627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D34A16-11F9-614A-8FC9-5B80FBA7244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B01273-2902-6647-AA99-5457186CC27D}"/>
              </a:ext>
            </a:extLst>
          </p:cNvPr>
          <p:cNvSpPr>
            <a:spLocks noGrp="1"/>
          </p:cNvSpPr>
          <p:nvPr>
            <p:ph type="dt" sz="half" idx="10"/>
          </p:nvPr>
        </p:nvSpPr>
        <p:spPr/>
        <p:txBody>
          <a:bodyPr/>
          <a:lstStyle/>
          <a:p>
            <a:fld id="{D32A65DF-1631-6641-8FF4-272D6257FB00}" type="datetimeFigureOut">
              <a:rPr lang="en-US" smtClean="0"/>
              <a:t>6/9/19</a:t>
            </a:fld>
            <a:endParaRPr lang="en-US"/>
          </a:p>
        </p:txBody>
      </p:sp>
      <p:sp>
        <p:nvSpPr>
          <p:cNvPr id="6" name="Footer Placeholder 5">
            <a:extLst>
              <a:ext uri="{FF2B5EF4-FFF2-40B4-BE49-F238E27FC236}">
                <a16:creationId xmlns:a16="http://schemas.microsoft.com/office/drawing/2014/main" id="{CDF72231-CB51-204C-B2CB-3E35197890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6D6A70-6A9E-9D49-B4CA-1CEE861BCE2C}"/>
              </a:ext>
            </a:extLst>
          </p:cNvPr>
          <p:cNvSpPr>
            <a:spLocks noGrp="1"/>
          </p:cNvSpPr>
          <p:nvPr>
            <p:ph type="sldNum" sz="quarter" idx="12"/>
          </p:nvPr>
        </p:nvSpPr>
        <p:spPr/>
        <p:txBody>
          <a:bodyPr/>
          <a:lstStyle/>
          <a:p>
            <a:fld id="{6DB0A807-5DF5-A745-888E-9676140134DB}" type="slidenum">
              <a:rPr lang="en-US" smtClean="0"/>
              <a:t>‹#›</a:t>
            </a:fld>
            <a:endParaRPr lang="en-US"/>
          </a:p>
        </p:txBody>
      </p:sp>
    </p:spTree>
    <p:extLst>
      <p:ext uri="{BB962C8B-B14F-4D97-AF65-F5344CB8AC3E}">
        <p14:creationId xmlns:p14="http://schemas.microsoft.com/office/powerpoint/2010/main" val="193560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0B0E4-AA13-D841-A040-7A425F56E6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0B2F06-7FBE-9842-902F-26ED757F08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6915F42-A1FE-4D4E-9F52-E1803A3DCDF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34F8E6-2FEF-DB40-8FC6-A8AB4AA976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723DC0E-A3A6-6B40-BC62-D819B82A1E2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616559-938C-9243-B368-6E29A943199C}"/>
              </a:ext>
            </a:extLst>
          </p:cNvPr>
          <p:cNvSpPr>
            <a:spLocks noGrp="1"/>
          </p:cNvSpPr>
          <p:nvPr>
            <p:ph type="dt" sz="half" idx="10"/>
          </p:nvPr>
        </p:nvSpPr>
        <p:spPr/>
        <p:txBody>
          <a:bodyPr/>
          <a:lstStyle/>
          <a:p>
            <a:fld id="{D32A65DF-1631-6641-8FF4-272D6257FB00}" type="datetimeFigureOut">
              <a:rPr lang="en-US" smtClean="0"/>
              <a:t>6/9/19</a:t>
            </a:fld>
            <a:endParaRPr lang="en-US"/>
          </a:p>
        </p:txBody>
      </p:sp>
      <p:sp>
        <p:nvSpPr>
          <p:cNvPr id="8" name="Footer Placeholder 7">
            <a:extLst>
              <a:ext uri="{FF2B5EF4-FFF2-40B4-BE49-F238E27FC236}">
                <a16:creationId xmlns:a16="http://schemas.microsoft.com/office/drawing/2014/main" id="{EB378810-AECE-A54B-9231-EECC268A5D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F282C5-96AC-A74F-A640-08994D66B5DF}"/>
              </a:ext>
            </a:extLst>
          </p:cNvPr>
          <p:cNvSpPr>
            <a:spLocks noGrp="1"/>
          </p:cNvSpPr>
          <p:nvPr>
            <p:ph type="sldNum" sz="quarter" idx="12"/>
          </p:nvPr>
        </p:nvSpPr>
        <p:spPr/>
        <p:txBody>
          <a:bodyPr/>
          <a:lstStyle/>
          <a:p>
            <a:fld id="{6DB0A807-5DF5-A745-888E-9676140134DB}" type="slidenum">
              <a:rPr lang="en-US" smtClean="0"/>
              <a:t>‹#›</a:t>
            </a:fld>
            <a:endParaRPr lang="en-US"/>
          </a:p>
        </p:txBody>
      </p:sp>
    </p:spTree>
    <p:extLst>
      <p:ext uri="{BB962C8B-B14F-4D97-AF65-F5344CB8AC3E}">
        <p14:creationId xmlns:p14="http://schemas.microsoft.com/office/powerpoint/2010/main" val="3077688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A0BAF-CE16-934A-893D-BC51F3D8F3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80E023-5C8D-F448-80BB-5C4403C391FE}"/>
              </a:ext>
            </a:extLst>
          </p:cNvPr>
          <p:cNvSpPr>
            <a:spLocks noGrp="1"/>
          </p:cNvSpPr>
          <p:nvPr>
            <p:ph type="dt" sz="half" idx="10"/>
          </p:nvPr>
        </p:nvSpPr>
        <p:spPr/>
        <p:txBody>
          <a:bodyPr/>
          <a:lstStyle/>
          <a:p>
            <a:fld id="{D32A65DF-1631-6641-8FF4-272D6257FB00}" type="datetimeFigureOut">
              <a:rPr lang="en-US" smtClean="0"/>
              <a:t>6/9/19</a:t>
            </a:fld>
            <a:endParaRPr lang="en-US"/>
          </a:p>
        </p:txBody>
      </p:sp>
      <p:sp>
        <p:nvSpPr>
          <p:cNvPr id="4" name="Footer Placeholder 3">
            <a:extLst>
              <a:ext uri="{FF2B5EF4-FFF2-40B4-BE49-F238E27FC236}">
                <a16:creationId xmlns:a16="http://schemas.microsoft.com/office/drawing/2014/main" id="{EE249ED3-5FAA-2548-81A6-58264F1288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CF26C3-0416-AC45-B107-9C487FD38558}"/>
              </a:ext>
            </a:extLst>
          </p:cNvPr>
          <p:cNvSpPr>
            <a:spLocks noGrp="1"/>
          </p:cNvSpPr>
          <p:nvPr>
            <p:ph type="sldNum" sz="quarter" idx="12"/>
          </p:nvPr>
        </p:nvSpPr>
        <p:spPr/>
        <p:txBody>
          <a:bodyPr/>
          <a:lstStyle/>
          <a:p>
            <a:fld id="{6DB0A807-5DF5-A745-888E-9676140134DB}" type="slidenum">
              <a:rPr lang="en-US" smtClean="0"/>
              <a:t>‹#›</a:t>
            </a:fld>
            <a:endParaRPr lang="en-US"/>
          </a:p>
        </p:txBody>
      </p:sp>
    </p:spTree>
    <p:extLst>
      <p:ext uri="{BB962C8B-B14F-4D97-AF65-F5344CB8AC3E}">
        <p14:creationId xmlns:p14="http://schemas.microsoft.com/office/powerpoint/2010/main" val="3220280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FA9F3-72BC-184A-B0BE-8B82A9607842}"/>
              </a:ext>
            </a:extLst>
          </p:cNvPr>
          <p:cNvSpPr>
            <a:spLocks noGrp="1"/>
          </p:cNvSpPr>
          <p:nvPr>
            <p:ph type="dt" sz="half" idx="10"/>
          </p:nvPr>
        </p:nvSpPr>
        <p:spPr/>
        <p:txBody>
          <a:bodyPr/>
          <a:lstStyle/>
          <a:p>
            <a:fld id="{D32A65DF-1631-6641-8FF4-272D6257FB00}" type="datetimeFigureOut">
              <a:rPr lang="en-US" smtClean="0"/>
              <a:t>6/9/19</a:t>
            </a:fld>
            <a:endParaRPr lang="en-US"/>
          </a:p>
        </p:txBody>
      </p:sp>
      <p:sp>
        <p:nvSpPr>
          <p:cNvPr id="3" name="Footer Placeholder 2">
            <a:extLst>
              <a:ext uri="{FF2B5EF4-FFF2-40B4-BE49-F238E27FC236}">
                <a16:creationId xmlns:a16="http://schemas.microsoft.com/office/drawing/2014/main" id="{FCF8571E-9135-8E45-8348-F3C1D557FC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402283-B7C6-CD4B-B2CD-34A451E686E6}"/>
              </a:ext>
            </a:extLst>
          </p:cNvPr>
          <p:cNvSpPr>
            <a:spLocks noGrp="1"/>
          </p:cNvSpPr>
          <p:nvPr>
            <p:ph type="sldNum" sz="quarter" idx="12"/>
          </p:nvPr>
        </p:nvSpPr>
        <p:spPr/>
        <p:txBody>
          <a:bodyPr/>
          <a:lstStyle/>
          <a:p>
            <a:fld id="{6DB0A807-5DF5-A745-888E-9676140134DB}" type="slidenum">
              <a:rPr lang="en-US" smtClean="0"/>
              <a:t>‹#›</a:t>
            </a:fld>
            <a:endParaRPr lang="en-US"/>
          </a:p>
        </p:txBody>
      </p:sp>
    </p:spTree>
    <p:extLst>
      <p:ext uri="{BB962C8B-B14F-4D97-AF65-F5344CB8AC3E}">
        <p14:creationId xmlns:p14="http://schemas.microsoft.com/office/powerpoint/2010/main" val="3141866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FE397-B38E-7340-A876-52D0C4795C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D5A873-7612-B947-904D-B67119179D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BCE348-FDED-D843-B8D9-33BB1D1277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FF58DF-BABF-724A-B499-459B10AFC6FB}"/>
              </a:ext>
            </a:extLst>
          </p:cNvPr>
          <p:cNvSpPr>
            <a:spLocks noGrp="1"/>
          </p:cNvSpPr>
          <p:nvPr>
            <p:ph type="dt" sz="half" idx="10"/>
          </p:nvPr>
        </p:nvSpPr>
        <p:spPr/>
        <p:txBody>
          <a:bodyPr/>
          <a:lstStyle/>
          <a:p>
            <a:fld id="{D32A65DF-1631-6641-8FF4-272D6257FB00}" type="datetimeFigureOut">
              <a:rPr lang="en-US" smtClean="0"/>
              <a:t>6/9/19</a:t>
            </a:fld>
            <a:endParaRPr lang="en-US"/>
          </a:p>
        </p:txBody>
      </p:sp>
      <p:sp>
        <p:nvSpPr>
          <p:cNvPr id="6" name="Footer Placeholder 5">
            <a:extLst>
              <a:ext uri="{FF2B5EF4-FFF2-40B4-BE49-F238E27FC236}">
                <a16:creationId xmlns:a16="http://schemas.microsoft.com/office/drawing/2014/main" id="{9137E65F-91A2-8B4E-AF28-89BB6D3005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C4F6A4-24A2-F349-80F8-474BACE9B420}"/>
              </a:ext>
            </a:extLst>
          </p:cNvPr>
          <p:cNvSpPr>
            <a:spLocks noGrp="1"/>
          </p:cNvSpPr>
          <p:nvPr>
            <p:ph type="sldNum" sz="quarter" idx="12"/>
          </p:nvPr>
        </p:nvSpPr>
        <p:spPr/>
        <p:txBody>
          <a:bodyPr/>
          <a:lstStyle/>
          <a:p>
            <a:fld id="{6DB0A807-5DF5-A745-888E-9676140134DB}" type="slidenum">
              <a:rPr lang="en-US" smtClean="0"/>
              <a:t>‹#›</a:t>
            </a:fld>
            <a:endParaRPr lang="en-US"/>
          </a:p>
        </p:txBody>
      </p:sp>
    </p:spTree>
    <p:extLst>
      <p:ext uri="{BB962C8B-B14F-4D97-AF65-F5344CB8AC3E}">
        <p14:creationId xmlns:p14="http://schemas.microsoft.com/office/powerpoint/2010/main" val="846408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F9704-7328-5344-86F5-F1F913ED32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562621-2E9E-1E45-A1B8-380A37F512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CDCB7-3D8F-3A49-8DB0-F890B17D0E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2C44C77-4D63-854A-A289-A0A749CAA0C7}"/>
              </a:ext>
            </a:extLst>
          </p:cNvPr>
          <p:cNvSpPr>
            <a:spLocks noGrp="1"/>
          </p:cNvSpPr>
          <p:nvPr>
            <p:ph type="dt" sz="half" idx="10"/>
          </p:nvPr>
        </p:nvSpPr>
        <p:spPr/>
        <p:txBody>
          <a:bodyPr/>
          <a:lstStyle/>
          <a:p>
            <a:fld id="{D32A65DF-1631-6641-8FF4-272D6257FB00}" type="datetimeFigureOut">
              <a:rPr lang="en-US" smtClean="0"/>
              <a:t>6/9/19</a:t>
            </a:fld>
            <a:endParaRPr lang="en-US"/>
          </a:p>
        </p:txBody>
      </p:sp>
      <p:sp>
        <p:nvSpPr>
          <p:cNvPr id="6" name="Footer Placeholder 5">
            <a:extLst>
              <a:ext uri="{FF2B5EF4-FFF2-40B4-BE49-F238E27FC236}">
                <a16:creationId xmlns:a16="http://schemas.microsoft.com/office/drawing/2014/main" id="{38D663A6-2BA8-CF47-B8C2-50649194AE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8768CD-A53C-2945-B15C-2ACCC59278E9}"/>
              </a:ext>
            </a:extLst>
          </p:cNvPr>
          <p:cNvSpPr>
            <a:spLocks noGrp="1"/>
          </p:cNvSpPr>
          <p:nvPr>
            <p:ph type="sldNum" sz="quarter" idx="12"/>
          </p:nvPr>
        </p:nvSpPr>
        <p:spPr/>
        <p:txBody>
          <a:bodyPr/>
          <a:lstStyle/>
          <a:p>
            <a:fld id="{6DB0A807-5DF5-A745-888E-9676140134DB}" type="slidenum">
              <a:rPr lang="en-US" smtClean="0"/>
              <a:t>‹#›</a:t>
            </a:fld>
            <a:endParaRPr lang="en-US"/>
          </a:p>
        </p:txBody>
      </p:sp>
    </p:spTree>
    <p:extLst>
      <p:ext uri="{BB962C8B-B14F-4D97-AF65-F5344CB8AC3E}">
        <p14:creationId xmlns:p14="http://schemas.microsoft.com/office/powerpoint/2010/main" val="2461253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C75037-FBB5-0749-83CC-9779E0173C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042D9A-C200-564F-A358-484D70A08F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019A2F-45F5-024C-98A8-B1F40548DC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2A65DF-1631-6641-8FF4-272D6257FB00}" type="datetimeFigureOut">
              <a:rPr lang="en-US" smtClean="0"/>
              <a:t>6/9/19</a:t>
            </a:fld>
            <a:endParaRPr lang="en-US"/>
          </a:p>
        </p:txBody>
      </p:sp>
      <p:sp>
        <p:nvSpPr>
          <p:cNvPr id="5" name="Footer Placeholder 4">
            <a:extLst>
              <a:ext uri="{FF2B5EF4-FFF2-40B4-BE49-F238E27FC236}">
                <a16:creationId xmlns:a16="http://schemas.microsoft.com/office/drawing/2014/main" id="{CD267140-7EE4-C143-88AA-BFFBE1FD80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0D3094-5863-B34E-8401-BE52EBF834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B0A807-5DF5-A745-888E-9676140134DB}" type="slidenum">
              <a:rPr lang="en-US" smtClean="0"/>
              <a:t>‹#›</a:t>
            </a:fld>
            <a:endParaRPr lang="en-US"/>
          </a:p>
        </p:txBody>
      </p:sp>
    </p:spTree>
    <p:extLst>
      <p:ext uri="{BB962C8B-B14F-4D97-AF65-F5344CB8AC3E}">
        <p14:creationId xmlns:p14="http://schemas.microsoft.com/office/powerpoint/2010/main" val="3815664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a.atmos.washington.edu/~ovens/nobackup/fixsnow/" TargetMode="Externa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0864C-CE1B-9F4D-87D0-53FF354EED2C}"/>
              </a:ext>
            </a:extLst>
          </p:cNvPr>
          <p:cNvSpPr>
            <a:spLocks noGrp="1"/>
          </p:cNvSpPr>
          <p:nvPr>
            <p:ph type="ctrTitle"/>
          </p:nvPr>
        </p:nvSpPr>
        <p:spPr>
          <a:xfrm>
            <a:off x="968188" y="1264070"/>
            <a:ext cx="10035348" cy="278069"/>
          </a:xfrm>
        </p:spPr>
        <p:txBody>
          <a:bodyPr>
            <a:normAutofit fontScale="90000"/>
          </a:bodyPr>
          <a:lstStyle/>
          <a:p>
            <a:r>
              <a:rPr lang="en-US" b="1" dirty="0">
                <a:solidFill>
                  <a:schemeClr val="accent1"/>
                </a:solidFill>
                <a:latin typeface="+mn-lt"/>
              </a:rPr>
              <a:t>Super Cold Waves and NOAH-MP</a:t>
            </a:r>
          </a:p>
        </p:txBody>
      </p:sp>
      <p:sp>
        <p:nvSpPr>
          <p:cNvPr id="3" name="Subtitle 2">
            <a:extLst>
              <a:ext uri="{FF2B5EF4-FFF2-40B4-BE49-F238E27FC236}">
                <a16:creationId xmlns:a16="http://schemas.microsoft.com/office/drawing/2014/main" id="{145A3C8D-EF2F-404E-8669-CF1821EAE658}"/>
              </a:ext>
            </a:extLst>
          </p:cNvPr>
          <p:cNvSpPr>
            <a:spLocks noGrp="1"/>
          </p:cNvSpPr>
          <p:nvPr>
            <p:ph type="subTitle" idx="1"/>
          </p:nvPr>
        </p:nvSpPr>
        <p:spPr>
          <a:xfrm>
            <a:off x="1128584" y="4854189"/>
            <a:ext cx="9144000" cy="1655762"/>
          </a:xfrm>
        </p:spPr>
        <p:txBody>
          <a:bodyPr>
            <a:noAutofit/>
          </a:bodyPr>
          <a:lstStyle/>
          <a:p>
            <a:pPr>
              <a:lnSpc>
                <a:spcPct val="100000"/>
              </a:lnSpc>
              <a:spcBef>
                <a:spcPts val="0"/>
              </a:spcBef>
            </a:pPr>
            <a:r>
              <a:rPr lang="en-US" sz="3200" b="1" dirty="0"/>
              <a:t>Cliff Mass and David Ovens</a:t>
            </a:r>
          </a:p>
          <a:p>
            <a:pPr>
              <a:lnSpc>
                <a:spcPct val="100000"/>
              </a:lnSpc>
              <a:spcBef>
                <a:spcPts val="0"/>
              </a:spcBef>
            </a:pPr>
            <a:r>
              <a:rPr lang="en-US" sz="3200" b="1" dirty="0"/>
              <a:t>University of Washington</a:t>
            </a:r>
          </a:p>
          <a:p>
            <a:pPr>
              <a:lnSpc>
                <a:spcPct val="100000"/>
              </a:lnSpc>
              <a:spcBef>
                <a:spcPts val="0"/>
              </a:spcBef>
            </a:pPr>
            <a:r>
              <a:rPr lang="en-US" sz="3200" b="1" dirty="0"/>
              <a:t>WRF Workshop </a:t>
            </a:r>
            <a:r>
              <a:rPr lang="en-US" sz="3200" b="1"/>
              <a:t>June 2019</a:t>
            </a:r>
            <a:endParaRPr lang="en-US" sz="3200" b="1" dirty="0"/>
          </a:p>
        </p:txBody>
      </p:sp>
      <p:pic>
        <p:nvPicPr>
          <p:cNvPr id="6" name="Picture 5">
            <a:extLst>
              <a:ext uri="{FF2B5EF4-FFF2-40B4-BE49-F238E27FC236}">
                <a16:creationId xmlns:a16="http://schemas.microsoft.com/office/drawing/2014/main" id="{612F3A2D-2E32-034E-BA09-7D5B49B197DB}"/>
              </a:ext>
            </a:extLst>
          </p:cNvPr>
          <p:cNvPicPr>
            <a:picLocks noChangeAspect="1"/>
          </p:cNvPicPr>
          <p:nvPr/>
        </p:nvPicPr>
        <p:blipFill>
          <a:blip r:embed="rId2"/>
          <a:stretch>
            <a:fillRect/>
          </a:stretch>
        </p:blipFill>
        <p:spPr>
          <a:xfrm>
            <a:off x="2674791" y="1980239"/>
            <a:ext cx="6273800" cy="2667000"/>
          </a:xfrm>
          <a:prstGeom prst="rect">
            <a:avLst/>
          </a:prstGeom>
        </p:spPr>
      </p:pic>
    </p:spTree>
    <p:extLst>
      <p:ext uri="{BB962C8B-B14F-4D97-AF65-F5344CB8AC3E}">
        <p14:creationId xmlns:p14="http://schemas.microsoft.com/office/powerpoint/2010/main" val="3462543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a:extLst>
              <a:ext uri="{FF2B5EF4-FFF2-40B4-BE49-F238E27FC236}">
                <a16:creationId xmlns:a16="http://schemas.microsoft.com/office/drawing/2014/main" id="{BC758A40-09EB-4349-B1E2-CB835043F67D}"/>
              </a:ext>
            </a:extLst>
          </p:cNvPr>
          <p:cNvSpPr>
            <a:spLocks noGrp="1" noChangeArrowheads="1"/>
          </p:cNvSpPr>
          <p:nvPr>
            <p:ph type="title"/>
          </p:nvPr>
        </p:nvSpPr>
        <p:spPr>
          <a:xfrm>
            <a:off x="1466599" y="260411"/>
            <a:ext cx="9258805" cy="782907"/>
          </a:xfrm>
          <a:ln/>
        </p:spPr>
        <p:txBody>
          <a:bodyPr vert="horz" lIns="91440" tIns="35470" rIns="91440" bIns="45720" rtlCol="0" anchor="ctr">
            <a:normAutofit fontScale="90000"/>
          </a:bodyPr>
          <a:lstStyle/>
          <a:p>
            <a:pPr>
              <a:tabLst>
                <a:tab pos="475455" algn="l"/>
                <a:tab pos="950909" algn="l"/>
                <a:tab pos="1426364" algn="l"/>
                <a:tab pos="1901818" algn="l"/>
                <a:tab pos="2377273" algn="l"/>
                <a:tab pos="2852727" algn="l"/>
                <a:tab pos="3328182" algn="l"/>
                <a:tab pos="3803636" algn="l"/>
                <a:tab pos="4279091" algn="l"/>
                <a:tab pos="4754545" algn="l"/>
                <a:tab pos="5230000" algn="l"/>
                <a:tab pos="5705454" algn="l"/>
                <a:tab pos="6180909" algn="l"/>
                <a:tab pos="6656363" algn="l"/>
                <a:tab pos="7131818" algn="l"/>
                <a:tab pos="7607272" algn="l"/>
                <a:tab pos="8082727" algn="l"/>
                <a:tab pos="8558181" algn="l"/>
                <a:tab pos="9033636" algn="l"/>
              </a:tabLst>
            </a:pPr>
            <a:r>
              <a:rPr lang="en-GB" altLang="en-US"/>
              <a:t>Noah MP Nighttime Cold Bias over Snow</a:t>
            </a:r>
          </a:p>
        </p:txBody>
      </p:sp>
      <p:pic>
        <p:nvPicPr>
          <p:cNvPr id="8194" name="Picture 2">
            <a:extLst>
              <a:ext uri="{FF2B5EF4-FFF2-40B4-BE49-F238E27FC236}">
                <a16:creationId xmlns:a16="http://schemas.microsoft.com/office/drawing/2014/main" id="{AE2E82CF-AE28-514C-8913-AC3C55D749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4290" y="2881302"/>
            <a:ext cx="3976699" cy="39766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5" name="Picture 3">
            <a:extLst>
              <a:ext uri="{FF2B5EF4-FFF2-40B4-BE49-F238E27FC236}">
                <a16:creationId xmlns:a16="http://schemas.microsoft.com/office/drawing/2014/main" id="{85C4B578-46E1-0C4C-A4ED-7D73E8F24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2290" y="2881302"/>
            <a:ext cx="3976700" cy="39766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6" name="Text Box 4">
            <a:extLst>
              <a:ext uri="{FF2B5EF4-FFF2-40B4-BE49-F238E27FC236}">
                <a16:creationId xmlns:a16="http://schemas.microsoft.com/office/drawing/2014/main" id="{7BE72A0B-B5D1-C542-AB59-A93C517681FD}"/>
              </a:ext>
            </a:extLst>
          </p:cNvPr>
          <p:cNvSpPr txBox="1">
            <a:spLocks noChangeArrowheads="1"/>
          </p:cNvSpPr>
          <p:nvPr/>
        </p:nvSpPr>
        <p:spPr bwMode="auto">
          <a:xfrm>
            <a:off x="1466599" y="1251645"/>
            <a:ext cx="9258805" cy="39766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8668" rIns="0" bIns="0"/>
          <a:lstStyle>
            <a:lvl1pPr marL="431800" indent="-32385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9pPr>
          </a:lstStyle>
          <a:p>
            <a:pPr>
              <a:spcAft>
                <a:spcPts val="1284"/>
              </a:spcAft>
              <a:buSzPct val="45000"/>
            </a:pPr>
            <a:r>
              <a:rPr lang="en-GB" altLang="en-US" sz="2117"/>
              <a:t>Using other LSMs improves the forecast.</a:t>
            </a:r>
          </a:p>
          <a:p>
            <a:pPr>
              <a:spcAft>
                <a:spcPts val="1284"/>
              </a:spcAft>
              <a:buSzPct val="45000"/>
              <a:buFont typeface="Wingdings" pitchFamily="2" charset="2"/>
              <a:buChar char=""/>
            </a:pPr>
            <a:r>
              <a:rPr lang="en-GB" altLang="en-US" sz="1693"/>
              <a:t>Using HRRR physics with MYNN LSM also showed improved cold biases near Seattle.</a:t>
            </a:r>
          </a:p>
          <a:p>
            <a:pPr>
              <a:spcAft>
                <a:spcPts val="1284"/>
              </a:spcAft>
              <a:buSzPct val="45000"/>
              <a:buFont typeface="Wingdings" pitchFamily="2" charset="2"/>
              <a:buChar char=""/>
            </a:pPr>
            <a:r>
              <a:rPr lang="en-GB" altLang="en-US" sz="1693"/>
              <a:t>Overall 4-km domain 2-m temperature bias is -2.8</a:t>
            </a:r>
            <a:r>
              <a:rPr lang="en-GB" altLang="en-US" sz="1693">
                <a:cs typeface="Arial" panose="020B0604020202020204" pitchFamily="34" charset="0"/>
              </a:rPr>
              <a:t>ºF.</a:t>
            </a:r>
          </a:p>
        </p:txBody>
      </p:sp>
    </p:spTree>
    <p:extLst>
      <p:ext uri="{BB962C8B-B14F-4D97-AF65-F5344CB8AC3E}">
        <p14:creationId xmlns:p14="http://schemas.microsoft.com/office/powerpoint/2010/main" val="2819262380"/>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68C6DA13-04B5-4B4D-8CA1-B95A578F5568}"/>
              </a:ext>
            </a:extLst>
          </p:cNvPr>
          <p:cNvSpPr>
            <a:spLocks noGrp="1" noChangeArrowheads="1"/>
          </p:cNvSpPr>
          <p:nvPr>
            <p:ph type="title"/>
          </p:nvPr>
        </p:nvSpPr>
        <p:spPr>
          <a:xfrm>
            <a:off x="1466599" y="260411"/>
            <a:ext cx="9258805" cy="782907"/>
          </a:xfrm>
          <a:ln/>
        </p:spPr>
        <p:txBody>
          <a:bodyPr vert="horz" lIns="91440" tIns="35470" rIns="91440" bIns="45720" rtlCol="0" anchor="ctr">
            <a:normAutofit fontScale="90000"/>
          </a:bodyPr>
          <a:lstStyle/>
          <a:p>
            <a:pPr>
              <a:tabLst>
                <a:tab pos="475455" algn="l"/>
                <a:tab pos="950909" algn="l"/>
                <a:tab pos="1426364" algn="l"/>
                <a:tab pos="1901818" algn="l"/>
                <a:tab pos="2377273" algn="l"/>
                <a:tab pos="2852727" algn="l"/>
                <a:tab pos="3328182" algn="l"/>
                <a:tab pos="3803636" algn="l"/>
                <a:tab pos="4279091" algn="l"/>
                <a:tab pos="4754545" algn="l"/>
                <a:tab pos="5230000" algn="l"/>
                <a:tab pos="5705454" algn="l"/>
                <a:tab pos="6180909" algn="l"/>
                <a:tab pos="6656363" algn="l"/>
                <a:tab pos="7131818" algn="l"/>
                <a:tab pos="7607272" algn="l"/>
                <a:tab pos="8082727" algn="l"/>
                <a:tab pos="8558181" algn="l"/>
                <a:tab pos="9033636" algn="l"/>
              </a:tabLst>
            </a:pPr>
            <a:r>
              <a:rPr lang="en-GB" altLang="en-US"/>
              <a:t>Noah MP Nighttime Cold Bias over Snow</a:t>
            </a:r>
          </a:p>
        </p:txBody>
      </p:sp>
      <p:pic>
        <p:nvPicPr>
          <p:cNvPr id="9218" name="Picture 2">
            <a:extLst>
              <a:ext uri="{FF2B5EF4-FFF2-40B4-BE49-F238E27FC236}">
                <a16:creationId xmlns:a16="http://schemas.microsoft.com/office/drawing/2014/main" id="{767FB873-5BED-EF4C-91AE-791DDD01FD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4290" y="2881302"/>
            <a:ext cx="3976699" cy="39766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9" name="Picture 3">
            <a:extLst>
              <a:ext uri="{FF2B5EF4-FFF2-40B4-BE49-F238E27FC236}">
                <a16:creationId xmlns:a16="http://schemas.microsoft.com/office/drawing/2014/main" id="{339883E8-7423-6E4A-81FF-AC65012BD6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2290" y="2881302"/>
            <a:ext cx="3976700" cy="39766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0" name="Text Box 4">
            <a:extLst>
              <a:ext uri="{FF2B5EF4-FFF2-40B4-BE49-F238E27FC236}">
                <a16:creationId xmlns:a16="http://schemas.microsoft.com/office/drawing/2014/main" id="{D0D1B104-42B1-3146-BEA7-0BF7ECEBA73E}"/>
              </a:ext>
            </a:extLst>
          </p:cNvPr>
          <p:cNvSpPr txBox="1">
            <a:spLocks noChangeArrowheads="1"/>
          </p:cNvSpPr>
          <p:nvPr/>
        </p:nvSpPr>
        <p:spPr bwMode="auto">
          <a:xfrm>
            <a:off x="1466599" y="1251645"/>
            <a:ext cx="9258805" cy="39766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8668" rIns="0" bIns="0"/>
          <a:lstStyle>
            <a:lvl1pPr marL="431800" indent="-32385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9pPr>
          </a:lstStyle>
          <a:p>
            <a:pPr>
              <a:spcAft>
                <a:spcPts val="1284"/>
              </a:spcAft>
              <a:buSzPct val="45000"/>
            </a:pPr>
            <a:r>
              <a:rPr lang="en-GB" altLang="en-US" sz="2117"/>
              <a:t>Using other LSMs improves the forecast.</a:t>
            </a:r>
          </a:p>
          <a:p>
            <a:pPr>
              <a:spcAft>
                <a:spcPts val="1284"/>
              </a:spcAft>
              <a:buSzPct val="45000"/>
              <a:buFont typeface="Wingdings" pitchFamily="2" charset="2"/>
              <a:buChar char=""/>
            </a:pPr>
            <a:r>
              <a:rPr lang="en-GB" altLang="en-US" sz="1693"/>
              <a:t>Using MYNN LSM and surface layer also showed modest improvement in cold biases near Seattle.</a:t>
            </a:r>
          </a:p>
          <a:p>
            <a:pPr>
              <a:spcAft>
                <a:spcPts val="1284"/>
              </a:spcAft>
              <a:buSzPct val="45000"/>
              <a:buFont typeface="Wingdings" pitchFamily="2" charset="2"/>
              <a:buChar char=""/>
            </a:pPr>
            <a:r>
              <a:rPr lang="en-GB" altLang="en-US" sz="1693"/>
              <a:t>Overall 4-km domain 2-m temperature bias is -3.95</a:t>
            </a:r>
            <a:r>
              <a:rPr lang="en-GB" altLang="en-US" sz="1693">
                <a:cs typeface="Arial" panose="020B0604020202020204" pitchFamily="34" charset="0"/>
              </a:rPr>
              <a:t>ºF.</a:t>
            </a:r>
          </a:p>
        </p:txBody>
      </p:sp>
    </p:spTree>
    <p:extLst>
      <p:ext uri="{BB962C8B-B14F-4D97-AF65-F5344CB8AC3E}">
        <p14:creationId xmlns:p14="http://schemas.microsoft.com/office/powerpoint/2010/main" val="3344817383"/>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470A3DB5-25D2-7A44-A8E2-FF9748A7A7CF}"/>
              </a:ext>
            </a:extLst>
          </p:cNvPr>
          <p:cNvSpPr>
            <a:spLocks noGrp="1" noChangeArrowheads="1"/>
          </p:cNvSpPr>
          <p:nvPr>
            <p:ph type="title"/>
          </p:nvPr>
        </p:nvSpPr>
        <p:spPr>
          <a:xfrm>
            <a:off x="1466599" y="260411"/>
            <a:ext cx="9258805" cy="782907"/>
          </a:xfrm>
          <a:ln/>
        </p:spPr>
        <p:txBody>
          <a:bodyPr vert="horz" lIns="91440" tIns="35470" rIns="91440" bIns="45720" rtlCol="0" anchor="ctr">
            <a:normAutofit fontScale="90000"/>
          </a:bodyPr>
          <a:lstStyle/>
          <a:p>
            <a:pPr>
              <a:tabLst>
                <a:tab pos="475455" algn="l"/>
                <a:tab pos="950909" algn="l"/>
                <a:tab pos="1426364" algn="l"/>
                <a:tab pos="1901818" algn="l"/>
                <a:tab pos="2377273" algn="l"/>
                <a:tab pos="2852727" algn="l"/>
                <a:tab pos="3328182" algn="l"/>
                <a:tab pos="3803636" algn="l"/>
                <a:tab pos="4279091" algn="l"/>
                <a:tab pos="4754545" algn="l"/>
                <a:tab pos="5230000" algn="l"/>
                <a:tab pos="5705454" algn="l"/>
                <a:tab pos="6180909" algn="l"/>
                <a:tab pos="6656363" algn="l"/>
                <a:tab pos="7131818" algn="l"/>
                <a:tab pos="7607272" algn="l"/>
                <a:tab pos="8082727" algn="l"/>
                <a:tab pos="8558181" algn="l"/>
                <a:tab pos="9033636" algn="l"/>
              </a:tabLst>
            </a:pPr>
            <a:r>
              <a:rPr lang="en-GB" altLang="en-US"/>
              <a:t>Noah MP Nighttime Cold Bias over Snow</a:t>
            </a:r>
          </a:p>
        </p:txBody>
      </p:sp>
      <p:pic>
        <p:nvPicPr>
          <p:cNvPr id="10242" name="Picture 2">
            <a:extLst>
              <a:ext uri="{FF2B5EF4-FFF2-40B4-BE49-F238E27FC236}">
                <a16:creationId xmlns:a16="http://schemas.microsoft.com/office/drawing/2014/main" id="{EC8259F6-34A3-EA40-B94B-9F50755AC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4290" y="2881302"/>
            <a:ext cx="3976699" cy="39766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3" name="Picture 3">
            <a:extLst>
              <a:ext uri="{FF2B5EF4-FFF2-40B4-BE49-F238E27FC236}">
                <a16:creationId xmlns:a16="http://schemas.microsoft.com/office/drawing/2014/main" id="{0650D2AA-4B96-F84B-A951-77C63918A7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2290" y="2881302"/>
            <a:ext cx="3976700" cy="39766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4" name="Text Box 4">
            <a:extLst>
              <a:ext uri="{FF2B5EF4-FFF2-40B4-BE49-F238E27FC236}">
                <a16:creationId xmlns:a16="http://schemas.microsoft.com/office/drawing/2014/main" id="{D63CDC60-B017-DF4D-A83B-552149C43A6A}"/>
              </a:ext>
            </a:extLst>
          </p:cNvPr>
          <p:cNvSpPr txBox="1">
            <a:spLocks noChangeArrowheads="1"/>
          </p:cNvSpPr>
          <p:nvPr/>
        </p:nvSpPr>
        <p:spPr bwMode="auto">
          <a:xfrm>
            <a:off x="1466599" y="1251645"/>
            <a:ext cx="9258805" cy="39766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8668" rIns="0" bIns="0"/>
          <a:lstStyle>
            <a:lvl1pPr marL="431800" indent="-32385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9pPr>
          </a:lstStyle>
          <a:p>
            <a:pPr>
              <a:spcAft>
                <a:spcPts val="1284"/>
              </a:spcAft>
              <a:buSzPct val="45000"/>
            </a:pPr>
            <a:r>
              <a:rPr lang="en-GB" altLang="en-US" sz="2117"/>
              <a:t>At only METAR (or surface airways, SA) sites, the cold bias for Noah-MP over the domain and particularly Western Washington is apparent.</a:t>
            </a:r>
          </a:p>
          <a:p>
            <a:pPr>
              <a:spcAft>
                <a:spcPts val="1284"/>
              </a:spcAft>
              <a:buSzPct val="45000"/>
              <a:buFont typeface="Wingdings" pitchFamily="2" charset="2"/>
              <a:buChar char=""/>
            </a:pPr>
            <a:r>
              <a:rPr lang="en-GB" altLang="en-US" sz="1693"/>
              <a:t>The 4-km domain averaged 2-m temperature bias is -4.72</a:t>
            </a:r>
            <a:r>
              <a:rPr lang="en-GB" altLang="en-US" sz="1693">
                <a:cs typeface="Arial" panose="020B0604020202020204" pitchFamily="34" charset="0"/>
              </a:rPr>
              <a:t>ºF for Noah-MP (left) and -1.01ºF for Noah (right)</a:t>
            </a:r>
            <a:r>
              <a:rPr lang="en-GB" altLang="en-US" sz="1693"/>
              <a:t>.</a:t>
            </a:r>
          </a:p>
        </p:txBody>
      </p:sp>
    </p:spTree>
    <p:extLst>
      <p:ext uri="{BB962C8B-B14F-4D97-AF65-F5344CB8AC3E}">
        <p14:creationId xmlns:p14="http://schemas.microsoft.com/office/powerpoint/2010/main" val="3134047251"/>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E74C8548-90C9-7D45-BDDD-B1467E330F2F}"/>
              </a:ext>
            </a:extLst>
          </p:cNvPr>
          <p:cNvSpPr>
            <a:spLocks noGrp="1" noChangeArrowheads="1"/>
          </p:cNvSpPr>
          <p:nvPr>
            <p:ph type="title"/>
          </p:nvPr>
        </p:nvSpPr>
        <p:spPr>
          <a:xfrm>
            <a:off x="1466599" y="260411"/>
            <a:ext cx="9258805" cy="782907"/>
          </a:xfrm>
          <a:ln/>
        </p:spPr>
        <p:txBody>
          <a:bodyPr vert="horz" lIns="91440" tIns="35470" rIns="91440" bIns="45720" rtlCol="0" anchor="ctr">
            <a:normAutofit fontScale="90000"/>
          </a:bodyPr>
          <a:lstStyle/>
          <a:p>
            <a:pPr>
              <a:tabLst>
                <a:tab pos="475455" algn="l"/>
                <a:tab pos="950909" algn="l"/>
                <a:tab pos="1426364" algn="l"/>
                <a:tab pos="1901818" algn="l"/>
                <a:tab pos="2377273" algn="l"/>
                <a:tab pos="2852727" algn="l"/>
                <a:tab pos="3328182" algn="l"/>
                <a:tab pos="3803636" algn="l"/>
                <a:tab pos="4279091" algn="l"/>
                <a:tab pos="4754545" algn="l"/>
                <a:tab pos="5230000" algn="l"/>
                <a:tab pos="5705454" algn="l"/>
                <a:tab pos="6180909" algn="l"/>
                <a:tab pos="6656363" algn="l"/>
                <a:tab pos="7131818" algn="l"/>
                <a:tab pos="7607272" algn="l"/>
                <a:tab pos="8082727" algn="l"/>
                <a:tab pos="8558181" algn="l"/>
                <a:tab pos="9033636" algn="l"/>
              </a:tabLst>
            </a:pPr>
            <a:r>
              <a:rPr lang="en-GB" altLang="en-US"/>
              <a:t>Noah MP Nighttime Cold Bias over Snow</a:t>
            </a:r>
          </a:p>
        </p:txBody>
      </p:sp>
      <p:pic>
        <p:nvPicPr>
          <p:cNvPr id="11266" name="Picture 2">
            <a:extLst>
              <a:ext uri="{FF2B5EF4-FFF2-40B4-BE49-F238E27FC236}">
                <a16:creationId xmlns:a16="http://schemas.microsoft.com/office/drawing/2014/main" id="{1BFAE07E-7C4C-0649-9FDB-D99093694F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4290" y="2881302"/>
            <a:ext cx="3976699" cy="39766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7" name="Picture 3">
            <a:extLst>
              <a:ext uri="{FF2B5EF4-FFF2-40B4-BE49-F238E27FC236}">
                <a16:creationId xmlns:a16="http://schemas.microsoft.com/office/drawing/2014/main" id="{183EA4F7-FE36-E145-BAF0-D3B2B367F2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2290" y="2881302"/>
            <a:ext cx="3976700" cy="39766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8" name="Text Box 4">
            <a:extLst>
              <a:ext uri="{FF2B5EF4-FFF2-40B4-BE49-F238E27FC236}">
                <a16:creationId xmlns:a16="http://schemas.microsoft.com/office/drawing/2014/main" id="{4A9B6BC1-77DB-B34F-B9FB-F355F64E90B5}"/>
              </a:ext>
            </a:extLst>
          </p:cNvPr>
          <p:cNvSpPr txBox="1">
            <a:spLocks noChangeArrowheads="1"/>
          </p:cNvSpPr>
          <p:nvPr/>
        </p:nvSpPr>
        <p:spPr bwMode="auto">
          <a:xfrm>
            <a:off x="1466599" y="1251645"/>
            <a:ext cx="9258805" cy="39766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8668" rIns="0" bIns="0"/>
          <a:lstStyle>
            <a:lvl1pPr marL="431800" indent="-32385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9pPr>
          </a:lstStyle>
          <a:p>
            <a:pPr>
              <a:spcAft>
                <a:spcPts val="1284"/>
              </a:spcAft>
              <a:buSzPct val="45000"/>
            </a:pPr>
            <a:r>
              <a:rPr lang="en-GB" altLang="en-US" sz="2117"/>
              <a:t>Using other LSMs improves the forecast.</a:t>
            </a:r>
          </a:p>
          <a:p>
            <a:pPr>
              <a:spcAft>
                <a:spcPts val="1284"/>
              </a:spcAft>
              <a:buSzPct val="45000"/>
              <a:buFont typeface="Wingdings" pitchFamily="2" charset="2"/>
              <a:buChar char=""/>
            </a:pPr>
            <a:r>
              <a:rPr lang="en-GB" altLang="en-US" sz="1693"/>
              <a:t>Bar charts show Noah MP (red, wrfstdd3) as the worst in terms of mean error (me) and mean absolute error (mae) while the standard Noah LSM (magenta, wrfnoahd3) as the best.</a:t>
            </a:r>
          </a:p>
          <a:p>
            <a:pPr>
              <a:spcAft>
                <a:spcPts val="1284"/>
              </a:spcAft>
              <a:buSzPct val="45000"/>
              <a:buFont typeface="Wingdings" pitchFamily="2" charset="2"/>
              <a:buChar char=""/>
            </a:pPr>
            <a:r>
              <a:rPr lang="en-GB" altLang="en-US" sz="1693"/>
              <a:t>The top set of bars are for only SA (METAR) stations, while the bottom represent all observation networks in the 4-km domain.</a:t>
            </a:r>
          </a:p>
        </p:txBody>
      </p:sp>
    </p:spTree>
    <p:extLst>
      <p:ext uri="{BB962C8B-B14F-4D97-AF65-F5344CB8AC3E}">
        <p14:creationId xmlns:p14="http://schemas.microsoft.com/office/powerpoint/2010/main" val="1525241404"/>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42C6115E-9B37-7943-A58A-626FDCDFE15C}"/>
              </a:ext>
            </a:extLst>
          </p:cNvPr>
          <p:cNvSpPr>
            <a:spLocks noGrp="1" noChangeArrowheads="1"/>
          </p:cNvSpPr>
          <p:nvPr>
            <p:ph type="title"/>
          </p:nvPr>
        </p:nvSpPr>
        <p:spPr>
          <a:xfrm>
            <a:off x="1466599" y="260411"/>
            <a:ext cx="9258805" cy="782907"/>
          </a:xfrm>
          <a:ln/>
        </p:spPr>
        <p:txBody>
          <a:bodyPr vert="horz" lIns="91440" tIns="35470" rIns="91440" bIns="45720" rtlCol="0" anchor="ctr">
            <a:normAutofit fontScale="90000"/>
          </a:bodyPr>
          <a:lstStyle/>
          <a:p>
            <a:pPr>
              <a:tabLst>
                <a:tab pos="475455" algn="l"/>
                <a:tab pos="950909" algn="l"/>
                <a:tab pos="1426364" algn="l"/>
                <a:tab pos="1901818" algn="l"/>
                <a:tab pos="2377273" algn="l"/>
                <a:tab pos="2852727" algn="l"/>
                <a:tab pos="3328182" algn="l"/>
                <a:tab pos="3803636" algn="l"/>
                <a:tab pos="4279091" algn="l"/>
                <a:tab pos="4754545" algn="l"/>
                <a:tab pos="5230000" algn="l"/>
                <a:tab pos="5705454" algn="l"/>
                <a:tab pos="6180909" algn="l"/>
                <a:tab pos="6656363" algn="l"/>
                <a:tab pos="7131818" algn="l"/>
                <a:tab pos="7607272" algn="l"/>
                <a:tab pos="8082727" algn="l"/>
                <a:tab pos="8558181" algn="l"/>
                <a:tab pos="9033636" algn="l"/>
              </a:tabLst>
            </a:pPr>
            <a:r>
              <a:rPr lang="en-GB" altLang="en-US"/>
              <a:t>Noah MP Nighttime Cold Bias over Snow</a:t>
            </a:r>
          </a:p>
        </p:txBody>
      </p:sp>
      <p:pic>
        <p:nvPicPr>
          <p:cNvPr id="12290" name="Picture 2">
            <a:extLst>
              <a:ext uri="{FF2B5EF4-FFF2-40B4-BE49-F238E27FC236}">
                <a16:creationId xmlns:a16="http://schemas.microsoft.com/office/drawing/2014/main" id="{02A8F042-169E-714C-9D16-8856E23FF6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4290" y="2881302"/>
            <a:ext cx="3976699" cy="39766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1" name="Picture 3">
            <a:extLst>
              <a:ext uri="{FF2B5EF4-FFF2-40B4-BE49-F238E27FC236}">
                <a16:creationId xmlns:a16="http://schemas.microsoft.com/office/drawing/2014/main" id="{F87442D3-22C8-7F4A-BF5D-660A11F884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2290" y="2881302"/>
            <a:ext cx="3976700" cy="39766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2" name="Text Box 4">
            <a:extLst>
              <a:ext uri="{FF2B5EF4-FFF2-40B4-BE49-F238E27FC236}">
                <a16:creationId xmlns:a16="http://schemas.microsoft.com/office/drawing/2014/main" id="{E87559A7-7194-7949-8A08-F2A0D41B251D}"/>
              </a:ext>
            </a:extLst>
          </p:cNvPr>
          <p:cNvSpPr txBox="1">
            <a:spLocks noChangeArrowheads="1"/>
          </p:cNvSpPr>
          <p:nvPr/>
        </p:nvSpPr>
        <p:spPr bwMode="auto">
          <a:xfrm>
            <a:off x="1466599" y="1251645"/>
            <a:ext cx="9258805" cy="39766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8668" rIns="0" bIns="0"/>
          <a:lstStyle>
            <a:lvl1pPr marL="431800" indent="-32385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9pPr>
          </a:lstStyle>
          <a:p>
            <a:pPr>
              <a:spcAft>
                <a:spcPts val="1284"/>
              </a:spcAft>
              <a:buSzPct val="45000"/>
            </a:pPr>
            <a:r>
              <a:rPr lang="en-GB" altLang="en-US" sz="2117"/>
              <a:t>Apparently the SNOWC field (the fractional snow cover) is the relevant field showing the biggest difference between Noah MP and Noah.</a:t>
            </a:r>
          </a:p>
          <a:p>
            <a:pPr>
              <a:spcAft>
                <a:spcPts val="1284"/>
              </a:spcAft>
              <a:buSzPct val="45000"/>
              <a:buFont typeface="Wingdings" pitchFamily="2" charset="2"/>
              <a:buChar char=""/>
            </a:pPr>
            <a:r>
              <a:rPr lang="en-GB" altLang="en-US" sz="1693"/>
              <a:t>These differences appear by the first hour of the simulation, though forecast hour 12 is shown here.</a:t>
            </a:r>
          </a:p>
          <a:p>
            <a:pPr>
              <a:spcAft>
                <a:spcPts val="1284"/>
              </a:spcAft>
              <a:buSzPct val="45000"/>
              <a:buFont typeface="Wingdings" pitchFamily="2" charset="2"/>
              <a:buChar char=""/>
            </a:pPr>
            <a:r>
              <a:rPr lang="en-GB" altLang="en-US" sz="1693"/>
              <a:t>WRF-GFS (left) is the Noah MP simulation, the standard Noah LSM is on the right.</a:t>
            </a:r>
          </a:p>
        </p:txBody>
      </p:sp>
    </p:spTree>
    <p:extLst>
      <p:ext uri="{BB962C8B-B14F-4D97-AF65-F5344CB8AC3E}">
        <p14:creationId xmlns:p14="http://schemas.microsoft.com/office/powerpoint/2010/main" val="3556963885"/>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93FFB82C-9109-8846-8FBF-17458A335FB3}"/>
              </a:ext>
            </a:extLst>
          </p:cNvPr>
          <p:cNvSpPr>
            <a:spLocks noGrp="1" noChangeArrowheads="1"/>
          </p:cNvSpPr>
          <p:nvPr>
            <p:ph type="title"/>
          </p:nvPr>
        </p:nvSpPr>
        <p:spPr>
          <a:xfrm>
            <a:off x="1466599" y="260411"/>
            <a:ext cx="9258805" cy="782907"/>
          </a:xfrm>
          <a:ln/>
        </p:spPr>
        <p:txBody>
          <a:bodyPr vert="horz" lIns="91440" tIns="35470" rIns="91440" bIns="45720" rtlCol="0" anchor="ctr">
            <a:normAutofit fontScale="90000"/>
          </a:bodyPr>
          <a:lstStyle/>
          <a:p>
            <a:pPr>
              <a:tabLst>
                <a:tab pos="475455" algn="l"/>
                <a:tab pos="950909" algn="l"/>
                <a:tab pos="1426364" algn="l"/>
                <a:tab pos="1901818" algn="l"/>
                <a:tab pos="2377273" algn="l"/>
                <a:tab pos="2852727" algn="l"/>
                <a:tab pos="3328182" algn="l"/>
                <a:tab pos="3803636" algn="l"/>
                <a:tab pos="4279091" algn="l"/>
                <a:tab pos="4754545" algn="l"/>
                <a:tab pos="5230000" algn="l"/>
                <a:tab pos="5705454" algn="l"/>
                <a:tab pos="6180909" algn="l"/>
                <a:tab pos="6656363" algn="l"/>
                <a:tab pos="7131818" algn="l"/>
                <a:tab pos="7607272" algn="l"/>
                <a:tab pos="8082727" algn="l"/>
                <a:tab pos="8558181" algn="l"/>
                <a:tab pos="9033636" algn="l"/>
              </a:tabLst>
            </a:pPr>
            <a:r>
              <a:rPr lang="en-GB" altLang="en-US"/>
              <a:t>Noah MP Nighttime Cold Bias over Snow</a:t>
            </a:r>
          </a:p>
        </p:txBody>
      </p:sp>
      <p:pic>
        <p:nvPicPr>
          <p:cNvPr id="13314" name="Picture 2">
            <a:extLst>
              <a:ext uri="{FF2B5EF4-FFF2-40B4-BE49-F238E27FC236}">
                <a16:creationId xmlns:a16="http://schemas.microsoft.com/office/drawing/2014/main" id="{291AD619-70D3-1F45-9553-BA6AAA9528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4290" y="2881302"/>
            <a:ext cx="3976699" cy="39766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5" name="Picture 3">
            <a:extLst>
              <a:ext uri="{FF2B5EF4-FFF2-40B4-BE49-F238E27FC236}">
                <a16:creationId xmlns:a16="http://schemas.microsoft.com/office/drawing/2014/main" id="{7D5EB905-D998-5642-89C7-9DAA6A4132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2290" y="2881302"/>
            <a:ext cx="3976700" cy="39766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6" name="Text Box 4">
            <a:extLst>
              <a:ext uri="{FF2B5EF4-FFF2-40B4-BE49-F238E27FC236}">
                <a16:creationId xmlns:a16="http://schemas.microsoft.com/office/drawing/2014/main" id="{DDB5178A-A263-7440-8D9B-AE10ABFC46ED}"/>
              </a:ext>
            </a:extLst>
          </p:cNvPr>
          <p:cNvSpPr txBox="1">
            <a:spLocks noChangeArrowheads="1"/>
          </p:cNvSpPr>
          <p:nvPr/>
        </p:nvSpPr>
        <p:spPr bwMode="auto">
          <a:xfrm>
            <a:off x="1466599" y="1251645"/>
            <a:ext cx="9258805" cy="39766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8668" rIns="0" bIns="0"/>
          <a:lstStyle>
            <a:lvl1pPr marL="431800" indent="-32385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9pPr>
          </a:lstStyle>
          <a:p>
            <a:pPr>
              <a:spcAft>
                <a:spcPts val="1284"/>
              </a:spcAft>
              <a:buSzPct val="45000"/>
            </a:pPr>
            <a:r>
              <a:rPr lang="en-GB" altLang="en-US" sz="2117"/>
              <a:t>Vertical profiles further illustrate the unrealistic inversion formed in the Noah MP</a:t>
            </a:r>
            <a:r>
              <a:rPr lang="en-GB" altLang="en-US" sz="1693"/>
              <a:t> case and the more realistic Noah LSM profile.</a:t>
            </a:r>
          </a:p>
          <a:p>
            <a:pPr>
              <a:spcAft>
                <a:spcPts val="1284"/>
              </a:spcAft>
              <a:buSzPct val="45000"/>
              <a:buFont typeface="Wingdings" pitchFamily="2" charset="2"/>
              <a:buChar char=""/>
            </a:pPr>
            <a:r>
              <a:rPr lang="en-GB" altLang="en-US" sz="1693"/>
              <a:t>The Noah MP (STD) is on the left; Noah LSM is on the right. </a:t>
            </a:r>
          </a:p>
        </p:txBody>
      </p:sp>
    </p:spTree>
    <p:extLst>
      <p:ext uri="{BB962C8B-B14F-4D97-AF65-F5344CB8AC3E}">
        <p14:creationId xmlns:p14="http://schemas.microsoft.com/office/powerpoint/2010/main" val="3302897544"/>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a:extLst>
              <a:ext uri="{FF2B5EF4-FFF2-40B4-BE49-F238E27FC236}">
                <a16:creationId xmlns:a16="http://schemas.microsoft.com/office/drawing/2014/main" id="{D8D9A800-1F79-FF4A-8044-409A2C4DDBCD}"/>
              </a:ext>
            </a:extLst>
          </p:cNvPr>
          <p:cNvSpPr>
            <a:spLocks noGrp="1" noChangeArrowheads="1"/>
          </p:cNvSpPr>
          <p:nvPr>
            <p:ph type="title"/>
          </p:nvPr>
        </p:nvSpPr>
        <p:spPr>
          <a:xfrm>
            <a:off x="1466599" y="260411"/>
            <a:ext cx="9258805" cy="782907"/>
          </a:xfrm>
          <a:ln/>
        </p:spPr>
        <p:txBody>
          <a:bodyPr vert="horz" lIns="91440" tIns="35470" rIns="91440" bIns="45720" rtlCol="0" anchor="ctr">
            <a:normAutofit fontScale="90000"/>
          </a:bodyPr>
          <a:lstStyle/>
          <a:p>
            <a:pPr>
              <a:tabLst>
                <a:tab pos="475455" algn="l"/>
                <a:tab pos="950909" algn="l"/>
                <a:tab pos="1426364" algn="l"/>
                <a:tab pos="1901818" algn="l"/>
                <a:tab pos="2377273" algn="l"/>
                <a:tab pos="2852727" algn="l"/>
                <a:tab pos="3328182" algn="l"/>
                <a:tab pos="3803636" algn="l"/>
                <a:tab pos="4279091" algn="l"/>
                <a:tab pos="4754545" algn="l"/>
                <a:tab pos="5230000" algn="l"/>
                <a:tab pos="5705454" algn="l"/>
                <a:tab pos="6180909" algn="l"/>
                <a:tab pos="6656363" algn="l"/>
                <a:tab pos="7131818" algn="l"/>
                <a:tab pos="7607272" algn="l"/>
                <a:tab pos="8082727" algn="l"/>
                <a:tab pos="8558181" algn="l"/>
                <a:tab pos="9033636" algn="l"/>
              </a:tabLst>
            </a:pPr>
            <a:r>
              <a:rPr lang="en-GB" altLang="en-US"/>
              <a:t>Noah MP Nighttime Cold Bias over Snow</a:t>
            </a:r>
          </a:p>
        </p:txBody>
      </p:sp>
      <p:pic>
        <p:nvPicPr>
          <p:cNvPr id="14338" name="Picture 2">
            <a:extLst>
              <a:ext uri="{FF2B5EF4-FFF2-40B4-BE49-F238E27FC236}">
                <a16:creationId xmlns:a16="http://schemas.microsoft.com/office/drawing/2014/main" id="{8B443768-1ADE-3B41-9C38-AA2C4F0AD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4290" y="2881302"/>
            <a:ext cx="3976699" cy="39766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39" name="Picture 3">
            <a:extLst>
              <a:ext uri="{FF2B5EF4-FFF2-40B4-BE49-F238E27FC236}">
                <a16:creationId xmlns:a16="http://schemas.microsoft.com/office/drawing/2014/main" id="{D91490CE-9EE9-8947-8803-A52E564092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2290" y="2881302"/>
            <a:ext cx="3976700" cy="39766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0" name="Text Box 4">
            <a:extLst>
              <a:ext uri="{FF2B5EF4-FFF2-40B4-BE49-F238E27FC236}">
                <a16:creationId xmlns:a16="http://schemas.microsoft.com/office/drawing/2014/main" id="{E232BAD6-87C1-7F4D-8E91-6BD293F33EC5}"/>
              </a:ext>
            </a:extLst>
          </p:cNvPr>
          <p:cNvSpPr txBox="1">
            <a:spLocks noChangeArrowheads="1"/>
          </p:cNvSpPr>
          <p:nvPr/>
        </p:nvSpPr>
        <p:spPr bwMode="auto">
          <a:xfrm>
            <a:off x="1466599" y="1251645"/>
            <a:ext cx="9258805" cy="39766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8668" rIns="0" bIns="0"/>
          <a:lstStyle>
            <a:lvl1pPr marL="431800" indent="-32385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9pPr>
          </a:lstStyle>
          <a:p>
            <a:pPr>
              <a:spcAft>
                <a:spcPts val="1284"/>
              </a:spcAft>
              <a:buSzPct val="45000"/>
            </a:pPr>
            <a:r>
              <a:rPr lang="en-GB" altLang="en-US" sz="2117"/>
              <a:t>Aircraft reports near Seattle for the morning of Feb 5, 2019 show temperatures more in line with the Noah LSM profile.</a:t>
            </a:r>
          </a:p>
          <a:p>
            <a:pPr>
              <a:spcAft>
                <a:spcPts val="1284"/>
              </a:spcAft>
              <a:buSzPct val="45000"/>
              <a:buFont typeface="Wingdings" pitchFamily="2" charset="2"/>
              <a:buChar char=""/>
            </a:pPr>
            <a:r>
              <a:rPr lang="en-GB" altLang="en-US" sz="1693"/>
              <a:t>Temperatures in the time-height section at left are derived from aircraft reports in the vicinity of Seattle-Tacoma airport for the morning of Feb 5, 2019.  Times shown are UTC.</a:t>
            </a:r>
          </a:p>
        </p:txBody>
      </p:sp>
    </p:spTree>
    <p:extLst>
      <p:ext uri="{BB962C8B-B14F-4D97-AF65-F5344CB8AC3E}">
        <p14:creationId xmlns:p14="http://schemas.microsoft.com/office/powerpoint/2010/main" val="4175151172"/>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77FA0-5561-3647-9B03-8053BB781EB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74D6DB2-5BFB-8542-9DCE-735151BDD413}"/>
              </a:ext>
            </a:extLst>
          </p:cNvPr>
          <p:cNvPicPr>
            <a:picLocks noGrp="1" noChangeAspect="1"/>
          </p:cNvPicPr>
          <p:nvPr>
            <p:ph idx="1"/>
          </p:nvPr>
        </p:nvPicPr>
        <p:blipFill>
          <a:blip r:embed="rId2"/>
          <a:stretch>
            <a:fillRect/>
          </a:stretch>
        </p:blipFill>
        <p:spPr>
          <a:xfrm>
            <a:off x="1094571" y="199785"/>
            <a:ext cx="10002858" cy="6054018"/>
          </a:xfrm>
        </p:spPr>
      </p:pic>
    </p:spTree>
    <p:extLst>
      <p:ext uri="{BB962C8B-B14F-4D97-AF65-F5344CB8AC3E}">
        <p14:creationId xmlns:p14="http://schemas.microsoft.com/office/powerpoint/2010/main" val="3963839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DDAFB-3190-6F46-9D4B-E95FF30F5E5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FBF15E7-5B0E-5A4C-A8B0-5E5D571292DC}"/>
              </a:ext>
            </a:extLst>
          </p:cNvPr>
          <p:cNvPicPr>
            <a:picLocks noGrp="1" noChangeAspect="1"/>
          </p:cNvPicPr>
          <p:nvPr>
            <p:ph idx="1"/>
          </p:nvPr>
        </p:nvPicPr>
        <p:blipFill>
          <a:blip r:embed="rId2"/>
          <a:stretch>
            <a:fillRect/>
          </a:stretch>
        </p:blipFill>
        <p:spPr>
          <a:xfrm>
            <a:off x="1180169" y="365125"/>
            <a:ext cx="9831661" cy="5950405"/>
          </a:xfrm>
        </p:spPr>
      </p:pic>
    </p:spTree>
    <p:extLst>
      <p:ext uri="{BB962C8B-B14F-4D97-AF65-F5344CB8AC3E}">
        <p14:creationId xmlns:p14="http://schemas.microsoft.com/office/powerpoint/2010/main" val="3208408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F74D8-26D8-9C4D-AB2C-775F2A7183B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2805F78-9E27-A74D-96A7-5E5F7D009C7D}"/>
              </a:ext>
            </a:extLst>
          </p:cNvPr>
          <p:cNvPicPr>
            <a:picLocks noGrp="1" noChangeAspect="1"/>
          </p:cNvPicPr>
          <p:nvPr>
            <p:ph idx="1"/>
          </p:nvPr>
        </p:nvPicPr>
        <p:blipFill>
          <a:blip r:embed="rId2"/>
          <a:stretch>
            <a:fillRect/>
          </a:stretch>
        </p:blipFill>
        <p:spPr>
          <a:xfrm>
            <a:off x="1106818" y="291993"/>
            <a:ext cx="9698153" cy="5869602"/>
          </a:xfrm>
        </p:spPr>
      </p:pic>
    </p:spTree>
    <p:extLst>
      <p:ext uri="{BB962C8B-B14F-4D97-AF65-F5344CB8AC3E}">
        <p14:creationId xmlns:p14="http://schemas.microsoft.com/office/powerpoint/2010/main" val="3609181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CF385-DDF1-AB4E-A99C-CEC8646A54BB}"/>
              </a:ext>
            </a:extLst>
          </p:cNvPr>
          <p:cNvSpPr>
            <a:spLocks noGrp="1"/>
          </p:cNvSpPr>
          <p:nvPr>
            <p:ph type="title"/>
          </p:nvPr>
        </p:nvSpPr>
        <p:spPr/>
        <p:txBody>
          <a:bodyPr/>
          <a:lstStyle/>
          <a:p>
            <a:r>
              <a:rPr lang="en-US" b="1" dirty="0">
                <a:solidFill>
                  <a:schemeClr val="accent1"/>
                </a:solidFill>
                <a:latin typeface="+mn-lt"/>
              </a:rPr>
              <a:t>During February 2010, the Pacific Northwest Was Hit by an Unusual Cold Spell</a:t>
            </a:r>
          </a:p>
        </p:txBody>
      </p:sp>
      <p:pic>
        <p:nvPicPr>
          <p:cNvPr id="5" name="Content Placeholder 4">
            <a:extLst>
              <a:ext uri="{FF2B5EF4-FFF2-40B4-BE49-F238E27FC236}">
                <a16:creationId xmlns:a16="http://schemas.microsoft.com/office/drawing/2014/main" id="{0DF33D8A-7110-0A42-98AB-6C59CB211488}"/>
              </a:ext>
            </a:extLst>
          </p:cNvPr>
          <p:cNvPicPr>
            <a:picLocks noGrp="1" noChangeAspect="1"/>
          </p:cNvPicPr>
          <p:nvPr>
            <p:ph idx="1"/>
          </p:nvPr>
        </p:nvPicPr>
        <p:blipFill>
          <a:blip r:embed="rId2"/>
          <a:stretch>
            <a:fillRect/>
          </a:stretch>
        </p:blipFill>
        <p:spPr>
          <a:xfrm>
            <a:off x="1767327" y="1613847"/>
            <a:ext cx="7999079" cy="4570902"/>
          </a:xfrm>
        </p:spPr>
      </p:pic>
    </p:spTree>
    <p:extLst>
      <p:ext uri="{BB962C8B-B14F-4D97-AF65-F5344CB8AC3E}">
        <p14:creationId xmlns:p14="http://schemas.microsoft.com/office/powerpoint/2010/main" val="2869097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D9B92-6DE4-ED4A-9F63-5BAC32E738D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6441254-5B8B-7947-99EC-CDA9B07191F4}"/>
              </a:ext>
            </a:extLst>
          </p:cNvPr>
          <p:cNvPicPr>
            <a:picLocks noGrp="1" noChangeAspect="1"/>
          </p:cNvPicPr>
          <p:nvPr>
            <p:ph idx="1"/>
          </p:nvPr>
        </p:nvPicPr>
        <p:blipFill>
          <a:blip r:embed="rId2"/>
          <a:stretch>
            <a:fillRect/>
          </a:stretch>
        </p:blipFill>
        <p:spPr>
          <a:xfrm>
            <a:off x="2501212" y="1825625"/>
            <a:ext cx="7189575" cy="4351338"/>
          </a:xfrm>
        </p:spPr>
      </p:pic>
    </p:spTree>
    <p:extLst>
      <p:ext uri="{BB962C8B-B14F-4D97-AF65-F5344CB8AC3E}">
        <p14:creationId xmlns:p14="http://schemas.microsoft.com/office/powerpoint/2010/main" val="2558139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69E65-B86E-CD4F-A506-B93CE706EC4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2387E87-1C9F-3F40-8DAC-F427452DDDA4}"/>
              </a:ext>
            </a:extLst>
          </p:cNvPr>
          <p:cNvPicPr>
            <a:picLocks noGrp="1" noChangeAspect="1"/>
          </p:cNvPicPr>
          <p:nvPr>
            <p:ph idx="1"/>
          </p:nvPr>
        </p:nvPicPr>
        <p:blipFill>
          <a:blip r:embed="rId2"/>
          <a:stretch>
            <a:fillRect/>
          </a:stretch>
        </p:blipFill>
        <p:spPr>
          <a:xfrm>
            <a:off x="2501212" y="1825625"/>
            <a:ext cx="7189575" cy="4351338"/>
          </a:xfrm>
        </p:spPr>
      </p:pic>
    </p:spTree>
    <p:extLst>
      <p:ext uri="{BB962C8B-B14F-4D97-AF65-F5344CB8AC3E}">
        <p14:creationId xmlns:p14="http://schemas.microsoft.com/office/powerpoint/2010/main" val="1981836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583D8-BFF5-D649-98EA-46843055FA4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D9E9778-9357-B043-924E-05E8961332C3}"/>
              </a:ext>
            </a:extLst>
          </p:cNvPr>
          <p:cNvPicPr>
            <a:picLocks noGrp="1" noChangeAspect="1"/>
          </p:cNvPicPr>
          <p:nvPr>
            <p:ph idx="1"/>
          </p:nvPr>
        </p:nvPicPr>
        <p:blipFill>
          <a:blip r:embed="rId2"/>
          <a:stretch>
            <a:fillRect/>
          </a:stretch>
        </p:blipFill>
        <p:spPr>
          <a:xfrm>
            <a:off x="2501212" y="1825625"/>
            <a:ext cx="7189575" cy="4351338"/>
          </a:xfrm>
        </p:spPr>
      </p:pic>
    </p:spTree>
    <p:extLst>
      <p:ext uri="{BB962C8B-B14F-4D97-AF65-F5344CB8AC3E}">
        <p14:creationId xmlns:p14="http://schemas.microsoft.com/office/powerpoint/2010/main" val="4265901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5AC24-94D7-294E-AB76-0EE153A170F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BE29697-F11F-A046-A46E-C16003F18742}"/>
              </a:ext>
            </a:extLst>
          </p:cNvPr>
          <p:cNvPicPr>
            <a:picLocks noGrp="1" noChangeAspect="1"/>
          </p:cNvPicPr>
          <p:nvPr>
            <p:ph idx="1"/>
          </p:nvPr>
        </p:nvPicPr>
        <p:blipFill>
          <a:blip r:embed="rId2"/>
          <a:stretch>
            <a:fillRect/>
          </a:stretch>
        </p:blipFill>
        <p:spPr>
          <a:xfrm>
            <a:off x="2832496" y="1825625"/>
            <a:ext cx="6527007" cy="4351338"/>
          </a:xfrm>
        </p:spPr>
      </p:pic>
    </p:spTree>
    <p:extLst>
      <p:ext uri="{BB962C8B-B14F-4D97-AF65-F5344CB8AC3E}">
        <p14:creationId xmlns:p14="http://schemas.microsoft.com/office/powerpoint/2010/main" val="3662981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50E46-6E98-FA4D-BDBC-E03C15AF196A}"/>
              </a:ext>
            </a:extLst>
          </p:cNvPr>
          <p:cNvSpPr>
            <a:spLocks noGrp="1"/>
          </p:cNvSpPr>
          <p:nvPr>
            <p:ph type="title"/>
          </p:nvPr>
        </p:nvSpPr>
        <p:spPr/>
        <p:txBody>
          <a:bodyPr/>
          <a:lstStyle/>
          <a:p>
            <a:r>
              <a:rPr lang="en-US" dirty="0">
                <a:hlinkClick r:id="rId2"/>
              </a:rPr>
              <a:t>https://a.atmos.washington.edu/~ovens/nobackup/fixsnow/</a:t>
            </a:r>
            <a:endParaRPr lang="en-US" dirty="0"/>
          </a:p>
        </p:txBody>
      </p:sp>
      <p:pic>
        <p:nvPicPr>
          <p:cNvPr id="5" name="Content Placeholder 4">
            <a:extLst>
              <a:ext uri="{FF2B5EF4-FFF2-40B4-BE49-F238E27FC236}">
                <a16:creationId xmlns:a16="http://schemas.microsoft.com/office/drawing/2014/main" id="{95D4FCC1-7684-774D-B441-B07C96ECA42D}"/>
              </a:ext>
            </a:extLst>
          </p:cNvPr>
          <p:cNvPicPr>
            <a:picLocks noGrp="1" noChangeAspect="1"/>
          </p:cNvPicPr>
          <p:nvPr>
            <p:ph idx="1"/>
          </p:nvPr>
        </p:nvPicPr>
        <p:blipFill>
          <a:blip r:embed="rId3"/>
          <a:stretch>
            <a:fillRect/>
          </a:stretch>
        </p:blipFill>
        <p:spPr>
          <a:xfrm>
            <a:off x="6012416" y="1475535"/>
            <a:ext cx="5559739" cy="4749964"/>
          </a:xfrm>
        </p:spPr>
      </p:pic>
      <p:pic>
        <p:nvPicPr>
          <p:cNvPr id="7" name="Picture 6">
            <a:extLst>
              <a:ext uri="{FF2B5EF4-FFF2-40B4-BE49-F238E27FC236}">
                <a16:creationId xmlns:a16="http://schemas.microsoft.com/office/drawing/2014/main" id="{D4324C44-972C-2C48-A777-1DAEF95BD6B5}"/>
              </a:ext>
            </a:extLst>
          </p:cNvPr>
          <p:cNvPicPr>
            <a:picLocks noChangeAspect="1"/>
          </p:cNvPicPr>
          <p:nvPr/>
        </p:nvPicPr>
        <p:blipFill>
          <a:blip r:embed="rId4"/>
          <a:stretch>
            <a:fillRect/>
          </a:stretch>
        </p:blipFill>
        <p:spPr>
          <a:xfrm>
            <a:off x="838199" y="1690688"/>
            <a:ext cx="4955861" cy="4234040"/>
          </a:xfrm>
          <a:prstGeom prst="rect">
            <a:avLst/>
          </a:prstGeom>
        </p:spPr>
      </p:pic>
    </p:spTree>
    <p:extLst>
      <p:ext uri="{BB962C8B-B14F-4D97-AF65-F5344CB8AC3E}">
        <p14:creationId xmlns:p14="http://schemas.microsoft.com/office/powerpoint/2010/main" val="15178946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Shape 1"/>
          <p:cNvSpPr txBox="1"/>
          <p:nvPr/>
        </p:nvSpPr>
        <p:spPr>
          <a:xfrm>
            <a:off x="1980740" y="79796"/>
            <a:ext cx="8229627" cy="1145009"/>
          </a:xfrm>
          <a:prstGeom prst="rect">
            <a:avLst/>
          </a:prstGeom>
          <a:noFill/>
          <a:ln>
            <a:noFill/>
          </a:ln>
        </p:spPr>
        <p:txBody>
          <a:bodyPr lIns="0" tIns="0" rIns="0" bIns="0" anchor="ctr"/>
          <a:lstStyle/>
          <a:p>
            <a:pPr algn="ctr"/>
            <a:r>
              <a:rPr lang="en-US" sz="3266" dirty="0">
                <a:latin typeface="Arial"/>
              </a:rPr>
              <a:t>WRF 4.0.3 vs 3.7.1 12-km </a:t>
            </a:r>
            <a:r>
              <a:rPr lang="en-US" sz="3266" dirty="0" err="1">
                <a:latin typeface="Arial"/>
              </a:rPr>
              <a:t>Suface</a:t>
            </a:r>
            <a:r>
              <a:rPr lang="en-US" sz="3266" dirty="0">
                <a:latin typeface="Arial"/>
              </a:rPr>
              <a:t> Bias</a:t>
            </a:r>
            <a:endParaRPr lang="en-US" sz="1633" dirty="0"/>
          </a:p>
          <a:p>
            <a:pPr algn="ctr"/>
            <a:r>
              <a:rPr lang="en-US" sz="3266" dirty="0">
                <a:latin typeface="Arial"/>
              </a:rPr>
              <a:t>(Red is current, others 4.0.3 options)</a:t>
            </a:r>
          </a:p>
        </p:txBody>
      </p:sp>
      <p:pic>
        <p:nvPicPr>
          <p:cNvPr id="81" name="Picture 8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9138" y="1755832"/>
            <a:ext cx="5082038" cy="5102168"/>
          </a:xfrm>
          <a:prstGeom prst="rect">
            <a:avLst/>
          </a:prstGeom>
          <a:ln>
            <a:noFill/>
          </a:ln>
        </p:spPr>
      </p:pic>
      <p:sp>
        <p:nvSpPr>
          <p:cNvPr id="83" name="TextShape 2"/>
          <p:cNvSpPr txBox="1"/>
          <p:nvPr/>
        </p:nvSpPr>
        <p:spPr>
          <a:xfrm>
            <a:off x="1529272" y="1710943"/>
            <a:ext cx="2119866" cy="373940"/>
          </a:xfrm>
          <a:prstGeom prst="rect">
            <a:avLst/>
          </a:prstGeom>
          <a:noFill/>
          <a:ln>
            <a:noFill/>
          </a:ln>
        </p:spPr>
        <p:txBody>
          <a:bodyPr lIns="81646" tIns="40823" rIns="81646" bIns="40823"/>
          <a:lstStyle/>
          <a:p>
            <a:pPr algn="ctr"/>
            <a:endParaRPr sz="1633" dirty="0"/>
          </a:p>
        </p:txBody>
      </p:sp>
      <p:sp>
        <p:nvSpPr>
          <p:cNvPr id="3" name="TextBox 2"/>
          <p:cNvSpPr txBox="1"/>
          <p:nvPr/>
        </p:nvSpPr>
        <p:spPr>
          <a:xfrm>
            <a:off x="3860022" y="1247255"/>
            <a:ext cx="4354077" cy="846194"/>
          </a:xfrm>
          <a:prstGeom prst="rect">
            <a:avLst/>
          </a:prstGeom>
          <a:noFill/>
        </p:spPr>
        <p:txBody>
          <a:bodyPr wrap="none" rtlCol="0">
            <a:spAutoFit/>
          </a:bodyPr>
          <a:lstStyle/>
          <a:p>
            <a:r>
              <a:rPr lang="en-US" sz="1633" dirty="0"/>
              <a:t>         </a:t>
            </a:r>
            <a:r>
              <a:rPr lang="en-US" sz="1633" b="1" dirty="0"/>
              <a:t>Summer            Winter                Spring</a:t>
            </a:r>
          </a:p>
          <a:p>
            <a:r>
              <a:rPr lang="en-US" sz="1633" b="1" dirty="0"/>
              <a:t>AM              PM     AM          PM      AM              PM</a:t>
            </a:r>
          </a:p>
          <a:p>
            <a:endParaRPr lang="en-US" sz="1633" b="1" dirty="0"/>
          </a:p>
        </p:txBody>
      </p:sp>
      <p:sp>
        <p:nvSpPr>
          <p:cNvPr id="4" name="Rectangle 3"/>
          <p:cNvSpPr/>
          <p:nvPr/>
        </p:nvSpPr>
        <p:spPr>
          <a:xfrm>
            <a:off x="1921956" y="1917358"/>
            <a:ext cx="1383712" cy="4501297"/>
          </a:xfrm>
          <a:prstGeom prst="rect">
            <a:avLst/>
          </a:prstGeom>
        </p:spPr>
        <p:txBody>
          <a:bodyPr wrap="none">
            <a:spAutoFit/>
          </a:bodyPr>
          <a:lstStyle/>
          <a:p>
            <a:pPr>
              <a:lnSpc>
                <a:spcPct val="110000"/>
              </a:lnSpc>
            </a:pPr>
            <a:r>
              <a:rPr lang="en-US" sz="1633" b="1" dirty="0"/>
              <a:t>Temp 2m</a:t>
            </a:r>
          </a:p>
          <a:p>
            <a:pPr>
              <a:lnSpc>
                <a:spcPct val="110000"/>
              </a:lnSpc>
            </a:pPr>
            <a:endParaRPr lang="en-US" sz="1633" b="1" dirty="0"/>
          </a:p>
          <a:p>
            <a:pPr>
              <a:lnSpc>
                <a:spcPct val="110000"/>
              </a:lnSpc>
            </a:pPr>
            <a:endParaRPr lang="en-US" sz="1633" b="1" dirty="0"/>
          </a:p>
          <a:p>
            <a:pPr>
              <a:lnSpc>
                <a:spcPct val="110000"/>
              </a:lnSpc>
            </a:pPr>
            <a:r>
              <a:rPr lang="en-US" sz="1633" b="1" dirty="0"/>
              <a:t>WSP 10m</a:t>
            </a:r>
          </a:p>
          <a:p>
            <a:pPr>
              <a:lnSpc>
                <a:spcPct val="110000"/>
              </a:lnSpc>
            </a:pPr>
            <a:endParaRPr lang="en-US" sz="1633" b="1" dirty="0"/>
          </a:p>
          <a:p>
            <a:pPr>
              <a:lnSpc>
                <a:spcPct val="110000"/>
              </a:lnSpc>
            </a:pPr>
            <a:endParaRPr lang="en-US" sz="1633" b="1" dirty="0"/>
          </a:p>
          <a:p>
            <a:pPr>
              <a:lnSpc>
                <a:spcPct val="110000"/>
              </a:lnSpc>
            </a:pPr>
            <a:r>
              <a:rPr lang="en-US" sz="1633" b="1" dirty="0"/>
              <a:t>Wind Dir 10m</a:t>
            </a:r>
          </a:p>
          <a:p>
            <a:pPr>
              <a:lnSpc>
                <a:spcPct val="110000"/>
              </a:lnSpc>
            </a:pPr>
            <a:endParaRPr lang="en-US" sz="1633" b="1" dirty="0"/>
          </a:p>
          <a:p>
            <a:pPr>
              <a:lnSpc>
                <a:spcPct val="110000"/>
              </a:lnSpc>
            </a:pPr>
            <a:endParaRPr lang="en-US" sz="1633" b="1" dirty="0"/>
          </a:p>
          <a:p>
            <a:pPr>
              <a:lnSpc>
                <a:spcPct val="110000"/>
              </a:lnSpc>
            </a:pPr>
            <a:r>
              <a:rPr lang="en-US" sz="1633" b="1" dirty="0" err="1"/>
              <a:t>Dewpoint</a:t>
            </a:r>
            <a:r>
              <a:rPr lang="en-US" sz="1633" b="1" dirty="0"/>
              <a:t> 2m</a:t>
            </a:r>
          </a:p>
          <a:p>
            <a:pPr>
              <a:lnSpc>
                <a:spcPct val="110000"/>
              </a:lnSpc>
            </a:pPr>
            <a:endParaRPr lang="en-US" sz="1633" b="1" dirty="0"/>
          </a:p>
          <a:p>
            <a:pPr>
              <a:lnSpc>
                <a:spcPct val="110000"/>
              </a:lnSpc>
            </a:pPr>
            <a:endParaRPr lang="en-US" sz="1633" b="1" dirty="0"/>
          </a:p>
          <a:p>
            <a:pPr>
              <a:lnSpc>
                <a:spcPct val="110000"/>
              </a:lnSpc>
            </a:pPr>
            <a:r>
              <a:rPr lang="en-US" sz="1633" b="1" dirty="0"/>
              <a:t>SLP</a:t>
            </a:r>
          </a:p>
          <a:p>
            <a:pPr>
              <a:lnSpc>
                <a:spcPct val="110000"/>
              </a:lnSpc>
            </a:pPr>
            <a:endParaRPr lang="en-US" sz="1633" b="1" dirty="0"/>
          </a:p>
          <a:p>
            <a:pPr>
              <a:lnSpc>
                <a:spcPct val="110000"/>
              </a:lnSpc>
            </a:pPr>
            <a:endParaRPr lang="en-US" sz="1633" b="1" dirty="0"/>
          </a:p>
          <a:p>
            <a:pPr>
              <a:lnSpc>
                <a:spcPct val="110000"/>
              </a:lnSpc>
            </a:pPr>
            <a:r>
              <a:rPr lang="en-US" sz="1633" b="1" dirty="0"/>
              <a:t>6-hr </a:t>
            </a:r>
            <a:r>
              <a:rPr lang="en-US" sz="1633" b="1" dirty="0" err="1"/>
              <a:t>Pcpn</a:t>
            </a:r>
            <a:endParaRPr lang="en-US" sz="1633" b="1" dirty="0"/>
          </a:p>
        </p:txBody>
      </p:sp>
    </p:spTree>
    <p:extLst>
      <p:ext uri="{BB962C8B-B14F-4D97-AF65-F5344CB8AC3E}">
        <p14:creationId xmlns:p14="http://schemas.microsoft.com/office/powerpoint/2010/main" val="291585192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Shape 1"/>
          <p:cNvSpPr txBox="1"/>
          <p:nvPr/>
        </p:nvSpPr>
        <p:spPr>
          <a:xfrm>
            <a:off x="1980740" y="79796"/>
            <a:ext cx="8229627" cy="1145009"/>
          </a:xfrm>
          <a:prstGeom prst="rect">
            <a:avLst/>
          </a:prstGeom>
          <a:noFill/>
          <a:ln>
            <a:noFill/>
          </a:ln>
        </p:spPr>
        <p:txBody>
          <a:bodyPr lIns="0" tIns="0" rIns="0" bIns="0" anchor="ctr"/>
          <a:lstStyle/>
          <a:p>
            <a:pPr algn="ctr"/>
            <a:r>
              <a:rPr lang="en-US" sz="3266" dirty="0">
                <a:latin typeface="Arial"/>
              </a:rPr>
              <a:t>WRF 4.0.3 vs 3.7.1 12-km MAE</a:t>
            </a:r>
            <a:endParaRPr lang="en-US" sz="1633" dirty="0"/>
          </a:p>
          <a:p>
            <a:pPr algn="ctr"/>
            <a:r>
              <a:rPr lang="en-US" sz="3266" dirty="0">
                <a:latin typeface="Arial"/>
              </a:rPr>
              <a:t>(Red is current, others 4.0.3 options)</a:t>
            </a:r>
          </a:p>
        </p:txBody>
      </p:sp>
      <p:pic>
        <p:nvPicPr>
          <p:cNvPr id="81" name="Picture 8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9138" y="1801604"/>
            <a:ext cx="5082038" cy="4982973"/>
          </a:xfrm>
          <a:prstGeom prst="rect">
            <a:avLst/>
          </a:prstGeom>
          <a:ln>
            <a:noFill/>
          </a:ln>
        </p:spPr>
      </p:pic>
      <p:sp>
        <p:nvSpPr>
          <p:cNvPr id="83" name="TextShape 2"/>
          <p:cNvSpPr txBox="1"/>
          <p:nvPr/>
        </p:nvSpPr>
        <p:spPr>
          <a:xfrm>
            <a:off x="1529272" y="1710943"/>
            <a:ext cx="2119866" cy="373940"/>
          </a:xfrm>
          <a:prstGeom prst="rect">
            <a:avLst/>
          </a:prstGeom>
          <a:noFill/>
          <a:ln>
            <a:noFill/>
          </a:ln>
        </p:spPr>
        <p:txBody>
          <a:bodyPr lIns="81646" tIns="40823" rIns="81646" bIns="40823"/>
          <a:lstStyle/>
          <a:p>
            <a:pPr algn="ctr"/>
            <a:endParaRPr sz="1633" dirty="0"/>
          </a:p>
        </p:txBody>
      </p:sp>
      <p:sp>
        <p:nvSpPr>
          <p:cNvPr id="3" name="TextBox 2"/>
          <p:cNvSpPr txBox="1"/>
          <p:nvPr/>
        </p:nvSpPr>
        <p:spPr>
          <a:xfrm>
            <a:off x="3860022" y="1247255"/>
            <a:ext cx="4354077" cy="846194"/>
          </a:xfrm>
          <a:prstGeom prst="rect">
            <a:avLst/>
          </a:prstGeom>
          <a:noFill/>
        </p:spPr>
        <p:txBody>
          <a:bodyPr wrap="none" rtlCol="0">
            <a:spAutoFit/>
          </a:bodyPr>
          <a:lstStyle/>
          <a:p>
            <a:r>
              <a:rPr lang="en-US" sz="1633" dirty="0"/>
              <a:t>         </a:t>
            </a:r>
            <a:r>
              <a:rPr lang="en-US" sz="1633" b="1" dirty="0"/>
              <a:t>Summer            Winter                Spring</a:t>
            </a:r>
          </a:p>
          <a:p>
            <a:r>
              <a:rPr lang="en-US" sz="1633" b="1" dirty="0"/>
              <a:t>AM              PM     AM          PM      AM              PM</a:t>
            </a:r>
          </a:p>
          <a:p>
            <a:endParaRPr lang="en-US" sz="1633" b="1" dirty="0"/>
          </a:p>
        </p:txBody>
      </p:sp>
      <p:sp>
        <p:nvSpPr>
          <p:cNvPr id="4" name="Rectangle 3"/>
          <p:cNvSpPr/>
          <p:nvPr/>
        </p:nvSpPr>
        <p:spPr>
          <a:xfrm>
            <a:off x="1921956" y="1917358"/>
            <a:ext cx="1383712" cy="4501297"/>
          </a:xfrm>
          <a:prstGeom prst="rect">
            <a:avLst/>
          </a:prstGeom>
        </p:spPr>
        <p:txBody>
          <a:bodyPr wrap="none">
            <a:spAutoFit/>
          </a:bodyPr>
          <a:lstStyle/>
          <a:p>
            <a:pPr>
              <a:lnSpc>
                <a:spcPct val="110000"/>
              </a:lnSpc>
            </a:pPr>
            <a:r>
              <a:rPr lang="en-US" sz="1633" b="1" dirty="0"/>
              <a:t>Temp 2m</a:t>
            </a:r>
          </a:p>
          <a:p>
            <a:pPr>
              <a:lnSpc>
                <a:spcPct val="110000"/>
              </a:lnSpc>
            </a:pPr>
            <a:endParaRPr lang="en-US" sz="1633" b="1" dirty="0"/>
          </a:p>
          <a:p>
            <a:pPr>
              <a:lnSpc>
                <a:spcPct val="110000"/>
              </a:lnSpc>
            </a:pPr>
            <a:endParaRPr lang="en-US" sz="1633" b="1" dirty="0"/>
          </a:p>
          <a:p>
            <a:pPr>
              <a:lnSpc>
                <a:spcPct val="110000"/>
              </a:lnSpc>
            </a:pPr>
            <a:r>
              <a:rPr lang="en-US" sz="1633" b="1" dirty="0"/>
              <a:t>WSP 10m</a:t>
            </a:r>
          </a:p>
          <a:p>
            <a:pPr>
              <a:lnSpc>
                <a:spcPct val="110000"/>
              </a:lnSpc>
            </a:pPr>
            <a:endParaRPr lang="en-US" sz="1633" b="1" dirty="0"/>
          </a:p>
          <a:p>
            <a:pPr>
              <a:lnSpc>
                <a:spcPct val="110000"/>
              </a:lnSpc>
            </a:pPr>
            <a:endParaRPr lang="en-US" sz="1633" b="1" dirty="0"/>
          </a:p>
          <a:p>
            <a:pPr>
              <a:lnSpc>
                <a:spcPct val="110000"/>
              </a:lnSpc>
            </a:pPr>
            <a:r>
              <a:rPr lang="en-US" sz="1633" b="1" dirty="0"/>
              <a:t>Wind Dir 10m</a:t>
            </a:r>
          </a:p>
          <a:p>
            <a:pPr>
              <a:lnSpc>
                <a:spcPct val="110000"/>
              </a:lnSpc>
            </a:pPr>
            <a:endParaRPr lang="en-US" sz="1633" b="1" dirty="0"/>
          </a:p>
          <a:p>
            <a:pPr>
              <a:lnSpc>
                <a:spcPct val="110000"/>
              </a:lnSpc>
            </a:pPr>
            <a:endParaRPr lang="en-US" sz="1633" b="1" dirty="0"/>
          </a:p>
          <a:p>
            <a:pPr>
              <a:lnSpc>
                <a:spcPct val="110000"/>
              </a:lnSpc>
            </a:pPr>
            <a:r>
              <a:rPr lang="en-US" sz="1633" b="1" dirty="0" err="1"/>
              <a:t>Dewpoint</a:t>
            </a:r>
            <a:r>
              <a:rPr lang="en-US" sz="1633" b="1" dirty="0"/>
              <a:t> 2m</a:t>
            </a:r>
          </a:p>
          <a:p>
            <a:pPr>
              <a:lnSpc>
                <a:spcPct val="110000"/>
              </a:lnSpc>
            </a:pPr>
            <a:endParaRPr lang="en-US" sz="1633" b="1" dirty="0"/>
          </a:p>
          <a:p>
            <a:pPr>
              <a:lnSpc>
                <a:spcPct val="110000"/>
              </a:lnSpc>
            </a:pPr>
            <a:endParaRPr lang="en-US" sz="1633" b="1" dirty="0"/>
          </a:p>
          <a:p>
            <a:pPr>
              <a:lnSpc>
                <a:spcPct val="110000"/>
              </a:lnSpc>
            </a:pPr>
            <a:r>
              <a:rPr lang="en-US" sz="1633" b="1" dirty="0"/>
              <a:t>SLP</a:t>
            </a:r>
          </a:p>
          <a:p>
            <a:pPr>
              <a:lnSpc>
                <a:spcPct val="110000"/>
              </a:lnSpc>
            </a:pPr>
            <a:endParaRPr lang="en-US" sz="1633" b="1" dirty="0"/>
          </a:p>
          <a:p>
            <a:pPr>
              <a:lnSpc>
                <a:spcPct val="110000"/>
              </a:lnSpc>
            </a:pPr>
            <a:endParaRPr lang="en-US" sz="1633" b="1" dirty="0"/>
          </a:p>
          <a:p>
            <a:pPr>
              <a:lnSpc>
                <a:spcPct val="110000"/>
              </a:lnSpc>
            </a:pPr>
            <a:r>
              <a:rPr lang="en-US" sz="1633" b="1" dirty="0"/>
              <a:t>6-hr </a:t>
            </a:r>
            <a:r>
              <a:rPr lang="en-US" sz="1633" b="1" dirty="0" err="1"/>
              <a:t>Pcpn</a:t>
            </a:r>
            <a:endParaRPr lang="en-US" sz="1633" b="1" dirty="0"/>
          </a:p>
        </p:txBody>
      </p:sp>
    </p:spTree>
    <p:extLst>
      <p:ext uri="{BB962C8B-B14F-4D97-AF65-F5344CB8AC3E}">
        <p14:creationId xmlns:p14="http://schemas.microsoft.com/office/powerpoint/2010/main" val="352458009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Shape 1"/>
          <p:cNvSpPr txBox="1"/>
          <p:nvPr/>
        </p:nvSpPr>
        <p:spPr>
          <a:xfrm>
            <a:off x="1980740" y="79796"/>
            <a:ext cx="8229627" cy="1145009"/>
          </a:xfrm>
          <a:prstGeom prst="rect">
            <a:avLst/>
          </a:prstGeom>
          <a:noFill/>
          <a:ln>
            <a:noFill/>
          </a:ln>
        </p:spPr>
        <p:txBody>
          <a:bodyPr lIns="0" tIns="0" rIns="0" bIns="0" anchor="ctr"/>
          <a:lstStyle/>
          <a:p>
            <a:pPr algn="ctr"/>
            <a:r>
              <a:rPr lang="en-US" sz="3266" dirty="0">
                <a:latin typeface="Arial"/>
              </a:rPr>
              <a:t>WRF 4.0.3 vs 3.7.1 4-km Vertical Biases</a:t>
            </a:r>
            <a:endParaRPr lang="en-US" sz="1633" dirty="0"/>
          </a:p>
          <a:p>
            <a:pPr algn="ctr"/>
            <a:r>
              <a:rPr lang="en-US" sz="3266" dirty="0">
                <a:latin typeface="Arial"/>
              </a:rPr>
              <a:t>(Red is current, others 4.0.3 options)</a:t>
            </a:r>
          </a:p>
        </p:txBody>
      </p:sp>
      <p:pic>
        <p:nvPicPr>
          <p:cNvPr id="81" name="Picture 8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1210" y="1796904"/>
            <a:ext cx="8282205" cy="4065088"/>
          </a:xfrm>
          <a:prstGeom prst="rect">
            <a:avLst/>
          </a:prstGeom>
          <a:ln>
            <a:noFill/>
          </a:ln>
        </p:spPr>
      </p:pic>
      <p:sp>
        <p:nvSpPr>
          <p:cNvPr id="83" name="TextShape 2"/>
          <p:cNvSpPr txBox="1"/>
          <p:nvPr/>
        </p:nvSpPr>
        <p:spPr>
          <a:xfrm>
            <a:off x="1529272" y="1710943"/>
            <a:ext cx="2119866" cy="373940"/>
          </a:xfrm>
          <a:prstGeom prst="rect">
            <a:avLst/>
          </a:prstGeom>
          <a:noFill/>
          <a:ln>
            <a:noFill/>
          </a:ln>
        </p:spPr>
        <p:txBody>
          <a:bodyPr lIns="81646" tIns="40823" rIns="81646" bIns="40823"/>
          <a:lstStyle/>
          <a:p>
            <a:pPr algn="ctr"/>
            <a:endParaRPr sz="1633" dirty="0"/>
          </a:p>
        </p:txBody>
      </p:sp>
      <p:sp>
        <p:nvSpPr>
          <p:cNvPr id="3" name="TextBox 2"/>
          <p:cNvSpPr txBox="1"/>
          <p:nvPr/>
        </p:nvSpPr>
        <p:spPr>
          <a:xfrm>
            <a:off x="2906065" y="1247255"/>
            <a:ext cx="7304302" cy="846194"/>
          </a:xfrm>
          <a:prstGeom prst="rect">
            <a:avLst/>
          </a:prstGeom>
          <a:noFill/>
        </p:spPr>
        <p:txBody>
          <a:bodyPr wrap="square" rtlCol="0">
            <a:spAutoFit/>
          </a:bodyPr>
          <a:lstStyle/>
          <a:p>
            <a:r>
              <a:rPr lang="en-US" sz="1633" dirty="0"/>
              <a:t>         </a:t>
            </a:r>
            <a:r>
              <a:rPr lang="en-US" sz="1633" b="1" dirty="0"/>
              <a:t>Summer                               Winter                                    Spring</a:t>
            </a:r>
          </a:p>
          <a:p>
            <a:r>
              <a:rPr lang="en-US" sz="1633" b="1" dirty="0"/>
              <a:t>AM                     PM                  AM                 PM                   AM              PM</a:t>
            </a:r>
          </a:p>
          <a:p>
            <a:endParaRPr lang="en-US" sz="1633" b="1" dirty="0"/>
          </a:p>
        </p:txBody>
      </p:sp>
      <p:sp>
        <p:nvSpPr>
          <p:cNvPr id="4" name="Rectangle 3"/>
          <p:cNvSpPr/>
          <p:nvPr/>
        </p:nvSpPr>
        <p:spPr>
          <a:xfrm>
            <a:off x="1562646" y="1940324"/>
            <a:ext cx="954107" cy="3395610"/>
          </a:xfrm>
          <a:prstGeom prst="rect">
            <a:avLst/>
          </a:prstGeom>
        </p:spPr>
        <p:txBody>
          <a:bodyPr wrap="none">
            <a:spAutoFit/>
          </a:bodyPr>
          <a:lstStyle/>
          <a:p>
            <a:pPr>
              <a:lnSpc>
                <a:spcPct val="110000"/>
              </a:lnSpc>
            </a:pPr>
            <a:endParaRPr lang="en-US" sz="1633" b="1" dirty="0"/>
          </a:p>
          <a:p>
            <a:pPr>
              <a:lnSpc>
                <a:spcPct val="110000"/>
              </a:lnSpc>
            </a:pPr>
            <a:r>
              <a:rPr lang="en-US" sz="1633" b="1" dirty="0"/>
              <a:t>Temp</a:t>
            </a:r>
          </a:p>
          <a:p>
            <a:pPr>
              <a:lnSpc>
                <a:spcPct val="110000"/>
              </a:lnSpc>
            </a:pPr>
            <a:endParaRPr lang="en-US" sz="1633" b="1" dirty="0"/>
          </a:p>
          <a:p>
            <a:pPr>
              <a:lnSpc>
                <a:spcPct val="110000"/>
              </a:lnSpc>
            </a:pPr>
            <a:endParaRPr lang="en-US" sz="1633" b="1" dirty="0"/>
          </a:p>
          <a:p>
            <a:pPr>
              <a:lnSpc>
                <a:spcPct val="110000"/>
              </a:lnSpc>
            </a:pPr>
            <a:endParaRPr lang="en-US" sz="1633" b="1" dirty="0"/>
          </a:p>
          <a:p>
            <a:pPr>
              <a:lnSpc>
                <a:spcPct val="110000"/>
              </a:lnSpc>
            </a:pPr>
            <a:endParaRPr lang="en-US" sz="1633" b="1" dirty="0"/>
          </a:p>
          <a:p>
            <a:pPr>
              <a:lnSpc>
                <a:spcPct val="110000"/>
              </a:lnSpc>
            </a:pPr>
            <a:r>
              <a:rPr lang="en-US" sz="1633" b="1" dirty="0"/>
              <a:t>WSP</a:t>
            </a:r>
          </a:p>
          <a:p>
            <a:pPr>
              <a:lnSpc>
                <a:spcPct val="110000"/>
              </a:lnSpc>
            </a:pPr>
            <a:endParaRPr lang="en-US" sz="1633" b="1" dirty="0"/>
          </a:p>
          <a:p>
            <a:pPr>
              <a:lnSpc>
                <a:spcPct val="110000"/>
              </a:lnSpc>
            </a:pPr>
            <a:endParaRPr lang="en-US" sz="1633" b="1" dirty="0"/>
          </a:p>
          <a:p>
            <a:pPr>
              <a:lnSpc>
                <a:spcPct val="110000"/>
              </a:lnSpc>
            </a:pPr>
            <a:endParaRPr lang="en-US" sz="1633" b="1" dirty="0"/>
          </a:p>
          <a:p>
            <a:pPr>
              <a:lnSpc>
                <a:spcPct val="110000"/>
              </a:lnSpc>
            </a:pPr>
            <a:endParaRPr lang="en-US" sz="1633" b="1" dirty="0"/>
          </a:p>
          <a:p>
            <a:pPr>
              <a:lnSpc>
                <a:spcPct val="110000"/>
              </a:lnSpc>
            </a:pPr>
            <a:r>
              <a:rPr lang="en-US" sz="1633" b="1" dirty="0"/>
              <a:t>Wind Dir</a:t>
            </a:r>
          </a:p>
        </p:txBody>
      </p:sp>
    </p:spTree>
    <p:extLst>
      <p:ext uri="{BB962C8B-B14F-4D97-AF65-F5344CB8AC3E}">
        <p14:creationId xmlns:p14="http://schemas.microsoft.com/office/powerpoint/2010/main" val="106656883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Shape 1"/>
          <p:cNvSpPr txBox="1"/>
          <p:nvPr/>
        </p:nvSpPr>
        <p:spPr>
          <a:xfrm>
            <a:off x="1980740" y="79796"/>
            <a:ext cx="8229627" cy="1145009"/>
          </a:xfrm>
          <a:prstGeom prst="rect">
            <a:avLst/>
          </a:prstGeom>
          <a:noFill/>
          <a:ln>
            <a:noFill/>
          </a:ln>
        </p:spPr>
        <p:txBody>
          <a:bodyPr lIns="0" tIns="0" rIns="0" bIns="0" anchor="ctr"/>
          <a:lstStyle/>
          <a:p>
            <a:pPr algn="ctr"/>
            <a:r>
              <a:rPr lang="en-US" sz="3266" dirty="0">
                <a:latin typeface="Arial"/>
              </a:rPr>
              <a:t>WRF 4.0.3 vs 3.7.1 4-km Vertical Biases</a:t>
            </a:r>
            <a:endParaRPr lang="en-US" sz="1633" dirty="0"/>
          </a:p>
          <a:p>
            <a:pPr algn="ctr"/>
            <a:r>
              <a:rPr lang="en-US" sz="3266" dirty="0">
                <a:latin typeface="Arial"/>
              </a:rPr>
              <a:t>(Red is current, others 4.0.3 options)</a:t>
            </a:r>
          </a:p>
        </p:txBody>
      </p:sp>
      <p:pic>
        <p:nvPicPr>
          <p:cNvPr id="81" name="Picture 8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1210" y="1796904"/>
            <a:ext cx="8282205" cy="4065088"/>
          </a:xfrm>
          <a:prstGeom prst="rect">
            <a:avLst/>
          </a:prstGeom>
          <a:ln>
            <a:noFill/>
          </a:ln>
        </p:spPr>
      </p:pic>
      <p:sp>
        <p:nvSpPr>
          <p:cNvPr id="83" name="TextShape 2"/>
          <p:cNvSpPr txBox="1"/>
          <p:nvPr/>
        </p:nvSpPr>
        <p:spPr>
          <a:xfrm>
            <a:off x="1529272" y="1710943"/>
            <a:ext cx="2119866" cy="373940"/>
          </a:xfrm>
          <a:prstGeom prst="rect">
            <a:avLst/>
          </a:prstGeom>
          <a:noFill/>
          <a:ln>
            <a:noFill/>
          </a:ln>
        </p:spPr>
        <p:txBody>
          <a:bodyPr lIns="81646" tIns="40823" rIns="81646" bIns="40823"/>
          <a:lstStyle/>
          <a:p>
            <a:pPr algn="ctr"/>
            <a:endParaRPr sz="1633" dirty="0"/>
          </a:p>
        </p:txBody>
      </p:sp>
      <p:sp>
        <p:nvSpPr>
          <p:cNvPr id="3" name="TextBox 2"/>
          <p:cNvSpPr txBox="1"/>
          <p:nvPr/>
        </p:nvSpPr>
        <p:spPr>
          <a:xfrm>
            <a:off x="2906065" y="1247255"/>
            <a:ext cx="7304302" cy="846194"/>
          </a:xfrm>
          <a:prstGeom prst="rect">
            <a:avLst/>
          </a:prstGeom>
          <a:noFill/>
        </p:spPr>
        <p:txBody>
          <a:bodyPr wrap="square" rtlCol="0">
            <a:spAutoFit/>
          </a:bodyPr>
          <a:lstStyle/>
          <a:p>
            <a:r>
              <a:rPr lang="en-US" sz="1633" dirty="0"/>
              <a:t>         </a:t>
            </a:r>
            <a:r>
              <a:rPr lang="en-US" sz="1633" b="1" dirty="0"/>
              <a:t>Summer                               Winter                                    Spring</a:t>
            </a:r>
          </a:p>
          <a:p>
            <a:r>
              <a:rPr lang="en-US" sz="1633" b="1" dirty="0"/>
              <a:t>AM                     PM                  AM                 PM                   AM              PM</a:t>
            </a:r>
          </a:p>
          <a:p>
            <a:endParaRPr lang="en-US" sz="1633" b="1" dirty="0"/>
          </a:p>
        </p:txBody>
      </p:sp>
      <p:sp>
        <p:nvSpPr>
          <p:cNvPr id="4" name="Rectangle 3"/>
          <p:cNvSpPr/>
          <p:nvPr/>
        </p:nvSpPr>
        <p:spPr>
          <a:xfrm>
            <a:off x="1562646" y="1940324"/>
            <a:ext cx="954107" cy="3395610"/>
          </a:xfrm>
          <a:prstGeom prst="rect">
            <a:avLst/>
          </a:prstGeom>
        </p:spPr>
        <p:txBody>
          <a:bodyPr wrap="none">
            <a:spAutoFit/>
          </a:bodyPr>
          <a:lstStyle/>
          <a:p>
            <a:pPr>
              <a:lnSpc>
                <a:spcPct val="110000"/>
              </a:lnSpc>
            </a:pPr>
            <a:endParaRPr lang="en-US" sz="1633" b="1" dirty="0"/>
          </a:p>
          <a:p>
            <a:pPr>
              <a:lnSpc>
                <a:spcPct val="110000"/>
              </a:lnSpc>
            </a:pPr>
            <a:r>
              <a:rPr lang="en-US" sz="1633" b="1" dirty="0"/>
              <a:t>Temp</a:t>
            </a:r>
          </a:p>
          <a:p>
            <a:pPr>
              <a:lnSpc>
                <a:spcPct val="110000"/>
              </a:lnSpc>
            </a:pPr>
            <a:endParaRPr lang="en-US" sz="1633" b="1" dirty="0"/>
          </a:p>
          <a:p>
            <a:pPr>
              <a:lnSpc>
                <a:spcPct val="110000"/>
              </a:lnSpc>
            </a:pPr>
            <a:endParaRPr lang="en-US" sz="1633" b="1" dirty="0"/>
          </a:p>
          <a:p>
            <a:pPr>
              <a:lnSpc>
                <a:spcPct val="110000"/>
              </a:lnSpc>
            </a:pPr>
            <a:endParaRPr lang="en-US" sz="1633" b="1" dirty="0"/>
          </a:p>
          <a:p>
            <a:pPr>
              <a:lnSpc>
                <a:spcPct val="110000"/>
              </a:lnSpc>
            </a:pPr>
            <a:endParaRPr lang="en-US" sz="1633" b="1" dirty="0"/>
          </a:p>
          <a:p>
            <a:pPr>
              <a:lnSpc>
                <a:spcPct val="110000"/>
              </a:lnSpc>
            </a:pPr>
            <a:r>
              <a:rPr lang="en-US" sz="1633" b="1" dirty="0"/>
              <a:t>WSP</a:t>
            </a:r>
          </a:p>
          <a:p>
            <a:pPr>
              <a:lnSpc>
                <a:spcPct val="110000"/>
              </a:lnSpc>
            </a:pPr>
            <a:endParaRPr lang="en-US" sz="1633" b="1" dirty="0"/>
          </a:p>
          <a:p>
            <a:pPr>
              <a:lnSpc>
                <a:spcPct val="110000"/>
              </a:lnSpc>
            </a:pPr>
            <a:endParaRPr lang="en-US" sz="1633" b="1" dirty="0"/>
          </a:p>
          <a:p>
            <a:pPr>
              <a:lnSpc>
                <a:spcPct val="110000"/>
              </a:lnSpc>
            </a:pPr>
            <a:endParaRPr lang="en-US" sz="1633" b="1" dirty="0"/>
          </a:p>
          <a:p>
            <a:pPr>
              <a:lnSpc>
                <a:spcPct val="110000"/>
              </a:lnSpc>
            </a:pPr>
            <a:endParaRPr lang="en-US" sz="1633" b="1" dirty="0"/>
          </a:p>
          <a:p>
            <a:pPr>
              <a:lnSpc>
                <a:spcPct val="110000"/>
              </a:lnSpc>
            </a:pPr>
            <a:r>
              <a:rPr lang="en-US" sz="1633" b="1" dirty="0"/>
              <a:t>Wind Dir</a:t>
            </a:r>
          </a:p>
        </p:txBody>
      </p:sp>
      <p:sp>
        <p:nvSpPr>
          <p:cNvPr id="2" name="TextBox 1"/>
          <p:cNvSpPr txBox="1"/>
          <p:nvPr/>
        </p:nvSpPr>
        <p:spPr>
          <a:xfrm>
            <a:off x="4354236" y="2656982"/>
            <a:ext cx="3736374" cy="846194"/>
          </a:xfrm>
          <a:prstGeom prst="rect">
            <a:avLst/>
          </a:prstGeom>
          <a:solidFill>
            <a:schemeClr val="bg1"/>
          </a:solidFill>
          <a:ln w="38100">
            <a:solidFill>
              <a:srgbClr val="0070C0"/>
            </a:solidFill>
          </a:ln>
        </p:spPr>
        <p:txBody>
          <a:bodyPr wrap="square" rtlCol="0">
            <a:spAutoFit/>
          </a:bodyPr>
          <a:lstStyle/>
          <a:p>
            <a:r>
              <a:rPr lang="en-US" sz="1633" b="1" dirty="0">
                <a:solidFill>
                  <a:schemeClr val="accent1"/>
                </a:solidFill>
              </a:rPr>
              <a:t>Inconsistent results. At some levels and some times WRF 3.7.1 may be best or worst.  Same is true for WRF 4.0.3</a:t>
            </a:r>
          </a:p>
        </p:txBody>
      </p:sp>
      <p:cxnSp>
        <p:nvCxnSpPr>
          <p:cNvPr id="6" name="Straight Arrow Connector 5"/>
          <p:cNvCxnSpPr/>
          <p:nvPr/>
        </p:nvCxnSpPr>
        <p:spPr>
          <a:xfrm>
            <a:off x="5546727" y="3829448"/>
            <a:ext cx="548827" cy="15116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546727" y="3745898"/>
            <a:ext cx="1963214" cy="15951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5657331" y="5341095"/>
            <a:ext cx="844981" cy="3964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13" name="Oval 12"/>
          <p:cNvSpPr/>
          <p:nvPr/>
        </p:nvSpPr>
        <p:spPr>
          <a:xfrm>
            <a:off x="7012225" y="5354921"/>
            <a:ext cx="844981" cy="3964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Tree>
    <p:extLst>
      <p:ext uri="{BB962C8B-B14F-4D97-AF65-F5344CB8AC3E}">
        <p14:creationId xmlns:p14="http://schemas.microsoft.com/office/powerpoint/2010/main" val="392973006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Shape 1"/>
          <p:cNvSpPr txBox="1"/>
          <p:nvPr/>
        </p:nvSpPr>
        <p:spPr>
          <a:xfrm>
            <a:off x="1980740" y="79796"/>
            <a:ext cx="8229627" cy="1145009"/>
          </a:xfrm>
          <a:prstGeom prst="rect">
            <a:avLst/>
          </a:prstGeom>
          <a:noFill/>
          <a:ln>
            <a:noFill/>
          </a:ln>
        </p:spPr>
        <p:txBody>
          <a:bodyPr lIns="0" tIns="0" rIns="0" bIns="0" anchor="ctr"/>
          <a:lstStyle/>
          <a:p>
            <a:pPr algn="ctr"/>
            <a:r>
              <a:rPr lang="en-US" sz="3266" dirty="0">
                <a:latin typeface="Arial"/>
              </a:rPr>
              <a:t>WRF 4.0.3 vs 3.7.1 4-km Vertical MAE</a:t>
            </a:r>
            <a:endParaRPr lang="en-US" sz="1633" dirty="0"/>
          </a:p>
          <a:p>
            <a:pPr algn="ctr"/>
            <a:r>
              <a:rPr lang="en-US" sz="3266" dirty="0">
                <a:latin typeface="Arial"/>
              </a:rPr>
              <a:t>(Red is current, others 4.0.3 options)</a:t>
            </a:r>
          </a:p>
        </p:txBody>
      </p:sp>
      <p:pic>
        <p:nvPicPr>
          <p:cNvPr id="81" name="Picture 8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1210" y="1803371"/>
            <a:ext cx="8282205" cy="4052153"/>
          </a:xfrm>
          <a:prstGeom prst="rect">
            <a:avLst/>
          </a:prstGeom>
          <a:ln>
            <a:noFill/>
          </a:ln>
        </p:spPr>
      </p:pic>
      <p:sp>
        <p:nvSpPr>
          <p:cNvPr id="83" name="TextShape 2"/>
          <p:cNvSpPr txBox="1"/>
          <p:nvPr/>
        </p:nvSpPr>
        <p:spPr>
          <a:xfrm>
            <a:off x="1529272" y="1710943"/>
            <a:ext cx="2119866" cy="373940"/>
          </a:xfrm>
          <a:prstGeom prst="rect">
            <a:avLst/>
          </a:prstGeom>
          <a:noFill/>
          <a:ln>
            <a:noFill/>
          </a:ln>
        </p:spPr>
        <p:txBody>
          <a:bodyPr lIns="81646" tIns="40823" rIns="81646" bIns="40823"/>
          <a:lstStyle/>
          <a:p>
            <a:pPr algn="ctr"/>
            <a:endParaRPr sz="1633" dirty="0"/>
          </a:p>
        </p:txBody>
      </p:sp>
      <p:sp>
        <p:nvSpPr>
          <p:cNvPr id="3" name="TextBox 2"/>
          <p:cNvSpPr txBox="1"/>
          <p:nvPr/>
        </p:nvSpPr>
        <p:spPr>
          <a:xfrm>
            <a:off x="2906065" y="1247255"/>
            <a:ext cx="7304302" cy="846194"/>
          </a:xfrm>
          <a:prstGeom prst="rect">
            <a:avLst/>
          </a:prstGeom>
          <a:noFill/>
        </p:spPr>
        <p:txBody>
          <a:bodyPr wrap="square" rtlCol="0">
            <a:spAutoFit/>
          </a:bodyPr>
          <a:lstStyle/>
          <a:p>
            <a:r>
              <a:rPr lang="en-US" sz="1633" dirty="0"/>
              <a:t>         </a:t>
            </a:r>
            <a:r>
              <a:rPr lang="en-US" sz="1633" b="1" dirty="0"/>
              <a:t>Summer                               Winter                                    Spring</a:t>
            </a:r>
          </a:p>
          <a:p>
            <a:r>
              <a:rPr lang="en-US" sz="1633" b="1" dirty="0"/>
              <a:t>AM                     PM                  AM                 PM                   AM              PM</a:t>
            </a:r>
          </a:p>
          <a:p>
            <a:endParaRPr lang="en-US" sz="1633" b="1" dirty="0"/>
          </a:p>
        </p:txBody>
      </p:sp>
      <p:sp>
        <p:nvSpPr>
          <p:cNvPr id="4" name="Rectangle 3"/>
          <p:cNvSpPr/>
          <p:nvPr/>
        </p:nvSpPr>
        <p:spPr>
          <a:xfrm>
            <a:off x="1562646" y="1940324"/>
            <a:ext cx="954107" cy="3395610"/>
          </a:xfrm>
          <a:prstGeom prst="rect">
            <a:avLst/>
          </a:prstGeom>
        </p:spPr>
        <p:txBody>
          <a:bodyPr wrap="none">
            <a:spAutoFit/>
          </a:bodyPr>
          <a:lstStyle/>
          <a:p>
            <a:pPr>
              <a:lnSpc>
                <a:spcPct val="110000"/>
              </a:lnSpc>
            </a:pPr>
            <a:endParaRPr lang="en-US" sz="1633" b="1" dirty="0"/>
          </a:p>
          <a:p>
            <a:pPr>
              <a:lnSpc>
                <a:spcPct val="110000"/>
              </a:lnSpc>
            </a:pPr>
            <a:r>
              <a:rPr lang="en-US" sz="1633" b="1" dirty="0"/>
              <a:t>Temp</a:t>
            </a:r>
          </a:p>
          <a:p>
            <a:pPr>
              <a:lnSpc>
                <a:spcPct val="110000"/>
              </a:lnSpc>
            </a:pPr>
            <a:endParaRPr lang="en-US" sz="1633" b="1" dirty="0"/>
          </a:p>
          <a:p>
            <a:pPr>
              <a:lnSpc>
                <a:spcPct val="110000"/>
              </a:lnSpc>
            </a:pPr>
            <a:endParaRPr lang="en-US" sz="1633" b="1" dirty="0"/>
          </a:p>
          <a:p>
            <a:pPr>
              <a:lnSpc>
                <a:spcPct val="110000"/>
              </a:lnSpc>
            </a:pPr>
            <a:endParaRPr lang="en-US" sz="1633" b="1" dirty="0"/>
          </a:p>
          <a:p>
            <a:pPr>
              <a:lnSpc>
                <a:spcPct val="110000"/>
              </a:lnSpc>
            </a:pPr>
            <a:endParaRPr lang="en-US" sz="1633" b="1" dirty="0"/>
          </a:p>
          <a:p>
            <a:pPr>
              <a:lnSpc>
                <a:spcPct val="110000"/>
              </a:lnSpc>
            </a:pPr>
            <a:r>
              <a:rPr lang="en-US" sz="1633" b="1" dirty="0"/>
              <a:t>WSP</a:t>
            </a:r>
          </a:p>
          <a:p>
            <a:pPr>
              <a:lnSpc>
                <a:spcPct val="110000"/>
              </a:lnSpc>
            </a:pPr>
            <a:endParaRPr lang="en-US" sz="1633" b="1" dirty="0"/>
          </a:p>
          <a:p>
            <a:pPr>
              <a:lnSpc>
                <a:spcPct val="110000"/>
              </a:lnSpc>
            </a:pPr>
            <a:endParaRPr lang="en-US" sz="1633" b="1" dirty="0"/>
          </a:p>
          <a:p>
            <a:pPr>
              <a:lnSpc>
                <a:spcPct val="110000"/>
              </a:lnSpc>
            </a:pPr>
            <a:endParaRPr lang="en-US" sz="1633" b="1" dirty="0"/>
          </a:p>
          <a:p>
            <a:pPr>
              <a:lnSpc>
                <a:spcPct val="110000"/>
              </a:lnSpc>
            </a:pPr>
            <a:endParaRPr lang="en-US" sz="1633" b="1" dirty="0"/>
          </a:p>
          <a:p>
            <a:pPr>
              <a:lnSpc>
                <a:spcPct val="110000"/>
              </a:lnSpc>
            </a:pPr>
            <a:r>
              <a:rPr lang="en-US" sz="1633" b="1" dirty="0"/>
              <a:t>Wind Dir</a:t>
            </a:r>
          </a:p>
        </p:txBody>
      </p:sp>
    </p:spTree>
    <p:extLst>
      <p:ext uri="{BB962C8B-B14F-4D97-AF65-F5344CB8AC3E}">
        <p14:creationId xmlns:p14="http://schemas.microsoft.com/office/powerpoint/2010/main" val="278405118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50DC1-1F43-6A44-B21C-748456E3BE9C}"/>
              </a:ext>
            </a:extLst>
          </p:cNvPr>
          <p:cNvSpPr>
            <a:spLocks noGrp="1"/>
          </p:cNvSpPr>
          <p:nvPr>
            <p:ph type="title"/>
          </p:nvPr>
        </p:nvSpPr>
        <p:spPr/>
        <p:txBody>
          <a:bodyPr/>
          <a:lstStyle/>
          <a:p>
            <a:r>
              <a:rPr lang="en-US" b="1" dirty="0">
                <a:solidFill>
                  <a:schemeClr val="accent1"/>
                </a:solidFill>
                <a:latin typeface="+mn-lt"/>
              </a:rPr>
              <a:t>But the UW WRF Running WRF 3.7.1 and Using NOAH-MP Was Doing Something Else</a:t>
            </a:r>
          </a:p>
        </p:txBody>
      </p:sp>
      <p:pic>
        <p:nvPicPr>
          <p:cNvPr id="5" name="Content Placeholder 4">
            <a:extLst>
              <a:ext uri="{FF2B5EF4-FFF2-40B4-BE49-F238E27FC236}">
                <a16:creationId xmlns:a16="http://schemas.microsoft.com/office/drawing/2014/main" id="{40D5458A-8C03-1041-9677-272C6CA26E3A}"/>
              </a:ext>
            </a:extLst>
          </p:cNvPr>
          <p:cNvPicPr>
            <a:picLocks noGrp="1" noChangeAspect="1"/>
          </p:cNvPicPr>
          <p:nvPr>
            <p:ph idx="1"/>
          </p:nvPr>
        </p:nvPicPr>
        <p:blipFill>
          <a:blip r:embed="rId2"/>
          <a:stretch>
            <a:fillRect/>
          </a:stretch>
        </p:blipFill>
        <p:spPr>
          <a:xfrm>
            <a:off x="1534049" y="1940886"/>
            <a:ext cx="5343352" cy="4351338"/>
          </a:xfrm>
        </p:spPr>
      </p:pic>
      <p:sp>
        <p:nvSpPr>
          <p:cNvPr id="6" name="TextBox 5">
            <a:extLst>
              <a:ext uri="{FF2B5EF4-FFF2-40B4-BE49-F238E27FC236}">
                <a16:creationId xmlns:a16="http://schemas.microsoft.com/office/drawing/2014/main" id="{38219FC2-FDB1-2446-B7E7-1F22A834A51C}"/>
              </a:ext>
            </a:extLst>
          </p:cNvPr>
          <p:cNvSpPr txBox="1"/>
          <p:nvPr/>
        </p:nvSpPr>
        <p:spPr>
          <a:xfrm>
            <a:off x="8145075" y="2451207"/>
            <a:ext cx="2904565" cy="2677656"/>
          </a:xfrm>
          <a:prstGeom prst="rect">
            <a:avLst/>
          </a:prstGeom>
          <a:noFill/>
        </p:spPr>
        <p:txBody>
          <a:bodyPr wrap="square" rtlCol="0">
            <a:spAutoFit/>
          </a:bodyPr>
          <a:lstStyle/>
          <a:p>
            <a:r>
              <a:rPr lang="en-US" sz="2800" b="1" dirty="0">
                <a:solidFill>
                  <a:schemeClr val="accent1"/>
                </a:solidFill>
              </a:rPr>
              <a:t>Minimum Temperatures Forecast by WRF on</a:t>
            </a:r>
          </a:p>
          <a:p>
            <a:r>
              <a:rPr lang="en-US" sz="2800" b="1" dirty="0">
                <a:solidFill>
                  <a:schemeClr val="accent1"/>
                </a:solidFill>
              </a:rPr>
              <a:t>February 6</a:t>
            </a:r>
            <a:r>
              <a:rPr lang="en-US" sz="2800" b="1" baseline="30000" dirty="0">
                <a:solidFill>
                  <a:schemeClr val="accent1"/>
                </a:solidFill>
              </a:rPr>
              <a:t>th</a:t>
            </a:r>
            <a:r>
              <a:rPr lang="en-US" sz="2800" b="1" dirty="0">
                <a:solidFill>
                  <a:schemeClr val="accent1"/>
                </a:solidFill>
              </a:rPr>
              <a:t> were around 5 F</a:t>
            </a:r>
            <a:r>
              <a:rPr lang="en-US" dirty="0"/>
              <a:t>.</a:t>
            </a:r>
          </a:p>
        </p:txBody>
      </p:sp>
    </p:spTree>
    <p:extLst>
      <p:ext uri="{BB962C8B-B14F-4D97-AF65-F5344CB8AC3E}">
        <p14:creationId xmlns:p14="http://schemas.microsoft.com/office/powerpoint/2010/main" val="384546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Shape 1"/>
          <p:cNvSpPr txBox="1"/>
          <p:nvPr/>
        </p:nvSpPr>
        <p:spPr>
          <a:xfrm>
            <a:off x="1980740" y="79796"/>
            <a:ext cx="8229627" cy="1145009"/>
          </a:xfrm>
          <a:prstGeom prst="rect">
            <a:avLst/>
          </a:prstGeom>
          <a:noFill/>
          <a:ln>
            <a:noFill/>
          </a:ln>
        </p:spPr>
        <p:txBody>
          <a:bodyPr lIns="0" tIns="0" rIns="0" bIns="0" anchor="ctr"/>
          <a:lstStyle/>
          <a:p>
            <a:pPr algn="ctr"/>
            <a:r>
              <a:rPr lang="en-US" sz="3266" dirty="0">
                <a:latin typeface="Arial"/>
              </a:rPr>
              <a:t>WRF 4.0.3 vs 3.7.1 4-km Vertical MAE</a:t>
            </a:r>
            <a:endParaRPr lang="en-US" sz="1633" dirty="0"/>
          </a:p>
          <a:p>
            <a:pPr algn="ctr"/>
            <a:r>
              <a:rPr lang="en-US" sz="3266" dirty="0">
                <a:latin typeface="Arial"/>
              </a:rPr>
              <a:t>(Red is current, others 4.0.3 options)</a:t>
            </a:r>
          </a:p>
        </p:txBody>
      </p:sp>
      <p:pic>
        <p:nvPicPr>
          <p:cNvPr id="81" name="Picture 8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1210" y="1803371"/>
            <a:ext cx="8282205" cy="4052153"/>
          </a:xfrm>
          <a:prstGeom prst="rect">
            <a:avLst/>
          </a:prstGeom>
          <a:ln>
            <a:noFill/>
          </a:ln>
        </p:spPr>
      </p:pic>
      <p:sp>
        <p:nvSpPr>
          <p:cNvPr id="83" name="TextShape 2"/>
          <p:cNvSpPr txBox="1"/>
          <p:nvPr/>
        </p:nvSpPr>
        <p:spPr>
          <a:xfrm>
            <a:off x="1529272" y="1710943"/>
            <a:ext cx="2119866" cy="373940"/>
          </a:xfrm>
          <a:prstGeom prst="rect">
            <a:avLst/>
          </a:prstGeom>
          <a:noFill/>
          <a:ln>
            <a:noFill/>
          </a:ln>
        </p:spPr>
        <p:txBody>
          <a:bodyPr lIns="81646" tIns="40823" rIns="81646" bIns="40823"/>
          <a:lstStyle/>
          <a:p>
            <a:pPr algn="ctr"/>
            <a:endParaRPr sz="1633" dirty="0"/>
          </a:p>
        </p:txBody>
      </p:sp>
      <p:sp>
        <p:nvSpPr>
          <p:cNvPr id="3" name="TextBox 2"/>
          <p:cNvSpPr txBox="1"/>
          <p:nvPr/>
        </p:nvSpPr>
        <p:spPr>
          <a:xfrm>
            <a:off x="2906065" y="1247255"/>
            <a:ext cx="7304302" cy="846194"/>
          </a:xfrm>
          <a:prstGeom prst="rect">
            <a:avLst/>
          </a:prstGeom>
          <a:noFill/>
        </p:spPr>
        <p:txBody>
          <a:bodyPr wrap="square" rtlCol="0">
            <a:spAutoFit/>
          </a:bodyPr>
          <a:lstStyle/>
          <a:p>
            <a:r>
              <a:rPr lang="en-US" sz="1633" dirty="0"/>
              <a:t>         </a:t>
            </a:r>
            <a:r>
              <a:rPr lang="en-US" sz="1633" b="1" dirty="0"/>
              <a:t>Summer                               Winter                                    Spring</a:t>
            </a:r>
          </a:p>
          <a:p>
            <a:r>
              <a:rPr lang="en-US" sz="1633" b="1" dirty="0"/>
              <a:t>AM                     PM                  AM                 PM                   AM              PM</a:t>
            </a:r>
          </a:p>
          <a:p>
            <a:endParaRPr lang="en-US" sz="1633" b="1" dirty="0"/>
          </a:p>
        </p:txBody>
      </p:sp>
      <p:sp>
        <p:nvSpPr>
          <p:cNvPr id="4" name="Rectangle 3"/>
          <p:cNvSpPr/>
          <p:nvPr/>
        </p:nvSpPr>
        <p:spPr>
          <a:xfrm>
            <a:off x="1562646" y="1940324"/>
            <a:ext cx="954107" cy="3395610"/>
          </a:xfrm>
          <a:prstGeom prst="rect">
            <a:avLst/>
          </a:prstGeom>
        </p:spPr>
        <p:txBody>
          <a:bodyPr wrap="none">
            <a:spAutoFit/>
          </a:bodyPr>
          <a:lstStyle/>
          <a:p>
            <a:pPr>
              <a:lnSpc>
                <a:spcPct val="110000"/>
              </a:lnSpc>
            </a:pPr>
            <a:endParaRPr lang="en-US" sz="1633" b="1" dirty="0"/>
          </a:p>
          <a:p>
            <a:pPr>
              <a:lnSpc>
                <a:spcPct val="110000"/>
              </a:lnSpc>
            </a:pPr>
            <a:r>
              <a:rPr lang="en-US" sz="1633" b="1" dirty="0"/>
              <a:t>Temp</a:t>
            </a:r>
          </a:p>
          <a:p>
            <a:pPr>
              <a:lnSpc>
                <a:spcPct val="110000"/>
              </a:lnSpc>
            </a:pPr>
            <a:endParaRPr lang="en-US" sz="1633" b="1" dirty="0"/>
          </a:p>
          <a:p>
            <a:pPr>
              <a:lnSpc>
                <a:spcPct val="110000"/>
              </a:lnSpc>
            </a:pPr>
            <a:endParaRPr lang="en-US" sz="1633" b="1" dirty="0"/>
          </a:p>
          <a:p>
            <a:pPr>
              <a:lnSpc>
                <a:spcPct val="110000"/>
              </a:lnSpc>
            </a:pPr>
            <a:endParaRPr lang="en-US" sz="1633" b="1" dirty="0"/>
          </a:p>
          <a:p>
            <a:pPr>
              <a:lnSpc>
                <a:spcPct val="110000"/>
              </a:lnSpc>
            </a:pPr>
            <a:endParaRPr lang="en-US" sz="1633" b="1" dirty="0"/>
          </a:p>
          <a:p>
            <a:pPr>
              <a:lnSpc>
                <a:spcPct val="110000"/>
              </a:lnSpc>
            </a:pPr>
            <a:r>
              <a:rPr lang="en-US" sz="1633" b="1" dirty="0"/>
              <a:t>WSP</a:t>
            </a:r>
          </a:p>
          <a:p>
            <a:pPr>
              <a:lnSpc>
                <a:spcPct val="110000"/>
              </a:lnSpc>
            </a:pPr>
            <a:endParaRPr lang="en-US" sz="1633" b="1" dirty="0"/>
          </a:p>
          <a:p>
            <a:pPr>
              <a:lnSpc>
                <a:spcPct val="110000"/>
              </a:lnSpc>
            </a:pPr>
            <a:endParaRPr lang="en-US" sz="1633" b="1" dirty="0"/>
          </a:p>
          <a:p>
            <a:pPr>
              <a:lnSpc>
                <a:spcPct val="110000"/>
              </a:lnSpc>
            </a:pPr>
            <a:endParaRPr lang="en-US" sz="1633" b="1" dirty="0"/>
          </a:p>
          <a:p>
            <a:pPr>
              <a:lnSpc>
                <a:spcPct val="110000"/>
              </a:lnSpc>
            </a:pPr>
            <a:endParaRPr lang="en-US" sz="1633" b="1" dirty="0"/>
          </a:p>
          <a:p>
            <a:pPr>
              <a:lnSpc>
                <a:spcPct val="110000"/>
              </a:lnSpc>
            </a:pPr>
            <a:r>
              <a:rPr lang="en-US" sz="1633" b="1" dirty="0"/>
              <a:t>Wind Dir</a:t>
            </a:r>
          </a:p>
        </p:txBody>
      </p:sp>
      <p:sp>
        <p:nvSpPr>
          <p:cNvPr id="7" name="TextBox 6"/>
          <p:cNvSpPr txBox="1"/>
          <p:nvPr/>
        </p:nvSpPr>
        <p:spPr>
          <a:xfrm>
            <a:off x="4340411" y="3431207"/>
            <a:ext cx="3736374" cy="1097480"/>
          </a:xfrm>
          <a:prstGeom prst="rect">
            <a:avLst/>
          </a:prstGeom>
          <a:solidFill>
            <a:schemeClr val="bg1"/>
          </a:solidFill>
          <a:ln w="38100">
            <a:solidFill>
              <a:srgbClr val="0070C0"/>
            </a:solidFill>
          </a:ln>
        </p:spPr>
        <p:txBody>
          <a:bodyPr wrap="square" rtlCol="0">
            <a:spAutoFit/>
          </a:bodyPr>
          <a:lstStyle/>
          <a:p>
            <a:r>
              <a:rPr lang="en-US" sz="1633" b="1" dirty="0">
                <a:solidFill>
                  <a:schemeClr val="accent1"/>
                </a:solidFill>
              </a:rPr>
              <a:t>Same as the bias, results are inconclusive. At some levels and some times WRF 3.7.1 may be best or worst.  Same is true for WRF 4.0.3</a:t>
            </a:r>
          </a:p>
        </p:txBody>
      </p:sp>
      <p:sp>
        <p:nvSpPr>
          <p:cNvPr id="8" name="Oval 7"/>
          <p:cNvSpPr/>
          <p:nvPr/>
        </p:nvSpPr>
        <p:spPr>
          <a:xfrm>
            <a:off x="4340411" y="2631644"/>
            <a:ext cx="844981" cy="3964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9" name="Oval 8"/>
          <p:cNvSpPr/>
          <p:nvPr/>
        </p:nvSpPr>
        <p:spPr>
          <a:xfrm>
            <a:off x="9469654" y="2673120"/>
            <a:ext cx="844981" cy="3964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10" name="Oval 9"/>
          <p:cNvSpPr/>
          <p:nvPr/>
        </p:nvSpPr>
        <p:spPr>
          <a:xfrm>
            <a:off x="5271092" y="2230470"/>
            <a:ext cx="844981" cy="3964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cxnSp>
        <p:nvCxnSpPr>
          <p:cNvPr id="5" name="Straight Arrow Connector 4"/>
          <p:cNvCxnSpPr/>
          <p:nvPr/>
        </p:nvCxnSpPr>
        <p:spPr>
          <a:xfrm flipH="1" flipV="1">
            <a:off x="4869280" y="3028112"/>
            <a:ext cx="41476" cy="3424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10" idx="4"/>
          </p:cNvCxnSpPr>
          <p:nvPr/>
        </p:nvCxnSpPr>
        <p:spPr>
          <a:xfrm flipV="1">
            <a:off x="5693582" y="2626938"/>
            <a:ext cx="1" cy="8042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9" idx="3"/>
          </p:cNvCxnSpPr>
          <p:nvPr/>
        </p:nvCxnSpPr>
        <p:spPr>
          <a:xfrm flipV="1">
            <a:off x="6558217" y="3011527"/>
            <a:ext cx="3035181" cy="419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20733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Shape 1"/>
          <p:cNvSpPr txBox="1"/>
          <p:nvPr/>
        </p:nvSpPr>
        <p:spPr>
          <a:xfrm>
            <a:off x="1980740" y="79796"/>
            <a:ext cx="8229627" cy="1145009"/>
          </a:xfrm>
          <a:prstGeom prst="rect">
            <a:avLst/>
          </a:prstGeom>
          <a:noFill/>
          <a:ln>
            <a:noFill/>
          </a:ln>
        </p:spPr>
        <p:txBody>
          <a:bodyPr lIns="0" tIns="0" rIns="0" bIns="0" anchor="ctr"/>
          <a:lstStyle/>
          <a:p>
            <a:pPr algn="ctr"/>
            <a:r>
              <a:rPr lang="en-US" sz="3266" dirty="0">
                <a:latin typeface="Arial"/>
              </a:rPr>
              <a:t>WRF 4.0.3 vs 3.7.1 4-km Vertical Biases</a:t>
            </a:r>
            <a:endParaRPr lang="en-US" sz="1633" dirty="0"/>
          </a:p>
          <a:p>
            <a:pPr algn="ctr"/>
            <a:r>
              <a:rPr lang="en-US" sz="3266" dirty="0">
                <a:latin typeface="Arial"/>
              </a:rPr>
              <a:t>(Red is current, others 4.0.3 options)</a:t>
            </a:r>
          </a:p>
        </p:txBody>
      </p:sp>
      <p:pic>
        <p:nvPicPr>
          <p:cNvPr id="81" name="Picture 8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1210" y="1796904"/>
            <a:ext cx="8282205" cy="4065088"/>
          </a:xfrm>
          <a:prstGeom prst="rect">
            <a:avLst/>
          </a:prstGeom>
          <a:ln>
            <a:noFill/>
          </a:ln>
        </p:spPr>
      </p:pic>
      <p:sp>
        <p:nvSpPr>
          <p:cNvPr id="83" name="TextShape 2"/>
          <p:cNvSpPr txBox="1"/>
          <p:nvPr/>
        </p:nvSpPr>
        <p:spPr>
          <a:xfrm>
            <a:off x="1529272" y="1710943"/>
            <a:ext cx="2119866" cy="373940"/>
          </a:xfrm>
          <a:prstGeom prst="rect">
            <a:avLst/>
          </a:prstGeom>
          <a:noFill/>
          <a:ln>
            <a:noFill/>
          </a:ln>
        </p:spPr>
        <p:txBody>
          <a:bodyPr lIns="81646" tIns="40823" rIns="81646" bIns="40823"/>
          <a:lstStyle/>
          <a:p>
            <a:pPr algn="ctr"/>
            <a:endParaRPr sz="1633" dirty="0"/>
          </a:p>
        </p:txBody>
      </p:sp>
      <p:sp>
        <p:nvSpPr>
          <p:cNvPr id="3" name="TextBox 2"/>
          <p:cNvSpPr txBox="1"/>
          <p:nvPr/>
        </p:nvSpPr>
        <p:spPr>
          <a:xfrm>
            <a:off x="2906065" y="1247255"/>
            <a:ext cx="7304302" cy="846194"/>
          </a:xfrm>
          <a:prstGeom prst="rect">
            <a:avLst/>
          </a:prstGeom>
          <a:noFill/>
        </p:spPr>
        <p:txBody>
          <a:bodyPr wrap="square" rtlCol="0">
            <a:spAutoFit/>
          </a:bodyPr>
          <a:lstStyle/>
          <a:p>
            <a:r>
              <a:rPr lang="en-US" sz="1633" dirty="0"/>
              <a:t>         </a:t>
            </a:r>
            <a:r>
              <a:rPr lang="en-US" sz="1633" b="1" dirty="0"/>
              <a:t>Summer                               Winter                                    Spring</a:t>
            </a:r>
          </a:p>
          <a:p>
            <a:r>
              <a:rPr lang="en-US" sz="1633" b="1" dirty="0"/>
              <a:t>AM                     PM                  AM                 PM                   AM              PM</a:t>
            </a:r>
          </a:p>
          <a:p>
            <a:endParaRPr lang="en-US" sz="1633" b="1" dirty="0"/>
          </a:p>
        </p:txBody>
      </p:sp>
      <p:sp>
        <p:nvSpPr>
          <p:cNvPr id="4" name="Rectangle 3"/>
          <p:cNvSpPr/>
          <p:nvPr/>
        </p:nvSpPr>
        <p:spPr>
          <a:xfrm>
            <a:off x="1562646" y="1940324"/>
            <a:ext cx="954107" cy="3395610"/>
          </a:xfrm>
          <a:prstGeom prst="rect">
            <a:avLst/>
          </a:prstGeom>
        </p:spPr>
        <p:txBody>
          <a:bodyPr wrap="none">
            <a:spAutoFit/>
          </a:bodyPr>
          <a:lstStyle/>
          <a:p>
            <a:pPr>
              <a:lnSpc>
                <a:spcPct val="110000"/>
              </a:lnSpc>
            </a:pPr>
            <a:endParaRPr lang="en-US" sz="1633" b="1" dirty="0"/>
          </a:p>
          <a:p>
            <a:pPr>
              <a:lnSpc>
                <a:spcPct val="110000"/>
              </a:lnSpc>
            </a:pPr>
            <a:r>
              <a:rPr lang="en-US" sz="1633" b="1" dirty="0"/>
              <a:t>Temp</a:t>
            </a:r>
          </a:p>
          <a:p>
            <a:pPr>
              <a:lnSpc>
                <a:spcPct val="110000"/>
              </a:lnSpc>
            </a:pPr>
            <a:endParaRPr lang="en-US" sz="1633" b="1" dirty="0"/>
          </a:p>
          <a:p>
            <a:pPr>
              <a:lnSpc>
                <a:spcPct val="110000"/>
              </a:lnSpc>
            </a:pPr>
            <a:endParaRPr lang="en-US" sz="1633" b="1" dirty="0"/>
          </a:p>
          <a:p>
            <a:pPr>
              <a:lnSpc>
                <a:spcPct val="110000"/>
              </a:lnSpc>
            </a:pPr>
            <a:endParaRPr lang="en-US" sz="1633" b="1" dirty="0"/>
          </a:p>
          <a:p>
            <a:pPr>
              <a:lnSpc>
                <a:spcPct val="110000"/>
              </a:lnSpc>
            </a:pPr>
            <a:endParaRPr lang="en-US" sz="1633" b="1" dirty="0"/>
          </a:p>
          <a:p>
            <a:pPr>
              <a:lnSpc>
                <a:spcPct val="110000"/>
              </a:lnSpc>
            </a:pPr>
            <a:r>
              <a:rPr lang="en-US" sz="1633" b="1" dirty="0"/>
              <a:t>WSP</a:t>
            </a:r>
          </a:p>
          <a:p>
            <a:pPr>
              <a:lnSpc>
                <a:spcPct val="110000"/>
              </a:lnSpc>
            </a:pPr>
            <a:endParaRPr lang="en-US" sz="1633" b="1" dirty="0"/>
          </a:p>
          <a:p>
            <a:pPr>
              <a:lnSpc>
                <a:spcPct val="110000"/>
              </a:lnSpc>
            </a:pPr>
            <a:endParaRPr lang="en-US" sz="1633" b="1" dirty="0"/>
          </a:p>
          <a:p>
            <a:pPr>
              <a:lnSpc>
                <a:spcPct val="110000"/>
              </a:lnSpc>
            </a:pPr>
            <a:endParaRPr lang="en-US" sz="1633" b="1" dirty="0"/>
          </a:p>
          <a:p>
            <a:pPr>
              <a:lnSpc>
                <a:spcPct val="110000"/>
              </a:lnSpc>
            </a:pPr>
            <a:endParaRPr lang="en-US" sz="1633" b="1" dirty="0"/>
          </a:p>
          <a:p>
            <a:pPr>
              <a:lnSpc>
                <a:spcPct val="110000"/>
              </a:lnSpc>
            </a:pPr>
            <a:r>
              <a:rPr lang="en-US" sz="1633" b="1" dirty="0"/>
              <a:t>Wind Dir</a:t>
            </a:r>
          </a:p>
        </p:txBody>
      </p:sp>
      <p:sp>
        <p:nvSpPr>
          <p:cNvPr id="2" name="TextBox 1"/>
          <p:cNvSpPr txBox="1"/>
          <p:nvPr/>
        </p:nvSpPr>
        <p:spPr>
          <a:xfrm>
            <a:off x="4354236" y="2656982"/>
            <a:ext cx="3736374" cy="846194"/>
          </a:xfrm>
          <a:prstGeom prst="rect">
            <a:avLst/>
          </a:prstGeom>
          <a:solidFill>
            <a:schemeClr val="bg1"/>
          </a:solidFill>
          <a:ln w="38100">
            <a:solidFill>
              <a:srgbClr val="0070C0"/>
            </a:solidFill>
          </a:ln>
        </p:spPr>
        <p:txBody>
          <a:bodyPr wrap="square" rtlCol="0">
            <a:spAutoFit/>
          </a:bodyPr>
          <a:lstStyle/>
          <a:p>
            <a:r>
              <a:rPr lang="en-US" sz="1633" b="1" dirty="0">
                <a:solidFill>
                  <a:schemeClr val="accent1"/>
                </a:solidFill>
              </a:rPr>
              <a:t>Inconsistent results. At some levels and some times WRF 3.7.1 may be best or worst.  Same is true for WRF 4.0.3</a:t>
            </a:r>
          </a:p>
        </p:txBody>
      </p:sp>
      <p:cxnSp>
        <p:nvCxnSpPr>
          <p:cNvPr id="6" name="Straight Arrow Connector 5"/>
          <p:cNvCxnSpPr/>
          <p:nvPr/>
        </p:nvCxnSpPr>
        <p:spPr>
          <a:xfrm>
            <a:off x="5546727" y="3829448"/>
            <a:ext cx="548827" cy="15116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546727" y="3745898"/>
            <a:ext cx="1963214" cy="15951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5657331" y="5341095"/>
            <a:ext cx="844981" cy="3964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13" name="Oval 12"/>
          <p:cNvSpPr/>
          <p:nvPr/>
        </p:nvSpPr>
        <p:spPr>
          <a:xfrm>
            <a:off x="7012225" y="5354921"/>
            <a:ext cx="844981" cy="3964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Tree>
    <p:extLst>
      <p:ext uri="{BB962C8B-B14F-4D97-AF65-F5344CB8AC3E}">
        <p14:creationId xmlns:p14="http://schemas.microsoft.com/office/powerpoint/2010/main" val="180417618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AEB6-ACF1-A64C-BFC2-B1EA928F568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9532415-7D7C-1A48-80FA-2DF1B43F7073}"/>
              </a:ext>
            </a:extLst>
          </p:cNvPr>
          <p:cNvSpPr>
            <a:spLocks noGrp="1"/>
          </p:cNvSpPr>
          <p:nvPr>
            <p:ph type="body"/>
          </p:nvPr>
        </p:nvSpPr>
        <p:spPr/>
        <p:txBody>
          <a:bodyPr/>
          <a:lstStyle/>
          <a:p>
            <a:endParaRPr lang="en-US"/>
          </a:p>
        </p:txBody>
      </p:sp>
    </p:spTree>
    <p:extLst>
      <p:ext uri="{BB962C8B-B14F-4D97-AF65-F5344CB8AC3E}">
        <p14:creationId xmlns:p14="http://schemas.microsoft.com/office/powerpoint/2010/main" val="2483958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06F39-7F09-B94E-98B5-F472D32B520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166C9C1-2FC3-BE4D-98E0-B154EE2DCAC3}"/>
              </a:ext>
            </a:extLst>
          </p:cNvPr>
          <p:cNvPicPr>
            <a:picLocks noGrp="1" noChangeAspect="1"/>
          </p:cNvPicPr>
          <p:nvPr>
            <p:ph idx="1"/>
          </p:nvPr>
        </p:nvPicPr>
        <p:blipFill>
          <a:blip r:embed="rId2"/>
          <a:stretch>
            <a:fillRect/>
          </a:stretch>
        </p:blipFill>
        <p:spPr>
          <a:xfrm>
            <a:off x="2243708" y="1781100"/>
            <a:ext cx="7981210" cy="4351338"/>
          </a:xfrm>
        </p:spPr>
      </p:pic>
      <p:pic>
        <p:nvPicPr>
          <p:cNvPr id="7" name="Picture 6">
            <a:extLst>
              <a:ext uri="{FF2B5EF4-FFF2-40B4-BE49-F238E27FC236}">
                <a16:creationId xmlns:a16="http://schemas.microsoft.com/office/drawing/2014/main" id="{1F6D3F7D-B441-674C-8DC9-0843BD6BEC92}"/>
              </a:ext>
            </a:extLst>
          </p:cNvPr>
          <p:cNvPicPr>
            <a:picLocks noChangeAspect="1"/>
          </p:cNvPicPr>
          <p:nvPr/>
        </p:nvPicPr>
        <p:blipFill>
          <a:blip r:embed="rId3"/>
          <a:stretch>
            <a:fillRect/>
          </a:stretch>
        </p:blipFill>
        <p:spPr>
          <a:xfrm>
            <a:off x="468725" y="760324"/>
            <a:ext cx="11043399" cy="6020836"/>
          </a:xfrm>
          <a:prstGeom prst="rect">
            <a:avLst/>
          </a:prstGeom>
        </p:spPr>
      </p:pic>
    </p:spTree>
    <p:extLst>
      <p:ext uri="{BB962C8B-B14F-4D97-AF65-F5344CB8AC3E}">
        <p14:creationId xmlns:p14="http://schemas.microsoft.com/office/powerpoint/2010/main" val="2631955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1459E-DFD8-5249-97D4-DC158AED4DC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E7B24F6-C3D0-504A-BA21-AA01F52E5C01}"/>
              </a:ext>
            </a:extLst>
          </p:cNvPr>
          <p:cNvPicPr>
            <a:picLocks noGrp="1" noChangeAspect="1"/>
          </p:cNvPicPr>
          <p:nvPr>
            <p:ph idx="1"/>
          </p:nvPr>
        </p:nvPicPr>
        <p:blipFill>
          <a:blip r:embed="rId2"/>
          <a:stretch>
            <a:fillRect/>
          </a:stretch>
        </p:blipFill>
        <p:spPr>
          <a:xfrm>
            <a:off x="769618" y="822191"/>
            <a:ext cx="9539824" cy="5201091"/>
          </a:xfrm>
        </p:spPr>
      </p:pic>
    </p:spTree>
    <p:extLst>
      <p:ext uri="{BB962C8B-B14F-4D97-AF65-F5344CB8AC3E}">
        <p14:creationId xmlns:p14="http://schemas.microsoft.com/office/powerpoint/2010/main" val="1762522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A82AAB2A-6521-004C-BB82-D44007F068F0}"/>
              </a:ext>
            </a:extLst>
          </p:cNvPr>
          <p:cNvSpPr>
            <a:spLocks noGrp="1" noChangeArrowheads="1"/>
          </p:cNvSpPr>
          <p:nvPr>
            <p:ph type="title"/>
          </p:nvPr>
        </p:nvSpPr>
        <p:spPr>
          <a:xfrm>
            <a:off x="1466599" y="260411"/>
            <a:ext cx="9258805" cy="782907"/>
          </a:xfrm>
          <a:ln/>
        </p:spPr>
        <p:txBody>
          <a:bodyPr vert="horz" lIns="91440" tIns="35470" rIns="91440" bIns="45720" rtlCol="0" anchor="ctr">
            <a:normAutofit fontScale="90000"/>
          </a:bodyPr>
          <a:lstStyle/>
          <a:p>
            <a:pPr>
              <a:tabLst>
                <a:tab pos="475455" algn="l"/>
                <a:tab pos="950909" algn="l"/>
                <a:tab pos="1426364" algn="l"/>
                <a:tab pos="1901818" algn="l"/>
                <a:tab pos="2377273" algn="l"/>
                <a:tab pos="2852727" algn="l"/>
                <a:tab pos="3328182" algn="l"/>
                <a:tab pos="3803636" algn="l"/>
                <a:tab pos="4279091" algn="l"/>
                <a:tab pos="4754545" algn="l"/>
                <a:tab pos="5230000" algn="l"/>
                <a:tab pos="5705454" algn="l"/>
                <a:tab pos="6180909" algn="l"/>
                <a:tab pos="6656363" algn="l"/>
                <a:tab pos="7131818" algn="l"/>
                <a:tab pos="7607272" algn="l"/>
                <a:tab pos="8082727" algn="l"/>
                <a:tab pos="8558181" algn="l"/>
                <a:tab pos="9033636" algn="l"/>
              </a:tabLst>
            </a:pPr>
            <a:r>
              <a:rPr lang="en-GB" altLang="en-US"/>
              <a:t>Noah MP Nighttime Cold Bias over Snow</a:t>
            </a:r>
          </a:p>
        </p:txBody>
      </p:sp>
      <p:sp>
        <p:nvSpPr>
          <p:cNvPr id="4098" name="Text Box 2">
            <a:extLst>
              <a:ext uri="{FF2B5EF4-FFF2-40B4-BE49-F238E27FC236}">
                <a16:creationId xmlns:a16="http://schemas.microsoft.com/office/drawing/2014/main" id="{829E820B-12FA-A94A-99F9-AD7249D19D9C}"/>
              </a:ext>
            </a:extLst>
          </p:cNvPr>
          <p:cNvSpPr txBox="1">
            <a:spLocks noChangeArrowheads="1"/>
          </p:cNvSpPr>
          <p:nvPr/>
        </p:nvSpPr>
        <p:spPr bwMode="auto">
          <a:xfrm>
            <a:off x="1456518" y="1251645"/>
            <a:ext cx="9258805" cy="39766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905"/>
          </a:p>
        </p:txBody>
      </p:sp>
      <p:sp>
        <p:nvSpPr>
          <p:cNvPr id="4099" name="Text Box 3">
            <a:extLst>
              <a:ext uri="{FF2B5EF4-FFF2-40B4-BE49-F238E27FC236}">
                <a16:creationId xmlns:a16="http://schemas.microsoft.com/office/drawing/2014/main" id="{E2D33EDA-DDD4-D743-B4A0-38858AB7D760}"/>
              </a:ext>
            </a:extLst>
          </p:cNvPr>
          <p:cNvSpPr txBox="1">
            <a:spLocks noChangeArrowheads="1"/>
          </p:cNvSpPr>
          <p:nvPr/>
        </p:nvSpPr>
        <p:spPr bwMode="auto">
          <a:xfrm>
            <a:off x="2975291" y="2767058"/>
            <a:ext cx="6243098" cy="1323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247" tIns="72826" rIns="95247" bIns="47624"/>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DejaVu Sans" charset="0"/>
                <a:cs typeface="DejaVu Sans"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DejaVu Sans" charset="0"/>
                <a:cs typeface="DejaVu Sans"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DejaVu Sans" charset="0"/>
                <a:cs typeface="DejaVu Sans"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DejaVu Sans" charset="0"/>
                <a:cs typeface="DejaVu Sans"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DejaVu Sans"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DejaVu Sans"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DejaVu Sans"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DejaVu Sans"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DejaVu Sans" charset="0"/>
                <a:cs typeface="DejaVu Sans" charset="0"/>
              </a:defRPr>
            </a:lvl9pPr>
          </a:lstStyle>
          <a:p>
            <a:pPr algn="ctr"/>
            <a:r>
              <a:rPr lang="en-GB" altLang="en-US" sz="2857">
                <a:ea typeface="Droid Sans Fallback" charset="0"/>
                <a:cs typeface="Droid Sans Fallback" charset="0"/>
              </a:rPr>
              <a:t>David Ovens</a:t>
            </a:r>
          </a:p>
          <a:p>
            <a:pPr algn="ctr"/>
            <a:r>
              <a:rPr lang="en-GB" altLang="en-US" sz="2857">
                <a:ea typeface="Droid Sans Fallback" charset="0"/>
                <a:cs typeface="Droid Sans Fallback" charset="0"/>
              </a:rPr>
              <a:t>Department of Atmospheric Sciences</a:t>
            </a:r>
          </a:p>
          <a:p>
            <a:pPr algn="ctr"/>
            <a:r>
              <a:rPr lang="en-GB" altLang="en-US" sz="2857">
                <a:ea typeface="Droid Sans Fallback" charset="0"/>
                <a:cs typeface="Droid Sans Fallback" charset="0"/>
              </a:rPr>
              <a:t>University of Washington</a:t>
            </a:r>
          </a:p>
        </p:txBody>
      </p:sp>
    </p:spTree>
    <p:extLst>
      <p:ext uri="{BB962C8B-B14F-4D97-AF65-F5344CB8AC3E}">
        <p14:creationId xmlns:p14="http://schemas.microsoft.com/office/powerpoint/2010/main" val="2182517240"/>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5AF23C51-0C2D-654B-8E47-0B7FB20E2572}"/>
              </a:ext>
            </a:extLst>
          </p:cNvPr>
          <p:cNvSpPr>
            <a:spLocks noGrp="1" noChangeArrowheads="1"/>
          </p:cNvSpPr>
          <p:nvPr>
            <p:ph type="title"/>
          </p:nvPr>
        </p:nvSpPr>
        <p:spPr>
          <a:xfrm>
            <a:off x="1466599" y="260411"/>
            <a:ext cx="9258805" cy="782907"/>
          </a:xfrm>
          <a:ln/>
        </p:spPr>
        <p:txBody>
          <a:bodyPr vert="horz" lIns="91440" tIns="35470" rIns="91440" bIns="45720" rtlCol="0" anchor="ctr">
            <a:normAutofit fontScale="90000"/>
          </a:bodyPr>
          <a:lstStyle/>
          <a:p>
            <a:pPr>
              <a:tabLst>
                <a:tab pos="475455" algn="l"/>
                <a:tab pos="950909" algn="l"/>
                <a:tab pos="1426364" algn="l"/>
                <a:tab pos="1901818" algn="l"/>
                <a:tab pos="2377273" algn="l"/>
                <a:tab pos="2852727" algn="l"/>
                <a:tab pos="3328182" algn="l"/>
                <a:tab pos="3803636" algn="l"/>
                <a:tab pos="4279091" algn="l"/>
                <a:tab pos="4754545" algn="l"/>
                <a:tab pos="5230000" algn="l"/>
                <a:tab pos="5705454" algn="l"/>
                <a:tab pos="6180909" algn="l"/>
                <a:tab pos="6656363" algn="l"/>
                <a:tab pos="7131818" algn="l"/>
                <a:tab pos="7607272" algn="l"/>
                <a:tab pos="8082727" algn="l"/>
                <a:tab pos="8558181" algn="l"/>
                <a:tab pos="9033636" algn="l"/>
              </a:tabLst>
            </a:pPr>
            <a:r>
              <a:rPr lang="en-GB" altLang="en-US" dirty="0"/>
              <a:t>Noah MP </a:t>
            </a:r>
            <a:r>
              <a:rPr lang="en-GB" altLang="en-US" dirty="0" err="1"/>
              <a:t>Nighttime</a:t>
            </a:r>
            <a:r>
              <a:rPr lang="en-GB" altLang="en-US" dirty="0"/>
              <a:t> Cold Bias over Snow</a:t>
            </a:r>
          </a:p>
        </p:txBody>
      </p:sp>
      <p:pic>
        <p:nvPicPr>
          <p:cNvPr id="5122" name="Picture 2">
            <a:extLst>
              <a:ext uri="{FF2B5EF4-FFF2-40B4-BE49-F238E27FC236}">
                <a16:creationId xmlns:a16="http://schemas.microsoft.com/office/drawing/2014/main" id="{8F56D39D-2F3F-864B-9F9C-AD11778EA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4290" y="2881302"/>
            <a:ext cx="3976699" cy="39766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3" name="Picture 3">
            <a:extLst>
              <a:ext uri="{FF2B5EF4-FFF2-40B4-BE49-F238E27FC236}">
                <a16:creationId xmlns:a16="http://schemas.microsoft.com/office/drawing/2014/main" id="{4F2CA582-2C48-2C46-9D5F-ED3FDF96C5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2290" y="2881302"/>
            <a:ext cx="3976700" cy="39766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4" name="Text Box 4">
            <a:extLst>
              <a:ext uri="{FF2B5EF4-FFF2-40B4-BE49-F238E27FC236}">
                <a16:creationId xmlns:a16="http://schemas.microsoft.com/office/drawing/2014/main" id="{9F6ED3CA-376D-B34E-B0C3-E3F4EBBAF93A}"/>
              </a:ext>
            </a:extLst>
          </p:cNvPr>
          <p:cNvSpPr txBox="1">
            <a:spLocks noChangeArrowheads="1"/>
          </p:cNvSpPr>
          <p:nvPr/>
        </p:nvSpPr>
        <p:spPr bwMode="auto">
          <a:xfrm>
            <a:off x="1456518" y="1251645"/>
            <a:ext cx="9258805" cy="39766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8668" rIns="0" bIns="0"/>
          <a:lstStyle>
            <a:lvl1pPr marL="431800" indent="-32385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9pPr>
          </a:lstStyle>
          <a:p>
            <a:pPr>
              <a:spcAft>
                <a:spcPts val="1284"/>
              </a:spcAft>
              <a:buSzPct val="45000"/>
            </a:pPr>
            <a:r>
              <a:rPr lang="en-GB" altLang="en-US" sz="2117"/>
              <a:t>WRF 2-m Temperature Forecasts over Snow are Unrealistically Cold</a:t>
            </a:r>
          </a:p>
          <a:p>
            <a:pPr>
              <a:spcAft>
                <a:spcPts val="1284"/>
              </a:spcAft>
              <a:buSzPct val="45000"/>
              <a:buFont typeface="Wingdings" pitchFamily="2" charset="2"/>
              <a:buChar char=""/>
            </a:pPr>
            <a:r>
              <a:rPr lang="en-GB" altLang="en-US" sz="1693"/>
              <a:t>12Z Feb 5, 2019 forecast over Western Washington showed cold biases around Seattle of more than 4</a:t>
            </a:r>
            <a:r>
              <a:rPr lang="en-GB" altLang="en-US" sz="1693">
                <a:cs typeface="Arial" panose="020B0604020202020204" pitchFamily="34" charset="0"/>
              </a:rPr>
              <a:t>ºF</a:t>
            </a:r>
            <a:r>
              <a:rPr lang="en-GB" altLang="en-US" sz="1693"/>
              <a:t>.</a:t>
            </a:r>
          </a:p>
          <a:p>
            <a:pPr>
              <a:spcAft>
                <a:spcPts val="1284"/>
              </a:spcAft>
              <a:buSzPct val="45000"/>
              <a:buFont typeface="Wingdings" pitchFamily="2" charset="2"/>
              <a:buChar char=""/>
            </a:pPr>
            <a:r>
              <a:rPr lang="en-GB" altLang="en-US" sz="1693"/>
              <a:t>For all sites within the 4-km domain, the mean error was -4.97</a:t>
            </a:r>
            <a:r>
              <a:rPr lang="en-GB" altLang="en-US" sz="1693">
                <a:cs typeface="Arial" panose="020B0604020202020204" pitchFamily="34" charset="0"/>
              </a:rPr>
              <a:t>ºF.</a:t>
            </a:r>
            <a:r>
              <a:rPr lang="en-GB" altLang="en-US" sz="1693"/>
              <a:t> </a:t>
            </a:r>
          </a:p>
        </p:txBody>
      </p:sp>
    </p:spTree>
    <p:extLst>
      <p:ext uri="{BB962C8B-B14F-4D97-AF65-F5344CB8AC3E}">
        <p14:creationId xmlns:p14="http://schemas.microsoft.com/office/powerpoint/2010/main" val="3102758336"/>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D2386625-5AC4-F64A-9CE2-FA95028DF2CD}"/>
              </a:ext>
            </a:extLst>
          </p:cNvPr>
          <p:cNvSpPr>
            <a:spLocks noGrp="1" noChangeArrowheads="1"/>
          </p:cNvSpPr>
          <p:nvPr>
            <p:ph type="title"/>
          </p:nvPr>
        </p:nvSpPr>
        <p:spPr>
          <a:xfrm>
            <a:off x="1466599" y="260411"/>
            <a:ext cx="9258805" cy="782907"/>
          </a:xfrm>
          <a:ln/>
        </p:spPr>
        <p:txBody>
          <a:bodyPr vert="horz" lIns="91440" tIns="35470" rIns="91440" bIns="45720" rtlCol="0" anchor="ctr">
            <a:normAutofit fontScale="90000"/>
          </a:bodyPr>
          <a:lstStyle/>
          <a:p>
            <a:pPr>
              <a:tabLst>
                <a:tab pos="475455" algn="l"/>
                <a:tab pos="950909" algn="l"/>
                <a:tab pos="1426364" algn="l"/>
                <a:tab pos="1901818" algn="l"/>
                <a:tab pos="2377273" algn="l"/>
                <a:tab pos="2852727" algn="l"/>
                <a:tab pos="3328182" algn="l"/>
                <a:tab pos="3803636" algn="l"/>
                <a:tab pos="4279091" algn="l"/>
                <a:tab pos="4754545" algn="l"/>
                <a:tab pos="5230000" algn="l"/>
                <a:tab pos="5705454" algn="l"/>
                <a:tab pos="6180909" algn="l"/>
                <a:tab pos="6656363" algn="l"/>
                <a:tab pos="7131818" algn="l"/>
                <a:tab pos="7607272" algn="l"/>
                <a:tab pos="8082727" algn="l"/>
                <a:tab pos="8558181" algn="l"/>
                <a:tab pos="9033636" algn="l"/>
              </a:tabLst>
            </a:pPr>
            <a:r>
              <a:rPr lang="en-GB" altLang="en-US"/>
              <a:t>Noah MP Nighttime Cold Bias over Snow</a:t>
            </a:r>
          </a:p>
        </p:txBody>
      </p:sp>
      <p:pic>
        <p:nvPicPr>
          <p:cNvPr id="6146" name="Picture 2">
            <a:extLst>
              <a:ext uri="{FF2B5EF4-FFF2-40B4-BE49-F238E27FC236}">
                <a16:creationId xmlns:a16="http://schemas.microsoft.com/office/drawing/2014/main" id="{F454133D-1C48-444C-BA5E-292DCAB812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4290" y="2881302"/>
            <a:ext cx="3976699" cy="39766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7" name="Picture 3">
            <a:extLst>
              <a:ext uri="{FF2B5EF4-FFF2-40B4-BE49-F238E27FC236}">
                <a16:creationId xmlns:a16="http://schemas.microsoft.com/office/drawing/2014/main" id="{8B8C825E-E972-064C-AAB0-40B7ED2939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2290" y="2881302"/>
            <a:ext cx="3976700" cy="39766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8" name="Text Box 4">
            <a:extLst>
              <a:ext uri="{FF2B5EF4-FFF2-40B4-BE49-F238E27FC236}">
                <a16:creationId xmlns:a16="http://schemas.microsoft.com/office/drawing/2014/main" id="{CDDC9A7D-F6EC-754D-87CE-314315A1F42B}"/>
              </a:ext>
            </a:extLst>
          </p:cNvPr>
          <p:cNvSpPr txBox="1">
            <a:spLocks noChangeArrowheads="1"/>
          </p:cNvSpPr>
          <p:nvPr/>
        </p:nvSpPr>
        <p:spPr bwMode="auto">
          <a:xfrm>
            <a:off x="1466599" y="1251645"/>
            <a:ext cx="9258805" cy="39766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8668" rIns="0" bIns="0"/>
          <a:lstStyle>
            <a:lvl1pPr marL="431800" indent="-32385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9pPr>
          </a:lstStyle>
          <a:p>
            <a:pPr>
              <a:spcAft>
                <a:spcPts val="1284"/>
              </a:spcAft>
              <a:buSzPct val="45000"/>
            </a:pPr>
            <a:r>
              <a:rPr lang="en-GB" altLang="en-US" sz="2117"/>
              <a:t>Using other LSMs improves the forecast.</a:t>
            </a:r>
          </a:p>
          <a:p>
            <a:pPr>
              <a:spcAft>
                <a:spcPts val="1284"/>
              </a:spcAft>
              <a:buSzPct val="45000"/>
              <a:buFont typeface="Wingdings" pitchFamily="2" charset="2"/>
              <a:buChar char=""/>
            </a:pPr>
            <a:r>
              <a:rPr lang="en-GB" altLang="en-US" sz="1693"/>
              <a:t>Using Noah LSM show mixed warm and cold biases near Seattle.</a:t>
            </a:r>
          </a:p>
          <a:p>
            <a:pPr>
              <a:spcAft>
                <a:spcPts val="1284"/>
              </a:spcAft>
              <a:buSzPct val="45000"/>
              <a:buFont typeface="Wingdings" pitchFamily="2" charset="2"/>
              <a:buChar char=""/>
            </a:pPr>
            <a:r>
              <a:rPr lang="en-GB" altLang="en-US" sz="1693"/>
              <a:t>Overall 4-km domain 2-m temperature bias is -2.51</a:t>
            </a:r>
            <a:r>
              <a:rPr lang="en-GB" altLang="en-US" sz="1693">
                <a:cs typeface="Arial" panose="020B0604020202020204" pitchFamily="34" charset="0"/>
              </a:rPr>
              <a:t>ºF.</a:t>
            </a:r>
          </a:p>
        </p:txBody>
      </p:sp>
    </p:spTree>
    <p:extLst>
      <p:ext uri="{BB962C8B-B14F-4D97-AF65-F5344CB8AC3E}">
        <p14:creationId xmlns:p14="http://schemas.microsoft.com/office/powerpoint/2010/main" val="2506542251"/>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70144741-9B17-C449-8274-EE4D4C72CCFD}"/>
              </a:ext>
            </a:extLst>
          </p:cNvPr>
          <p:cNvSpPr>
            <a:spLocks noGrp="1" noChangeArrowheads="1"/>
          </p:cNvSpPr>
          <p:nvPr>
            <p:ph type="title"/>
          </p:nvPr>
        </p:nvSpPr>
        <p:spPr>
          <a:xfrm>
            <a:off x="1466599" y="260411"/>
            <a:ext cx="9258805" cy="782907"/>
          </a:xfrm>
          <a:ln/>
        </p:spPr>
        <p:txBody>
          <a:bodyPr vert="horz" lIns="91440" tIns="35470" rIns="91440" bIns="45720" rtlCol="0" anchor="ctr">
            <a:normAutofit fontScale="90000"/>
          </a:bodyPr>
          <a:lstStyle/>
          <a:p>
            <a:pPr>
              <a:tabLst>
                <a:tab pos="475455" algn="l"/>
                <a:tab pos="950909" algn="l"/>
                <a:tab pos="1426364" algn="l"/>
                <a:tab pos="1901818" algn="l"/>
                <a:tab pos="2377273" algn="l"/>
                <a:tab pos="2852727" algn="l"/>
                <a:tab pos="3328182" algn="l"/>
                <a:tab pos="3803636" algn="l"/>
                <a:tab pos="4279091" algn="l"/>
                <a:tab pos="4754545" algn="l"/>
                <a:tab pos="5230000" algn="l"/>
                <a:tab pos="5705454" algn="l"/>
                <a:tab pos="6180909" algn="l"/>
                <a:tab pos="6656363" algn="l"/>
                <a:tab pos="7131818" algn="l"/>
                <a:tab pos="7607272" algn="l"/>
                <a:tab pos="8082727" algn="l"/>
                <a:tab pos="8558181" algn="l"/>
                <a:tab pos="9033636" algn="l"/>
              </a:tabLst>
            </a:pPr>
            <a:r>
              <a:rPr lang="en-GB" altLang="en-US"/>
              <a:t>Noah MP Nighttime Cold Bias over Snow</a:t>
            </a:r>
          </a:p>
        </p:txBody>
      </p:sp>
      <p:pic>
        <p:nvPicPr>
          <p:cNvPr id="7170" name="Picture 2">
            <a:extLst>
              <a:ext uri="{FF2B5EF4-FFF2-40B4-BE49-F238E27FC236}">
                <a16:creationId xmlns:a16="http://schemas.microsoft.com/office/drawing/2014/main" id="{755EBEF1-D203-C449-A69A-67DCB0DCC5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4290" y="2881302"/>
            <a:ext cx="3976699" cy="39766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1" name="Picture 3">
            <a:extLst>
              <a:ext uri="{FF2B5EF4-FFF2-40B4-BE49-F238E27FC236}">
                <a16:creationId xmlns:a16="http://schemas.microsoft.com/office/drawing/2014/main" id="{FB83CAB3-F358-4041-93D3-F48300CE93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2290" y="2881302"/>
            <a:ext cx="3976700" cy="39766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2" name="Text Box 4">
            <a:extLst>
              <a:ext uri="{FF2B5EF4-FFF2-40B4-BE49-F238E27FC236}">
                <a16:creationId xmlns:a16="http://schemas.microsoft.com/office/drawing/2014/main" id="{F9D1C7D4-3CAC-C448-BD4E-96390FFC323C}"/>
              </a:ext>
            </a:extLst>
          </p:cNvPr>
          <p:cNvSpPr txBox="1">
            <a:spLocks noChangeArrowheads="1"/>
          </p:cNvSpPr>
          <p:nvPr/>
        </p:nvSpPr>
        <p:spPr bwMode="auto">
          <a:xfrm>
            <a:off x="1466599" y="1251645"/>
            <a:ext cx="9258805" cy="39766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8668" rIns="0" bIns="0"/>
          <a:lstStyle>
            <a:lvl1pPr marL="431800" indent="-32385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DejaVu Sans" charset="0"/>
                <a:cs typeface="DejaVu Sans" charset="0"/>
              </a:defRPr>
            </a:lvl9pPr>
          </a:lstStyle>
          <a:p>
            <a:pPr>
              <a:spcAft>
                <a:spcPts val="1284"/>
              </a:spcAft>
              <a:buSzPct val="45000"/>
            </a:pPr>
            <a:r>
              <a:rPr lang="en-GB" altLang="en-US" sz="2117"/>
              <a:t>Using other LSMs improves the forecast.</a:t>
            </a:r>
          </a:p>
          <a:p>
            <a:pPr>
              <a:spcAft>
                <a:spcPts val="1284"/>
              </a:spcAft>
              <a:buSzPct val="45000"/>
              <a:buFont typeface="Wingdings" pitchFamily="2" charset="2"/>
              <a:buChar char=""/>
            </a:pPr>
            <a:r>
              <a:rPr lang="en-GB" altLang="en-US" sz="1693"/>
              <a:t>Using RUC LSM showed improved cold biases near Seattle.</a:t>
            </a:r>
          </a:p>
          <a:p>
            <a:pPr>
              <a:spcAft>
                <a:spcPts val="1284"/>
              </a:spcAft>
              <a:buSzPct val="45000"/>
              <a:buFont typeface="Wingdings" pitchFamily="2" charset="2"/>
              <a:buChar char=""/>
            </a:pPr>
            <a:r>
              <a:rPr lang="en-GB" altLang="en-US" sz="1693"/>
              <a:t>Overall 4-km domain 2-m temperature bias is -3.81</a:t>
            </a:r>
            <a:r>
              <a:rPr lang="en-GB" altLang="en-US" sz="1693">
                <a:cs typeface="Arial" panose="020B0604020202020204" pitchFamily="34" charset="0"/>
              </a:rPr>
              <a:t>ºF.</a:t>
            </a:r>
          </a:p>
        </p:txBody>
      </p:sp>
    </p:spTree>
    <p:extLst>
      <p:ext uri="{BB962C8B-B14F-4D97-AF65-F5344CB8AC3E}">
        <p14:creationId xmlns:p14="http://schemas.microsoft.com/office/powerpoint/2010/main" val="116504063"/>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TotalTime>
  <Words>915</Words>
  <Application>Microsoft Macintosh PowerPoint</Application>
  <PresentationFormat>Widescreen</PresentationFormat>
  <Paragraphs>184</Paragraphs>
  <Slides>32</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Calibri Light</vt:lpstr>
      <vt:lpstr>DejaVu Sans</vt:lpstr>
      <vt:lpstr>Droid Sans Fallback</vt:lpstr>
      <vt:lpstr>Wingdings</vt:lpstr>
      <vt:lpstr>Office Theme</vt:lpstr>
      <vt:lpstr>Super Cold Waves and NOAH-MP</vt:lpstr>
      <vt:lpstr>During February 2010, the Pacific Northwest Was Hit by an Unusual Cold Spell</vt:lpstr>
      <vt:lpstr>But the UW WRF Running WRF 3.7.1 and Using NOAH-MP Was Doing Something Else</vt:lpstr>
      <vt:lpstr>PowerPoint Presentation</vt:lpstr>
      <vt:lpstr>PowerPoint Presentation</vt:lpstr>
      <vt:lpstr>Noah MP Nighttime Cold Bias over Snow</vt:lpstr>
      <vt:lpstr>Noah MP Nighttime Cold Bias over Snow</vt:lpstr>
      <vt:lpstr>Noah MP Nighttime Cold Bias over Snow</vt:lpstr>
      <vt:lpstr>Noah MP Nighttime Cold Bias over Snow</vt:lpstr>
      <vt:lpstr>Noah MP Nighttime Cold Bias over Snow</vt:lpstr>
      <vt:lpstr>Noah MP Nighttime Cold Bias over Snow</vt:lpstr>
      <vt:lpstr>Noah MP Nighttime Cold Bias over Snow</vt:lpstr>
      <vt:lpstr>Noah MP Nighttime Cold Bias over Snow</vt:lpstr>
      <vt:lpstr>Noah MP Nighttime Cold Bias over Snow</vt:lpstr>
      <vt:lpstr>Noah MP Nighttime Cold Bias over Snow</vt:lpstr>
      <vt:lpstr>Noah MP Nighttime Cold Bias over Snow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https://a.atmos.washington.edu/~ovens/nobackup/fixsnow/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Wildfire Smoke and WRF</dc:title>
  <dc:creator>Cliff Mass</dc:creator>
  <cp:lastModifiedBy>Cliff Mass</cp:lastModifiedBy>
  <cp:revision>18</cp:revision>
  <dcterms:created xsi:type="dcterms:W3CDTF">2018-05-27T18:47:54Z</dcterms:created>
  <dcterms:modified xsi:type="dcterms:W3CDTF">2019-06-09T20:23:34Z</dcterms:modified>
</cp:coreProperties>
</file>