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6" r:id="rId2"/>
    <p:sldId id="258" r:id="rId3"/>
    <p:sldId id="300" r:id="rId4"/>
    <p:sldId id="305" r:id="rId5"/>
    <p:sldId id="306" r:id="rId6"/>
    <p:sldId id="359" r:id="rId7"/>
    <p:sldId id="315" r:id="rId8"/>
    <p:sldId id="316" r:id="rId9"/>
    <p:sldId id="317" r:id="rId10"/>
    <p:sldId id="318" r:id="rId11"/>
    <p:sldId id="319" r:id="rId12"/>
    <p:sldId id="320" r:id="rId13"/>
    <p:sldId id="270" r:id="rId14"/>
    <p:sldId id="296" r:id="rId15"/>
    <p:sldId id="263" r:id="rId16"/>
    <p:sldId id="360" r:id="rId17"/>
    <p:sldId id="264" r:id="rId18"/>
    <p:sldId id="267" r:id="rId19"/>
    <p:sldId id="262" r:id="rId20"/>
    <p:sldId id="277" r:id="rId21"/>
    <p:sldId id="278" r:id="rId22"/>
    <p:sldId id="280" r:id="rId23"/>
    <p:sldId id="281" r:id="rId24"/>
    <p:sldId id="282" r:id="rId25"/>
    <p:sldId id="283" r:id="rId26"/>
    <p:sldId id="286" r:id="rId27"/>
    <p:sldId id="284" r:id="rId28"/>
    <p:sldId id="287" r:id="rId29"/>
    <p:sldId id="288" r:id="rId30"/>
    <p:sldId id="289" r:id="rId31"/>
    <p:sldId id="290" r:id="rId32"/>
    <p:sldId id="292" r:id="rId33"/>
    <p:sldId id="293" r:id="rId34"/>
    <p:sldId id="294" r:id="rId35"/>
    <p:sldId id="265" r:id="rId36"/>
    <p:sldId id="269" r:id="rId37"/>
    <p:sldId id="295" r:id="rId38"/>
    <p:sldId id="271" r:id="rId39"/>
    <p:sldId id="272" r:id="rId40"/>
    <p:sldId id="273" r:id="rId41"/>
    <p:sldId id="297" r:id="rId42"/>
    <p:sldId id="29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4"/>
    <p:restoredTop sz="94637"/>
  </p:normalViewPr>
  <p:slideViewPr>
    <p:cSldViewPr snapToGrid="0" snapToObjects="1" showGuides="1">
      <p:cViewPr varScale="1">
        <p:scale>
          <a:sx n="159" d="100"/>
          <a:sy n="159" d="100"/>
        </p:scale>
        <p:origin x="1584" y="184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CEDBB-D5BF-344E-9C5B-AFED4DC5D8EC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077C7-42D6-F148-AFFD-238A27FBB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2362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430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260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7620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726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443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935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507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3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33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buFont typeface="Cambria"/>
              <a:defRPr sz="3600" b="1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buSzPct val="100000"/>
              <a:defRPr sz="2700"/>
            </a:lvl2pPr>
            <a:lvl3pPr lvl="2" algn="ctr">
              <a:spcBef>
                <a:spcPts val="0"/>
              </a:spcBef>
              <a:buSzPct val="100000"/>
              <a:defRPr sz="2700"/>
            </a:lvl3pPr>
            <a:lvl4pPr lvl="3" algn="ctr">
              <a:spcBef>
                <a:spcPts val="0"/>
              </a:spcBef>
              <a:buSzPct val="100000"/>
              <a:defRPr sz="2700"/>
            </a:lvl4pPr>
            <a:lvl5pPr lvl="4" algn="ctr">
              <a:spcBef>
                <a:spcPts val="0"/>
              </a:spcBef>
              <a:buSzPct val="100000"/>
              <a:defRPr sz="2700"/>
            </a:lvl5pPr>
            <a:lvl6pPr lvl="5" algn="ctr">
              <a:spcBef>
                <a:spcPts val="0"/>
              </a:spcBef>
              <a:buSzPct val="100000"/>
              <a:defRPr sz="2700"/>
            </a:lvl6pPr>
            <a:lvl7pPr lvl="6" algn="ctr">
              <a:spcBef>
                <a:spcPts val="0"/>
              </a:spcBef>
              <a:buSzPct val="100000"/>
              <a:defRPr sz="2700"/>
            </a:lvl7pPr>
            <a:lvl8pPr lvl="7" algn="ctr">
              <a:spcBef>
                <a:spcPts val="0"/>
              </a:spcBef>
              <a:buSzPct val="100000"/>
              <a:defRPr sz="2700"/>
            </a:lvl8pPr>
            <a:lvl9pPr lvl="8" algn="ctr">
              <a:spcBef>
                <a:spcPts val="0"/>
              </a:spcBef>
              <a:buSzPct val="100000"/>
              <a:defRPr sz="27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5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2129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1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1" y="1536635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0436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21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80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7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5/30/18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1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1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5/30/18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66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1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9BFB-0EF0-ED42-AFE2-49A54DDABD62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515A-41E4-BE40-AF3F-38657B496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C9BFB-0EF0-ED42-AFE2-49A54DDABD62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5515A-41E4-BE40-AF3F-38657B496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6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AEDCD8-A996-654D-AF53-B3243FACE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</a:blip>
          <a:srcRect l="4834" t="7446" r="19553" b="2164"/>
          <a:stretch/>
        </p:blipFill>
        <p:spPr>
          <a:xfrm>
            <a:off x="1460664" y="473101"/>
            <a:ext cx="6222672" cy="6198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0D7B1E-84E1-724B-828D-8C1186335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633" y="253233"/>
            <a:ext cx="8502733" cy="2893727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MPAS 3-km simulation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27367-CC74-E74D-BFFB-53B5B90EB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998162"/>
            <a:ext cx="6858000" cy="17606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Nick Weber</a:t>
            </a:r>
          </a:p>
          <a:p>
            <a:r>
              <a:rPr lang="en-US" b="1" dirty="0">
                <a:solidFill>
                  <a:srgbClr val="002060"/>
                </a:solidFill>
              </a:rPr>
              <a:t>Cliff Mass</a:t>
            </a:r>
          </a:p>
        </p:txBody>
      </p:sp>
    </p:spTree>
    <p:extLst>
      <p:ext uri="{BB962C8B-B14F-4D97-AF65-F5344CB8AC3E}">
        <p14:creationId xmlns:p14="http://schemas.microsoft.com/office/powerpoint/2010/main" val="95597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1376775" y="1149875"/>
            <a:ext cx="6390450" cy="57262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dirty="0"/>
              <a:t>CHI200 </a:t>
            </a:r>
            <a:r>
              <a:rPr lang="en" dirty="0" err="1">
                <a:solidFill>
                  <a:srgbClr val="FFFFFF"/>
                </a:solidFill>
              </a:rPr>
              <a:t>ller</a:t>
            </a:r>
            <a:r>
              <a:rPr lang="en" dirty="0">
                <a:solidFill>
                  <a:srgbClr val="FFFFFF"/>
                </a:solidFill>
              </a:rPr>
              <a:t>: analyses vs week-3 forecasts</a:t>
            </a:r>
          </a:p>
        </p:txBody>
      </p:sp>
      <p:pic>
        <p:nvPicPr>
          <p:cNvPr id="202" name="Shape 202" descr="hovmoller_CHI200_1weekave_f14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221" y="1771650"/>
            <a:ext cx="4268250" cy="426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1262475" y="1857317"/>
            <a:ext cx="2662425" cy="414337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None/>
            </a:pPr>
            <a:r>
              <a:rPr lang="en" sz="1500" u="sng"/>
              <a:t>Time period</a:t>
            </a:r>
            <a:r>
              <a:rPr lang="en" sz="1500"/>
              <a:t>: </a:t>
            </a:r>
          </a:p>
          <a:p>
            <a:pPr>
              <a:buClr>
                <a:schemeClr val="dk1"/>
              </a:buClr>
              <a:buSzPct val="55000"/>
              <a:buNone/>
            </a:pPr>
            <a:r>
              <a:rPr lang="en" sz="1500"/>
              <a:t>Spring/summer 2005</a:t>
            </a:r>
          </a:p>
          <a:p>
            <a:pPr marL="0" indent="342900">
              <a:buNone/>
            </a:pPr>
            <a:endParaRPr sz="1500"/>
          </a:p>
          <a:p>
            <a:pPr marL="0" indent="0">
              <a:buNone/>
            </a:pPr>
            <a:r>
              <a:rPr lang="en" sz="1500" u="sng"/>
              <a:t>Short leads</a:t>
            </a:r>
            <a:r>
              <a:rPr lang="en" sz="1500"/>
              <a:t>:</a:t>
            </a:r>
          </a:p>
          <a:p>
            <a:pPr marL="0" indent="0">
              <a:buNone/>
            </a:pPr>
            <a:r>
              <a:rPr lang="en" sz="1500"/>
              <a:t>Clear propagating features in both the analyses and forecasts</a:t>
            </a:r>
          </a:p>
        </p:txBody>
      </p:sp>
    </p:spTree>
    <p:extLst>
      <p:ext uri="{BB962C8B-B14F-4D97-AF65-F5344CB8AC3E}">
        <p14:creationId xmlns:p14="http://schemas.microsoft.com/office/powerpoint/2010/main" val="3629977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1376775" y="1149875"/>
            <a:ext cx="6390450" cy="57262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dirty="0"/>
              <a:t>CHI200 </a:t>
            </a:r>
            <a:r>
              <a:rPr lang="en" dirty="0" err="1">
                <a:solidFill>
                  <a:srgbClr val="FFFFFF"/>
                </a:solidFill>
              </a:rPr>
              <a:t>ler</a:t>
            </a:r>
            <a:r>
              <a:rPr lang="en" dirty="0">
                <a:solidFill>
                  <a:srgbClr val="FFFFFF"/>
                </a:solidFill>
              </a:rPr>
              <a:t>: analyses vs week-4 forecasts</a:t>
            </a:r>
          </a:p>
        </p:txBody>
      </p:sp>
      <p:pic>
        <p:nvPicPr>
          <p:cNvPr id="209" name="Shape 209" descr="hovmoller_CHI200_1weekave_f21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221" y="1771650"/>
            <a:ext cx="4268250" cy="426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1262475" y="1857317"/>
            <a:ext cx="2662425" cy="414337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None/>
            </a:pPr>
            <a:r>
              <a:rPr lang="en" sz="1500" u="sng"/>
              <a:t>Time period</a:t>
            </a:r>
            <a:r>
              <a:rPr lang="en" sz="1500"/>
              <a:t>: </a:t>
            </a:r>
          </a:p>
          <a:p>
            <a:pPr>
              <a:buClr>
                <a:schemeClr val="dk1"/>
              </a:buClr>
              <a:buSzPct val="55000"/>
              <a:buNone/>
            </a:pPr>
            <a:r>
              <a:rPr lang="en" sz="1500"/>
              <a:t>Spring/summer 2005</a:t>
            </a:r>
          </a:p>
          <a:p>
            <a:pPr marL="0" indent="342900">
              <a:buNone/>
            </a:pPr>
            <a:endParaRPr sz="1500"/>
          </a:p>
          <a:p>
            <a:pPr marL="0" indent="0">
              <a:buNone/>
            </a:pPr>
            <a:r>
              <a:rPr lang="en" sz="1500" u="sng"/>
              <a:t>Short leads</a:t>
            </a:r>
            <a:r>
              <a:rPr lang="en" sz="1500"/>
              <a:t>:</a:t>
            </a:r>
          </a:p>
          <a:p>
            <a:pPr marL="0" indent="0">
              <a:buNone/>
            </a:pPr>
            <a:r>
              <a:rPr lang="en" sz="1500"/>
              <a:t>Clear propagating features in both the analyses and forecasts</a:t>
            </a:r>
          </a:p>
        </p:txBody>
      </p:sp>
    </p:spTree>
    <p:extLst>
      <p:ext uri="{BB962C8B-B14F-4D97-AF65-F5344CB8AC3E}">
        <p14:creationId xmlns:p14="http://schemas.microsoft.com/office/powerpoint/2010/main" val="1945675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1376775" y="1149875"/>
            <a:ext cx="6390450" cy="57262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/>
              <a:t>CHI200 Hovm</a:t>
            </a:r>
            <a:r>
              <a:rPr lang="en">
                <a:solidFill>
                  <a:srgbClr val="FFFFFF"/>
                </a:solidFill>
              </a:rPr>
              <a:t>öller: analyses vs week-5 forecasts</a:t>
            </a:r>
          </a:p>
        </p:txBody>
      </p:sp>
      <p:pic>
        <p:nvPicPr>
          <p:cNvPr id="216" name="Shape 216" descr="hovmoller_CHI200_1weekave_f28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221" y="1771650"/>
            <a:ext cx="4268250" cy="426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1262475" y="1857317"/>
            <a:ext cx="2662425" cy="414337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None/>
            </a:pPr>
            <a:r>
              <a:rPr lang="en" sz="1500" u="sng"/>
              <a:t>Time period</a:t>
            </a:r>
            <a:r>
              <a:rPr lang="en" sz="1500"/>
              <a:t>: </a:t>
            </a:r>
          </a:p>
          <a:p>
            <a:pPr marL="0" indent="0">
              <a:buNone/>
            </a:pPr>
            <a:r>
              <a:rPr lang="en" sz="1500"/>
              <a:t>Spring/summer 2005</a:t>
            </a:r>
          </a:p>
          <a:p>
            <a:pPr marL="0" indent="342900">
              <a:buNone/>
            </a:pPr>
            <a:endParaRPr sz="1500"/>
          </a:p>
          <a:p>
            <a:pPr marL="0" indent="0">
              <a:buNone/>
            </a:pPr>
            <a:r>
              <a:rPr lang="en" sz="1500" u="sng"/>
              <a:t>Short leads</a:t>
            </a:r>
            <a:r>
              <a:rPr lang="en" sz="1500"/>
              <a:t>:</a:t>
            </a:r>
          </a:p>
          <a:p>
            <a:pPr marL="0" indent="0">
              <a:buNone/>
            </a:pPr>
            <a:r>
              <a:rPr lang="en" sz="1500"/>
              <a:t>Clear propagating features in both the analyses and forecasts</a:t>
            </a:r>
          </a:p>
          <a:p>
            <a:pPr marL="0" indent="0">
              <a:buNone/>
            </a:pPr>
            <a:endParaRPr sz="1500"/>
          </a:p>
          <a:p>
            <a:pPr marL="0" indent="0">
              <a:buNone/>
            </a:pPr>
            <a:r>
              <a:rPr lang="en" sz="1500" u="sng"/>
              <a:t>Long leads</a:t>
            </a:r>
            <a:r>
              <a:rPr lang="en" sz="1500"/>
              <a:t>:</a:t>
            </a:r>
          </a:p>
          <a:p>
            <a:pPr marL="0" indent="0">
              <a:buNone/>
            </a:pPr>
            <a:r>
              <a:rPr lang="en" sz="1500"/>
              <a:t>Coherent propagating structures are lost, while more stationary patterns develop</a:t>
            </a:r>
          </a:p>
        </p:txBody>
      </p:sp>
    </p:spTree>
    <p:extLst>
      <p:ext uri="{BB962C8B-B14F-4D97-AF65-F5344CB8AC3E}">
        <p14:creationId xmlns:p14="http://schemas.microsoft.com/office/powerpoint/2010/main" val="3017163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5B1EE-FF1B-284F-AFAF-DD3009B1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76" y="140537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Improving global weather prediction from days to weeks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A262E-000E-9046-8B08-4495CF6C7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69" y="1466100"/>
            <a:ext cx="8847220" cy="4351338"/>
          </a:xfrm>
        </p:spPr>
        <p:txBody>
          <a:bodyPr>
            <a:noAutofit/>
          </a:bodyPr>
          <a:lstStyle/>
          <a:p>
            <a:r>
              <a:rPr lang="en-US" sz="3000" dirty="0"/>
              <a:t>Convective areas have a huge impact on global circulations, with teleconnection from the tropics greatly impacting midlatitude weather systems.</a:t>
            </a:r>
          </a:p>
          <a:p>
            <a:r>
              <a:rPr lang="en-US" sz="3000" dirty="0"/>
              <a:t>Global forecast models have generally been relatively coarse, with nearly all of them parameterizing convection.</a:t>
            </a:r>
          </a:p>
          <a:p>
            <a:r>
              <a:rPr lang="en-US" sz="3000" dirty="0"/>
              <a:t>Convective parameterizations have substantial problems.</a:t>
            </a:r>
          </a:p>
          <a:p>
            <a:r>
              <a:rPr lang="en-US" sz="3000" dirty="0"/>
              <a:t>There is a deep literature showing how running models at convection-allowing resolutions (4-km grid spacing or less) can greatly improve the fidelity of model forecasts.</a:t>
            </a:r>
          </a:p>
        </p:txBody>
      </p:sp>
    </p:spTree>
    <p:extLst>
      <p:ext uri="{BB962C8B-B14F-4D97-AF65-F5344CB8AC3E}">
        <p14:creationId xmlns:p14="http://schemas.microsoft.com/office/powerpoint/2010/main" val="2679145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C7C83-83C1-704A-9CCF-979E9D273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So the big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9C474-FA5C-884D-ADCD-CD1D170AF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ran global models at convection-allowing resolutions (say 3-km grid spacing), would global prediction improve?</a:t>
            </a:r>
          </a:p>
          <a:p>
            <a:r>
              <a:rPr lang="en-US" dirty="0"/>
              <a:t>Could this improve extended forecasts (out to a month).</a:t>
            </a:r>
          </a:p>
          <a:p>
            <a:r>
              <a:rPr lang="en-US" dirty="0"/>
              <a:t>During the past few months, we have attempted such forecasts and the results are very promising (see rest of </a:t>
            </a:r>
            <a:r>
              <a:rPr lang="en-US" dirty="0" err="1"/>
              <a:t>powerpoint</a:t>
            </a:r>
            <a:r>
              <a:rPr lang="en-US" dirty="0"/>
              <a:t>)</a:t>
            </a:r>
          </a:p>
          <a:p>
            <a:r>
              <a:rPr lang="en-US" dirty="0"/>
              <a:t>To make this operational, the big issue is computer power, which is now becoming available.</a:t>
            </a:r>
          </a:p>
        </p:txBody>
      </p:sp>
    </p:spTree>
    <p:extLst>
      <p:ext uri="{BB962C8B-B14F-4D97-AF65-F5344CB8AC3E}">
        <p14:creationId xmlns:p14="http://schemas.microsoft.com/office/powerpoint/2010/main" val="1230577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25E9A-96FC-5742-A086-F471FA2FB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Subseasonal Experiments with MPAS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20AC-5F19-124C-849A-69CEC9BCA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3-km grid spacing for the entire globe</a:t>
            </a:r>
          </a:p>
          <a:p>
            <a:r>
              <a:rPr lang="en-US" dirty="0"/>
              <a:t>One-month runs</a:t>
            </a:r>
          </a:p>
          <a:p>
            <a:r>
              <a:rPr lang="en-US" dirty="0"/>
              <a:t>Initialized with GFS FNL analyses</a:t>
            </a:r>
          </a:p>
          <a:p>
            <a:r>
              <a:rPr lang="en-US" dirty="0"/>
              <a:t>No cumulus parameterization</a:t>
            </a:r>
          </a:p>
          <a:p>
            <a:r>
              <a:rPr lang="en-US" dirty="0"/>
              <a:t>Thompson Microphysics</a:t>
            </a:r>
          </a:p>
          <a:p>
            <a:r>
              <a:rPr lang="en-US" dirty="0"/>
              <a:t>MYNN PBL</a:t>
            </a:r>
          </a:p>
          <a:p>
            <a:r>
              <a:rPr lang="en-US" dirty="0"/>
              <a:t>NOAA LSM</a:t>
            </a:r>
          </a:p>
          <a:p>
            <a:r>
              <a:rPr lang="en-US" dirty="0"/>
              <a:t>RRTMG Radiation</a:t>
            </a:r>
          </a:p>
          <a:p>
            <a:r>
              <a:rPr lang="en-US" dirty="0"/>
              <a:t>SST remains constant during the simulations</a:t>
            </a:r>
          </a:p>
        </p:txBody>
      </p:sp>
    </p:spTree>
    <p:extLst>
      <p:ext uri="{BB962C8B-B14F-4D97-AF65-F5344CB8AC3E}">
        <p14:creationId xmlns:p14="http://schemas.microsoft.com/office/powerpoint/2010/main" val="810024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4E2D-4438-FE4E-AC2E-53379A9E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57E499-87C4-7542-A5A9-3CF5A217D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798" y="1804737"/>
            <a:ext cx="3908404" cy="3888665"/>
          </a:xfrm>
        </p:spPr>
      </p:pic>
    </p:spTree>
    <p:extLst>
      <p:ext uri="{BB962C8B-B14F-4D97-AF65-F5344CB8AC3E}">
        <p14:creationId xmlns:p14="http://schemas.microsoft.com/office/powerpoint/2010/main" val="2749871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708CD-C5BB-4341-BAA3-27E9EF2C3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D015B-C098-2848-8988-6ECA92524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Using constant SST is substantially hurting our simulations and would not be used in operational simulations.</a:t>
            </a:r>
          </a:p>
          <a:p>
            <a:r>
              <a:rPr lang="en-US" dirty="0"/>
              <a:t>FNL initialization are quite coarse (.5 degree).</a:t>
            </a:r>
          </a:p>
          <a:p>
            <a:r>
              <a:rPr lang="en-US" dirty="0"/>
              <a:t>We will compare:</a:t>
            </a:r>
          </a:p>
          <a:p>
            <a:pPr lvl="1"/>
            <a:r>
              <a:rPr lang="en-US" dirty="0"/>
              <a:t>TRMM analyses (REALITY)</a:t>
            </a:r>
          </a:p>
          <a:p>
            <a:pPr lvl="1"/>
            <a:r>
              <a:rPr lang="en-US" dirty="0"/>
              <a:t>CFSv2 operational forecasts</a:t>
            </a:r>
          </a:p>
          <a:p>
            <a:pPr lvl="1"/>
            <a:r>
              <a:rPr lang="en-US" dirty="0"/>
              <a:t>MPAS at 15 km resolution globally with Grell-</a:t>
            </a:r>
            <a:r>
              <a:rPr lang="en-US" dirty="0" err="1"/>
              <a:t>Frietas</a:t>
            </a:r>
            <a:r>
              <a:rPr lang="en-US" dirty="0"/>
              <a:t> cumulus parameterization</a:t>
            </a:r>
          </a:p>
          <a:p>
            <a:pPr lvl="1"/>
            <a:r>
              <a:rPr lang="en-US" dirty="0"/>
              <a:t>MPAS at 3 km resolution globally without cumulus parameterization</a:t>
            </a:r>
          </a:p>
        </p:txBody>
      </p:sp>
    </p:spTree>
    <p:extLst>
      <p:ext uri="{BB962C8B-B14F-4D97-AF65-F5344CB8AC3E}">
        <p14:creationId xmlns:p14="http://schemas.microsoft.com/office/powerpoint/2010/main" val="1851208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2_olr360">
            <a:hlinkClick r:id="" action="ppaction://media"/>
            <a:extLst>
              <a:ext uri="{FF2B5EF4-FFF2-40B4-BE49-F238E27FC236}">
                <a16:creationId xmlns:a16="http://schemas.microsoft.com/office/drawing/2014/main" id="{E15DB81E-9CC5-F24E-861D-09A1730F4A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281" y="926795"/>
            <a:ext cx="7121257" cy="5934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DYNAMO MJO2 (2011-11-22)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23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</a:t>
            </a:r>
            <a:r>
              <a:rPr lang="en-US" b="1" dirty="0" err="1">
                <a:solidFill>
                  <a:schemeClr val="accent1"/>
                </a:solidFill>
              </a:rPr>
              <a:t>Hovmöllers</a:t>
            </a:r>
            <a:r>
              <a:rPr lang="en-US" b="1" dirty="0">
                <a:solidFill>
                  <a:schemeClr val="accent1"/>
                </a:solidFill>
              </a:rPr>
              <a:t> – </a:t>
            </a:r>
            <a:r>
              <a:rPr lang="en-US" b="1" dirty="0" err="1">
                <a:solidFill>
                  <a:schemeClr val="accent1"/>
                </a:solidFill>
              </a:rPr>
              <a:t>precip</a:t>
            </a:r>
            <a:r>
              <a:rPr lang="en-US" b="1" dirty="0">
                <a:solidFill>
                  <a:schemeClr val="accent1"/>
                </a:solidFill>
              </a:rPr>
              <a:t>. rate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72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67005" y="1508669"/>
            <a:ext cx="7901470" cy="156009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This project began with an evaluation of the subseasonal and seasonal prediction skill of the NOAA/NWS CFSv2 system, the operational subseasonal/seasonal forecasting system for the U.S.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86" y="4095592"/>
            <a:ext cx="2546707" cy="254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74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</a:t>
            </a:r>
            <a:r>
              <a:rPr lang="en-US" b="1" dirty="0" err="1">
                <a:solidFill>
                  <a:schemeClr val="accent1"/>
                </a:solidFill>
              </a:rPr>
              <a:t>Hovmöllers</a:t>
            </a:r>
            <a:r>
              <a:rPr lang="en-US" b="1" dirty="0">
                <a:solidFill>
                  <a:schemeClr val="accent1"/>
                </a:solidFill>
              </a:rPr>
              <a:t> – OLR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41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</a:t>
            </a:r>
            <a:r>
              <a:rPr lang="en-US" b="1" dirty="0" err="1">
                <a:solidFill>
                  <a:schemeClr val="accent1"/>
                </a:solidFill>
              </a:rPr>
              <a:t>Hovmöllers</a:t>
            </a:r>
            <a:r>
              <a:rPr lang="en-US" b="1" dirty="0">
                <a:solidFill>
                  <a:schemeClr val="accent1"/>
                </a:solidFill>
              </a:rPr>
              <a:t> – u850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53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Case 1: MJO RRM indices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F754847-A415-7D4E-8FD9-89E5B1BC03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0000" b="5555"/>
          <a:stretch/>
        </p:blipFill>
        <p:spPr>
          <a:xfrm>
            <a:off x="1484416" y="1236412"/>
            <a:ext cx="6175168" cy="545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38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1: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CA6379-61D0-A44D-A993-2C01D00B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 r="9167" b="1873"/>
          <a:stretch/>
        </p:blipFill>
        <p:spPr>
          <a:xfrm>
            <a:off x="0" y="1325563"/>
            <a:ext cx="9144000" cy="53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80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1: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57C33D7-C304-E147-8759-19B3552FD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4" y="1192030"/>
            <a:ext cx="7762745" cy="53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1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Case 2: 2013-02-08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E2316C-1EBC-CD46-B6D7-A0B4B9058C55}"/>
              </a:ext>
            </a:extLst>
          </p:cNvPr>
          <p:cNvSpPr txBox="1"/>
          <p:nvPr/>
        </p:nvSpPr>
        <p:spPr>
          <a:xfrm>
            <a:off x="6626431" y="5386017"/>
            <a:ext cx="179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successful….</a:t>
            </a:r>
          </a:p>
        </p:txBody>
      </p:sp>
    </p:spTree>
    <p:extLst>
      <p:ext uri="{BB962C8B-B14F-4D97-AF65-F5344CB8AC3E}">
        <p14:creationId xmlns:p14="http://schemas.microsoft.com/office/powerpoint/2010/main" val="1669503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2: </a:t>
            </a:r>
            <a:r>
              <a:rPr lang="en-US" b="1" dirty="0" err="1">
                <a:solidFill>
                  <a:schemeClr val="accent1"/>
                </a:solidFill>
              </a:rPr>
              <a:t>Hovmöllers</a:t>
            </a:r>
            <a:r>
              <a:rPr lang="en-US" b="1" dirty="0">
                <a:solidFill>
                  <a:schemeClr val="accent1"/>
                </a:solidFill>
              </a:rPr>
              <a:t> – OLR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37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2: </a:t>
            </a:r>
            <a:r>
              <a:rPr lang="en-US" dirty="0" err="1"/>
              <a:t>Hovmöllers</a:t>
            </a:r>
            <a:r>
              <a:rPr lang="en-US" dirty="0"/>
              <a:t> – u850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24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2: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4BBC26C-5824-CA47-9E69-BCB3E2A77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656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36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3: 2013-12-02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E2316C-1EBC-CD46-B6D7-A0B4B9058C55}"/>
              </a:ext>
            </a:extLst>
          </p:cNvPr>
          <p:cNvSpPr txBox="1"/>
          <p:nvPr/>
        </p:nvSpPr>
        <p:spPr>
          <a:xfrm>
            <a:off x="6911438" y="5386017"/>
            <a:ext cx="119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Incredible!</a:t>
            </a:r>
          </a:p>
        </p:txBody>
      </p:sp>
    </p:spTree>
    <p:extLst>
      <p:ext uri="{BB962C8B-B14F-4D97-AF65-F5344CB8AC3E}">
        <p14:creationId xmlns:p14="http://schemas.microsoft.com/office/powerpoint/2010/main" val="3355721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561355" y="1389627"/>
            <a:ext cx="8229600" cy="3600450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t" anchorCtr="0">
            <a:noAutofit/>
          </a:bodyPr>
          <a:lstStyle/>
          <a:p>
            <a:pPr marL="137160" indent="-137160">
              <a:spcBef>
                <a:spcPts val="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" sz="3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Global, fully coupled atmosphere-ocean-land model</a:t>
            </a:r>
          </a:p>
          <a:p>
            <a:pPr marL="137160" indent="-137160">
              <a:spcBef>
                <a:spcPts val="36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" sz="3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T126 (~100km, ~1⁰ resolution)</a:t>
            </a:r>
            <a:endParaRPr lang="en-US" sz="3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137160" indent="-137160">
              <a:spcBef>
                <a:spcPts val="360"/>
              </a:spcBef>
              <a:buClr>
                <a:schemeClr val="accent1"/>
              </a:buClr>
              <a:buSzPct val="85000"/>
            </a:pPr>
            <a:r>
              <a:rPr lang="en" sz="3200" dirty="0"/>
              <a:t>4-member CFSv2 reforecast ensemble mean</a:t>
            </a:r>
            <a:endParaRPr lang="en" sz="3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137160" indent="-137160">
              <a:spcBef>
                <a:spcPts val="36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3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Evaluated every 5 days, using 9 month runs.</a:t>
            </a:r>
            <a:endParaRPr lang="en" sz="3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137160" indent="-137160">
              <a:spcBef>
                <a:spcPts val="360"/>
              </a:spcBef>
              <a:buClr>
                <a:schemeClr val="accent1"/>
              </a:buClr>
              <a:buSzPct val="85000"/>
              <a:buFont typeface="Arial"/>
              <a:buChar char="•"/>
            </a:pPr>
            <a:r>
              <a:rPr lang="en-US" sz="3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Evaluated for r</a:t>
            </a:r>
            <a:r>
              <a:rPr lang="en" sz="32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eforecast</a:t>
            </a:r>
            <a:r>
              <a:rPr lang="en" sz="3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period </a:t>
            </a:r>
            <a:r>
              <a:rPr lang="en" sz="3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(1982-2010)</a:t>
            </a:r>
            <a:r>
              <a:rPr lang="en-US" sz="32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against GDAS</a:t>
            </a:r>
            <a:endParaRPr lang="en" sz="3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0" indent="0">
              <a:spcBef>
                <a:spcPts val="360"/>
              </a:spcBef>
              <a:buClr>
                <a:schemeClr val="accent1"/>
              </a:buClr>
              <a:buSzPct val="25000"/>
              <a:buNone/>
            </a:pPr>
            <a:endParaRPr sz="32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137160" indent="-137160">
              <a:spcBef>
                <a:spcPts val="360"/>
              </a:spcBef>
              <a:buClr>
                <a:schemeClr val="accent1"/>
              </a:buClr>
              <a:buSzPct val="85000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5791200" y="5621552"/>
            <a:ext cx="3276600" cy="20767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algn="r">
              <a:buSzPct val="25000"/>
            </a:pPr>
            <a:r>
              <a:rPr lang="en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Saha</a:t>
            </a:r>
            <a:r>
              <a:rPr lang="en" sz="9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</a:t>
            </a:r>
            <a:r>
              <a:rPr lang="en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  <p:grpSp>
        <p:nvGrpSpPr>
          <p:cNvPr id="2" name="Shape 76"/>
          <p:cNvGrpSpPr/>
          <p:nvPr/>
        </p:nvGrpSpPr>
        <p:grpSpPr>
          <a:xfrm>
            <a:off x="1703392" y="4790872"/>
            <a:ext cx="5616146" cy="1436472"/>
            <a:chOff x="1143000" y="3810000"/>
            <a:chExt cx="4572000" cy="1191299"/>
          </a:xfrm>
        </p:grpSpPr>
        <p:cxnSp>
          <p:nvCxnSpPr>
            <p:cNvPr id="77" name="Shape 77"/>
            <p:cNvCxnSpPr/>
            <p:nvPr/>
          </p:nvCxnSpPr>
          <p:spPr>
            <a:xfrm>
              <a:off x="12192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78" name="Shape 78"/>
            <p:cNvCxnSpPr/>
            <p:nvPr/>
          </p:nvCxnSpPr>
          <p:spPr>
            <a:xfrm>
              <a:off x="13716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79" name="Shape 79"/>
            <p:cNvCxnSpPr/>
            <p:nvPr/>
          </p:nvCxnSpPr>
          <p:spPr>
            <a:xfrm>
              <a:off x="15240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0" name="Shape 80"/>
            <p:cNvCxnSpPr/>
            <p:nvPr/>
          </p:nvCxnSpPr>
          <p:spPr>
            <a:xfrm>
              <a:off x="16764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1" name="Shape 81"/>
            <p:cNvCxnSpPr/>
            <p:nvPr/>
          </p:nvCxnSpPr>
          <p:spPr>
            <a:xfrm>
              <a:off x="2023683" y="4038600"/>
              <a:ext cx="262199" cy="381000"/>
            </a:xfrm>
            <a:prstGeom prst="straightConnector1">
              <a:avLst/>
            </a:prstGeom>
            <a:noFill/>
            <a:ln w="19050" cap="flat" cmpd="sng">
              <a:solidFill>
                <a:srgbClr val="005DA2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2" name="Shape 82"/>
            <p:cNvCxnSpPr/>
            <p:nvPr/>
          </p:nvCxnSpPr>
          <p:spPr>
            <a:xfrm>
              <a:off x="2176083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3" name="Shape 83"/>
            <p:cNvCxnSpPr/>
            <p:nvPr/>
          </p:nvCxnSpPr>
          <p:spPr>
            <a:xfrm>
              <a:off x="2328483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4" name="Shape 84"/>
            <p:cNvCxnSpPr/>
            <p:nvPr/>
          </p:nvCxnSpPr>
          <p:spPr>
            <a:xfrm>
              <a:off x="2480883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5" name="Shape 85"/>
            <p:cNvCxnSpPr/>
            <p:nvPr/>
          </p:nvCxnSpPr>
          <p:spPr>
            <a:xfrm>
              <a:off x="45720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6" name="Shape 86"/>
            <p:cNvCxnSpPr/>
            <p:nvPr/>
          </p:nvCxnSpPr>
          <p:spPr>
            <a:xfrm>
              <a:off x="47244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7" name="Shape 87"/>
            <p:cNvCxnSpPr/>
            <p:nvPr/>
          </p:nvCxnSpPr>
          <p:spPr>
            <a:xfrm>
              <a:off x="48768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88" name="Shape 88"/>
            <p:cNvCxnSpPr/>
            <p:nvPr/>
          </p:nvCxnSpPr>
          <p:spPr>
            <a:xfrm>
              <a:off x="5029200" y="4038600"/>
              <a:ext cx="381000" cy="533399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grpSp>
          <p:nvGrpSpPr>
            <p:cNvPr id="3" name="Shape 89"/>
            <p:cNvGrpSpPr/>
            <p:nvPr/>
          </p:nvGrpSpPr>
          <p:grpSpPr>
            <a:xfrm>
              <a:off x="1997383" y="4724398"/>
              <a:ext cx="2828100" cy="276901"/>
              <a:chOff x="4076700" y="4190998"/>
              <a:chExt cx="2828100" cy="276901"/>
            </a:xfrm>
          </p:grpSpPr>
          <p:cxnSp>
            <p:nvCxnSpPr>
              <p:cNvPr id="90" name="Shape 90"/>
              <p:cNvCxnSpPr/>
              <p:nvPr/>
            </p:nvCxnSpPr>
            <p:spPr>
              <a:xfrm>
                <a:off x="4114800" y="4191000"/>
                <a:ext cx="7620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cxnSp>
            <p:nvCxnSpPr>
              <p:cNvPr id="91" name="Shape 91"/>
              <p:cNvCxnSpPr/>
              <p:nvPr/>
            </p:nvCxnSpPr>
            <p:spPr>
              <a:xfrm>
                <a:off x="5346476" y="4191000"/>
                <a:ext cx="48269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5DA2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cxnSp>
            <p:nvCxnSpPr>
              <p:cNvPr id="92" name="Shape 92"/>
              <p:cNvCxnSpPr/>
              <p:nvPr/>
            </p:nvCxnSpPr>
            <p:spPr>
              <a:xfrm>
                <a:off x="6295266" y="4191000"/>
                <a:ext cx="41459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5E604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sp>
            <p:nvSpPr>
              <p:cNvPr id="93" name="Shape 93"/>
              <p:cNvSpPr txBox="1"/>
              <p:nvPr/>
            </p:nvSpPr>
            <p:spPr>
              <a:xfrm>
                <a:off x="4076700" y="4191000"/>
                <a:ext cx="808800" cy="276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9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9-month</a:t>
                </a:r>
              </a:p>
            </p:txBody>
          </p:sp>
          <p:sp>
            <p:nvSpPr>
              <p:cNvPr id="94" name="Shape 94"/>
              <p:cNvSpPr txBox="1"/>
              <p:nvPr/>
            </p:nvSpPr>
            <p:spPr>
              <a:xfrm>
                <a:off x="5181600" y="4191000"/>
                <a:ext cx="808800" cy="276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900">
                    <a:solidFill>
                      <a:srgbClr val="005DA2"/>
                    </a:solidFill>
                    <a:latin typeface="Arial"/>
                    <a:ea typeface="Arial"/>
                    <a:cs typeface="Arial"/>
                    <a:sym typeface="Arial"/>
                  </a:rPr>
                  <a:t>3-month</a:t>
                </a:r>
              </a:p>
            </p:txBody>
          </p:sp>
          <p:sp>
            <p:nvSpPr>
              <p:cNvPr id="95" name="Shape 95"/>
              <p:cNvSpPr txBox="1"/>
              <p:nvPr/>
            </p:nvSpPr>
            <p:spPr>
              <a:xfrm>
                <a:off x="6096000" y="4190998"/>
                <a:ext cx="808800" cy="276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900">
                    <a:solidFill>
                      <a:srgbClr val="45E604"/>
                    </a:solidFill>
                    <a:latin typeface="Arial"/>
                    <a:ea typeface="Arial"/>
                    <a:cs typeface="Arial"/>
                    <a:sym typeface="Arial"/>
                  </a:rPr>
                  <a:t>45-day</a:t>
                </a:r>
              </a:p>
            </p:txBody>
          </p:sp>
        </p:grpSp>
        <p:sp>
          <p:nvSpPr>
            <p:cNvPr id="96" name="Shape 96"/>
            <p:cNvSpPr txBox="1"/>
            <p:nvPr/>
          </p:nvSpPr>
          <p:spPr>
            <a:xfrm>
              <a:off x="1181100" y="3810000"/>
              <a:ext cx="571500" cy="2768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 algn="ctr">
                <a:buSzPct val="25000"/>
              </a:pPr>
              <a:r>
                <a:rPr lang="en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Jan 1</a:t>
              </a:r>
            </a:p>
          </p:txBody>
        </p:sp>
        <p:sp>
          <p:nvSpPr>
            <p:cNvPr id="97" name="Shape 97"/>
            <p:cNvSpPr txBox="1"/>
            <p:nvPr/>
          </p:nvSpPr>
          <p:spPr>
            <a:xfrm>
              <a:off x="1981200" y="3810000"/>
              <a:ext cx="571500" cy="2768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 algn="ctr">
                <a:buSzPct val="25000"/>
              </a:pPr>
              <a:r>
                <a:rPr lang="en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Jan 2</a:t>
              </a:r>
            </a:p>
          </p:txBody>
        </p:sp>
        <p:sp>
          <p:nvSpPr>
            <p:cNvPr id="98" name="Shape 98"/>
            <p:cNvSpPr txBox="1"/>
            <p:nvPr/>
          </p:nvSpPr>
          <p:spPr>
            <a:xfrm>
              <a:off x="2819400" y="3810000"/>
              <a:ext cx="571500" cy="2768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 algn="ctr">
                <a:buSzPct val="25000"/>
              </a:pPr>
              <a:r>
                <a:rPr lang="en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Jan 3</a:t>
              </a:r>
            </a:p>
          </p:txBody>
        </p:sp>
        <p:sp>
          <p:nvSpPr>
            <p:cNvPr id="99" name="Shape 99"/>
            <p:cNvSpPr txBox="1"/>
            <p:nvPr/>
          </p:nvSpPr>
          <p:spPr>
            <a:xfrm>
              <a:off x="3657600" y="3810000"/>
              <a:ext cx="571500" cy="2768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 algn="ctr">
                <a:buSzPct val="25000"/>
              </a:pPr>
              <a:r>
                <a:rPr lang="en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Jan 4</a:t>
              </a:r>
            </a:p>
          </p:txBody>
        </p:sp>
        <p:sp>
          <p:nvSpPr>
            <p:cNvPr id="100" name="Shape 100"/>
            <p:cNvSpPr txBox="1"/>
            <p:nvPr/>
          </p:nvSpPr>
          <p:spPr>
            <a:xfrm>
              <a:off x="4495800" y="3810000"/>
              <a:ext cx="571500" cy="2768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34275" rIns="68569" bIns="34275" anchor="t" anchorCtr="0">
              <a:noAutofit/>
            </a:bodyPr>
            <a:lstStyle/>
            <a:p>
              <a:pPr algn="ctr">
                <a:buSzPct val="25000"/>
              </a:pPr>
              <a:r>
                <a:rPr lang="en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Jan 5</a:t>
              </a:r>
            </a:p>
          </p:txBody>
        </p:sp>
        <p:cxnSp>
          <p:nvCxnSpPr>
            <p:cNvPr id="101" name="Shape 101"/>
            <p:cNvCxnSpPr/>
            <p:nvPr/>
          </p:nvCxnSpPr>
          <p:spPr>
            <a:xfrm>
              <a:off x="2861883" y="4038600"/>
              <a:ext cx="262199" cy="381000"/>
            </a:xfrm>
            <a:prstGeom prst="straightConnector1">
              <a:avLst/>
            </a:prstGeom>
            <a:noFill/>
            <a:ln w="19050" cap="flat" cmpd="sng">
              <a:solidFill>
                <a:srgbClr val="005DA2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2" name="Shape 102"/>
            <p:cNvCxnSpPr/>
            <p:nvPr/>
          </p:nvCxnSpPr>
          <p:spPr>
            <a:xfrm>
              <a:off x="3014283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3" name="Shape 103"/>
            <p:cNvCxnSpPr/>
            <p:nvPr/>
          </p:nvCxnSpPr>
          <p:spPr>
            <a:xfrm>
              <a:off x="3166683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4" name="Shape 104"/>
            <p:cNvCxnSpPr/>
            <p:nvPr/>
          </p:nvCxnSpPr>
          <p:spPr>
            <a:xfrm>
              <a:off x="3319082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5" name="Shape 105"/>
            <p:cNvCxnSpPr/>
            <p:nvPr/>
          </p:nvCxnSpPr>
          <p:spPr>
            <a:xfrm>
              <a:off x="3700082" y="4038600"/>
              <a:ext cx="262199" cy="381000"/>
            </a:xfrm>
            <a:prstGeom prst="straightConnector1">
              <a:avLst/>
            </a:prstGeom>
            <a:noFill/>
            <a:ln w="19050" cap="flat" cmpd="sng">
              <a:solidFill>
                <a:srgbClr val="005DA2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6" name="Shape 106"/>
            <p:cNvCxnSpPr/>
            <p:nvPr/>
          </p:nvCxnSpPr>
          <p:spPr>
            <a:xfrm>
              <a:off x="3852482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7" name="Shape 107"/>
            <p:cNvCxnSpPr/>
            <p:nvPr/>
          </p:nvCxnSpPr>
          <p:spPr>
            <a:xfrm>
              <a:off x="4004882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8" name="Shape 108"/>
            <p:cNvCxnSpPr/>
            <p:nvPr/>
          </p:nvCxnSpPr>
          <p:spPr>
            <a:xfrm>
              <a:off x="4157282" y="4038600"/>
              <a:ext cx="185999" cy="266699"/>
            </a:xfrm>
            <a:prstGeom prst="straightConnector1">
              <a:avLst/>
            </a:prstGeom>
            <a:noFill/>
            <a:ln w="19050" cap="flat" cmpd="sng">
              <a:solidFill>
                <a:srgbClr val="45E604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9" name="Shape 109"/>
            <p:cNvCxnSpPr/>
            <p:nvPr/>
          </p:nvCxnSpPr>
          <p:spPr>
            <a:xfrm>
              <a:off x="1143000" y="4038600"/>
              <a:ext cx="45720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lg" len="lg"/>
            </a:ln>
          </p:spPr>
        </p:cxnSp>
      </p:grp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633421" y="380714"/>
            <a:ext cx="8229600" cy="742949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" sz="30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CFSv2 model description</a:t>
            </a:r>
          </a:p>
        </p:txBody>
      </p:sp>
    </p:spTree>
    <p:extLst>
      <p:ext uri="{BB962C8B-B14F-4D97-AF65-F5344CB8AC3E}">
        <p14:creationId xmlns:p14="http://schemas.microsoft.com/office/powerpoint/2010/main" val="258065539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3: </a:t>
            </a:r>
            <a:r>
              <a:rPr lang="en-US" dirty="0" err="1"/>
              <a:t>Hovmöllers</a:t>
            </a:r>
            <a:r>
              <a:rPr lang="en-US" dirty="0"/>
              <a:t> – OLR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65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3: </a:t>
            </a:r>
            <a:r>
              <a:rPr lang="en-US" dirty="0" err="1"/>
              <a:t>Hovmöllers</a:t>
            </a:r>
            <a:r>
              <a:rPr lang="en-US" dirty="0"/>
              <a:t> – u850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69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3: MJO RRM indices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597E65A-447D-7D4B-841C-C297171FE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979" y="1225229"/>
            <a:ext cx="6092042" cy="548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03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3: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F0C333D-4003-604D-A0CF-ABCA9346D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4564"/>
            <a:ext cx="9144000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5FDFDD-584A-1642-96A1-B645140F75DD}"/>
              </a:ext>
            </a:extLst>
          </p:cNvPr>
          <p:cNvSpPr txBox="1"/>
          <p:nvPr/>
        </p:nvSpPr>
        <p:spPr>
          <a:xfrm>
            <a:off x="6195447" y="1247796"/>
            <a:ext cx="2841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“dramatic” improvement</a:t>
            </a:r>
          </a:p>
        </p:txBody>
      </p:sp>
    </p:spTree>
    <p:extLst>
      <p:ext uri="{BB962C8B-B14F-4D97-AF65-F5344CB8AC3E}">
        <p14:creationId xmlns:p14="http://schemas.microsoft.com/office/powerpoint/2010/main" val="833852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AEDCD8-A996-654D-AF53-B3243FACE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</a:blip>
          <a:srcRect l="4834" t="7446" r="19553" b="2164"/>
          <a:stretch/>
        </p:blipFill>
        <p:spPr>
          <a:xfrm>
            <a:off x="1460664" y="473101"/>
            <a:ext cx="6222672" cy="6198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0D7B1E-84E1-724B-828D-8C1186335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633" y="1393265"/>
            <a:ext cx="8502733" cy="2893727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What about “mean state” characteristics?</a:t>
            </a:r>
          </a:p>
        </p:txBody>
      </p:sp>
    </p:spTree>
    <p:extLst>
      <p:ext uri="{BB962C8B-B14F-4D97-AF65-F5344CB8AC3E}">
        <p14:creationId xmlns:p14="http://schemas.microsoft.com/office/powerpoint/2010/main" val="4280891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Volumetric </a:t>
            </a:r>
            <a:r>
              <a:rPr lang="en-US" dirty="0" err="1"/>
              <a:t>precip</a:t>
            </a:r>
            <a:r>
              <a:rPr lang="en-US" dirty="0"/>
              <a:t>. &amp; evaporation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13DF3EF-A449-674F-B4F1-1E3F1531D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3" r="8604"/>
          <a:stretch/>
        </p:blipFill>
        <p:spPr>
          <a:xfrm>
            <a:off x="2762426" y="1261841"/>
            <a:ext cx="6025314" cy="457784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9737A6-C46B-334E-9B20-01304CF9210D}"/>
              </a:ext>
            </a:extLst>
          </p:cNvPr>
          <p:cNvSpPr txBox="1">
            <a:spLocks/>
          </p:cNvSpPr>
          <p:nvPr/>
        </p:nvSpPr>
        <p:spPr>
          <a:xfrm>
            <a:off x="71250" y="1539313"/>
            <a:ext cx="3008415" cy="4220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3-km has ~10% more </a:t>
            </a:r>
            <a:r>
              <a:rPr lang="en-US" b="1" dirty="0"/>
              <a:t>tropical</a:t>
            </a:r>
            <a:r>
              <a:rPr lang="en-US" dirty="0"/>
              <a:t> </a:t>
            </a:r>
            <a:r>
              <a:rPr lang="en-US" dirty="0" err="1"/>
              <a:t>precip</a:t>
            </a:r>
            <a:r>
              <a:rPr lang="en-US" dirty="0"/>
              <a:t>. &amp; evap. than the </a:t>
            </a:r>
            <a:r>
              <a:rPr lang="en-US" dirty="0" err="1"/>
              <a:t>obs</a:t>
            </a:r>
            <a:r>
              <a:rPr lang="en-US" dirty="0"/>
              <a:t>/analysis</a:t>
            </a:r>
          </a:p>
          <a:p>
            <a:r>
              <a:rPr lang="en-US" dirty="0"/>
              <a:t>15-km has only a ~4% bias</a:t>
            </a:r>
          </a:p>
          <a:p>
            <a:r>
              <a:rPr lang="en-US" dirty="0"/>
              <a:t>Due to lack of ocean feedback?</a:t>
            </a:r>
          </a:p>
        </p:txBody>
      </p:sp>
    </p:spTree>
    <p:extLst>
      <p:ext uri="{BB962C8B-B14F-4D97-AF65-F5344CB8AC3E}">
        <p14:creationId xmlns:p14="http://schemas.microsoft.com/office/powerpoint/2010/main" val="663248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Distributions of </a:t>
            </a:r>
            <a:r>
              <a:rPr lang="en-US" dirty="0" err="1"/>
              <a:t>precip</a:t>
            </a:r>
            <a:r>
              <a:rPr lang="en-US" dirty="0"/>
              <a:t>. rates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9737A6-C46B-334E-9B20-01304CF9210D}"/>
              </a:ext>
            </a:extLst>
          </p:cNvPr>
          <p:cNvSpPr txBox="1">
            <a:spLocks/>
          </p:cNvSpPr>
          <p:nvPr/>
        </p:nvSpPr>
        <p:spPr>
          <a:xfrm>
            <a:off x="5807035" y="1503690"/>
            <a:ext cx="3336966" cy="4220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3-km simulation almost perfectly matches the TRMM distribution!</a:t>
            </a:r>
          </a:p>
          <a:p>
            <a:r>
              <a:rPr lang="en-US" dirty="0"/>
              <a:t>Parameterized runs have too much light </a:t>
            </a:r>
            <a:r>
              <a:rPr lang="en-US" dirty="0" err="1"/>
              <a:t>precip</a:t>
            </a:r>
            <a:r>
              <a:rPr lang="en-US" dirty="0"/>
              <a:t>. and too little heavy </a:t>
            </a:r>
            <a:r>
              <a:rPr lang="en-US" dirty="0" err="1"/>
              <a:t>precip</a:t>
            </a:r>
            <a:r>
              <a:rPr lang="en-US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167A4A-8298-BE4F-8EB0-B4E5F1F75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3" t="7493" r="8094" b="5535"/>
          <a:stretch/>
        </p:blipFill>
        <p:spPr>
          <a:xfrm>
            <a:off x="178130" y="1236489"/>
            <a:ext cx="5628904" cy="55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4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Other cases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898D19A-6EA6-BB48-87C1-310CC40BD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22"/>
          <a:stretch/>
        </p:blipFill>
        <p:spPr>
          <a:xfrm>
            <a:off x="4263247" y="1194934"/>
            <a:ext cx="4880753" cy="4971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60DE9B-82F3-8B45-8CF8-F6B69821C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9"/>
          <a:stretch/>
        </p:blipFill>
        <p:spPr>
          <a:xfrm>
            <a:off x="0" y="1194934"/>
            <a:ext cx="4806537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83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Diurnal cycle of precipitation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63B1DB5-D1CE-B245-AC7B-BC41E326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5048"/>
            <a:ext cx="9138065" cy="203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42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16A664-478A-B949-98AD-797D48C08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008" y="936277"/>
            <a:ext cx="4061361" cy="4061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54CF7F-3927-1A4A-9188-D04465B06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01" y="936277"/>
            <a:ext cx="4061361" cy="4061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Diurnal cycle – full tropics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61AE342-6732-AF44-A12F-636337F039B1}"/>
              </a:ext>
            </a:extLst>
          </p:cNvPr>
          <p:cNvSpPr txBox="1">
            <a:spLocks/>
          </p:cNvSpPr>
          <p:nvPr/>
        </p:nvSpPr>
        <p:spPr>
          <a:xfrm>
            <a:off x="178130" y="4858467"/>
            <a:ext cx="8752114" cy="1886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Diurnal peak timing is improved at 3km both over land and ocean</a:t>
            </a:r>
          </a:p>
          <a:p>
            <a:r>
              <a:rPr lang="en-US" dirty="0"/>
              <a:t>Improvement is most improved over the ocean – nearly perfect!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687DAB-8746-FF4B-9EEA-4AE29D41251D}"/>
              </a:ext>
            </a:extLst>
          </p:cNvPr>
          <p:cNvSpPr txBox="1"/>
          <p:nvPr/>
        </p:nvSpPr>
        <p:spPr>
          <a:xfrm>
            <a:off x="1979440" y="1481815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ocean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CE156-C2FF-DD4C-96E8-A79FF3CC2743}"/>
              </a:ext>
            </a:extLst>
          </p:cNvPr>
          <p:cNvSpPr txBox="1"/>
          <p:nvPr/>
        </p:nvSpPr>
        <p:spPr>
          <a:xfrm>
            <a:off x="6334447" y="1479615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197530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944" y="1115683"/>
            <a:ext cx="7886700" cy="99417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" b="1" dirty="0">
                <a:latin typeface="+mn-lt"/>
              </a:rPr>
              <a:t>CFSv2 </a:t>
            </a:r>
            <a:r>
              <a:rPr lang="en-US" b="1" dirty="0">
                <a:latin typeface="+mn-lt"/>
              </a:rPr>
              <a:t>500 </a:t>
            </a:r>
            <a:r>
              <a:rPr lang="en-US" b="1" dirty="0" err="1">
                <a:latin typeface="+mn-lt"/>
              </a:rPr>
              <a:t>hPa</a:t>
            </a:r>
            <a:r>
              <a:rPr lang="en-US" b="1" dirty="0">
                <a:latin typeface="+mn-lt"/>
              </a:rPr>
              <a:t> </a:t>
            </a:r>
            <a:r>
              <a:rPr lang="en" b="1" dirty="0">
                <a:latin typeface="+mn-lt"/>
              </a:rPr>
              <a:t>skill vs lead time</a:t>
            </a:r>
            <a:br>
              <a:rPr lang="en" b="1" dirty="0">
                <a:latin typeface="+mn-lt"/>
              </a:rPr>
            </a:br>
            <a:r>
              <a:rPr lang="en-US" sz="2700" b="1" dirty="0">
                <a:solidFill>
                  <a:schemeClr val="accent5"/>
                </a:solidFill>
                <a:latin typeface="+mn-lt"/>
              </a:rPr>
              <a:t>Verification Domains (also global)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4" b="9956"/>
          <a:stretch/>
        </p:blipFill>
        <p:spPr>
          <a:xfrm>
            <a:off x="1419164" y="2623673"/>
            <a:ext cx="5726423" cy="3305710"/>
          </a:xfrm>
        </p:spPr>
      </p:pic>
      <p:sp>
        <p:nvSpPr>
          <p:cNvPr id="3" name="TextBox 2"/>
          <p:cNvSpPr txBox="1"/>
          <p:nvPr/>
        </p:nvSpPr>
        <p:spPr>
          <a:xfrm>
            <a:off x="6965879" y="2891533"/>
            <a:ext cx="11257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Global</a:t>
            </a:r>
          </a:p>
          <a:p>
            <a:r>
              <a:rPr lang="en-US" sz="2100" b="1" dirty="0">
                <a:solidFill>
                  <a:srgbClr val="FF0000"/>
                </a:solidFill>
              </a:rPr>
              <a:t>Conus</a:t>
            </a:r>
          </a:p>
          <a:p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Western</a:t>
            </a:r>
          </a:p>
          <a:p>
            <a:r>
              <a:rPr lang="en-US" sz="2100" b="1" dirty="0">
                <a:solidFill>
                  <a:schemeClr val="accent6"/>
                </a:solidFill>
              </a:rPr>
              <a:t>WA</a:t>
            </a:r>
          </a:p>
        </p:txBody>
      </p:sp>
    </p:spTree>
    <p:extLst>
      <p:ext uri="{BB962C8B-B14F-4D97-AF65-F5344CB8AC3E}">
        <p14:creationId xmlns:p14="http://schemas.microsoft.com/office/powerpoint/2010/main" val="4080231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16A664-478A-B949-98AD-797D48C08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008" y="936277"/>
            <a:ext cx="4061361" cy="4061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54CF7F-3927-1A4A-9188-D04465B06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01" y="936277"/>
            <a:ext cx="4061361" cy="4061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Diurnal cycle – Maritime Continent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61AE342-6732-AF44-A12F-636337F039B1}"/>
              </a:ext>
            </a:extLst>
          </p:cNvPr>
          <p:cNvSpPr txBox="1">
            <a:spLocks/>
          </p:cNvSpPr>
          <p:nvPr/>
        </p:nvSpPr>
        <p:spPr>
          <a:xfrm>
            <a:off x="178130" y="4858467"/>
            <a:ext cx="8752114" cy="1886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Very similar story over just the Maritime Continent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687DAB-8746-FF4B-9EEA-4AE29D41251D}"/>
              </a:ext>
            </a:extLst>
          </p:cNvPr>
          <p:cNvSpPr txBox="1"/>
          <p:nvPr/>
        </p:nvSpPr>
        <p:spPr>
          <a:xfrm>
            <a:off x="1979440" y="1481815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ocean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CE156-C2FF-DD4C-96E8-A79FF3CC2743}"/>
              </a:ext>
            </a:extLst>
          </p:cNvPr>
          <p:cNvSpPr txBox="1"/>
          <p:nvPr/>
        </p:nvSpPr>
        <p:spPr>
          <a:xfrm>
            <a:off x="6334447" y="1479615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1198043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87AEA-DD9D-5941-8210-ADEA577E9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work will continue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CE8E1-EB5B-CC40-943F-51C0D93F6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Enough computer resources to do three more one month cases.</a:t>
            </a:r>
          </a:p>
          <a:p>
            <a:r>
              <a:rPr lang="en-US" dirty="0"/>
              <a:t>Looks very promising.</a:t>
            </a:r>
          </a:p>
        </p:txBody>
      </p:sp>
    </p:spTree>
    <p:extLst>
      <p:ext uri="{BB962C8B-B14F-4D97-AF65-F5344CB8AC3E}">
        <p14:creationId xmlns:p14="http://schemas.microsoft.com/office/powerpoint/2010/main" val="2121351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AD9C3-CDE8-8749-927D-D627F389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92A5-3951-1543-940E-01152F4F2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4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563" y="1496356"/>
            <a:ext cx="2912166" cy="32744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Errors Saturate After Three Weeks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Minimal Skill In Third Week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29" y="905011"/>
            <a:ext cx="4737698" cy="4737698"/>
          </a:xfrm>
        </p:spPr>
      </p:pic>
    </p:spTree>
    <p:extLst>
      <p:ext uri="{BB962C8B-B14F-4D97-AF65-F5344CB8AC3E}">
        <p14:creationId xmlns:p14="http://schemas.microsoft.com/office/powerpoint/2010/main" val="2676067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1719675" y="3008100"/>
            <a:ext cx="6390450" cy="841950"/>
          </a:xfrm>
          <a:prstGeom prst="rect">
            <a:avLst/>
          </a:prstGeom>
        </p:spPr>
        <p:txBody>
          <a:bodyPr vert="horz" lIns="68569" tIns="68569" rIns="68569" bIns="68569" rtlCol="0" anchor="ctr" anchorCtr="0">
            <a:noAutofit/>
          </a:bodyPr>
          <a:lstStyle/>
          <a:p>
            <a:pPr marL="171450" algn="l"/>
            <a:r>
              <a:rPr lang="en-US" dirty="0"/>
              <a:t>How about CFSv2 convection?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Goes bad quickly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 h</a:t>
            </a:r>
            <a:r>
              <a:rPr lang="en" dirty="0" err="1"/>
              <a:t>ovmöller</a:t>
            </a:r>
            <a:r>
              <a:rPr lang="en" dirty="0"/>
              <a:t> comparison at different lead times</a:t>
            </a:r>
          </a:p>
        </p:txBody>
      </p:sp>
    </p:spTree>
    <p:extLst>
      <p:ext uri="{BB962C8B-B14F-4D97-AF65-F5344CB8AC3E}">
        <p14:creationId xmlns:p14="http://schemas.microsoft.com/office/powerpoint/2010/main" val="2486900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 descr="hovmoller_CHI200_1weekave_f01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221" y="1771650"/>
            <a:ext cx="4268250" cy="426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1376775" y="1149875"/>
            <a:ext cx="6390450" cy="57262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b="1" dirty="0">
                <a:solidFill>
                  <a:schemeClr val="accent5"/>
                </a:solidFill>
              </a:rPr>
              <a:t>CHI200</a:t>
            </a:r>
            <a:r>
              <a:rPr lang="en" dirty="0"/>
              <a:t> </a:t>
            </a:r>
            <a:r>
              <a:rPr lang="en" dirty="0" err="1">
                <a:solidFill>
                  <a:srgbClr val="FFFFFF"/>
                </a:solidFill>
              </a:rPr>
              <a:t>öller</a:t>
            </a:r>
            <a:r>
              <a:rPr lang="en" dirty="0">
                <a:solidFill>
                  <a:srgbClr val="FFFFFF"/>
                </a:solidFill>
              </a:rPr>
              <a:t>: analyses vs week-1 forecasts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1198307" y="2049822"/>
            <a:ext cx="2432746" cy="295291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Clr>
                <a:schemeClr val="dk1"/>
              </a:buClr>
              <a:buSzPct val="55000"/>
              <a:buNone/>
            </a:pPr>
            <a:r>
              <a:rPr lang="en" sz="2400" dirty="0"/>
              <a:t>Spring/summer 2005</a:t>
            </a:r>
          </a:p>
          <a:p>
            <a:pPr>
              <a:buClr>
                <a:schemeClr val="dk1"/>
              </a:buClr>
              <a:buSzPct val="55000"/>
              <a:buNone/>
            </a:pPr>
            <a:endParaRPr sz="2400" dirty="0"/>
          </a:p>
          <a:p>
            <a:pPr marL="0" indent="0">
              <a:buClr>
                <a:schemeClr val="dk1"/>
              </a:buClr>
              <a:buSzPct val="55000"/>
              <a:buNone/>
            </a:pPr>
            <a:r>
              <a:rPr lang="en-US" sz="2400" dirty="0"/>
              <a:t>A</a:t>
            </a:r>
            <a:r>
              <a:rPr lang="en" sz="2400" dirty="0" err="1"/>
              <a:t>veraged</a:t>
            </a:r>
            <a:r>
              <a:rPr lang="en" sz="2400" dirty="0"/>
              <a:t> from 5S to 5N</a:t>
            </a:r>
          </a:p>
        </p:txBody>
      </p:sp>
    </p:spTree>
    <p:extLst>
      <p:ext uri="{BB962C8B-B14F-4D97-AF65-F5344CB8AC3E}">
        <p14:creationId xmlns:p14="http://schemas.microsoft.com/office/powerpoint/2010/main" val="204109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376775" y="1149875"/>
            <a:ext cx="6390450" cy="57262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dirty="0"/>
              <a:t>CHI200 </a:t>
            </a:r>
            <a:r>
              <a:rPr lang="en" dirty="0" err="1">
                <a:solidFill>
                  <a:srgbClr val="FFFFFF"/>
                </a:solidFill>
              </a:rPr>
              <a:t>öller</a:t>
            </a:r>
            <a:r>
              <a:rPr lang="en" dirty="0">
                <a:solidFill>
                  <a:srgbClr val="FFFFFF"/>
                </a:solidFill>
              </a:rPr>
              <a:t>: analyses vs week-1 forecasts</a:t>
            </a:r>
          </a:p>
        </p:txBody>
      </p:sp>
      <p:pic>
        <p:nvPicPr>
          <p:cNvPr id="184" name="Shape 184" descr="hovmoller_CHI200_1weekave_f01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221" y="1771650"/>
            <a:ext cx="4268250" cy="4268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Shape 185"/>
          <p:cNvCxnSpPr/>
          <p:nvPr/>
        </p:nvCxnSpPr>
        <p:spPr>
          <a:xfrm>
            <a:off x="4179450" y="3381431"/>
            <a:ext cx="1489500" cy="5584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Shape 186"/>
          <p:cNvCxnSpPr/>
          <p:nvPr/>
        </p:nvCxnSpPr>
        <p:spPr>
          <a:xfrm>
            <a:off x="4179450" y="3610031"/>
            <a:ext cx="1489500" cy="5584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Shape 187"/>
          <p:cNvCxnSpPr/>
          <p:nvPr/>
        </p:nvCxnSpPr>
        <p:spPr>
          <a:xfrm>
            <a:off x="6008250" y="3381431"/>
            <a:ext cx="1489500" cy="5584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Shape 188"/>
          <p:cNvCxnSpPr/>
          <p:nvPr/>
        </p:nvCxnSpPr>
        <p:spPr>
          <a:xfrm>
            <a:off x="6008250" y="3610031"/>
            <a:ext cx="1489500" cy="5584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1262475" y="1857317"/>
            <a:ext cx="2662425" cy="414337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None/>
            </a:pPr>
            <a:r>
              <a:rPr lang="en" sz="1500" u="sng" dirty="0"/>
              <a:t>Time period</a:t>
            </a:r>
            <a:r>
              <a:rPr lang="en" sz="1500" dirty="0"/>
              <a:t>: </a:t>
            </a:r>
          </a:p>
          <a:p>
            <a:pPr>
              <a:buClr>
                <a:schemeClr val="dk1"/>
              </a:buClr>
              <a:buSzPct val="55000"/>
              <a:buNone/>
            </a:pPr>
            <a:r>
              <a:rPr lang="en" sz="1500" dirty="0"/>
              <a:t>Spring/summer 2005</a:t>
            </a:r>
          </a:p>
          <a:p>
            <a:pPr marL="0" indent="342900">
              <a:buNone/>
            </a:pPr>
            <a:endParaRPr sz="1500" dirty="0"/>
          </a:p>
          <a:p>
            <a:pPr marL="0" indent="0">
              <a:buNone/>
            </a:pPr>
            <a:r>
              <a:rPr lang="en" sz="1500" u="sng" dirty="0"/>
              <a:t>Short leads</a:t>
            </a:r>
            <a:r>
              <a:rPr lang="en" sz="1500" dirty="0"/>
              <a:t>:</a:t>
            </a:r>
          </a:p>
          <a:p>
            <a:pPr marL="0" indent="0">
              <a:buNone/>
            </a:pPr>
            <a:r>
              <a:rPr lang="en" sz="1500" dirty="0"/>
              <a:t>Clear propagating features in both the analyses and forecasts</a:t>
            </a:r>
          </a:p>
        </p:txBody>
      </p:sp>
    </p:spTree>
    <p:extLst>
      <p:ext uri="{BB962C8B-B14F-4D97-AF65-F5344CB8AC3E}">
        <p14:creationId xmlns:p14="http://schemas.microsoft.com/office/powerpoint/2010/main" val="1653481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1376775" y="1149875"/>
            <a:ext cx="6390450" cy="57262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dirty="0"/>
              <a:t>CHI200 </a:t>
            </a:r>
            <a:r>
              <a:rPr lang="en" dirty="0" err="1">
                <a:solidFill>
                  <a:srgbClr val="FFFFFF"/>
                </a:solidFill>
              </a:rPr>
              <a:t>öller</a:t>
            </a:r>
            <a:r>
              <a:rPr lang="en" dirty="0">
                <a:solidFill>
                  <a:srgbClr val="FFFFFF"/>
                </a:solidFill>
              </a:rPr>
              <a:t>: analyses vs week-2 forecasts</a:t>
            </a:r>
          </a:p>
        </p:txBody>
      </p:sp>
      <p:pic>
        <p:nvPicPr>
          <p:cNvPr id="195" name="Shape 195" descr="hovmoller_CHI200_1weekave_f07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221" y="1771650"/>
            <a:ext cx="4268250" cy="426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1262475" y="1857317"/>
            <a:ext cx="2662425" cy="4143375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pPr>
              <a:buNone/>
            </a:pPr>
            <a:r>
              <a:rPr lang="en" sz="1500" u="sng"/>
              <a:t>Time period</a:t>
            </a:r>
            <a:r>
              <a:rPr lang="en" sz="1500"/>
              <a:t>: </a:t>
            </a:r>
          </a:p>
          <a:p>
            <a:pPr>
              <a:buClr>
                <a:schemeClr val="dk1"/>
              </a:buClr>
              <a:buSzPct val="55000"/>
              <a:buNone/>
            </a:pPr>
            <a:r>
              <a:rPr lang="en" sz="1500"/>
              <a:t>Spring/summer 2005</a:t>
            </a:r>
          </a:p>
          <a:p>
            <a:pPr marL="0" indent="342900">
              <a:buNone/>
            </a:pPr>
            <a:endParaRPr sz="1500"/>
          </a:p>
          <a:p>
            <a:pPr marL="0" indent="0">
              <a:buNone/>
            </a:pPr>
            <a:r>
              <a:rPr lang="en" sz="1500" u="sng"/>
              <a:t>Short leads</a:t>
            </a:r>
            <a:r>
              <a:rPr lang="en" sz="1500"/>
              <a:t>:</a:t>
            </a:r>
          </a:p>
          <a:p>
            <a:pPr marL="0" indent="0">
              <a:buNone/>
            </a:pPr>
            <a:r>
              <a:rPr lang="en" sz="1500"/>
              <a:t>Clear propagating features in both the analyses and forecasts</a:t>
            </a:r>
          </a:p>
        </p:txBody>
      </p:sp>
    </p:spTree>
    <p:extLst>
      <p:ext uri="{BB962C8B-B14F-4D97-AF65-F5344CB8AC3E}">
        <p14:creationId xmlns:p14="http://schemas.microsoft.com/office/powerpoint/2010/main" val="2085381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2699</TotalTime>
  <Words>787</Words>
  <Application>Microsoft Macintosh PowerPoint</Application>
  <PresentationFormat>On-screen Show (4:3)</PresentationFormat>
  <Paragraphs>134</Paragraphs>
  <Slides>42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ＭＳ Ｐゴシック</vt:lpstr>
      <vt:lpstr>Arial</vt:lpstr>
      <vt:lpstr>Calibri</vt:lpstr>
      <vt:lpstr>Calibri Light</vt:lpstr>
      <vt:lpstr>Cambria</vt:lpstr>
      <vt:lpstr>Office Theme</vt:lpstr>
      <vt:lpstr>MPAS 3-km simulation results</vt:lpstr>
      <vt:lpstr>This project began with an evaluation of the subseasonal and seasonal prediction skill of the NOAA/NWS CFSv2 system, the operational subseasonal/seasonal forecasting system for the U.S. </vt:lpstr>
      <vt:lpstr>CFSv2 model description</vt:lpstr>
      <vt:lpstr>CFSv2 500 hPa skill vs lead time Verification Domains (also global)</vt:lpstr>
      <vt:lpstr>Errors Saturate After Three Weeks  Minimal Skill In Third Week</vt:lpstr>
      <vt:lpstr>How about CFSv2 convection?    Goes bad quickly  A hovmöller comparison at different lead times</vt:lpstr>
      <vt:lpstr>CHI200 öller: analyses vs week-1 forecasts</vt:lpstr>
      <vt:lpstr>CHI200 öller: analyses vs week-1 forecasts</vt:lpstr>
      <vt:lpstr>CHI200 öller: analyses vs week-2 forecasts</vt:lpstr>
      <vt:lpstr>CHI200 ller: analyses vs week-3 forecasts</vt:lpstr>
      <vt:lpstr>CHI200 ler: analyses vs week-4 forecasts</vt:lpstr>
      <vt:lpstr>CHI200 Hovmöller: analyses vs week-5 forecasts</vt:lpstr>
      <vt:lpstr>Improving global weather prediction from days to weeks</vt:lpstr>
      <vt:lpstr>So the big question</vt:lpstr>
      <vt:lpstr>Subseasonal Experiments with MPAS</vt:lpstr>
      <vt:lpstr>MPAS</vt:lpstr>
      <vt:lpstr>Note:</vt:lpstr>
      <vt:lpstr>Case 1: DYNAMO MJO2 (2011-11-22)</vt:lpstr>
      <vt:lpstr>Case 1: Hovmöllers – precip. rate</vt:lpstr>
      <vt:lpstr>Case 1: Hovmöllers – OLR</vt:lpstr>
      <vt:lpstr>Case 1: Hovmöllers – u850 </vt:lpstr>
      <vt:lpstr>Case 1: MJO RRM indices</vt:lpstr>
      <vt:lpstr>Case 1: Extratropical Z500’</vt:lpstr>
      <vt:lpstr>Case 1: Extratropical Z500’</vt:lpstr>
      <vt:lpstr>Case 2: 2013-02-08</vt:lpstr>
      <vt:lpstr>Case 2: Hovmöllers – OLR</vt:lpstr>
      <vt:lpstr>Case 2: Hovmöllers – u850</vt:lpstr>
      <vt:lpstr>Case 2: Extratropical Z500’</vt:lpstr>
      <vt:lpstr>Case 3: 2013-12-02</vt:lpstr>
      <vt:lpstr>Case 3: Hovmöllers – OLR</vt:lpstr>
      <vt:lpstr>Case 3: Hovmöllers – u850</vt:lpstr>
      <vt:lpstr>Case 3: MJO RRM indices</vt:lpstr>
      <vt:lpstr>Case 3: Extratropical Z500’</vt:lpstr>
      <vt:lpstr>What about “mean state” characteristics?</vt:lpstr>
      <vt:lpstr>Volumetric precip. &amp; evaporation</vt:lpstr>
      <vt:lpstr>Distributions of precip. rates</vt:lpstr>
      <vt:lpstr>Other cases</vt:lpstr>
      <vt:lpstr>Diurnal cycle of precipitation</vt:lpstr>
      <vt:lpstr>Diurnal cycle – full tropics</vt:lpstr>
      <vt:lpstr>Diurnal cycle – Maritime Continent</vt:lpstr>
      <vt:lpstr>This work will continue</vt:lpstr>
      <vt:lpstr>The end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UW-WRF Ensemble Verification</dc:title>
  <dc:creator>Work Account</dc:creator>
  <cp:lastModifiedBy>Cliff Mass</cp:lastModifiedBy>
  <cp:revision>88</cp:revision>
  <dcterms:created xsi:type="dcterms:W3CDTF">2018-05-21T17:21:53Z</dcterms:created>
  <dcterms:modified xsi:type="dcterms:W3CDTF">2018-05-30T17:14:01Z</dcterms:modified>
</cp:coreProperties>
</file>