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5" r:id="rId2"/>
    <p:sldId id="311" r:id="rId3"/>
    <p:sldId id="336" r:id="rId4"/>
    <p:sldId id="339" r:id="rId5"/>
    <p:sldId id="338" r:id="rId6"/>
    <p:sldId id="340" r:id="rId7"/>
    <p:sldId id="337" r:id="rId8"/>
    <p:sldId id="341" r:id="rId9"/>
    <p:sldId id="263" r:id="rId10"/>
    <p:sldId id="266" r:id="rId11"/>
    <p:sldId id="281" r:id="rId12"/>
    <p:sldId id="287" r:id="rId13"/>
    <p:sldId id="292" r:id="rId14"/>
    <p:sldId id="297" r:id="rId15"/>
    <p:sldId id="305" r:id="rId16"/>
    <p:sldId id="31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415" r:id="rId27"/>
    <p:sldId id="352" r:id="rId28"/>
    <p:sldId id="354" r:id="rId29"/>
    <p:sldId id="355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75" r:id="rId39"/>
    <p:sldId id="376" r:id="rId40"/>
    <p:sldId id="377" r:id="rId41"/>
    <p:sldId id="378" r:id="rId42"/>
    <p:sldId id="416" r:id="rId43"/>
    <p:sldId id="407" r:id="rId44"/>
    <p:sldId id="408" r:id="rId45"/>
    <p:sldId id="409" r:id="rId46"/>
    <p:sldId id="410" r:id="rId47"/>
    <p:sldId id="411" r:id="rId48"/>
    <p:sldId id="41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2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8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6E1BB-6AB3-CE45-A219-52E6B85767BA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C890D-C9BF-4446-9224-A52E93C292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3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95A5345-4F2C-A44D-B7F8-BA84C7BA1902}" type="slidenum">
              <a:rPr lang="en-US" altLang="en-US" sz="1200"/>
              <a:pPr/>
              <a:t>33</a:t>
            </a:fld>
            <a:endParaRPr lang="en-US" altLang="en-US" sz="1200" dirty="0"/>
          </a:p>
        </p:txBody>
      </p:sp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0870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96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/>
            <a:fld id="{9F6F2EA2-A4C8-DA45-BFA0-84977BD0CB47}" type="slidenum">
              <a:rPr lang="en-US" altLang="en-US" sz="1200">
                <a:latin typeface="Calibri" charset="0"/>
              </a:rPr>
              <a:pPr algn="r" defTabSz="914400"/>
              <a:t>39</a:t>
            </a:fld>
            <a:endParaRPr lang="en-US" altLang="en-US" sz="1200" dirty="0">
              <a:latin typeface="Calibri" charset="0"/>
            </a:endParaRPr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293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/>
            <a:fld id="{A6B84B80-22C7-9D40-883B-79C4206DFA83}" type="slidenum">
              <a:rPr lang="en-US" altLang="en-US" sz="1200">
                <a:latin typeface="Calibri" charset="0"/>
              </a:rPr>
              <a:pPr algn="r" defTabSz="914400"/>
              <a:t>40</a:t>
            </a:fld>
            <a:endParaRPr lang="en-US" altLang="en-US" sz="1200" dirty="0">
              <a:latin typeface="Calibri" charset="0"/>
            </a:endParaRPr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00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/>
            <a:fld id="{6948BF9C-B152-2346-A52E-C6F85F9869DC}" type="slidenum">
              <a:rPr lang="en-US" altLang="en-US" sz="1200">
                <a:latin typeface="Calibri" charset="0"/>
              </a:rPr>
              <a:pPr algn="r" defTabSz="914400"/>
              <a:t>41</a:t>
            </a:fld>
            <a:endParaRPr lang="en-US" altLang="en-US" sz="1200" dirty="0">
              <a:latin typeface="Calibri" charset="0"/>
            </a:endParaRPr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54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3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2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3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0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3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7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6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5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5F6C9-E4AC-4DB2-9BDA-CF2FEE48D205}" type="datetimeFigureOut">
              <a:rPr lang="en-US" smtClean="0"/>
              <a:t>11/9/16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4072D-BB9B-4DB5-A747-1F556123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8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357" y="803956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accent1"/>
                </a:solidFill>
              </a:rPr>
              <a:t>Atmospheric Rivers and the Pacific Northwest:  Flow Sensitivity and Climate Change</a:t>
            </a:r>
            <a:endParaRPr lang="en-US" sz="5000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Cliff Mass </a:t>
            </a:r>
            <a:r>
              <a:rPr lang="en-US" dirty="0" smtClean="0"/>
              <a:t>University </a:t>
            </a:r>
            <a:r>
              <a:rPr lang="en-US" dirty="0" smtClean="0"/>
              <a:t>of </a:t>
            </a:r>
            <a:r>
              <a:rPr lang="en-US" dirty="0" smtClean="0"/>
              <a:t>Washington</a:t>
            </a:r>
          </a:p>
          <a:p>
            <a:r>
              <a:rPr lang="en-US" dirty="0" smtClean="0"/>
              <a:t>USACE, Nov. 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Model configuration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WRF-ARW V3.5 </a:t>
            </a:r>
            <a:r>
              <a:rPr lang="en-US" baseline="30000" dirty="0"/>
              <a:t>1</a:t>
            </a:r>
            <a:endParaRPr lang="en-US" dirty="0" smtClean="0"/>
          </a:p>
          <a:p>
            <a:r>
              <a:rPr lang="en-US" dirty="0" smtClean="0"/>
              <a:t>4-km horizontal resolution</a:t>
            </a:r>
          </a:p>
          <a:p>
            <a:r>
              <a:rPr lang="en-US" dirty="0" smtClean="0"/>
              <a:t>305 x 390 grid points, 37 vertical levels</a:t>
            </a:r>
          </a:p>
          <a:p>
            <a:r>
              <a:rPr lang="en-US" dirty="0" smtClean="0"/>
              <a:t>Parameterizations include:</a:t>
            </a:r>
          </a:p>
          <a:p>
            <a:pPr lvl="1"/>
            <a:r>
              <a:rPr lang="en-US" dirty="0" smtClean="0"/>
              <a:t>Thompson microphysics 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RRTMG SW and LW radiation 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lvl="1"/>
            <a:r>
              <a:rPr lang="en-US" dirty="0" smtClean="0"/>
              <a:t>YSU PBL </a:t>
            </a:r>
            <a:r>
              <a:rPr lang="en-US" baseline="30000" dirty="0" smtClean="0"/>
              <a:t>4</a:t>
            </a:r>
            <a:endParaRPr lang="en-US" dirty="0" smtClean="0"/>
          </a:p>
          <a:p>
            <a:pPr lvl="1"/>
            <a:r>
              <a:rPr lang="en-US" dirty="0" smtClean="0"/>
              <a:t>Old SAS cumulus </a:t>
            </a:r>
            <a:r>
              <a:rPr lang="en-US" baseline="30000" dirty="0" smtClean="0"/>
              <a:t>5</a:t>
            </a:r>
            <a:endParaRPr lang="en-US" dirty="0" smtClean="0"/>
          </a:p>
          <a:p>
            <a:r>
              <a:rPr lang="en-US" dirty="0" smtClean="0"/>
              <a:t>12 second time step, 48-hour integration under constant BCs</a:t>
            </a:r>
          </a:p>
        </p:txBody>
      </p:sp>
      <p:pic>
        <p:nvPicPr>
          <p:cNvPr id="4" name="Picture 2" descr="http://www.atmos.washington.edu/~lpicard/thesis/wrf_4km_domai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t="1477" r="13057" b="10646"/>
          <a:stretch/>
        </p:blipFill>
        <p:spPr bwMode="auto">
          <a:xfrm>
            <a:off x="6850966" y="365125"/>
            <a:ext cx="4951828" cy="50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1284" y="5992297"/>
            <a:ext cx="1032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Skamarock et al. 2008; 2. Thompson et al. 2008; 3. Iacono et al. 2008; 4. Hong et al. 2006; Grell et al. 1994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Realistic </a:t>
            </a:r>
            <a:r>
              <a:rPr lang="en-US" dirty="0" smtClean="0">
                <a:solidFill>
                  <a:schemeClr val="accent6"/>
                </a:solidFill>
              </a:rPr>
              <a:t>case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365124" cy="4351338"/>
              </a:xfrm>
            </p:spPr>
            <p:txBody>
              <a:bodyPr/>
              <a:lstStyle/>
              <a:p>
                <a:r>
                  <a:rPr lang="en-US" dirty="0" smtClean="0"/>
                  <a:t>Vertical winds smoothed from 1200 UTC 07 Jan 2009 KUIL sounding</a:t>
                </a:r>
              </a:p>
              <a:p>
                <a:r>
                  <a:rPr lang="en-US" dirty="0" smtClean="0"/>
                  <a:t>Winds decay horizontally as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𝑠𝑜𝑛𝑑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Runs every 1</a:t>
                </a:r>
                <a:r>
                  <a:rPr lang="en-US" dirty="0"/>
                  <a:t>0</a:t>
                </a:r>
                <a:r>
                  <a:rPr lang="en-US" dirty="0" smtClean="0"/>
                  <a:t>° from 18</a:t>
                </a:r>
                <a:r>
                  <a:rPr lang="en-US" dirty="0"/>
                  <a:t>0</a:t>
                </a:r>
                <a:r>
                  <a:rPr lang="en-US" dirty="0" smtClean="0"/>
                  <a:t>° to 28</a:t>
                </a:r>
                <a:r>
                  <a:rPr lang="en-US" dirty="0"/>
                  <a:t>0</a:t>
                </a:r>
                <a:r>
                  <a:rPr lang="en-US" dirty="0" smtClean="0"/>
                  <a:t>°, and every 5° from 23</a:t>
                </a:r>
                <a:r>
                  <a:rPr lang="en-US" dirty="0"/>
                  <a:t>0</a:t>
                </a:r>
                <a:r>
                  <a:rPr lang="en-US" dirty="0" smtClean="0"/>
                  <a:t>° to 26</a:t>
                </a:r>
                <a:r>
                  <a:rPr lang="en-US" dirty="0"/>
                  <a:t>0</a:t>
                </a:r>
                <a:r>
                  <a:rPr lang="en-US" dirty="0" smtClean="0"/>
                  <a:t>°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365124" cy="4351338"/>
              </a:xfrm>
              <a:blipFill rotWithShape="0">
                <a:blip r:embed="rId2"/>
                <a:stretch>
                  <a:fillRect l="-2045" t="-2241" r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www.atmos.washington.edu/~lpicard/thesis/realistic/wdir270_12Z07Jan09d.sounding.d1.198911171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9929" r="6510"/>
          <a:stretch/>
        </p:blipFill>
        <p:spPr bwMode="auto">
          <a:xfrm>
            <a:off x="6203324" y="0"/>
            <a:ext cx="5988676" cy="54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://www.atmos.washington.edu/~lpicard/thesis/talk/realistic/summary_WAORrain_tal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96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0316" y="18045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2305" y="180459"/>
            <a:ext cx="5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8557" y="5797185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3189" y="5797185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http://www.atmos.washington.edu/~lpicard/thesis/talk/realistic/summary_rain_tal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96" cy="48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0316" y="3879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2305" y="38790"/>
            <a:ext cx="59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8557" y="4625208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3189" y="4625208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atmos.washington.edu/~lpicard/thesis/realistic/river_avg_pc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tmos.washington.edu/~lpicard/thesis/barotropic/WWash_heigh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/>
          <a:stretch/>
        </p:blipFill>
        <p:spPr bwMode="auto">
          <a:xfrm>
            <a:off x="7428862" y="800096"/>
            <a:ext cx="4763138" cy="41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Comparison with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literature (direction of max precipitation over watershed)-looks good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Realistic </a:t>
            </a:r>
            <a:r>
              <a:rPr lang="en-US" dirty="0" smtClean="0"/>
              <a:t>experiment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Queets: 247°</a:t>
            </a:r>
          </a:p>
          <a:p>
            <a:pPr lvl="1"/>
            <a:r>
              <a:rPr lang="en-US" dirty="0" smtClean="0"/>
              <a:t>Satsop: 195°</a:t>
            </a:r>
          </a:p>
          <a:p>
            <a:pPr lvl="1"/>
            <a:r>
              <a:rPr lang="en-US" dirty="0" smtClean="0"/>
              <a:t>Sauk: 233°</a:t>
            </a:r>
          </a:p>
          <a:p>
            <a:pPr lvl="1"/>
            <a:r>
              <a:rPr lang="en-US" dirty="0"/>
              <a:t>Duwamish/Green: </a:t>
            </a:r>
            <a:r>
              <a:rPr lang="en-US" dirty="0" smtClean="0"/>
              <a:t>253°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Except edge cases where flow turns onshore, highest sensitivity is 18% per degree of rotation</a:t>
            </a:r>
          </a:p>
          <a:p>
            <a:endParaRPr lang="en-US" dirty="0" smtClean="0"/>
          </a:p>
          <a:p>
            <a:r>
              <a:rPr lang="en-US" dirty="0" smtClean="0"/>
              <a:t>Neiman et al. (2011)</a:t>
            </a:r>
          </a:p>
          <a:p>
            <a:pPr lvl="1"/>
            <a:r>
              <a:rPr lang="en-US" dirty="0" smtClean="0"/>
              <a:t>Queets: 247.5° (WSW)</a:t>
            </a:r>
          </a:p>
          <a:p>
            <a:pPr lvl="1"/>
            <a:r>
              <a:rPr lang="en-US" dirty="0" smtClean="0"/>
              <a:t>Satsop: 202.5° (SSW)</a:t>
            </a:r>
          </a:p>
          <a:p>
            <a:pPr lvl="1"/>
            <a:r>
              <a:rPr lang="en-US" dirty="0"/>
              <a:t>Sauk: </a:t>
            </a:r>
            <a:r>
              <a:rPr lang="en-US" dirty="0" smtClean="0"/>
              <a:t>225° (SW)</a:t>
            </a:r>
          </a:p>
          <a:p>
            <a:pPr lvl="1"/>
            <a:r>
              <a:rPr lang="en-US" dirty="0"/>
              <a:t>Duwamish/Green: </a:t>
            </a:r>
            <a:r>
              <a:rPr lang="en-US" dirty="0" smtClean="0"/>
              <a:t>245°-275</a:t>
            </a:r>
            <a:r>
              <a:rPr lang="en-US" dirty="0" smtClean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Conclusions from the idealized modeling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Olympic Mountain and Cascade Range precipitation is very sensitive to wind direction</a:t>
            </a:r>
          </a:p>
          <a:p>
            <a:r>
              <a:rPr lang="en-US" sz="3600" dirty="0" smtClean="0"/>
              <a:t>Model results show </a:t>
            </a:r>
            <a:r>
              <a:rPr lang="en-US" sz="3600" dirty="0" smtClean="0"/>
              <a:t>very good agreement with previous studies </a:t>
            </a:r>
            <a:r>
              <a:rPr lang="en-US" sz="3600" dirty="0" smtClean="0"/>
              <a:t>regarding flow direction </a:t>
            </a:r>
            <a:r>
              <a:rPr lang="en-US" sz="3600" dirty="0" smtClean="0"/>
              <a:t>for heavy </a:t>
            </a:r>
            <a:r>
              <a:rPr lang="en-US" sz="3600" dirty="0" smtClean="0"/>
              <a:t>rainfall</a:t>
            </a:r>
            <a:endParaRPr lang="en-US" sz="3600" dirty="0"/>
          </a:p>
          <a:p>
            <a:r>
              <a:rPr lang="en-US" sz="3600" dirty="0" smtClean="0"/>
              <a:t>Implication:  small forecast errors for incoming wind direction can have big impacts on precipitation in specific drainages.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08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452880" y="47752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What will happen to extreme precipitation over the Northwest under global warming</a:t>
            </a:r>
            <a:r>
              <a:rPr lang="en-US" altLang="en-US" dirty="0">
                <a:ea typeface="ＭＳ Ｐゴシック" charset="-128"/>
              </a:rPr>
              <a:t>?</a:t>
            </a:r>
          </a:p>
        </p:txBody>
      </p:sp>
      <p:pic>
        <p:nvPicPr>
          <p:cNvPr id="25603" name="Picture 3" descr="AtmosphericRiver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r="3264" b="5441"/>
          <a:stretch>
            <a:fillRect/>
          </a:stretch>
        </p:blipFill>
        <p:spPr bwMode="auto">
          <a:xfrm>
            <a:off x="4981576" y="2505075"/>
            <a:ext cx="562451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671638" y="2084389"/>
            <a:ext cx="34734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/>
              <a:t>To get the answer must answer another question:</a:t>
            </a:r>
          </a:p>
          <a:p>
            <a:pPr eaLnBrk="1" hangingPunct="1"/>
            <a:endParaRPr lang="en-US" altLang="en-US" sz="1000" dirty="0"/>
          </a:p>
          <a:p>
            <a:pPr eaLnBrk="1" hangingPunct="1"/>
            <a:r>
              <a:rPr lang="en-US" altLang="en-US" sz="3200" b="1" dirty="0"/>
              <a:t>What will happen to atmospheric rivers under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206414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81200" y="5381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Examining the Latest CMIP-5 GCMs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211388" y="2154239"/>
            <a:ext cx="79994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/>
              <a:t>Changes in wintertime atmospheric rivers along the North American west coast in CMIP5 climate models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Michael D. Warner, Clifford F. Mass, Eric Salathé, Jr.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Geophysical Research </a:t>
            </a:r>
            <a:r>
              <a:rPr lang="en-US" altLang="en-US" dirty="0" smtClean="0"/>
              <a:t>Letters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4108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pic>
        <p:nvPicPr>
          <p:cNvPr id="27651" name="Content Placeholder 3" descr="CMIP5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9" r="-7379"/>
          <a:stretch>
            <a:fillRect/>
          </a:stretch>
        </p:blipFill>
        <p:spPr>
          <a:xfrm>
            <a:off x="1524000" y="1054100"/>
            <a:ext cx="9329738" cy="5130800"/>
          </a:xfrm>
        </p:spPr>
      </p:pic>
    </p:spTree>
    <p:extLst>
      <p:ext uri="{BB962C8B-B14F-4D97-AF65-F5344CB8AC3E}">
        <p14:creationId xmlns:p14="http://schemas.microsoft.com/office/powerpoint/2010/main" val="165100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1690" y="1222058"/>
            <a:ext cx="10515600" cy="285273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Atmospheric rivers are the big players in heavy precipitation and flooding along the U.S. West Coast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CMIP-5 Simulations:  Relatively Coarse Global Coupled GCMs</a:t>
            </a:r>
          </a:p>
        </p:txBody>
      </p:sp>
      <p:pic>
        <p:nvPicPr>
          <p:cNvPr id="28675" name="Content Placeholder 3" descr="listcmip5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0" r="-7140"/>
          <a:stretch>
            <a:fillRect/>
          </a:stretch>
        </p:blipFill>
        <p:spPr>
          <a:xfrm>
            <a:off x="1981200" y="18669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21671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81200" y="72072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What is happening immediately offshore?</a:t>
            </a: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921126" y="2401888"/>
          <a:ext cx="4659313" cy="416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Document" r:id="rId3" imgW="22400000" imgH="20012698" progId="Word.Document.12">
                  <p:embed/>
                </p:oleObj>
              </mc:Choice>
              <mc:Fallback>
                <p:oleObj name="Document" r:id="rId3" imgW="22400000" imgH="2001269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6" y="2401888"/>
                        <a:ext cx="4659313" cy="416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5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Integrated Water Vapor </a:t>
            </a:r>
            <a:r>
              <a:rPr lang="en-US" altLang="en-US" b="1" dirty="0" smtClean="0">
                <a:solidFill>
                  <a:srgbClr val="000090"/>
                </a:solidFill>
                <a:ea typeface="ＭＳ Ｐゴシック" charset="-128"/>
              </a:rPr>
              <a:t>Flux:  Closely Related to Strength of Atmospheric Rivers</a:t>
            </a:r>
            <a:endParaRPr lang="en-US" altLang="en-US" b="1" dirty="0">
              <a:solidFill>
                <a:srgbClr val="000090"/>
              </a:solidFill>
              <a:ea typeface="ＭＳ Ｐゴシック" charset="-128"/>
            </a:endParaRPr>
          </a:p>
        </p:txBody>
      </p:sp>
      <p:pic>
        <p:nvPicPr>
          <p:cNvPr id="30723" name="Content Placeholder 3" descr="IWVF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93" b="-20393"/>
          <a:stretch>
            <a:fillRect/>
          </a:stretch>
        </p:blipFill>
        <p:spPr>
          <a:xfrm>
            <a:off x="1641476" y="1252539"/>
            <a:ext cx="8861425" cy="4873625"/>
          </a:xfrm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3978275" y="4278314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/>
              <a:t>Mean</a:t>
            </a: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3427414" y="2743201"/>
            <a:ext cx="2236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/>
              <a:t>Extreme (99%)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3978275" y="5664201"/>
            <a:ext cx="399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Green lines are NCEP reanalysis</a:t>
            </a:r>
          </a:p>
          <a:p>
            <a:pPr eaLnBrk="1" hangingPunct="1"/>
            <a:r>
              <a:rPr lang="en-US" altLang="en-US" sz="1800" dirty="0"/>
              <a:t>Blue: CMIP-5 models (contemporary)</a:t>
            </a:r>
          </a:p>
          <a:p>
            <a:pPr eaLnBrk="1" hangingPunct="1"/>
            <a:r>
              <a:rPr lang="en-US" altLang="en-US" sz="1800" dirty="0"/>
              <a:t>Red:  Future CMIP-5 models</a:t>
            </a:r>
          </a:p>
        </p:txBody>
      </p:sp>
    </p:spTree>
    <p:extLst>
      <p:ext uri="{BB962C8B-B14F-4D97-AF65-F5344CB8AC3E}">
        <p14:creationId xmlns:p14="http://schemas.microsoft.com/office/powerpoint/2010/main" val="505682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81200" y="6064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Precipitation (offshore)</a:t>
            </a:r>
          </a:p>
        </p:txBody>
      </p:sp>
      <p:pic>
        <p:nvPicPr>
          <p:cNvPr id="31747" name="Content Placeholder 3" descr="precep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76" b="-16876"/>
          <a:stretch>
            <a:fillRect/>
          </a:stretch>
        </p:blipFill>
        <p:spPr>
          <a:xfrm>
            <a:off x="1670050" y="1417639"/>
            <a:ext cx="8686800" cy="4776787"/>
          </a:xfrm>
        </p:spPr>
      </p:pic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3198814" y="1722439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/>
              <a:t>1970-1990</a:t>
            </a:r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7323138" y="1733551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/>
              <a:t>2070-2099</a:t>
            </a:r>
          </a:p>
        </p:txBody>
      </p:sp>
    </p:spTree>
    <p:extLst>
      <p:ext uri="{BB962C8B-B14F-4D97-AF65-F5344CB8AC3E}">
        <p14:creationId xmlns:p14="http://schemas.microsoft.com/office/powerpoint/2010/main" val="140750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Results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838200" y="1835785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Winter-mean precipitation along the West Coast increases by 11-18% while precipitation </a:t>
            </a:r>
            <a:r>
              <a:rPr lang="en-US" altLang="en-US" sz="3600" dirty="0">
                <a:solidFill>
                  <a:srgbClr val="FF0000"/>
                </a:solidFill>
                <a:ea typeface="ＭＳ Ｐゴシック" charset="-128"/>
              </a:rPr>
              <a:t>on extreme atmospheric river days increases by 15-39% </a:t>
            </a:r>
            <a:r>
              <a:rPr lang="en-US" altLang="en-US" sz="3600" dirty="0">
                <a:ea typeface="ＭＳ Ｐゴシック" charset="-128"/>
              </a:rPr>
              <a:t>.</a:t>
            </a:r>
          </a:p>
          <a:p>
            <a:pPr eaLnBrk="1" hangingPunct="1"/>
            <a:r>
              <a:rPr lang="en-US" altLang="en-US" sz="3600" dirty="0">
                <a:ea typeface="ＭＳ Ｐゴシック" charset="-128"/>
              </a:rPr>
              <a:t>The frequency of days above the 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historical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 </a:t>
            </a:r>
            <a:r>
              <a:rPr lang="en-US" altLang="en-US" sz="3600" dirty="0">
                <a:ea typeface="ＭＳ Ｐゴシック" charset="-128"/>
              </a:rPr>
              <a:t>99</a:t>
            </a:r>
            <a:r>
              <a:rPr lang="en-US" altLang="en-US" sz="3600" baseline="30000" dirty="0">
                <a:ea typeface="ＭＳ Ｐゴシック" charset="-128"/>
              </a:rPr>
              <a:t>th</a:t>
            </a:r>
            <a:r>
              <a:rPr lang="en-US" altLang="en-US" sz="3600" dirty="0">
                <a:ea typeface="ＭＳ Ｐゴシック" charset="-128"/>
              </a:rPr>
              <a:t> percentile threshold in water vapor flux increases as much as 290% by the end of this century.</a:t>
            </a:r>
          </a:p>
        </p:txBody>
      </p:sp>
    </p:spTree>
    <p:extLst>
      <p:ext uri="{BB962C8B-B14F-4D97-AF65-F5344CB8AC3E}">
        <p14:creationId xmlns:p14="http://schemas.microsoft.com/office/powerpoint/2010/main" val="1441794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charset="-128"/>
              </a:rPr>
              <a:t>Other </a:t>
            </a:r>
            <a:r>
              <a:rPr lang="en-US" altLang="en-US" b="1" dirty="0" smtClean="0">
                <a:solidFill>
                  <a:srgbClr val="000090"/>
                </a:solidFill>
                <a:ea typeface="ＭＳ Ｐゴシック" charset="-128"/>
              </a:rPr>
              <a:t>Results</a:t>
            </a:r>
            <a:endParaRPr lang="en-US" altLang="en-US" b="1" dirty="0">
              <a:solidFill>
                <a:srgbClr val="000090"/>
              </a:solidFill>
              <a:ea typeface="ＭＳ Ｐゴシック" charset="-128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dirty="0">
                <a:ea typeface="ＭＳ Ｐゴシック" charset="-128"/>
              </a:rPr>
              <a:t>   </a:t>
            </a:r>
            <a:r>
              <a:rPr lang="en-US" altLang="en-US" sz="3200" b="1" dirty="0">
                <a:ea typeface="ＭＳ Ｐゴシック" charset="-128"/>
              </a:rPr>
              <a:t>There is a shift of heavier precipitation events to earlier in the </a:t>
            </a:r>
            <a:r>
              <a:rPr lang="en-US" altLang="en-US" sz="3200" b="1" dirty="0" smtClean="0">
                <a:ea typeface="ＭＳ Ｐゴシック" charset="-128"/>
              </a:rPr>
              <a:t>season</a:t>
            </a:r>
            <a:endParaRPr lang="en-US" altLang="en-US" sz="3200" b="1" dirty="0">
              <a:ea typeface="ＭＳ Ｐゴシック" charset="-128"/>
            </a:endParaRPr>
          </a:p>
        </p:txBody>
      </p:sp>
      <p:pic>
        <p:nvPicPr>
          <p:cNvPr id="33796" name="Picture 3" descr="coun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797175"/>
            <a:ext cx="512445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1681164" y="2986088"/>
            <a:ext cx="310038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10-model winter mean (October-March) climatology of AR events defined by historical (1970-1999) 99th percentile IVT and averaged over the northwest coast.   Red (2070-99)) and blue (1970-99) NCEP reanalysis events are represented in black solid line.</a:t>
            </a:r>
          </a:p>
        </p:txBody>
      </p:sp>
    </p:spTree>
    <p:extLst>
      <p:ext uri="{BB962C8B-B14F-4D97-AF65-F5344CB8AC3E}">
        <p14:creationId xmlns:p14="http://schemas.microsoft.com/office/powerpoint/2010/main" val="29108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1F497D"/>
                </a:solidFill>
                <a:ea typeface="ＭＳ Ｐゴシック" charset="-128"/>
              </a:rPr>
              <a:t>Earlier is not better</a:t>
            </a:r>
            <a:endParaRPr lang="en-US" altLang="en-US" b="1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2084388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With less </a:t>
            </a:r>
            <a:r>
              <a:rPr lang="en-US" altLang="en-US" dirty="0" smtClean="0">
                <a:ea typeface="ＭＳ Ｐゴシック" charset="-128"/>
              </a:rPr>
              <a:t>snow due to global warming and being earlier in the season, </a:t>
            </a:r>
            <a:r>
              <a:rPr lang="en-US" altLang="en-US" dirty="0">
                <a:ea typeface="ＭＳ Ｐゴシック" charset="-128"/>
              </a:rPr>
              <a:t>there will be reduced buffering or water </a:t>
            </a:r>
            <a:r>
              <a:rPr lang="en-US" altLang="ja-JP" dirty="0">
                <a:ea typeface="ＭＳ Ｐゴシック" charset="-128"/>
              </a:rPr>
              <a:t>storage in the snowpack.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Thus, heavier rainfall could lead to greater flooding on major rivers.</a:t>
            </a:r>
          </a:p>
        </p:txBody>
      </p:sp>
      <p:pic>
        <p:nvPicPr>
          <p:cNvPr id="74755" name="Picture 4" descr="snow-mountai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99" y="3863024"/>
            <a:ext cx="300672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20" y="23869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How do we get a better handle on extreme precipitation in the NW and elsewhere?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Regional climate modeling using dynamical downscaling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85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884363" y="519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  <a:ea typeface="ＭＳ Ｐゴシック" charset="-128"/>
              </a:rPr>
              <a:t>GCMs Indicate that Global Warming is NOT Expected to be Globally Uniform</a:t>
            </a:r>
          </a:p>
        </p:txBody>
      </p:sp>
      <p:pic>
        <p:nvPicPr>
          <p:cNvPr id="15362" name="Picture 4" descr="temp_A2_scenario.jpg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 bwMode="auto">
          <a:xfrm>
            <a:off x="3057843" y="1946594"/>
            <a:ext cx="6037262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4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862138" y="688975"/>
            <a:ext cx="84312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Problem:</a:t>
            </a:r>
            <a:r>
              <a:rPr lang="en-US" altLang="en-US" sz="4000" b="1" dirty="0">
                <a:solidFill>
                  <a:srgbClr val="1F497D"/>
                </a:solidFill>
                <a:ea typeface="ＭＳ Ｐゴシック" charset="-128"/>
              </a:rPr>
              <a:t> Global climate models are too coarse to simulate the effects of  critical terrain/coastal </a:t>
            </a:r>
            <a:r>
              <a:rPr lang="en-US" altLang="en-US" sz="4000" b="1" dirty="0" smtClean="0">
                <a:solidFill>
                  <a:srgbClr val="1F497D"/>
                </a:solidFill>
                <a:ea typeface="ＭＳ Ｐゴシック" charset="-128"/>
              </a:rPr>
              <a:t>interfaces.  Poor for Western US precipitation</a:t>
            </a:r>
            <a:endParaRPr lang="en-US" altLang="en-US" sz="4000" b="1" dirty="0">
              <a:solidFill>
                <a:srgbClr val="1F497D"/>
              </a:solidFill>
              <a:ea typeface="ＭＳ Ｐゴシック" charset="-128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2990850" y="2414589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Climate Model Terrain</a:t>
            </a: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2784476"/>
            <a:ext cx="42767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10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97560" y="1330325"/>
            <a:ext cx="4525736" cy="324348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High-Resolution Models Are Quite Skillful in</a:t>
            </a:r>
            <a:b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</a:br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ea typeface="ＭＳ Ｐゴシック" charset="-128"/>
              </a:rPr>
              <a:t>Simulating Their Interactions with West Coast Terrain </a:t>
            </a:r>
            <a:endParaRPr lang="en-US" altLang="en-US" b="1" dirty="0">
              <a:solidFill>
                <a:schemeClr val="accent1">
                  <a:lumMod val="75000"/>
                </a:schemeClr>
              </a:solidFill>
              <a:ea typeface="ＭＳ Ｐゴシック" charset="-128"/>
            </a:endParaRPr>
          </a:p>
        </p:txBody>
      </p:sp>
      <p:pic>
        <p:nvPicPr>
          <p:cNvPr id="49155" name="Content Placeholder 3" descr="pcp3.84.0000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5447"/>
          <a:stretch/>
        </p:blipFill>
        <p:spPr>
          <a:xfrm>
            <a:off x="5516880" y="531487"/>
            <a:ext cx="5872480" cy="5974637"/>
          </a:xfrm>
        </p:spPr>
      </p:pic>
    </p:spTree>
    <p:extLst>
      <p:ext uri="{BB962C8B-B14F-4D97-AF65-F5344CB8AC3E}">
        <p14:creationId xmlns:p14="http://schemas.microsoft.com/office/powerpoint/2010/main" val="2063194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4F81BD"/>
                </a:solidFill>
                <a:ea typeface="ＭＳ Ｐゴシック" charset="-128"/>
              </a:rPr>
              <a:t>Two Main Approaches to Downscaling of GCMs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849120" y="1690688"/>
            <a:ext cx="8229600" cy="4525962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ea typeface="ＭＳ Ｐゴシック" charset="-128"/>
              </a:rPr>
              <a:t>Statistical</a:t>
            </a:r>
            <a:r>
              <a:rPr lang="en-US" altLang="en-US" sz="3600" dirty="0">
                <a:ea typeface="ＭＳ Ｐゴシック" charset="-128"/>
              </a:rPr>
              <a:t>:  using </a:t>
            </a:r>
            <a:r>
              <a:rPr lang="en-US" altLang="en-US" sz="3600" b="1" dirty="0">
                <a:ea typeface="ＭＳ Ｐゴシック" charset="-128"/>
              </a:rPr>
              <a:t>contemporary</a:t>
            </a:r>
            <a:r>
              <a:rPr lang="en-US" altLang="en-US" sz="3600" dirty="0">
                <a:ea typeface="ＭＳ Ｐゴシック" charset="-128"/>
              </a:rPr>
              <a:t> relationships between large scale fields (e.g., temperature or precipitation) and their high-resolution distribution.</a:t>
            </a:r>
          </a:p>
          <a:p>
            <a:r>
              <a:rPr lang="en-US" altLang="en-US" sz="3600" b="1" dirty="0">
                <a:ea typeface="ＭＳ Ｐゴシック" charset="-128"/>
              </a:rPr>
              <a:t>Dynamical</a:t>
            </a:r>
            <a:r>
              <a:rPr lang="en-US" altLang="en-US" sz="3600" dirty="0">
                <a:ea typeface="ＭＳ Ｐゴシック" charset="-128"/>
              </a:rPr>
              <a:t>:  using high resolution mesoscale models (a.k.a, regional climate models) with boundary conditions driven by GCMs</a:t>
            </a:r>
          </a:p>
        </p:txBody>
      </p:sp>
    </p:spTree>
    <p:extLst>
      <p:ext uri="{BB962C8B-B14F-4D97-AF65-F5344CB8AC3E}">
        <p14:creationId xmlns:p14="http://schemas.microsoft.com/office/powerpoint/2010/main" val="1604735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008188" y="10398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only viable approach for determining surprises</a:t>
            </a:r>
            <a:b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charset="-128"/>
              </a:rPr>
              <a:t>Regional Climate Modeling through dynamical downscaling</a:t>
            </a:r>
          </a:p>
        </p:txBody>
      </p:sp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3487738"/>
            <a:ext cx="5080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904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827214" y="33178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262699"/>
                </a:solidFill>
                <a:latin typeface="Times New Roman" charset="0"/>
                <a:ea typeface="ＭＳ Ｐゴシック" charset="-128"/>
              </a:rPr>
              <a:t>Dynamical Downscaling Not Statistical Downscaling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827214" y="1600200"/>
            <a:ext cx="8643937" cy="411480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Times New Roman" charset="0"/>
                <a:ea typeface="ＭＳ Ｐゴシック" charset="-128"/>
              </a:rPr>
              <a:t>Only fully dynamical downscaling can hope to simulate the non-linearities and complexities of the future climate response.</a:t>
            </a:r>
          </a:p>
          <a:p>
            <a:r>
              <a:rPr lang="en-US" altLang="en-US" sz="3200" dirty="0">
                <a:latin typeface="Times New Roman" charset="0"/>
                <a:ea typeface="ＭＳ Ｐゴシック" charset="-128"/>
              </a:rPr>
              <a:t>Examples:</a:t>
            </a:r>
          </a:p>
          <a:p>
            <a:pPr lvl="1"/>
            <a:r>
              <a:rPr lang="en-US" altLang="en-US" sz="2800" dirty="0">
                <a:latin typeface="Times New Roman" charset="0"/>
                <a:ea typeface="ＭＳ Ｐゴシック" charset="-128"/>
              </a:rPr>
              <a:t>Location and distribution of precipitation as stability changes.</a:t>
            </a:r>
          </a:p>
          <a:p>
            <a:pPr lvl="1"/>
            <a:r>
              <a:rPr lang="en-US" altLang="en-US" sz="2800" dirty="0">
                <a:latin typeface="Times New Roman" charset="0"/>
                <a:ea typeface="ＭＳ Ｐゴシック" charset="-128"/>
              </a:rPr>
              <a:t>Onshore flow and coastal marine clouds enhanced by greater onshore pressure gradients</a:t>
            </a:r>
          </a:p>
          <a:p>
            <a:pPr lvl="1"/>
            <a:r>
              <a:rPr lang="en-US" altLang="en-US" sz="2800" dirty="0">
                <a:latin typeface="Times New Roman" charset="0"/>
                <a:ea typeface="ＭＳ Ｐゴシック" charset="-128"/>
              </a:rPr>
              <a:t>Albedo feedbacks as mountain snow melts.</a:t>
            </a:r>
          </a:p>
          <a:p>
            <a:pPr lvl="1"/>
            <a:r>
              <a:rPr lang="en-US" altLang="en-US" sz="2800" dirty="0">
                <a:latin typeface="Times New Roman" charset="0"/>
                <a:ea typeface="ＭＳ Ｐゴシック" charset="-128"/>
              </a:rPr>
              <a:t>Mountain wave and downslope effects</a:t>
            </a:r>
          </a:p>
        </p:txBody>
      </p:sp>
    </p:spTree>
    <p:extLst>
      <p:ext uri="{BB962C8B-B14F-4D97-AF65-F5344CB8AC3E}">
        <p14:creationId xmlns:p14="http://schemas.microsoft.com/office/powerpoint/2010/main" val="3159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2D2DB9"/>
                </a:solidFill>
                <a:ea typeface="ＭＳ Ｐゴシック" charset="-128"/>
              </a:rPr>
              <a:t>Global versus regional climate models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altLang="en-US" dirty="0">
              <a:ea typeface="ＭＳ Ｐゴシック" charset="-128"/>
            </a:endParaRPr>
          </a:p>
        </p:txBody>
      </p:sp>
      <p:pic>
        <p:nvPicPr>
          <p:cNvPr id="21507" name="Picture 4" descr="tdiff_1990s-2090s_MAM.png                                      00196C27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6019801" y="1752600"/>
            <a:ext cx="428307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tdiff_2095-1995_MAM.png                                        00196C27&#10;Cliff Disk                     BB5EA40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4500"/>
          <a:stretch>
            <a:fillRect/>
          </a:stretch>
        </p:blipFill>
        <p:spPr bwMode="auto">
          <a:xfrm>
            <a:off x="1958976" y="1905000"/>
            <a:ext cx="406082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3100389" y="5538789"/>
            <a:ext cx="154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Global model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7431088" y="1416050"/>
            <a:ext cx="258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Regional climate model</a:t>
            </a:r>
          </a:p>
        </p:txBody>
      </p:sp>
    </p:spTree>
    <p:extLst>
      <p:ext uri="{BB962C8B-B14F-4D97-AF65-F5344CB8AC3E}">
        <p14:creationId xmlns:p14="http://schemas.microsoft.com/office/powerpoint/2010/main" val="1965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005013" y="2665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But there is another issue regarding climate </a:t>
            </a:r>
            <a:r>
              <a:rPr lang="en-US" altLang="en-US" b="1" dirty="0" smtClean="0">
                <a:solidFill>
                  <a:srgbClr val="1F497D"/>
                </a:solidFill>
                <a:ea typeface="ＭＳ Ｐゴシック" charset="-128"/>
              </a:rPr>
              <a:t>change, </a:t>
            </a:r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we </a:t>
            </a:r>
            <a:r>
              <a:rPr lang="en-US" altLang="en-US" b="1" dirty="0" smtClean="0">
                <a:solidFill>
                  <a:srgbClr val="1F497D"/>
                </a:solidFill>
                <a:ea typeface="ＭＳ Ｐゴシック" charset="-128"/>
              </a:rPr>
              <a:t>need to downscale large numbers of  </a:t>
            </a:r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GCM simulations </a:t>
            </a:r>
            <a:r>
              <a:rPr lang="en-US" altLang="en-US" b="1" dirty="0" smtClean="0">
                <a:solidFill>
                  <a:srgbClr val="1F497D"/>
                </a:solidFill>
                <a:ea typeface="ＭＳ Ｐゴシック" charset="-128"/>
              </a:rPr>
              <a:t>to secure realistic variability and thus useful probabilities of what will happen.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3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1524000" y="676275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  <a:t>Only about 2-dozen CMIP-5 CGMs:  can they be used to provide calibrated probabilities after downscaling?</a:t>
            </a:r>
            <a:b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</a:br>
            <a:endParaRPr lang="en-US" altLang="en-US" sz="3600" b="1" dirty="0">
              <a:ea typeface="ＭＳ Ｐゴシック" charset="-128"/>
            </a:endParaRP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1666876"/>
            <a:ext cx="8291513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5641976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Surface Temperature Change from 1970-2000 compared to 2070-2100</a:t>
            </a:r>
          </a:p>
        </p:txBody>
      </p:sp>
    </p:spTree>
    <p:extLst>
      <p:ext uri="{BB962C8B-B14F-4D97-AF65-F5344CB8AC3E}">
        <p14:creationId xmlns:p14="http://schemas.microsoft.com/office/powerpoint/2010/main" val="5688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855913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2D2DB9"/>
                </a:solidFill>
                <a:latin typeface="Times New Roman" charset="0"/>
                <a:ea typeface="ＭＳ Ｐゴシック" charset="-128"/>
              </a:rPr>
              <a:t>In addition to exploring the implications of a large number of global simulations , </a:t>
            </a:r>
            <a:r>
              <a:rPr lang="en-US" altLang="en-US" b="1" dirty="0">
                <a:solidFill>
                  <a:srgbClr val="2D2DB9"/>
                </a:solidFill>
                <a:latin typeface="Times New Roman" charset="0"/>
                <a:ea typeface="ＭＳ Ｐゴシック" charset="-128"/>
              </a:rPr>
              <a:t>regional climate simulations must have a grid spacing of 12-15 km or less</a:t>
            </a:r>
            <a:br>
              <a:rPr lang="en-US" altLang="en-US" b="1" dirty="0">
                <a:solidFill>
                  <a:srgbClr val="2D2DB9"/>
                </a:solidFill>
                <a:latin typeface="Times New Roman" charset="0"/>
                <a:ea typeface="ＭＳ Ｐゴシック" charset="-128"/>
              </a:rPr>
            </a:br>
            <a:r>
              <a:rPr lang="en-US" altLang="en-US" b="1" dirty="0">
                <a:solidFill>
                  <a:srgbClr val="2D2DB9"/>
                </a:solidFill>
                <a:latin typeface="Times New Roman" charset="0"/>
                <a:ea typeface="ＭＳ Ｐゴシック" charset="-128"/>
              </a:rPr>
              <a:t/>
            </a:r>
            <a:br>
              <a:rPr lang="en-US" altLang="en-US" b="1" dirty="0">
                <a:solidFill>
                  <a:srgbClr val="2D2DB9"/>
                </a:solidFill>
                <a:latin typeface="Times New Roman" charset="0"/>
                <a:ea typeface="ＭＳ Ｐゴシック" charset="-128"/>
              </a:rPr>
            </a:br>
            <a:r>
              <a:rPr lang="en-US" altLang="en-US" dirty="0">
                <a:latin typeface="Times New Roman" charset="0"/>
                <a:ea typeface="ＭＳ Ｐゴシック" charset="-128"/>
              </a:rPr>
              <a:t>Demonstrated by over 10 years of twice-daily simulations at 36-12-4-1.3 km at the University of Washington, with objective verification</a:t>
            </a:r>
          </a:p>
        </p:txBody>
      </p:sp>
    </p:spTree>
    <p:extLst>
      <p:ext uri="{BB962C8B-B14F-4D97-AF65-F5344CB8AC3E}">
        <p14:creationId xmlns:p14="http://schemas.microsoft.com/office/powerpoint/2010/main" val="17421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454150"/>
            <a:ext cx="83312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0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2366963" y="261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  <a:t>Example:</a:t>
            </a:r>
            <a:b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/>
            </a:r>
            <a:b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12-km </a:t>
            </a:r>
            <a:r>
              <a:rPr lang="en-US" altLang="en-US" b="1" dirty="0" smtClean="0">
                <a:solidFill>
                  <a:schemeClr val="accent1"/>
                </a:solidFill>
                <a:latin typeface="+mn-lt"/>
                <a:ea typeface="ＭＳ Ｐゴシック" charset="-128"/>
              </a:rPr>
              <a:t>dynamical downscaling </a:t>
            </a: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of ECHAM5</a:t>
            </a:r>
          </a:p>
        </p:txBody>
      </p:sp>
    </p:spTree>
    <p:extLst>
      <p:ext uri="{BB962C8B-B14F-4D97-AF65-F5344CB8AC3E}">
        <p14:creationId xmlns:p14="http://schemas.microsoft.com/office/powerpoint/2010/main" val="1430702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tdiff_1990s-2020s_DJF.png                                      00196C27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1" y="228600"/>
            <a:ext cx="5872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3346450" y="5545138"/>
            <a:ext cx="498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Change in Winter Surface Air Temperatures (F)</a:t>
            </a:r>
          </a:p>
        </p:txBody>
      </p:sp>
    </p:spTree>
    <p:extLst>
      <p:ext uri="{BB962C8B-B14F-4D97-AF65-F5344CB8AC3E}">
        <p14:creationId xmlns:p14="http://schemas.microsoft.com/office/powerpoint/2010/main" val="4400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Content Placeholder 3" descr="QP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838199" y="233680"/>
            <a:ext cx="10929617" cy="61772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6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tdiff_1990s-2050s_DJF.png                                      00196C27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tdiff_1990s-2090s_DJF.png                                      00196C27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3276600" y="228600"/>
            <a:ext cx="5873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981200" y="3714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tx2"/>
                </a:solidFill>
                <a:ea typeface="ＭＳ Ｐゴシック" charset="-128"/>
              </a:rPr>
              <a:t>Why local hot spots</a:t>
            </a:r>
            <a:r>
              <a:rPr lang="en-US" altLang="en-US">
                <a:ea typeface="ＭＳ Ｐゴシック" charset="-128"/>
              </a:rPr>
              <a:t>?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Regions of melting snow on terrain</a:t>
            </a:r>
          </a:p>
        </p:txBody>
      </p:sp>
      <p:pic>
        <p:nvPicPr>
          <p:cNvPr id="471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6850" y="1833563"/>
            <a:ext cx="6718300" cy="4525962"/>
          </a:xfrm>
        </p:spPr>
      </p:pic>
    </p:spTree>
    <p:extLst>
      <p:ext uri="{BB962C8B-B14F-4D97-AF65-F5344CB8AC3E}">
        <p14:creationId xmlns:p14="http://schemas.microsoft.com/office/powerpoint/2010/main" val="14823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981200" y="2746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charset="-128"/>
              </a:rPr>
              <a:t>An effort is underway to build a large effort to produce dozens of high-resolution dynamically downscaled runs with sophisticated postprocessing to supply high-resolution probabilistic climate projections over the region:  </a:t>
            </a:r>
            <a:r>
              <a:rPr lang="en-US" altLang="en-US" b="1" dirty="0">
                <a:ea typeface="ＭＳ Ｐゴシック" charset="-128"/>
              </a:rPr>
              <a:t>regional climate modeling center and consortium</a:t>
            </a:r>
          </a:p>
        </p:txBody>
      </p:sp>
    </p:spTree>
    <p:extLst>
      <p:ext uri="{BB962C8B-B14F-4D97-AF65-F5344CB8AC3E}">
        <p14:creationId xmlns:p14="http://schemas.microsoft.com/office/powerpoint/2010/main" val="880430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262699"/>
                </a:solidFill>
                <a:latin typeface="Times New Roman" charset="0"/>
                <a:ea typeface="ＭＳ Ｐゴシック" charset="-128"/>
              </a:rPr>
              <a:t>The Northwest Regional Climate Modeling Consortium:  A Proposal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1666240" y="193548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600" dirty="0">
                <a:latin typeface="Times New Roman" charset="0"/>
                <a:ea typeface="ＭＳ Ｐゴシック" charset="-128"/>
              </a:rPr>
              <a:t>Combine resources of regional government entities, state and Federal agencies, foundations, academic institutions, tribes, and other to create the most robust </a:t>
            </a:r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regional climate </a:t>
            </a:r>
            <a:r>
              <a:rPr lang="en-US" altLang="en-US" sz="3600" dirty="0">
                <a:latin typeface="Times New Roman" charset="0"/>
                <a:ea typeface="ＭＳ Ｐゴシック" charset="-128"/>
              </a:rPr>
              <a:t>predictions possible.</a:t>
            </a:r>
          </a:p>
          <a:p>
            <a:r>
              <a:rPr lang="en-US" altLang="en-US" sz="3600" dirty="0">
                <a:latin typeface="Times New Roman" charset="0"/>
                <a:ea typeface="ＭＳ Ｐゴシック" charset="-128"/>
              </a:rPr>
              <a:t>Similar to the NW modeling consortium, decisions could be make by contributing </a:t>
            </a:r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stakeholders</a:t>
            </a:r>
          </a:p>
          <a:p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Everyone wants essentially the same thing:  why not combine resources?</a:t>
            </a:r>
            <a:endParaRPr lang="en-US" altLang="en-US" sz="3600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8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3333CC"/>
                </a:solidFill>
                <a:latin typeface="Times New Roman" charset="0"/>
                <a:ea typeface="ＭＳ Ｐゴシック" charset="-128"/>
              </a:rPr>
              <a:t>Tasks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2133600" y="1447800"/>
            <a:ext cx="7924800" cy="5029200"/>
          </a:xfrm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Acquire or secure sufficient computer resources for regional climate downscaling and to run additional GCM simulations.</a:t>
            </a:r>
          </a:p>
          <a:p>
            <a:r>
              <a:rPr lang="en-US" altLang="en-US" dirty="0">
                <a:latin typeface="Times New Roman" charset="0"/>
                <a:ea typeface="ＭＳ Ｐゴシック" charset="-128"/>
              </a:rPr>
              <a:t>Acquire GCM runs and run/acquire additional simulations. </a:t>
            </a:r>
          </a:p>
          <a:p>
            <a:r>
              <a:rPr lang="en-US" altLang="en-US" b="1" dirty="0" smtClean="0">
                <a:latin typeface="Times New Roman" charset="0"/>
                <a:ea typeface="ＭＳ Ｐゴシック" charset="-128"/>
              </a:rPr>
              <a:t>Run </a:t>
            </a:r>
            <a:r>
              <a:rPr lang="en-US" altLang="en-US" b="1" dirty="0">
                <a:latin typeface="Times New Roman" charset="0"/>
                <a:ea typeface="ＭＳ Ｐゴシック" charset="-128"/>
              </a:rPr>
              <a:t>large numbers  (dozens) of regional climate </a:t>
            </a:r>
            <a:r>
              <a:rPr lang="en-US" altLang="en-US" b="1" dirty="0" smtClean="0">
                <a:latin typeface="Times New Roman" charset="0"/>
                <a:ea typeface="ＭＳ Ｐゴシック" charset="-128"/>
              </a:rPr>
              <a:t>simulations for 199-150 years</a:t>
            </a:r>
          </a:p>
          <a:p>
            <a:r>
              <a:rPr lang="en-US" altLang="en-US" b="1" dirty="0" smtClean="0">
                <a:latin typeface="Times New Roman" charset="0"/>
                <a:ea typeface="ＭＳ Ｐゴシック" charset="-128"/>
              </a:rPr>
              <a:t>Apply sophisticated statistical post-processing</a:t>
            </a:r>
          </a:p>
          <a:p>
            <a:r>
              <a:rPr lang="en-US" altLang="en-US" b="1" dirty="0" smtClean="0">
                <a:latin typeface="Times New Roman" charset="0"/>
                <a:ea typeface="ＭＳ Ｐゴシック" charset="-128"/>
              </a:rPr>
              <a:t>Run ancillary modeling systems, such a hydrological models.</a:t>
            </a:r>
            <a:endParaRPr lang="en-US" altLang="en-US" b="1" dirty="0">
              <a:latin typeface="Times New Roman" charset="0"/>
              <a:ea typeface="ＭＳ Ｐゴシック" charset="-128"/>
            </a:endParaRPr>
          </a:p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7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pic>
        <p:nvPicPr>
          <p:cNvPr id="798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541339"/>
            <a:ext cx="574198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</a:rPr>
              <a:t>All Starting Now</a:t>
            </a:r>
            <a:endParaRPr lang="en-US" altLang="en-US" b="1" dirty="0">
              <a:solidFill>
                <a:srgbClr val="3333CC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Initial personnel funding </a:t>
            </a:r>
            <a:r>
              <a:rPr lang="en-US" altLang="en-US" sz="3600" dirty="0">
                <a:latin typeface="Times New Roman" charset="0"/>
                <a:ea typeface="ＭＳ Ｐゴシック" charset="-128"/>
              </a:rPr>
              <a:t>from Amazon</a:t>
            </a:r>
          </a:p>
          <a:p>
            <a:r>
              <a:rPr lang="en-US" altLang="en-US" sz="3600" dirty="0">
                <a:latin typeface="Times New Roman" charset="0"/>
                <a:ea typeface="ＭＳ Ｐゴシック" charset="-128"/>
              </a:rPr>
              <a:t>Initial computer resources </a:t>
            </a:r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from Amazon</a:t>
            </a:r>
            <a:endParaRPr lang="en-US" altLang="en-US" sz="3600" dirty="0">
              <a:latin typeface="Times New Roman" charset="0"/>
              <a:ea typeface="ＭＳ Ｐゴシック" charset="-128"/>
            </a:endParaRPr>
          </a:p>
          <a:p>
            <a:r>
              <a:rPr lang="en-US" altLang="en-US" sz="3600" dirty="0">
                <a:latin typeface="Times New Roman" charset="0"/>
                <a:ea typeface="ＭＳ Ｐゴシック" charset="-128"/>
              </a:rPr>
              <a:t>First meeting of potential </a:t>
            </a:r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stakeholder/contributor group </a:t>
            </a:r>
            <a:r>
              <a:rPr lang="en-US" altLang="en-US" sz="3600" dirty="0">
                <a:latin typeface="Times New Roman" charset="0"/>
                <a:ea typeface="ＭＳ Ｐゴシック" charset="-128"/>
              </a:rPr>
              <a:t>in early </a:t>
            </a:r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December</a:t>
            </a:r>
          </a:p>
          <a:p>
            <a:r>
              <a:rPr lang="en-US" altLang="en-US" sz="3600" dirty="0" smtClean="0">
                <a:latin typeface="Times New Roman" charset="0"/>
                <a:ea typeface="ＭＳ Ｐゴシック" charset="-128"/>
              </a:rPr>
              <a:t>Might USACE be interested in supporting and joining this effort?</a:t>
            </a:r>
            <a:endParaRPr lang="en-US" altLang="en-US" sz="3600" dirty="0">
              <a:latin typeface="Times New Roman" charset="0"/>
              <a:ea typeface="ＭＳ Ｐゴシック" charset="-128"/>
            </a:endParaRPr>
          </a:p>
          <a:p>
            <a:endParaRPr lang="en-US" altLang="en-US" sz="3600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2149475" y="277971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ea typeface="ＭＳ Ｐゴシック" charset="-128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5391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823845"/>
            <a:ext cx="4912360" cy="13315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Recent OLYMPEX field experiment (Nov-March 2016) sampled several atmospheric rivers and provided  detailed evaluations of model precipitation skill.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13" y="1097596"/>
            <a:ext cx="6184503" cy="4947603"/>
          </a:xfrm>
        </p:spPr>
      </p:pic>
    </p:spTree>
    <p:extLst>
      <p:ext uri="{BB962C8B-B14F-4D97-AF65-F5344CB8AC3E}">
        <p14:creationId xmlns:p14="http://schemas.microsoft.com/office/powerpoint/2010/main" val="84529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NWS GFS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8" y="1261586"/>
            <a:ext cx="6590903" cy="5272723"/>
          </a:xfrm>
        </p:spPr>
      </p:pic>
    </p:spTree>
    <p:extLst>
      <p:ext uri="{BB962C8B-B14F-4D97-AF65-F5344CB8AC3E}">
        <p14:creationId xmlns:p14="http://schemas.microsoft.com/office/powerpoint/2010/main" val="157531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96240" y="508000"/>
            <a:ext cx="3606800" cy="4673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</a:rPr>
              <a:t>Small Changes in Direction or Orientation Can Have Large Impacts on Precipitation</a:t>
            </a:r>
          </a:p>
        </p:txBody>
      </p:sp>
      <p:pic>
        <p:nvPicPr>
          <p:cNvPr id="50179" name="Content Placeholder 3" descr="orientati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" r="-30054"/>
          <a:stretch/>
        </p:blipFill>
        <p:spPr>
          <a:xfrm>
            <a:off x="4818923" y="508000"/>
            <a:ext cx="8517841" cy="5730240"/>
          </a:xfrm>
        </p:spPr>
      </p:pic>
    </p:spTree>
    <p:extLst>
      <p:ext uri="{BB962C8B-B14F-4D97-AF65-F5344CB8AC3E}">
        <p14:creationId xmlns:p14="http://schemas.microsoft.com/office/powerpoint/2010/main" val="69527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1075"/>
            <a:ext cx="9271000" cy="212788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How can we get a more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quantative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understand on the directional sensitivity and thus the uncertainty in precipitation over major drainages?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03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20" y="1370965"/>
            <a:ext cx="9017000" cy="334327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Idealized Modeling Using Real Terrain and Full-Physics WRF Model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1107</Words>
  <Application>Microsoft Macintosh PowerPoint</Application>
  <PresentationFormat>Widescreen</PresentationFormat>
  <Paragraphs>127</Paragraphs>
  <Slides>48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Calibri Light</vt:lpstr>
      <vt:lpstr>Cambria Math</vt:lpstr>
      <vt:lpstr>ＭＳ Ｐゴシック</vt:lpstr>
      <vt:lpstr>Arial</vt:lpstr>
      <vt:lpstr>Calibri</vt:lpstr>
      <vt:lpstr>Times New Roman</vt:lpstr>
      <vt:lpstr>Office Theme</vt:lpstr>
      <vt:lpstr>Microsoft Word Document</vt:lpstr>
      <vt:lpstr>Atmospheric Rivers and the Pacific Northwest:  Flow Sensitivity and Climate Change</vt:lpstr>
      <vt:lpstr>Atmospheric rivers are the big players in heavy precipitation and flooding along the U.S. West Coast</vt:lpstr>
      <vt:lpstr>High-Resolution Models Are Quite Skillful in Simulating Their Interactions with West Coast Terrain </vt:lpstr>
      <vt:lpstr>PowerPoint Presentation</vt:lpstr>
      <vt:lpstr>The Recent OLYMPEX field experiment (Nov-March 2016) sampled several atmospheric rivers and provided  detailed evaluations of model precipitation skill.</vt:lpstr>
      <vt:lpstr>NWS GFS</vt:lpstr>
      <vt:lpstr>Small Changes in Direction or Orientation Can Have Large Impacts on Precipitation</vt:lpstr>
      <vt:lpstr>How can we get a more quantative understand on the directional sensitivity and thus the uncertainty in precipitation over major drainages?</vt:lpstr>
      <vt:lpstr>Idealized Modeling Using Real Terrain and Full-Physics WRF Model</vt:lpstr>
      <vt:lpstr>Model configuration</vt:lpstr>
      <vt:lpstr>Realistic case</vt:lpstr>
      <vt:lpstr>PowerPoint Presentation</vt:lpstr>
      <vt:lpstr>PowerPoint Presentation</vt:lpstr>
      <vt:lpstr>PowerPoint Presentation</vt:lpstr>
      <vt:lpstr>Comparison with literature (direction of max precipitation over watershed)-looks good</vt:lpstr>
      <vt:lpstr>Conclusions from the idealized modeling</vt:lpstr>
      <vt:lpstr>What will happen to extreme precipitation over the Northwest under global warming?</vt:lpstr>
      <vt:lpstr>Examining the Latest CMIP-5 GCMs</vt:lpstr>
      <vt:lpstr>PowerPoint Presentation</vt:lpstr>
      <vt:lpstr>CMIP-5 Simulations:  Relatively Coarse Global Coupled GCMs</vt:lpstr>
      <vt:lpstr>What is happening immediately offshore?</vt:lpstr>
      <vt:lpstr>Integrated Water Vapor Flux:  Closely Related to Strength of Atmospheric Rivers</vt:lpstr>
      <vt:lpstr>Precipitation (offshore)</vt:lpstr>
      <vt:lpstr>Results</vt:lpstr>
      <vt:lpstr>Other Results</vt:lpstr>
      <vt:lpstr>Earlier is not better</vt:lpstr>
      <vt:lpstr>How do we get a better handle on extreme precipitation in the NW and elsewhere?  Regional climate modeling using dynamical downscaling</vt:lpstr>
      <vt:lpstr>GCMs Indicate that Global Warming is NOT Expected to be Globally Uniform</vt:lpstr>
      <vt:lpstr>Problem: Global climate models are too coarse to simulate the effects of  critical terrain/coastal interfaces.  Poor for Western US precipitation</vt:lpstr>
      <vt:lpstr>Two Main Approaches to Downscaling of GCMs</vt:lpstr>
      <vt:lpstr>The only viable approach for determining surprises Regional Climate Modeling through dynamical downscaling</vt:lpstr>
      <vt:lpstr>Dynamical Downscaling Not Statistical Downscaling</vt:lpstr>
      <vt:lpstr>Global versus regional climate models</vt:lpstr>
      <vt:lpstr>But there is another issue regarding climate change, we need to downscale large numbers of  GCM simulations to secure realistic variability and thus useful probabilities of what will happen.</vt:lpstr>
      <vt:lpstr>Only about 2-dozen CMIP-5 CGMs:  can they be used to provide calibrated probabilities after downscaling? </vt:lpstr>
      <vt:lpstr>In addition to exploring the implications of a large number of global simulations , regional climate simulations must have a grid spacing of 12-15 km or less  Demonstrated by over 10 years of twice-daily simulations at 36-12-4-1.3 km at the University of Washington, with objective verification</vt:lpstr>
      <vt:lpstr>PowerPoint Presentation</vt:lpstr>
      <vt:lpstr>Example:  12-km dynamical downscaling of ECHAM5</vt:lpstr>
      <vt:lpstr>PowerPoint Presentation</vt:lpstr>
      <vt:lpstr>PowerPoint Presentation</vt:lpstr>
      <vt:lpstr>PowerPoint Presentation</vt:lpstr>
      <vt:lpstr>Why local hot spots? Regions of melting snow on terrain</vt:lpstr>
      <vt:lpstr>An effort is underway to build a large effort to produce dozens of high-resolution dynamically downscaled runs with sophisticated postprocessing to supply high-resolution probabilistic climate projections over the region:  regional climate modeling center and consortium</vt:lpstr>
      <vt:lpstr>The Northwest Regional Climate Modeling Consortium:  A Proposal</vt:lpstr>
      <vt:lpstr>Tasks</vt:lpstr>
      <vt:lpstr>PowerPoint Presentation</vt:lpstr>
      <vt:lpstr>All Starting Now</vt:lpstr>
      <vt:lpstr>The END</vt:lpstr>
    </vt:vector>
  </TitlesOfParts>
  <Company>Microsoft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Sensitivity of Orographic Precipitation to Flow Direction:  An Idealized Modeling Approach</dc:title>
  <dc:creator>Lee M. Picard</dc:creator>
  <cp:lastModifiedBy>Cliff Mass</cp:lastModifiedBy>
  <cp:revision>125</cp:revision>
  <dcterms:created xsi:type="dcterms:W3CDTF">2015-10-12T18:38:21Z</dcterms:created>
  <dcterms:modified xsi:type="dcterms:W3CDTF">2016-11-10T01:20:42Z</dcterms:modified>
</cp:coreProperties>
</file>