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8"/>
  </p:notesMasterIdLst>
  <p:handoutMasterIdLst>
    <p:handoutMasterId r:id="rId169"/>
  </p:handoutMasterIdLst>
  <p:sldIdLst>
    <p:sldId id="256" r:id="rId2"/>
    <p:sldId id="474" r:id="rId3"/>
    <p:sldId id="475" r:id="rId4"/>
    <p:sldId id="503" r:id="rId5"/>
    <p:sldId id="476" r:id="rId6"/>
    <p:sldId id="477" r:id="rId7"/>
    <p:sldId id="326" r:id="rId8"/>
    <p:sldId id="327" r:id="rId9"/>
    <p:sldId id="333" r:id="rId10"/>
    <p:sldId id="258" r:id="rId11"/>
    <p:sldId id="330" r:id="rId12"/>
    <p:sldId id="331" r:id="rId13"/>
    <p:sldId id="478" r:id="rId14"/>
    <p:sldId id="328" r:id="rId15"/>
    <p:sldId id="504" r:id="rId16"/>
    <p:sldId id="479" r:id="rId17"/>
    <p:sldId id="329" r:id="rId18"/>
    <p:sldId id="260" r:id="rId19"/>
    <p:sldId id="332" r:id="rId20"/>
    <p:sldId id="274" r:id="rId21"/>
    <p:sldId id="275" r:id="rId22"/>
    <p:sldId id="315" r:id="rId23"/>
    <p:sldId id="316" r:id="rId24"/>
    <p:sldId id="276" r:id="rId25"/>
    <p:sldId id="317" r:id="rId26"/>
    <p:sldId id="342" r:id="rId27"/>
    <p:sldId id="340" r:id="rId28"/>
    <p:sldId id="341" r:id="rId29"/>
    <p:sldId id="380" r:id="rId30"/>
    <p:sldId id="346" r:id="rId31"/>
    <p:sldId id="347" r:id="rId32"/>
    <p:sldId id="348" r:id="rId33"/>
    <p:sldId id="381" r:id="rId34"/>
    <p:sldId id="349" r:id="rId35"/>
    <p:sldId id="351" r:id="rId36"/>
    <p:sldId id="352" r:id="rId37"/>
    <p:sldId id="382" r:id="rId38"/>
    <p:sldId id="354" r:id="rId39"/>
    <p:sldId id="383" r:id="rId40"/>
    <p:sldId id="355" r:id="rId41"/>
    <p:sldId id="356" r:id="rId42"/>
    <p:sldId id="357" r:id="rId43"/>
    <p:sldId id="360" r:id="rId44"/>
    <p:sldId id="263" r:id="rId45"/>
    <p:sldId id="501" r:id="rId46"/>
    <p:sldId id="359" r:id="rId47"/>
    <p:sldId id="358" r:id="rId48"/>
    <p:sldId id="361" r:id="rId49"/>
    <p:sldId id="384" r:id="rId50"/>
    <p:sldId id="362" r:id="rId51"/>
    <p:sldId id="363" r:id="rId52"/>
    <p:sldId id="364" r:id="rId53"/>
    <p:sldId id="365" r:id="rId54"/>
    <p:sldId id="366" r:id="rId55"/>
    <p:sldId id="368" r:id="rId56"/>
    <p:sldId id="489" r:id="rId57"/>
    <p:sldId id="372" r:id="rId58"/>
    <p:sldId id="266" r:id="rId59"/>
    <p:sldId id="267" r:id="rId60"/>
    <p:sldId id="385" r:id="rId61"/>
    <p:sldId id="269" r:id="rId62"/>
    <p:sldId id="268" r:id="rId63"/>
    <p:sldId id="480" r:id="rId64"/>
    <p:sldId id="481" r:id="rId65"/>
    <p:sldId id="277" r:id="rId66"/>
    <p:sldId id="278" r:id="rId67"/>
    <p:sldId id="279" r:id="rId68"/>
    <p:sldId id="482" r:id="rId69"/>
    <p:sldId id="280" r:id="rId70"/>
    <p:sldId id="483" r:id="rId71"/>
    <p:sldId id="484" r:id="rId72"/>
    <p:sldId id="386" r:id="rId73"/>
    <p:sldId id="387" r:id="rId74"/>
    <p:sldId id="485" r:id="rId75"/>
    <p:sldId id="486" r:id="rId76"/>
    <p:sldId id="390" r:id="rId77"/>
    <p:sldId id="505" r:id="rId78"/>
    <p:sldId id="487" r:id="rId79"/>
    <p:sldId id="391" r:id="rId80"/>
    <p:sldId id="393" r:id="rId81"/>
    <p:sldId id="394" r:id="rId82"/>
    <p:sldId id="506" r:id="rId83"/>
    <p:sldId id="507" r:id="rId84"/>
    <p:sldId id="508" r:id="rId85"/>
    <p:sldId id="325" r:id="rId86"/>
    <p:sldId id="488" r:id="rId87"/>
    <p:sldId id="396" r:id="rId88"/>
    <p:sldId id="398" r:id="rId89"/>
    <p:sldId id="281" r:id="rId90"/>
    <p:sldId id="402" r:id="rId91"/>
    <p:sldId id="406" r:id="rId92"/>
    <p:sldId id="404" r:id="rId93"/>
    <p:sldId id="283" r:id="rId94"/>
    <p:sldId id="490" r:id="rId95"/>
    <p:sldId id="403" r:id="rId96"/>
    <p:sldId id="284" r:id="rId97"/>
    <p:sldId id="400" r:id="rId98"/>
    <p:sldId id="405" r:id="rId99"/>
    <p:sldId id="324" r:id="rId100"/>
    <p:sldId id="424" r:id="rId101"/>
    <p:sldId id="496" r:id="rId102"/>
    <p:sldId id="497" r:id="rId103"/>
    <p:sldId id="502" r:id="rId104"/>
    <p:sldId id="407" r:id="rId105"/>
    <p:sldId id="408" r:id="rId106"/>
    <p:sldId id="292" r:id="rId107"/>
    <p:sldId id="322" r:id="rId108"/>
    <p:sldId id="409" r:id="rId109"/>
    <p:sldId id="491" r:id="rId110"/>
    <p:sldId id="296" r:id="rId111"/>
    <p:sldId id="410" r:id="rId112"/>
    <p:sldId id="411" r:id="rId113"/>
    <p:sldId id="412" r:id="rId114"/>
    <p:sldId id="297" r:id="rId115"/>
    <p:sldId id="492" r:id="rId116"/>
    <p:sldId id="493" r:id="rId117"/>
    <p:sldId id="494" r:id="rId118"/>
    <p:sldId id="495" r:id="rId119"/>
    <p:sldId id="421" r:id="rId120"/>
    <p:sldId id="414" r:id="rId121"/>
    <p:sldId id="416" r:id="rId122"/>
    <p:sldId id="417" r:id="rId123"/>
    <p:sldId id="418" r:id="rId124"/>
    <p:sldId id="419" r:id="rId125"/>
    <p:sldId id="420" r:id="rId126"/>
    <p:sldId id="426" r:id="rId127"/>
    <p:sldId id="428" r:id="rId128"/>
    <p:sldId id="429" r:id="rId129"/>
    <p:sldId id="432" r:id="rId130"/>
    <p:sldId id="433" r:id="rId131"/>
    <p:sldId id="435" r:id="rId132"/>
    <p:sldId id="437" r:id="rId133"/>
    <p:sldId id="499" r:id="rId134"/>
    <p:sldId id="438" r:id="rId135"/>
    <p:sldId id="440" r:id="rId136"/>
    <p:sldId id="442" r:id="rId137"/>
    <p:sldId id="443" r:id="rId138"/>
    <p:sldId id="500" r:id="rId139"/>
    <p:sldId id="444" r:id="rId140"/>
    <p:sldId id="445" r:id="rId141"/>
    <p:sldId id="461" r:id="rId142"/>
    <p:sldId id="462" r:id="rId143"/>
    <p:sldId id="463" r:id="rId144"/>
    <p:sldId id="464" r:id="rId145"/>
    <p:sldId id="465" r:id="rId146"/>
    <p:sldId id="466" r:id="rId147"/>
    <p:sldId id="509" r:id="rId148"/>
    <p:sldId id="467" r:id="rId149"/>
    <p:sldId id="468" r:id="rId150"/>
    <p:sldId id="470" r:id="rId151"/>
    <p:sldId id="510" r:id="rId152"/>
    <p:sldId id="447" r:id="rId153"/>
    <p:sldId id="448" r:id="rId154"/>
    <p:sldId id="449" r:id="rId155"/>
    <p:sldId id="450" r:id="rId156"/>
    <p:sldId id="451" r:id="rId157"/>
    <p:sldId id="452" r:id="rId158"/>
    <p:sldId id="453" r:id="rId159"/>
    <p:sldId id="454" r:id="rId160"/>
    <p:sldId id="455" r:id="rId161"/>
    <p:sldId id="457" r:id="rId162"/>
    <p:sldId id="458" r:id="rId163"/>
    <p:sldId id="459" r:id="rId164"/>
    <p:sldId id="430" r:id="rId165"/>
    <p:sldId id="498" r:id="rId166"/>
    <p:sldId id="472" r:id="rId1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9"/>
    <p:restoredTop sz="94671"/>
  </p:normalViewPr>
  <p:slideViewPr>
    <p:cSldViewPr>
      <p:cViewPr varScale="1">
        <p:scale>
          <a:sx n="91" d="100"/>
          <a:sy n="91" d="100"/>
        </p:scale>
        <p:origin x="4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8ABCA4-EF90-7544-B805-5E39B9122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20B7103-A03E-484B-876C-1848712976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5084707E-0FEF-F345-B1F0-894272B1442F}" type="datetimeFigureOut">
              <a:rPr lang="en-US"/>
              <a:pPr>
                <a:defRPr/>
              </a:pPr>
              <a:t>3/7/23</a:t>
            </a:fld>
            <a:endParaRPr lang="en-US" dirty="0"/>
          </a:p>
        </p:txBody>
      </p:sp>
      <p:sp>
        <p:nvSpPr>
          <p:cNvPr id="4" name="Footer Placeholder 3">
            <a:extLst>
              <a:ext uri="{FF2B5EF4-FFF2-40B4-BE49-F238E27FC236}">
                <a16:creationId xmlns:a16="http://schemas.microsoft.com/office/drawing/2014/main" id="{48801A1B-8B44-F54F-B322-9CD8BED42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6A926F9A-85E2-ED49-9EE1-E5105ACBF85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CA33553-4529-BC43-92F2-B3E56BA560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044BF0-8DBD-8146-9C72-6748DEB0F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48D3672E-0139-E84F-AE55-719A36765CB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5E9A164-4F43-F242-8C1A-CF991D1E8251}" type="datetimeFigureOut">
              <a:rPr lang="en-US"/>
              <a:pPr>
                <a:defRPr/>
              </a:pPr>
              <a:t>3/7/23</a:t>
            </a:fld>
            <a:endParaRPr lang="en-US" dirty="0"/>
          </a:p>
        </p:txBody>
      </p:sp>
      <p:sp>
        <p:nvSpPr>
          <p:cNvPr id="4" name="Slide Image Placeholder 3">
            <a:extLst>
              <a:ext uri="{FF2B5EF4-FFF2-40B4-BE49-F238E27FC236}">
                <a16:creationId xmlns:a16="http://schemas.microsoft.com/office/drawing/2014/main" id="{15A3BEC8-FDAF-3849-9C73-4A2B4842A7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18CF8EB-96AA-E54F-8531-139B68FB69B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B7D9124-5F92-2A4B-9DFE-E19143DA3CF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7" name="Slide Number Placeholder 6">
            <a:extLst>
              <a:ext uri="{FF2B5EF4-FFF2-40B4-BE49-F238E27FC236}">
                <a16:creationId xmlns:a16="http://schemas.microsoft.com/office/drawing/2014/main" id="{E69B3E3F-B5F8-B349-823A-700ACDCB1D4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0E7472E-3309-3D40-8987-1BB71E71E05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06DB31A-412D-7E44-95A0-C867071ED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E6C5C7-D01B-D548-A286-42087D00A113}" type="slidenum">
              <a:rPr lang="en-US" altLang="en-US" sz="1200" smtClean="0">
                <a:latin typeface="Arial" panose="020B0604020202020204" pitchFamily="34" charset="0"/>
              </a:rPr>
              <a:pPr eaLnBrk="1" hangingPunct="1"/>
              <a:t>53</a:t>
            </a:fld>
            <a:endParaRPr lang="en-US" altLang="en-US" sz="1200" dirty="0">
              <a:latin typeface="Arial" panose="020B0604020202020204" pitchFamily="34" charset="0"/>
            </a:endParaRPr>
          </a:p>
        </p:txBody>
      </p:sp>
      <p:sp>
        <p:nvSpPr>
          <p:cNvPr id="70658" name="Rectangle 2">
            <a:extLst>
              <a:ext uri="{FF2B5EF4-FFF2-40B4-BE49-F238E27FC236}">
                <a16:creationId xmlns:a16="http://schemas.microsoft.com/office/drawing/2014/main" id="{44B228C1-4973-C049-982E-1090718F3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41926034-CDAA-0A49-8F04-AC1900A56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30DF797-0059-ED47-9027-CF14D28A0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81568C14-1070-E04D-AAB0-2123000BC91E}" type="slidenum">
              <a:rPr lang="en-US" altLang="en-US" sz="1200" smtClean="0">
                <a:latin typeface="Arial" panose="020B0604020202020204" pitchFamily="34" charset="0"/>
              </a:rPr>
              <a:pPr eaLnBrk="1" hangingPunct="1"/>
              <a:t>54</a:t>
            </a:fld>
            <a:endParaRPr lang="en-US" altLang="en-US" sz="1200" dirty="0">
              <a:latin typeface="Arial" panose="020B0604020202020204" pitchFamily="34" charset="0"/>
            </a:endParaRPr>
          </a:p>
        </p:txBody>
      </p:sp>
      <p:sp>
        <p:nvSpPr>
          <p:cNvPr id="72706" name="Rectangle 2">
            <a:extLst>
              <a:ext uri="{FF2B5EF4-FFF2-40B4-BE49-F238E27FC236}">
                <a16:creationId xmlns:a16="http://schemas.microsoft.com/office/drawing/2014/main" id="{82EEF10C-AA51-BE4F-9753-87D49870AF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302085DE-4C2F-DE4D-87E8-04CFEC673AEE}"/>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72E1899-63EB-1645-B699-E3EB5CC3B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5468DA-E9FB-1249-B35B-4FD4BAC1A498}" type="slidenum">
              <a:rPr lang="en-US" altLang="en-US" sz="1200" smtClean="0">
                <a:latin typeface="Arial" panose="020B0604020202020204" pitchFamily="34" charset="0"/>
              </a:rPr>
              <a:pPr eaLnBrk="1" hangingPunct="1"/>
              <a:t>55</a:t>
            </a:fld>
            <a:endParaRPr lang="en-US" altLang="en-US" sz="1200" dirty="0">
              <a:latin typeface="Arial" panose="020B0604020202020204" pitchFamily="34" charset="0"/>
            </a:endParaRPr>
          </a:p>
        </p:txBody>
      </p:sp>
      <p:sp>
        <p:nvSpPr>
          <p:cNvPr id="74754" name="Rectangle 2">
            <a:extLst>
              <a:ext uri="{FF2B5EF4-FFF2-40B4-BE49-F238E27FC236}">
                <a16:creationId xmlns:a16="http://schemas.microsoft.com/office/drawing/2014/main" id="{01C223FF-A89B-C044-B7AE-31C8219419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AED76DEE-2F52-E445-9E7E-BD1B425D0A6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72BB52E-7DE2-3A4C-88E1-61FB9A0ACA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ECD107-FD7D-0042-905B-B931FA52ED71}" type="slidenum">
              <a:rPr lang="en-US" altLang="en-US" sz="1200" smtClean="0"/>
              <a:pPr/>
              <a:t>140</a:t>
            </a:fld>
            <a:endParaRPr lang="en-US" altLang="en-US" sz="1200" dirty="0"/>
          </a:p>
        </p:txBody>
      </p:sp>
      <p:sp>
        <p:nvSpPr>
          <p:cNvPr id="167938" name="Rectangle 2">
            <a:extLst>
              <a:ext uri="{FF2B5EF4-FFF2-40B4-BE49-F238E27FC236}">
                <a16:creationId xmlns:a16="http://schemas.microsoft.com/office/drawing/2014/main" id="{BB507821-EE22-AB43-B59F-0033A5732B19}"/>
              </a:ext>
            </a:extLst>
          </p:cNvPr>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CC7D2E55-1F14-6A4B-9FF2-B70EEFEA5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02F02C9D-4DB8-164F-95A3-F8185C3F880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0" name="Rectangle 3">
            <a:extLst>
              <a:ext uri="{FF2B5EF4-FFF2-40B4-BE49-F238E27FC236}">
                <a16:creationId xmlns:a16="http://schemas.microsoft.com/office/drawing/2014/main" id="{3A0A0700-8DFE-DD47-9EF7-B54F13D489B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12A0A96C-AF07-C54D-9022-1C0A746121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D88F26A-EA7A-6648-8361-36B9C84B0D08}" type="slidenum">
              <a:rPr lang="en-US" altLang="en-US" smtClean="0">
                <a:latin typeface="Arial" panose="020B0604020202020204" pitchFamily="34" charset="0"/>
              </a:rPr>
              <a:pPr eaLnBrk="1" hangingPunct="1">
                <a:spcBef>
                  <a:spcPct val="0"/>
                </a:spcBef>
              </a:pPr>
              <a:t>158</a:t>
            </a:fld>
            <a:endParaRPr lang="en-US" altLang="en-US" dirty="0">
              <a:latin typeface="Arial" panose="020B0604020202020204" pitchFamily="34" charset="0"/>
            </a:endParaRPr>
          </a:p>
        </p:txBody>
      </p:sp>
      <p:sp>
        <p:nvSpPr>
          <p:cNvPr id="179202" name="Rectangle 2">
            <a:extLst>
              <a:ext uri="{FF2B5EF4-FFF2-40B4-BE49-F238E27FC236}">
                <a16:creationId xmlns:a16="http://schemas.microsoft.com/office/drawing/2014/main" id="{A216709F-D0FE-F047-8BCC-6EEE6CCB5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a:extLst>
              <a:ext uri="{FF2B5EF4-FFF2-40B4-BE49-F238E27FC236}">
                <a16:creationId xmlns:a16="http://schemas.microsoft.com/office/drawing/2014/main" id="{70DBFBE5-B007-C34B-83B7-BC6BA2471E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F68FC5-1291-6848-9FD8-9CCE22E9A7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F2200FF-2CA4-274A-AC73-52FDFF47583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03FD4CB-500F-9948-AF69-EF4E09CADC6C}"/>
              </a:ext>
            </a:extLst>
          </p:cNvPr>
          <p:cNvSpPr>
            <a:spLocks noGrp="1" noChangeArrowheads="1"/>
          </p:cNvSpPr>
          <p:nvPr>
            <p:ph type="sldNum" sz="quarter" idx="12"/>
          </p:nvPr>
        </p:nvSpPr>
        <p:spPr>
          <a:ln/>
        </p:spPr>
        <p:txBody>
          <a:bodyPr/>
          <a:lstStyle>
            <a:lvl1pPr>
              <a:defRPr/>
            </a:lvl1pPr>
          </a:lstStyle>
          <a:p>
            <a:pPr>
              <a:defRPr/>
            </a:pPr>
            <a:fld id="{62E69F89-1CD8-524D-AC2F-AFFE0DE9FDB7}" type="slidenum">
              <a:rPr lang="en-US" altLang="en-US"/>
              <a:pPr>
                <a:defRPr/>
              </a:pPr>
              <a:t>‹#›</a:t>
            </a:fld>
            <a:endParaRPr lang="en-US" altLang="en-US" dirty="0"/>
          </a:p>
        </p:txBody>
      </p:sp>
    </p:spTree>
    <p:extLst>
      <p:ext uri="{BB962C8B-B14F-4D97-AF65-F5344CB8AC3E}">
        <p14:creationId xmlns:p14="http://schemas.microsoft.com/office/powerpoint/2010/main" val="131310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E0B09-FE0B-1C48-B801-A72E576828D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4F7AA4A-5920-A647-AA27-584FC31F0C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4B4FCFD-1902-BA40-AFFC-5E1189299AA8}"/>
              </a:ext>
            </a:extLst>
          </p:cNvPr>
          <p:cNvSpPr>
            <a:spLocks noGrp="1" noChangeArrowheads="1"/>
          </p:cNvSpPr>
          <p:nvPr>
            <p:ph type="sldNum" sz="quarter" idx="12"/>
          </p:nvPr>
        </p:nvSpPr>
        <p:spPr>
          <a:ln/>
        </p:spPr>
        <p:txBody>
          <a:bodyPr/>
          <a:lstStyle>
            <a:lvl1pPr>
              <a:defRPr/>
            </a:lvl1pPr>
          </a:lstStyle>
          <a:p>
            <a:pPr>
              <a:defRPr/>
            </a:pPr>
            <a:fld id="{537520DC-CB02-3A41-81C3-A382A71989F4}" type="slidenum">
              <a:rPr lang="en-US" altLang="en-US"/>
              <a:pPr>
                <a:defRPr/>
              </a:pPr>
              <a:t>‹#›</a:t>
            </a:fld>
            <a:endParaRPr lang="en-US" altLang="en-US" dirty="0"/>
          </a:p>
        </p:txBody>
      </p:sp>
    </p:spTree>
    <p:extLst>
      <p:ext uri="{BB962C8B-B14F-4D97-AF65-F5344CB8AC3E}">
        <p14:creationId xmlns:p14="http://schemas.microsoft.com/office/powerpoint/2010/main" val="232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04AAE-06EC-6948-9DCF-83B3B5339E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73D6592-0A77-0441-879D-91CC5EEF0F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CB6B307-7B77-934D-98B4-3079F5A6F804}"/>
              </a:ext>
            </a:extLst>
          </p:cNvPr>
          <p:cNvSpPr>
            <a:spLocks noGrp="1" noChangeArrowheads="1"/>
          </p:cNvSpPr>
          <p:nvPr>
            <p:ph type="sldNum" sz="quarter" idx="12"/>
          </p:nvPr>
        </p:nvSpPr>
        <p:spPr>
          <a:ln/>
        </p:spPr>
        <p:txBody>
          <a:bodyPr/>
          <a:lstStyle>
            <a:lvl1pPr>
              <a:defRPr/>
            </a:lvl1pPr>
          </a:lstStyle>
          <a:p>
            <a:pPr>
              <a:defRPr/>
            </a:pPr>
            <a:fld id="{C52BB9C7-859C-2545-AF8F-9B483778CDC7}" type="slidenum">
              <a:rPr lang="en-US" altLang="en-US"/>
              <a:pPr>
                <a:defRPr/>
              </a:pPr>
              <a:t>‹#›</a:t>
            </a:fld>
            <a:endParaRPr lang="en-US" altLang="en-US" dirty="0"/>
          </a:p>
        </p:txBody>
      </p:sp>
    </p:spTree>
    <p:extLst>
      <p:ext uri="{BB962C8B-B14F-4D97-AF65-F5344CB8AC3E}">
        <p14:creationId xmlns:p14="http://schemas.microsoft.com/office/powerpoint/2010/main" val="18906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7A9A6-EBC2-A846-B679-E1ED9EAD2E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2496E01-EF41-584C-BDFA-FB74FFEFB62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36A205F-CFE6-354C-BDD5-2669262DD441}"/>
              </a:ext>
            </a:extLst>
          </p:cNvPr>
          <p:cNvSpPr>
            <a:spLocks noGrp="1" noChangeArrowheads="1"/>
          </p:cNvSpPr>
          <p:nvPr>
            <p:ph type="sldNum" sz="quarter" idx="12"/>
          </p:nvPr>
        </p:nvSpPr>
        <p:spPr>
          <a:ln/>
        </p:spPr>
        <p:txBody>
          <a:bodyPr/>
          <a:lstStyle>
            <a:lvl1pPr>
              <a:defRPr/>
            </a:lvl1pPr>
          </a:lstStyle>
          <a:p>
            <a:pPr>
              <a:defRPr/>
            </a:pPr>
            <a:fld id="{2991781B-1657-924D-A055-B216E2170248}" type="slidenum">
              <a:rPr lang="en-US" altLang="en-US"/>
              <a:pPr>
                <a:defRPr/>
              </a:pPr>
              <a:t>‹#›</a:t>
            </a:fld>
            <a:endParaRPr lang="en-US" altLang="en-US" dirty="0"/>
          </a:p>
        </p:txBody>
      </p:sp>
    </p:spTree>
    <p:extLst>
      <p:ext uri="{BB962C8B-B14F-4D97-AF65-F5344CB8AC3E}">
        <p14:creationId xmlns:p14="http://schemas.microsoft.com/office/powerpoint/2010/main" val="34160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D37E5B-F5BE-4446-86C9-12964742BA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8CBF235-0739-5E42-8CDC-97CEA7810DD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8FA01CE-3658-514E-9C7E-18D1A7565166}"/>
              </a:ext>
            </a:extLst>
          </p:cNvPr>
          <p:cNvSpPr>
            <a:spLocks noGrp="1" noChangeArrowheads="1"/>
          </p:cNvSpPr>
          <p:nvPr>
            <p:ph type="sldNum" sz="quarter" idx="12"/>
          </p:nvPr>
        </p:nvSpPr>
        <p:spPr>
          <a:ln/>
        </p:spPr>
        <p:txBody>
          <a:bodyPr/>
          <a:lstStyle>
            <a:lvl1pPr>
              <a:defRPr/>
            </a:lvl1pPr>
          </a:lstStyle>
          <a:p>
            <a:pPr>
              <a:defRPr/>
            </a:pPr>
            <a:fld id="{CF22906B-6D72-8C4D-8488-753D25C29179}" type="slidenum">
              <a:rPr lang="en-US" altLang="en-US"/>
              <a:pPr>
                <a:defRPr/>
              </a:pPr>
              <a:t>‹#›</a:t>
            </a:fld>
            <a:endParaRPr lang="en-US" altLang="en-US" dirty="0"/>
          </a:p>
        </p:txBody>
      </p:sp>
    </p:spTree>
    <p:extLst>
      <p:ext uri="{BB962C8B-B14F-4D97-AF65-F5344CB8AC3E}">
        <p14:creationId xmlns:p14="http://schemas.microsoft.com/office/powerpoint/2010/main" val="12739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8F6B00-F20C-2346-BBAF-9AAB45CEC4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ABDBA2E-62CE-5048-B8BD-CE1C7125D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6998775-FDB8-FC4F-B882-FF2876C40909}"/>
              </a:ext>
            </a:extLst>
          </p:cNvPr>
          <p:cNvSpPr>
            <a:spLocks noGrp="1" noChangeArrowheads="1"/>
          </p:cNvSpPr>
          <p:nvPr>
            <p:ph type="sldNum" sz="quarter" idx="12"/>
          </p:nvPr>
        </p:nvSpPr>
        <p:spPr>
          <a:ln/>
        </p:spPr>
        <p:txBody>
          <a:bodyPr/>
          <a:lstStyle>
            <a:lvl1pPr>
              <a:defRPr/>
            </a:lvl1pPr>
          </a:lstStyle>
          <a:p>
            <a:pPr>
              <a:defRPr/>
            </a:pPr>
            <a:fld id="{4C3C6C7B-F263-D545-AC1E-535B452DDF98}" type="slidenum">
              <a:rPr lang="en-US" altLang="en-US"/>
              <a:pPr>
                <a:defRPr/>
              </a:pPr>
              <a:t>‹#›</a:t>
            </a:fld>
            <a:endParaRPr lang="en-US" altLang="en-US" dirty="0"/>
          </a:p>
        </p:txBody>
      </p:sp>
    </p:spTree>
    <p:extLst>
      <p:ext uri="{BB962C8B-B14F-4D97-AF65-F5344CB8AC3E}">
        <p14:creationId xmlns:p14="http://schemas.microsoft.com/office/powerpoint/2010/main" val="55463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4D1846-9183-1449-B3CD-1E9E6FDB14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8505DF62-F69F-6747-BE4D-D4B7DFFC73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0D519BA4-7733-D848-9367-9226C87FFD68}"/>
              </a:ext>
            </a:extLst>
          </p:cNvPr>
          <p:cNvSpPr>
            <a:spLocks noGrp="1" noChangeArrowheads="1"/>
          </p:cNvSpPr>
          <p:nvPr>
            <p:ph type="sldNum" sz="quarter" idx="12"/>
          </p:nvPr>
        </p:nvSpPr>
        <p:spPr>
          <a:ln/>
        </p:spPr>
        <p:txBody>
          <a:bodyPr/>
          <a:lstStyle>
            <a:lvl1pPr>
              <a:defRPr/>
            </a:lvl1pPr>
          </a:lstStyle>
          <a:p>
            <a:pPr>
              <a:defRPr/>
            </a:pPr>
            <a:fld id="{557B0201-F72F-7641-9632-17EA86661ACE}" type="slidenum">
              <a:rPr lang="en-US" altLang="en-US"/>
              <a:pPr>
                <a:defRPr/>
              </a:pPr>
              <a:t>‹#›</a:t>
            </a:fld>
            <a:endParaRPr lang="en-US" altLang="en-US" dirty="0"/>
          </a:p>
        </p:txBody>
      </p:sp>
    </p:spTree>
    <p:extLst>
      <p:ext uri="{BB962C8B-B14F-4D97-AF65-F5344CB8AC3E}">
        <p14:creationId xmlns:p14="http://schemas.microsoft.com/office/powerpoint/2010/main" val="12118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27636-F6C4-B54E-94D5-212D7459BFD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DEBF7B5-99AF-9D4C-B77D-30424B96EF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4674217-9CAE-1E44-BAA0-660303A6E409}"/>
              </a:ext>
            </a:extLst>
          </p:cNvPr>
          <p:cNvSpPr>
            <a:spLocks noGrp="1" noChangeArrowheads="1"/>
          </p:cNvSpPr>
          <p:nvPr>
            <p:ph type="sldNum" sz="quarter" idx="12"/>
          </p:nvPr>
        </p:nvSpPr>
        <p:spPr>
          <a:ln/>
        </p:spPr>
        <p:txBody>
          <a:bodyPr/>
          <a:lstStyle>
            <a:lvl1pPr>
              <a:defRPr/>
            </a:lvl1pPr>
          </a:lstStyle>
          <a:p>
            <a:pPr>
              <a:defRPr/>
            </a:pPr>
            <a:fld id="{56A70E00-872E-2A4D-8AFB-651ED363A6B3}" type="slidenum">
              <a:rPr lang="en-US" altLang="en-US"/>
              <a:pPr>
                <a:defRPr/>
              </a:pPr>
              <a:t>‹#›</a:t>
            </a:fld>
            <a:endParaRPr lang="en-US" altLang="en-US" dirty="0"/>
          </a:p>
        </p:txBody>
      </p:sp>
    </p:spTree>
    <p:extLst>
      <p:ext uri="{BB962C8B-B14F-4D97-AF65-F5344CB8AC3E}">
        <p14:creationId xmlns:p14="http://schemas.microsoft.com/office/powerpoint/2010/main" val="236242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07A6B3-86B6-8B44-99A2-1894B21B350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167BD33F-B9E6-3346-824C-D203997BEB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52E4000-42AF-974F-AD6D-79109F8B3D88}"/>
              </a:ext>
            </a:extLst>
          </p:cNvPr>
          <p:cNvSpPr>
            <a:spLocks noGrp="1" noChangeArrowheads="1"/>
          </p:cNvSpPr>
          <p:nvPr>
            <p:ph type="sldNum" sz="quarter" idx="12"/>
          </p:nvPr>
        </p:nvSpPr>
        <p:spPr>
          <a:ln/>
        </p:spPr>
        <p:txBody>
          <a:bodyPr/>
          <a:lstStyle>
            <a:lvl1pPr>
              <a:defRPr/>
            </a:lvl1pPr>
          </a:lstStyle>
          <a:p>
            <a:pPr>
              <a:defRPr/>
            </a:pPr>
            <a:fld id="{58DBD637-A070-7240-B452-21AF2CADFEFE}" type="slidenum">
              <a:rPr lang="en-US" altLang="en-US"/>
              <a:pPr>
                <a:defRPr/>
              </a:pPr>
              <a:t>‹#›</a:t>
            </a:fld>
            <a:endParaRPr lang="en-US" altLang="en-US" dirty="0"/>
          </a:p>
        </p:txBody>
      </p:sp>
    </p:spTree>
    <p:extLst>
      <p:ext uri="{BB962C8B-B14F-4D97-AF65-F5344CB8AC3E}">
        <p14:creationId xmlns:p14="http://schemas.microsoft.com/office/powerpoint/2010/main" val="25551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068D59-9A46-3C43-A4B3-EB0523462D0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A2AF6B4-A4D3-9441-8F22-306CE5B59D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78BC05E9-C983-A54F-A106-EA0C575DC180}"/>
              </a:ext>
            </a:extLst>
          </p:cNvPr>
          <p:cNvSpPr>
            <a:spLocks noGrp="1" noChangeArrowheads="1"/>
          </p:cNvSpPr>
          <p:nvPr>
            <p:ph type="sldNum" sz="quarter" idx="12"/>
          </p:nvPr>
        </p:nvSpPr>
        <p:spPr>
          <a:ln/>
        </p:spPr>
        <p:txBody>
          <a:bodyPr/>
          <a:lstStyle>
            <a:lvl1pPr>
              <a:defRPr/>
            </a:lvl1pPr>
          </a:lstStyle>
          <a:p>
            <a:pPr>
              <a:defRPr/>
            </a:pPr>
            <a:fld id="{01473FBB-88AE-974D-ADAB-31E2FF734405}" type="slidenum">
              <a:rPr lang="en-US" altLang="en-US"/>
              <a:pPr>
                <a:defRPr/>
              </a:pPr>
              <a:t>‹#›</a:t>
            </a:fld>
            <a:endParaRPr lang="en-US" altLang="en-US" dirty="0"/>
          </a:p>
        </p:txBody>
      </p:sp>
    </p:spTree>
    <p:extLst>
      <p:ext uri="{BB962C8B-B14F-4D97-AF65-F5344CB8AC3E}">
        <p14:creationId xmlns:p14="http://schemas.microsoft.com/office/powerpoint/2010/main" val="235142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6E752C-2F46-4C45-9F98-94DA017D7F5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8F8E993-E4F9-8F44-A106-B2BD80C9E3C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53A8942-805B-2943-A4B9-B515F25ED0A6}"/>
              </a:ext>
            </a:extLst>
          </p:cNvPr>
          <p:cNvSpPr>
            <a:spLocks noGrp="1" noChangeArrowheads="1"/>
          </p:cNvSpPr>
          <p:nvPr>
            <p:ph type="sldNum" sz="quarter" idx="12"/>
          </p:nvPr>
        </p:nvSpPr>
        <p:spPr>
          <a:ln/>
        </p:spPr>
        <p:txBody>
          <a:bodyPr/>
          <a:lstStyle>
            <a:lvl1pPr>
              <a:defRPr/>
            </a:lvl1pPr>
          </a:lstStyle>
          <a:p>
            <a:pPr>
              <a:defRPr/>
            </a:pPr>
            <a:fld id="{B4FDF663-46AA-7E4B-8B09-265F9158DB55}" type="slidenum">
              <a:rPr lang="en-US" altLang="en-US"/>
              <a:pPr>
                <a:defRPr/>
              </a:pPr>
              <a:t>‹#›</a:t>
            </a:fld>
            <a:endParaRPr lang="en-US" altLang="en-US" dirty="0"/>
          </a:p>
        </p:txBody>
      </p:sp>
    </p:spTree>
    <p:extLst>
      <p:ext uri="{BB962C8B-B14F-4D97-AF65-F5344CB8AC3E}">
        <p14:creationId xmlns:p14="http://schemas.microsoft.com/office/powerpoint/2010/main" val="341763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BCCB0D-F098-8940-AB19-D880FBE937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699D34-7814-684F-ADA8-6D25E29153C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57F07-1D67-9540-918E-3AEBDEDEE0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29" name="Rectangle 5">
            <a:extLst>
              <a:ext uri="{FF2B5EF4-FFF2-40B4-BE49-F238E27FC236}">
                <a16:creationId xmlns:a16="http://schemas.microsoft.com/office/drawing/2014/main" id="{75B88EDF-9657-4648-92DB-0090F66C79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30" name="Rectangle 6">
            <a:extLst>
              <a:ext uri="{FF2B5EF4-FFF2-40B4-BE49-F238E27FC236}">
                <a16:creationId xmlns:a16="http://schemas.microsoft.com/office/drawing/2014/main" id="{1E6A4FDB-258F-B74C-9D74-944D12CB39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932E65-E496-CA46-A34E-32ACA1DE17C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13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hyperlink" Target="http://www.cpc.ncep.noaa.gov/products/precip/CWlink/MJO/enso.shtml"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6FEC179-A464-5540-B01F-DB5DE57D90C6}"/>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rgbClr val="FF0000"/>
                </a:solidFill>
                <a:ea typeface="ＭＳ Ｐゴシック" panose="020B0600070205080204" pitchFamily="34" charset="-128"/>
              </a:rPr>
              <a:t>370 Tropical</a:t>
            </a:r>
            <a:br>
              <a:rPr lang="en-US" altLang="en-US" dirty="0">
                <a:ea typeface="ＭＳ Ｐゴシック" panose="020B0600070205080204" pitchFamily="34" charset="-128"/>
              </a:rPr>
            </a:br>
            <a:r>
              <a:rPr lang="en-US" altLang="en-US" dirty="0">
                <a:ea typeface="ＭＳ Ｐゴシック" panose="020B0600070205080204" pitchFamily="34" charset="-128"/>
              </a:rPr>
              <a:t>Winter 2023</a:t>
            </a:r>
          </a:p>
        </p:txBody>
      </p:sp>
      <p:sp>
        <p:nvSpPr>
          <p:cNvPr id="15362" name="Rectangle 3">
            <a:extLst>
              <a:ext uri="{FF2B5EF4-FFF2-40B4-BE49-F238E27FC236}">
                <a16:creationId xmlns:a16="http://schemas.microsoft.com/office/drawing/2014/main" id="{65D4F4A9-BA8A-3646-B4B1-63B0C803B9E5}"/>
              </a:ext>
            </a:extLst>
          </p:cNvPr>
          <p:cNvSpPr>
            <a:spLocks noGrp="1" noChangeArrowheads="1"/>
          </p:cNvSpPr>
          <p:nvPr>
            <p:ph type="subTitle" idx="1"/>
          </p:nvPr>
        </p:nvSpPr>
        <p:spPr/>
        <p:txBody>
          <a:bodyPr/>
          <a:lstStyle/>
          <a:p>
            <a:pPr eaLnBrk="1" hangingPunct="1"/>
            <a:endParaRPr lang="en-US" altLang="en-US" dirty="0">
              <a:ea typeface="ＭＳ Ｐゴシック" panose="020B0600070205080204" pitchFamily="34" charset="-128"/>
            </a:endParaRPr>
          </a:p>
        </p:txBody>
      </p:sp>
      <p:sp>
        <p:nvSpPr>
          <p:cNvPr id="2" name="TextBox 1">
            <a:extLst>
              <a:ext uri="{FF2B5EF4-FFF2-40B4-BE49-F238E27FC236}">
                <a16:creationId xmlns:a16="http://schemas.microsoft.com/office/drawing/2014/main" id="{F36A1216-7CD3-46FD-76F1-BE7CAB49AD9D}"/>
              </a:ext>
            </a:extLst>
          </p:cNvPr>
          <p:cNvSpPr txBox="1"/>
          <p:nvPr/>
        </p:nvSpPr>
        <p:spPr>
          <a:xfrm>
            <a:off x="9129932" y="2293034"/>
            <a:ext cx="184731"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315AB69-BCFC-474D-80D6-A04AC4E5E8E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ITCZ is generally </a:t>
            </a:r>
            <a:r>
              <a:rPr lang="en-US" altLang="en-US" b="1" u="sng" dirty="0">
                <a:solidFill>
                  <a:schemeClr val="accent2"/>
                </a:solidFill>
                <a:ea typeface="ＭＳ Ｐゴシック" panose="020B0600070205080204" pitchFamily="34" charset="-128"/>
              </a:rPr>
              <a:t>not</a:t>
            </a:r>
            <a:r>
              <a:rPr lang="en-US" altLang="en-US" b="1" dirty="0">
                <a:solidFill>
                  <a:schemeClr val="accent2"/>
                </a:solidFill>
                <a:ea typeface="ＭＳ Ｐゴシック" panose="020B0600070205080204" pitchFamily="34" charset="-128"/>
              </a:rPr>
              <a:t> on the equator</a:t>
            </a:r>
          </a:p>
        </p:txBody>
      </p:sp>
      <p:sp>
        <p:nvSpPr>
          <p:cNvPr id="23554" name="Rectangle 3">
            <a:extLst>
              <a:ext uri="{FF2B5EF4-FFF2-40B4-BE49-F238E27FC236}">
                <a16:creationId xmlns:a16="http://schemas.microsoft.com/office/drawing/2014/main" id="{C1764A0B-E1FF-0648-8569-FCA23BD5E849}"/>
              </a:ext>
            </a:extLst>
          </p:cNvPr>
          <p:cNvSpPr>
            <a:spLocks noGrp="1" noChangeArrowheads="1"/>
          </p:cNvSpPr>
          <p:nvPr>
            <p:ph type="body" idx="1"/>
          </p:nvPr>
        </p:nvSpPr>
        <p:spPr/>
        <p:txBody>
          <a:bodyPr/>
          <a:lstStyle/>
          <a:p>
            <a:pPr marL="0" indent="0" eaLnBrk="1" hangingPunct="1">
              <a:buFontTx/>
              <a:buNone/>
            </a:pPr>
            <a:r>
              <a:rPr lang="en-US" altLang="en-US" dirty="0">
                <a:ea typeface="ＭＳ Ｐゴシック" panose="020B0600070205080204" pitchFamily="34" charset="-128"/>
              </a:rPr>
              <a:t>Moves northward during northern summer</a:t>
            </a:r>
          </a:p>
        </p:txBody>
      </p:sp>
      <p:pic>
        <p:nvPicPr>
          <p:cNvPr id="23555" name="Picture 5" descr="ITCZ_fig02.jpg                                                 00029E37&#10;Cliff Disk                     BB5EA40C:">
            <a:extLst>
              <a:ext uri="{FF2B5EF4-FFF2-40B4-BE49-F238E27FC236}">
                <a16:creationId xmlns:a16="http://schemas.microsoft.com/office/drawing/2014/main" id="{A882E906-F81F-2044-A7DC-8B5F92385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19400"/>
            <a:ext cx="54864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A1855FB1-643D-AA46-BF54-59C307C57A9E}"/>
              </a:ext>
            </a:extLst>
          </p:cNvPr>
          <p:cNvSpPr>
            <a:spLocks noGrp="1" noChangeArrowheads="1"/>
          </p:cNvSpPr>
          <p:nvPr>
            <p:ph type="title"/>
          </p:nvPr>
        </p:nvSpPr>
        <p:spPr>
          <a:xfrm>
            <a:off x="457200" y="381000"/>
            <a:ext cx="7772400" cy="1143000"/>
          </a:xfrm>
        </p:spPr>
        <p:txBody>
          <a:bodyPr/>
          <a:lstStyle/>
          <a:p>
            <a:r>
              <a:rPr lang="en-US" altLang="en-US" sz="3200" b="1" dirty="0">
                <a:solidFill>
                  <a:schemeClr val="accent2"/>
                </a:solidFill>
                <a:ea typeface="ＭＳ Ｐゴシック" panose="020B0600070205080204" pitchFamily="34" charset="-128"/>
              </a:rPr>
              <a:t>The Biggest Threat from Tropical Storms is NOT the Winds, but the Storm Surge</a:t>
            </a:r>
          </a:p>
        </p:txBody>
      </p:sp>
      <p:pic>
        <p:nvPicPr>
          <p:cNvPr id="4" name="Picture 2" descr="storm_surge_lutgens.jpg                                        00000010&#13;Macintosh2 HD                  ABA78158:">
            <a:extLst>
              <a:ext uri="{FF2B5EF4-FFF2-40B4-BE49-F238E27FC236}">
                <a16:creationId xmlns:a16="http://schemas.microsoft.com/office/drawing/2014/main" id="{83955B8A-E8F4-CE45-9151-A9C08F97F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5181600" cy="44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5F03-8436-D149-91DF-5B17A4FFA145}"/>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3FD5180D-4BD6-3544-B361-9156E63F4AE6}"/>
              </a:ext>
            </a:extLst>
          </p:cNvPr>
          <p:cNvPicPr>
            <a:picLocks noGrp="1" noChangeAspect="1"/>
          </p:cNvPicPr>
          <p:nvPr>
            <p:ph idx="1"/>
          </p:nvPr>
        </p:nvPicPr>
        <p:blipFill>
          <a:blip r:embed="rId2"/>
          <a:stretch>
            <a:fillRect/>
          </a:stretch>
        </p:blipFill>
        <p:spPr>
          <a:xfrm>
            <a:off x="1600200" y="457200"/>
            <a:ext cx="5435600" cy="2532990"/>
          </a:xfrm>
        </p:spPr>
      </p:pic>
      <p:pic>
        <p:nvPicPr>
          <p:cNvPr id="7" name="Picture 6" descr="Diagram&#10;&#10;Description automatically generated">
            <a:extLst>
              <a:ext uri="{FF2B5EF4-FFF2-40B4-BE49-F238E27FC236}">
                <a16:creationId xmlns:a16="http://schemas.microsoft.com/office/drawing/2014/main" id="{0C9369D6-9851-0F49-83DD-C1F8C93E46F1}"/>
              </a:ext>
            </a:extLst>
          </p:cNvPr>
          <p:cNvPicPr>
            <a:picLocks noChangeAspect="1"/>
          </p:cNvPicPr>
          <p:nvPr/>
        </p:nvPicPr>
        <p:blipFill>
          <a:blip r:embed="rId3"/>
          <a:stretch>
            <a:fillRect/>
          </a:stretch>
        </p:blipFill>
        <p:spPr>
          <a:xfrm>
            <a:off x="1524000" y="3157830"/>
            <a:ext cx="5905500" cy="3314700"/>
          </a:xfrm>
          <a:prstGeom prst="rect">
            <a:avLst/>
          </a:prstGeom>
        </p:spPr>
      </p:pic>
    </p:spTree>
    <p:extLst>
      <p:ext uri="{BB962C8B-B14F-4D97-AF65-F5344CB8AC3E}">
        <p14:creationId xmlns:p14="http://schemas.microsoft.com/office/powerpoint/2010/main" val="922277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7969-6C28-6A49-B6CE-73CF9BE35AC5}"/>
              </a:ext>
            </a:extLst>
          </p:cNvPr>
          <p:cNvSpPr>
            <a:spLocks noGrp="1"/>
          </p:cNvSpPr>
          <p:nvPr>
            <p:ph type="title"/>
          </p:nvPr>
        </p:nvSpPr>
        <p:spPr>
          <a:xfrm>
            <a:off x="685800" y="990600"/>
            <a:ext cx="7772400" cy="1143000"/>
          </a:xfrm>
        </p:spPr>
        <p:txBody>
          <a:bodyPr/>
          <a:lstStyle/>
          <a:p>
            <a:r>
              <a:rPr lang="en-US" b="1" dirty="0">
                <a:solidFill>
                  <a:schemeClr val="accent2"/>
                </a:solidFill>
              </a:rPr>
              <a:t>Storm Surge Origin:  winds pushing water up on coast, increased waves, low pressure also raises sea level</a:t>
            </a:r>
          </a:p>
        </p:txBody>
      </p:sp>
      <p:pic>
        <p:nvPicPr>
          <p:cNvPr id="5" name="Content Placeholder 4" descr="Map&#10;&#10;Description automatically generated">
            <a:extLst>
              <a:ext uri="{FF2B5EF4-FFF2-40B4-BE49-F238E27FC236}">
                <a16:creationId xmlns:a16="http://schemas.microsoft.com/office/drawing/2014/main" id="{33318DA3-398D-F042-88C9-0EE5E2D01429}"/>
              </a:ext>
            </a:extLst>
          </p:cNvPr>
          <p:cNvPicPr>
            <a:picLocks noGrp="1" noChangeAspect="1"/>
          </p:cNvPicPr>
          <p:nvPr>
            <p:ph idx="1"/>
          </p:nvPr>
        </p:nvPicPr>
        <p:blipFill>
          <a:blip r:embed="rId2"/>
          <a:stretch>
            <a:fillRect/>
          </a:stretch>
        </p:blipFill>
        <p:spPr>
          <a:xfrm>
            <a:off x="2935137" y="2971801"/>
            <a:ext cx="3273725" cy="3505200"/>
          </a:xfrm>
        </p:spPr>
      </p:pic>
    </p:spTree>
    <p:extLst>
      <p:ext uri="{BB962C8B-B14F-4D97-AF65-F5344CB8AC3E}">
        <p14:creationId xmlns:p14="http://schemas.microsoft.com/office/powerpoint/2010/main" val="3538960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059-2CF6-304D-99A5-AEE48E91DBED}"/>
              </a:ext>
            </a:extLst>
          </p:cNvPr>
          <p:cNvSpPr>
            <a:spLocks noGrp="1"/>
          </p:cNvSpPr>
          <p:nvPr>
            <p:ph type="title"/>
          </p:nvPr>
        </p:nvSpPr>
        <p:spPr/>
        <p:txBody>
          <a:bodyPr/>
          <a:lstStyle/>
          <a:p>
            <a:r>
              <a:rPr lang="en-US" b="1" dirty="0">
                <a:solidFill>
                  <a:schemeClr val="accent2"/>
                </a:solidFill>
              </a:rPr>
              <a:t>Reverse or Inverted Barometer Effect</a:t>
            </a:r>
          </a:p>
        </p:txBody>
      </p:sp>
      <p:pic>
        <p:nvPicPr>
          <p:cNvPr id="5" name="Content Placeholder 4" descr="Diagram&#10;&#10;Description automatically generated">
            <a:extLst>
              <a:ext uri="{FF2B5EF4-FFF2-40B4-BE49-F238E27FC236}">
                <a16:creationId xmlns:a16="http://schemas.microsoft.com/office/drawing/2014/main" id="{AA965500-0A5E-2545-92F6-C1D097F4DDA3}"/>
              </a:ext>
            </a:extLst>
          </p:cNvPr>
          <p:cNvPicPr>
            <a:picLocks noGrp="1" noChangeAspect="1"/>
          </p:cNvPicPr>
          <p:nvPr>
            <p:ph idx="1"/>
          </p:nvPr>
        </p:nvPicPr>
        <p:blipFill>
          <a:blip r:embed="rId2"/>
          <a:stretch>
            <a:fillRect/>
          </a:stretch>
        </p:blipFill>
        <p:spPr>
          <a:xfrm>
            <a:off x="1498600" y="2362200"/>
            <a:ext cx="6146800" cy="3706159"/>
          </a:xfrm>
        </p:spPr>
      </p:pic>
    </p:spTree>
    <p:extLst>
      <p:ext uri="{BB962C8B-B14F-4D97-AF65-F5344CB8AC3E}">
        <p14:creationId xmlns:p14="http://schemas.microsoft.com/office/powerpoint/2010/main" val="21887723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A1D39E4A-0084-BF49-9C37-FA5907E34ED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Hurricane Climatology (Avoids the Equator)</a:t>
            </a:r>
          </a:p>
        </p:txBody>
      </p:sp>
      <p:pic>
        <p:nvPicPr>
          <p:cNvPr id="110594" name="Content Placeholder 3">
            <a:extLst>
              <a:ext uri="{FF2B5EF4-FFF2-40B4-BE49-F238E27FC236}">
                <a16:creationId xmlns:a16="http://schemas.microsoft.com/office/drawing/2014/main" id="{FBCC14CC-0C5A-AD4C-981A-90125DACA8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78956CDF-7B2F-5544-AB87-4AC2F1AA8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016" y="1219200"/>
            <a:ext cx="85058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Content Placeholder 5">
            <a:extLst>
              <a:ext uri="{FF2B5EF4-FFF2-40B4-BE49-F238E27FC236}">
                <a16:creationId xmlns:a16="http://schemas.microsoft.com/office/drawing/2014/main" id="{271FA3CE-9BC2-1E40-8867-A6ACFD48EADE}"/>
              </a:ext>
            </a:extLst>
          </p:cNvPr>
          <p:cNvSpPr>
            <a:spLocks noGrp="1" noChangeArrowheads="1"/>
          </p:cNvSpPr>
          <p:nvPr>
            <p:ph idx="1"/>
          </p:nvPr>
        </p:nvSpPr>
        <p:spPr>
          <a:xfrm>
            <a:off x="1066800" y="387350"/>
            <a:ext cx="7510462" cy="609600"/>
          </a:xfrm>
        </p:spPr>
        <p:txBody>
          <a:bodyPr/>
          <a:lstStyle/>
          <a:p>
            <a:pPr marL="0" indent="0">
              <a:buFontTx/>
              <a:buNone/>
            </a:pPr>
            <a:r>
              <a:rPr lang="en-US" altLang="en-US" b="1" dirty="0">
                <a:solidFill>
                  <a:schemeClr val="accent2"/>
                </a:solidFill>
                <a:ea typeface="ＭＳ Ｐゴシック" panose="020B0600070205080204" pitchFamily="34" charset="-128"/>
              </a:rPr>
              <a:t>Seasonal Variation:  July to October peak</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61583D09-F09C-8E41-B748-8E2763EFAF7C}"/>
              </a:ext>
            </a:extLst>
          </p:cNvPr>
          <p:cNvSpPr>
            <a:spLocks noGrp="1" noChangeArrowheads="1"/>
          </p:cNvSpPr>
          <p:nvPr>
            <p:ph type="title"/>
          </p:nvPr>
        </p:nvSpPr>
        <p:spPr>
          <a:xfrm>
            <a:off x="533400" y="138581"/>
            <a:ext cx="7772400" cy="782637"/>
          </a:xfrm>
        </p:spPr>
        <p:txBody>
          <a:bodyPr/>
          <a:lstStyle/>
          <a:p>
            <a:r>
              <a:rPr lang="en-US" altLang="en-US" b="1" dirty="0">
                <a:solidFill>
                  <a:schemeClr val="accent2"/>
                </a:solidFill>
                <a:ea typeface="ＭＳ Ｐゴシック" panose="020B0600070205080204" pitchFamily="34" charset="-128"/>
              </a:rPr>
              <a:t>Origins</a:t>
            </a:r>
          </a:p>
        </p:txBody>
      </p:sp>
      <p:sp>
        <p:nvSpPr>
          <p:cNvPr id="112642" name="Content Placeholder 2">
            <a:extLst>
              <a:ext uri="{FF2B5EF4-FFF2-40B4-BE49-F238E27FC236}">
                <a16:creationId xmlns:a16="http://schemas.microsoft.com/office/drawing/2014/main" id="{4E5FAC99-797B-9C44-9A20-973EBF9036DD}"/>
              </a:ext>
            </a:extLst>
          </p:cNvPr>
          <p:cNvSpPr>
            <a:spLocks noGrp="1" noChangeArrowheads="1"/>
          </p:cNvSpPr>
          <p:nvPr>
            <p:ph idx="1"/>
          </p:nvPr>
        </p:nvSpPr>
        <p:spPr>
          <a:xfrm>
            <a:off x="685800" y="990600"/>
            <a:ext cx="8153400" cy="4114800"/>
          </a:xfrm>
        </p:spPr>
        <p:txBody>
          <a:bodyPr/>
          <a:lstStyle/>
          <a:p>
            <a:r>
              <a:rPr lang="en-US" altLang="en-US" dirty="0">
                <a:ea typeface="ＭＳ Ｐゴシック" panose="020B0600070205080204" pitchFamily="34" charset="-128"/>
              </a:rPr>
              <a:t>Most hurricanes and typhoons begin as easterly waves</a:t>
            </a:r>
          </a:p>
          <a:p>
            <a:r>
              <a:rPr lang="en-US" altLang="en-US" dirty="0">
                <a:ea typeface="ＭＳ Ｐゴシック" panose="020B0600070205080204" pitchFamily="34" charset="-128"/>
              </a:rPr>
              <a:t>Easterly waves to tropical disturbance to tropical depression to tropical storm to hurricane</a:t>
            </a:r>
          </a:p>
        </p:txBody>
      </p:sp>
      <p:pic>
        <p:nvPicPr>
          <p:cNvPr id="4" name="Picture 1026" descr="agburt_12_07.jpg                                               001D0D8C&#10;Cliff Disk                     BB5EA40C:">
            <a:extLst>
              <a:ext uri="{FF2B5EF4-FFF2-40B4-BE49-F238E27FC236}">
                <a16:creationId xmlns:a16="http://schemas.microsoft.com/office/drawing/2014/main" id="{7E0A056C-7E95-B540-AC3D-771A0B70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52800"/>
            <a:ext cx="5334000" cy="32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Easterly_Waves_fig02.jpg                                       00029E37&#10;Cliff Disk                     BB5EA40C:">
            <a:extLst>
              <a:ext uri="{FF2B5EF4-FFF2-40B4-BE49-F238E27FC236}">
                <a16:creationId xmlns:a16="http://schemas.microsoft.com/office/drawing/2014/main" id="{1A9B5045-1FB0-DF42-BF9D-94F4FD484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05" y="1524000"/>
            <a:ext cx="788294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3B10CA23-5971-B242-B36E-6613BE4D174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Energy Source of Tropical Storms/Hurricanes</a:t>
            </a:r>
          </a:p>
        </p:txBody>
      </p:sp>
      <p:sp>
        <p:nvSpPr>
          <p:cNvPr id="115714" name="Content Placeholder 2">
            <a:extLst>
              <a:ext uri="{FF2B5EF4-FFF2-40B4-BE49-F238E27FC236}">
                <a16:creationId xmlns:a16="http://schemas.microsoft.com/office/drawing/2014/main" id="{BD4C7C37-E9AF-074D-BA88-49EF107F911F}"/>
              </a:ext>
            </a:extLst>
          </p:cNvPr>
          <p:cNvSpPr>
            <a:spLocks noGrp="1" noChangeArrowheads="1"/>
          </p:cNvSpPr>
          <p:nvPr>
            <p:ph idx="1"/>
          </p:nvPr>
        </p:nvSpPr>
        <p:spPr>
          <a:xfrm>
            <a:off x="381000" y="1905000"/>
            <a:ext cx="8153400" cy="4114800"/>
          </a:xfrm>
        </p:spPr>
        <p:txBody>
          <a:bodyPr/>
          <a:lstStyle/>
          <a:p>
            <a:r>
              <a:rPr lang="en-US" altLang="en-US" dirty="0">
                <a:ea typeface="ＭＳ Ｐゴシック" panose="020B0600070205080204" pitchFamily="34" charset="-128"/>
              </a:rPr>
              <a:t>Latent heat release is critical, which requires warm water that results in lots of evaporation.</a:t>
            </a:r>
          </a:p>
          <a:p>
            <a:r>
              <a:rPr lang="en-US" altLang="en-US" dirty="0">
                <a:ea typeface="ＭＳ Ｐゴシック" panose="020B0600070205080204" pitchFamily="34" charset="-128"/>
              </a:rPr>
              <a:t>Associated warming causes pressure to fall, which results in more moisture coming into storm, more latent heating:  positive feedback!</a:t>
            </a:r>
          </a:p>
          <a:p>
            <a:r>
              <a:rPr lang="en-US" altLang="en-US" b="1" dirty="0">
                <a:solidFill>
                  <a:schemeClr val="accent2"/>
                </a:solidFill>
                <a:ea typeface="ＭＳ Ｐゴシック" panose="020B0600070205080204" pitchFamily="34" charset="-128"/>
              </a:rPr>
              <a:t>CISK</a:t>
            </a:r>
            <a:r>
              <a:rPr lang="en-US" altLang="en-US" dirty="0">
                <a:ea typeface="ＭＳ Ｐゴシック" panose="020B0600070205080204" pitchFamily="34" charset="-128"/>
              </a:rPr>
              <a:t>:  Conditional Instability of the Second Kind</a:t>
            </a:r>
          </a:p>
          <a:p>
            <a:r>
              <a:rPr lang="en-US" altLang="en-US" b="1" dirty="0">
                <a:solidFill>
                  <a:schemeClr val="accent2"/>
                </a:solidFill>
                <a:ea typeface="ＭＳ Ｐゴシック" panose="020B0600070205080204" pitchFamily="34" charset="-128"/>
              </a:rPr>
              <a:t>WISHE</a:t>
            </a:r>
            <a:r>
              <a:rPr lang="en-US" altLang="en-US" dirty="0">
                <a:ea typeface="ＭＳ Ｐゴシック" panose="020B0600070205080204" pitchFamily="34" charset="-128"/>
              </a:rPr>
              <a:t>:  Wind Induced Surface Heat Exchange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22AA-D2A3-3340-9F5E-AF0F9800CEE9}"/>
              </a:ext>
            </a:extLst>
          </p:cNvPr>
          <p:cNvSpPr>
            <a:spLocks noGrp="1"/>
          </p:cNvSpPr>
          <p:nvPr>
            <p:ph type="title"/>
          </p:nvPr>
        </p:nvSpPr>
        <p:spPr>
          <a:xfrm>
            <a:off x="76200" y="381000"/>
            <a:ext cx="8839200" cy="1143000"/>
          </a:xfrm>
        </p:spPr>
        <p:txBody>
          <a:bodyPr/>
          <a:lstStyle/>
          <a:p>
            <a:r>
              <a:rPr lang="en-US" sz="3600" b="1" dirty="0">
                <a:solidFill>
                  <a:schemeClr val="accent2"/>
                </a:solidFill>
              </a:rPr>
              <a:t>CISK versus WISHE:  </a:t>
            </a:r>
            <a:r>
              <a:rPr lang="en-US" sz="3600" b="1" dirty="0">
                <a:solidFill>
                  <a:schemeClr val="tx1"/>
                </a:solidFill>
              </a:rPr>
              <a:t>Both are Positive Feedbacks Associated with Latent Heating</a:t>
            </a:r>
          </a:p>
        </p:txBody>
      </p:sp>
      <p:pic>
        <p:nvPicPr>
          <p:cNvPr id="5" name="Content Placeholder 4" descr="Diagram&#10;&#10;Description automatically generated">
            <a:extLst>
              <a:ext uri="{FF2B5EF4-FFF2-40B4-BE49-F238E27FC236}">
                <a16:creationId xmlns:a16="http://schemas.microsoft.com/office/drawing/2014/main" id="{DC527D74-7335-DC41-8D61-7F25B2328DD8}"/>
              </a:ext>
            </a:extLst>
          </p:cNvPr>
          <p:cNvPicPr>
            <a:picLocks noGrp="1" noChangeAspect="1"/>
          </p:cNvPicPr>
          <p:nvPr>
            <p:ph idx="1"/>
          </p:nvPr>
        </p:nvPicPr>
        <p:blipFill>
          <a:blip r:embed="rId2"/>
          <a:stretch>
            <a:fillRect/>
          </a:stretch>
        </p:blipFill>
        <p:spPr>
          <a:xfrm>
            <a:off x="4724400" y="1828800"/>
            <a:ext cx="3886200" cy="4495099"/>
          </a:xfrm>
        </p:spPr>
      </p:pic>
      <p:sp>
        <p:nvSpPr>
          <p:cNvPr id="6" name="TextBox 5">
            <a:extLst>
              <a:ext uri="{FF2B5EF4-FFF2-40B4-BE49-F238E27FC236}">
                <a16:creationId xmlns:a16="http://schemas.microsoft.com/office/drawing/2014/main" id="{37EC642E-6AFA-3D40-A62D-4C23FDE87A5B}"/>
              </a:ext>
            </a:extLst>
          </p:cNvPr>
          <p:cNvSpPr txBox="1"/>
          <p:nvPr/>
        </p:nvSpPr>
        <p:spPr>
          <a:xfrm>
            <a:off x="504245" y="1905000"/>
            <a:ext cx="3962400" cy="4524315"/>
          </a:xfrm>
          <a:prstGeom prst="rect">
            <a:avLst/>
          </a:prstGeom>
          <a:noFill/>
        </p:spPr>
        <p:txBody>
          <a:bodyPr wrap="square" rtlCol="0">
            <a:spAutoFit/>
          </a:bodyPr>
          <a:lstStyle/>
          <a:p>
            <a:r>
              <a:rPr lang="en-US" b="1" dirty="0"/>
              <a:t>CISK:</a:t>
            </a:r>
            <a:r>
              <a:rPr lang="en-US" dirty="0"/>
              <a:t>  More latent heating, caused pressure drops, which sucks in more water vapor, leading to more latent heating.</a:t>
            </a:r>
          </a:p>
          <a:p>
            <a:endParaRPr lang="en-US" dirty="0"/>
          </a:p>
          <a:p>
            <a:r>
              <a:rPr lang="en-US" b="1" dirty="0"/>
              <a:t>WISHE</a:t>
            </a:r>
            <a:r>
              <a:rPr lang="en-US" dirty="0"/>
              <a:t>:  More latent heading, produces more pressure drops, which increases winds, which brings pulls more moisture off the ocean, and thus latent heating in storm</a:t>
            </a:r>
          </a:p>
        </p:txBody>
      </p:sp>
    </p:spTree>
    <p:extLst>
      <p:ext uri="{BB962C8B-B14F-4D97-AF65-F5344CB8AC3E}">
        <p14:creationId xmlns:p14="http://schemas.microsoft.com/office/powerpoint/2010/main" val="85459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EFC6983-ABA4-FD46-B4FD-2026128AD71B}"/>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4578" name="Content Placeholder 3">
            <a:extLst>
              <a:ext uri="{FF2B5EF4-FFF2-40B4-BE49-F238E27FC236}">
                <a16:creationId xmlns:a16="http://schemas.microsoft.com/office/drawing/2014/main" id="{41162169-839B-1A42-BA4B-3AEB65AD5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8617226" cy="388620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ocean-storm.jpg                                                001D0D8C&#10;Cliff Disk                     BB5EA40C:">
            <a:extLst>
              <a:ext uri="{FF2B5EF4-FFF2-40B4-BE49-F238E27FC236}">
                <a16:creationId xmlns:a16="http://schemas.microsoft.com/office/drawing/2014/main" id="{0F1AC67C-1C81-A74F-AA4C-D7D77FEEE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EF24CF-03DD-1146-808A-C8EE9EC0BC90}"/>
              </a:ext>
            </a:extLst>
          </p:cNvPr>
          <p:cNvSpPr txBox="1"/>
          <p:nvPr/>
        </p:nvSpPr>
        <p:spPr>
          <a:xfrm>
            <a:off x="1404425" y="341293"/>
            <a:ext cx="6819900" cy="954107"/>
          </a:xfrm>
          <a:prstGeom prst="rect">
            <a:avLst/>
          </a:prstGeom>
          <a:noFill/>
        </p:spPr>
        <p:txBody>
          <a:bodyPr wrap="square" rtlCol="0">
            <a:spAutoFit/>
          </a:bodyPr>
          <a:lstStyle/>
          <a:p>
            <a:r>
              <a:rPr lang="en-US" dirty="0"/>
              <a:t>M</a:t>
            </a:r>
            <a:r>
              <a:rPr lang="en-US" sz="2800" dirty="0"/>
              <a:t>ore wind produces more sea spray which injects more moisture into atmosphere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2690325-67E9-E44B-8911-5D25FDDA018C}"/>
              </a:ext>
            </a:extLst>
          </p:cNvPr>
          <p:cNvSpPr>
            <a:spLocks noGrp="1" noChangeArrowheads="1"/>
          </p:cNvSpPr>
          <p:nvPr>
            <p:ph type="title"/>
          </p:nvPr>
        </p:nvSpPr>
        <p:spPr>
          <a:xfrm>
            <a:off x="609600" y="457200"/>
            <a:ext cx="7696200" cy="685800"/>
          </a:xfrm>
        </p:spPr>
        <p:txBody>
          <a:bodyPr/>
          <a:lstStyle/>
          <a:p>
            <a:r>
              <a:rPr lang="en-US" altLang="en-US" sz="3200" b="1" dirty="0">
                <a:solidFill>
                  <a:schemeClr val="accent2"/>
                </a:solidFill>
                <a:ea typeface="ＭＳ Ｐゴシック" panose="020B0600070205080204" pitchFamily="34" charset="-128"/>
              </a:rPr>
              <a:t>Tropical Cyclogenesis Requirements</a:t>
            </a:r>
            <a:endParaRPr lang="en-US" altLang="en-US" sz="3200" dirty="0">
              <a:solidFill>
                <a:schemeClr val="accent2"/>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DAD1A03E-5A6D-3E45-A24C-F7835F8284E7}"/>
              </a:ext>
            </a:extLst>
          </p:cNvPr>
          <p:cNvSpPr>
            <a:spLocks noGrp="1" noChangeArrowheads="1"/>
          </p:cNvSpPr>
          <p:nvPr>
            <p:ph idx="1"/>
          </p:nvPr>
        </p:nvSpPr>
        <p:spPr>
          <a:xfrm>
            <a:off x="571500" y="1295400"/>
            <a:ext cx="8001000" cy="4572000"/>
          </a:xfrm>
        </p:spPr>
        <p:txBody>
          <a:bodyPr/>
          <a:lstStyle/>
          <a:p>
            <a:r>
              <a:rPr lang="en-US" altLang="en-US" sz="2800" b="1" dirty="0">
                <a:ea typeface="ＭＳ Ｐゴシック" panose="020B0600070205080204" pitchFamily="34" charset="-128"/>
              </a:rPr>
              <a:t>Warm ocean waters of at least 26.5C/ 80F throughout a sufficient depth (at least 50 m/ 150 ft).</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Warm waters are necessary to fuel the heat engine of the tropical cyclone.</a:t>
            </a:r>
          </a:p>
          <a:p>
            <a:r>
              <a:rPr lang="en-US" altLang="en-US" sz="2800" b="1" dirty="0">
                <a:ea typeface="ＭＳ Ｐゴシック" panose="020B0600070205080204" pitchFamily="34" charset="-128"/>
              </a:rPr>
              <a:t>An atmosphere which cools fast enough with height such that it is potentially unstable to moist convection</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Thunderstorm activity which the heat/moisture stored in the ocean waters to move into tropical cyclones</a:t>
            </a:r>
            <a:endParaRPr lang="en-US" altLang="en-US" dirty="0">
              <a:ea typeface="ＭＳ Ｐゴシック" panose="020B0600070205080204" pitchFamily="34" charset="-12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503B-AEBB-EF4A-9785-52326EB5D6AB}"/>
              </a:ext>
            </a:extLst>
          </p:cNvPr>
          <p:cNvSpPr>
            <a:spLocks noGrp="1"/>
          </p:cNvSpPr>
          <p:nvPr>
            <p:ph type="title"/>
          </p:nvPr>
        </p:nvSpPr>
        <p:spPr>
          <a:xfrm>
            <a:off x="609600" y="194172"/>
            <a:ext cx="7772400" cy="1143000"/>
          </a:xfrm>
        </p:spPr>
        <p:txBody>
          <a:bodyPr/>
          <a:lstStyle/>
          <a:p>
            <a:r>
              <a:rPr lang="en-US" b="1" dirty="0">
                <a:solidFill>
                  <a:schemeClr val="accent2"/>
                </a:solidFill>
              </a:rPr>
              <a:t>Requirements</a:t>
            </a:r>
          </a:p>
        </p:txBody>
      </p:sp>
      <p:sp>
        <p:nvSpPr>
          <p:cNvPr id="118785" name="Content Placeholder 2">
            <a:extLst>
              <a:ext uri="{FF2B5EF4-FFF2-40B4-BE49-F238E27FC236}">
                <a16:creationId xmlns:a16="http://schemas.microsoft.com/office/drawing/2014/main" id="{09CEAB5F-B616-D642-8B1C-35330AED0A29}"/>
              </a:ext>
            </a:extLst>
          </p:cNvPr>
          <p:cNvSpPr>
            <a:spLocks noGrp="1" noChangeArrowheads="1"/>
          </p:cNvSpPr>
          <p:nvPr>
            <p:ph idx="1"/>
          </p:nvPr>
        </p:nvSpPr>
        <p:spPr>
          <a:xfrm>
            <a:off x="457200" y="1600200"/>
            <a:ext cx="5943600" cy="4114800"/>
          </a:xfrm>
        </p:spPr>
        <p:txBody>
          <a:bodyPr/>
          <a:lstStyle/>
          <a:p>
            <a:r>
              <a:rPr lang="en-US" altLang="en-US" sz="2800" b="1" dirty="0">
                <a:ea typeface="ＭＳ Ｐゴシック" panose="020B0600070205080204" pitchFamily="34" charset="-128"/>
              </a:rPr>
              <a:t>Relatively moist layer near the mid-troposphere (5 km [3 mi]).</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Dry mid levels are not conducive for continuing development of widespread thunderstorm activity.</a:t>
            </a:r>
          </a:p>
          <a:p>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A minimum distance of at least 500 km [300 mi] from the equator.</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For tropical cyclogenesis to occur, there is a requirement for non-negligible amounts of the Coriolis force to provide the circulation. </a:t>
            </a:r>
            <a:endParaRPr lang="en-US" altLang="en-US" dirty="0">
              <a:ea typeface="ＭＳ Ｐゴシック" panose="020B0600070205080204" pitchFamily="34" charset="-128"/>
            </a:endParaRPr>
          </a:p>
        </p:txBody>
      </p:sp>
      <p:pic>
        <p:nvPicPr>
          <p:cNvPr id="4" name="Picture 1026" descr="ivan091504-1515zb.jpg                                          001D0D8C&#10;Cliff Disk                     BB5EA40C:">
            <a:extLst>
              <a:ext uri="{FF2B5EF4-FFF2-40B4-BE49-F238E27FC236}">
                <a16:creationId xmlns:a16="http://schemas.microsoft.com/office/drawing/2014/main" id="{05857433-58F7-2D4F-8D0C-33DE19FD6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6" t="4280" r="14286" b="7253"/>
          <a:stretch/>
        </p:blipFill>
        <p:spPr bwMode="auto">
          <a:xfrm>
            <a:off x="6400800" y="2209800"/>
            <a:ext cx="25957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DCD3-CA3D-BA4D-B6D2-87AD8E5BD4B7}"/>
              </a:ext>
            </a:extLst>
          </p:cNvPr>
          <p:cNvSpPr>
            <a:spLocks noGrp="1"/>
          </p:cNvSpPr>
          <p:nvPr>
            <p:ph type="title"/>
          </p:nvPr>
        </p:nvSpPr>
        <p:spPr>
          <a:xfrm>
            <a:off x="685800" y="609600"/>
            <a:ext cx="7848600" cy="838200"/>
          </a:xfrm>
        </p:spPr>
        <p:txBody>
          <a:bodyPr/>
          <a:lstStyle/>
          <a:p>
            <a:r>
              <a:rPr lang="en-US" b="1" dirty="0">
                <a:solidFill>
                  <a:schemeClr val="accent2"/>
                </a:solidFill>
              </a:rPr>
              <a:t>Requirements</a:t>
            </a:r>
          </a:p>
        </p:txBody>
      </p:sp>
      <p:sp>
        <p:nvSpPr>
          <p:cNvPr id="119809" name="Content Placeholder 2">
            <a:extLst>
              <a:ext uri="{FF2B5EF4-FFF2-40B4-BE49-F238E27FC236}">
                <a16:creationId xmlns:a16="http://schemas.microsoft.com/office/drawing/2014/main" id="{FD4E9D65-E1D6-8B4C-A86E-A2578595C4DD}"/>
              </a:ext>
            </a:extLst>
          </p:cNvPr>
          <p:cNvSpPr>
            <a:spLocks noGrp="1" noChangeArrowheads="1"/>
          </p:cNvSpPr>
          <p:nvPr>
            <p:ph idx="1"/>
          </p:nvPr>
        </p:nvSpPr>
        <p:spPr>
          <a:xfrm>
            <a:off x="695739" y="1676400"/>
            <a:ext cx="7772400" cy="4114800"/>
          </a:xfrm>
        </p:spPr>
        <p:txBody>
          <a:bodyPr/>
          <a:lstStyle/>
          <a:p>
            <a:r>
              <a:rPr lang="en-US" altLang="en-US" dirty="0">
                <a:ea typeface="ＭＳ Ｐゴシック" panose="020B0600070205080204" pitchFamily="34" charset="-128"/>
              </a:rPr>
              <a:t> </a:t>
            </a:r>
            <a:r>
              <a:rPr lang="en-US" altLang="en-US" sz="2800" b="1" dirty="0">
                <a:ea typeface="ＭＳ Ｐゴシック" panose="020B0600070205080204" pitchFamily="34" charset="-128"/>
              </a:rPr>
              <a:t>A pre-existing near-surface disturbance with sufficient vorticity and convergence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Requires a weakly organized system with spin and low-level inflow.</a:t>
            </a:r>
          </a:p>
          <a:p>
            <a:r>
              <a:rPr lang="en-US" altLang="en-US" sz="2800" b="1" dirty="0">
                <a:ea typeface="ＭＳ Ｐゴシック" panose="020B0600070205080204" pitchFamily="34" charset="-128"/>
              </a:rPr>
              <a:t>Low values (less than about 10 m/s) of vertical wind shear between the surface and the upper troposphere.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Large values of vertical wind shear disrupt the developing tropical cyclone by interfering with the organization of deep convection around the cyclone center.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D9915DC-2FDD-C14D-83D7-955C89F5182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120834" name="Rectangle 3">
            <a:extLst>
              <a:ext uri="{FF2B5EF4-FFF2-40B4-BE49-F238E27FC236}">
                <a16:creationId xmlns:a16="http://schemas.microsoft.com/office/drawing/2014/main" id="{3E575FC1-FE39-CB43-A30F-EDF195137575}"/>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substantial improvement in </a:t>
            </a:r>
            <a:r>
              <a:rPr lang="en-US" altLang="en-US" b="1" dirty="0">
                <a:ea typeface="ＭＳ Ｐゴシック" panose="020B0600070205080204" pitchFamily="34" charset="-128"/>
              </a:rPr>
              <a:t>hurricane track forecasts</a:t>
            </a:r>
            <a:r>
              <a:rPr lang="en-US" altLang="en-US" dirty="0">
                <a:ea typeface="ＭＳ Ｐゴシック" panose="020B0600070205080204" pitchFamily="34" charset="-128"/>
              </a:rPr>
              <a:t> as computer models improved and more data became available to describe their environment.</a:t>
            </a:r>
          </a:p>
          <a:p>
            <a:pPr eaLnBrk="1" hangingPunct="1"/>
            <a:r>
              <a:rPr lang="en-US" altLang="en-US" dirty="0">
                <a:ea typeface="ＭＳ Ｐゴシック" panose="020B0600070205080204" pitchFamily="34" charset="-128"/>
              </a:rPr>
              <a:t>Over the same period only minimal improvement in </a:t>
            </a:r>
            <a:r>
              <a:rPr lang="en-US" altLang="en-US" b="1" dirty="0">
                <a:ea typeface="ＭＳ Ｐゴシック" panose="020B0600070205080204" pitchFamily="34" charset="-128"/>
              </a:rPr>
              <a:t>hurricane intensity forecasts.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12DA-6482-AC48-B41F-1129B026BDBE}"/>
              </a:ext>
            </a:extLst>
          </p:cNvPr>
          <p:cNvSpPr>
            <a:spLocks noGrp="1"/>
          </p:cNvSpPr>
          <p:nvPr>
            <p:ph type="title"/>
          </p:nvPr>
        </p:nvSpPr>
        <p:spPr/>
        <p:txBody>
          <a:bodyPr/>
          <a:lstStyle/>
          <a:p>
            <a:endParaRPr lang="en-US" dirty="0"/>
          </a:p>
        </p:txBody>
      </p:sp>
      <p:pic>
        <p:nvPicPr>
          <p:cNvPr id="5" name="Content Placeholder 4" descr="Chart, histogram&#10;&#10;Description automatically generated">
            <a:extLst>
              <a:ext uri="{FF2B5EF4-FFF2-40B4-BE49-F238E27FC236}">
                <a16:creationId xmlns:a16="http://schemas.microsoft.com/office/drawing/2014/main" id="{2152EA0A-6305-DE4D-BB63-F1AAC0E1276B}"/>
              </a:ext>
            </a:extLst>
          </p:cNvPr>
          <p:cNvPicPr>
            <a:picLocks noGrp="1" noChangeAspect="1"/>
          </p:cNvPicPr>
          <p:nvPr>
            <p:ph idx="1"/>
          </p:nvPr>
        </p:nvPicPr>
        <p:blipFill>
          <a:blip r:embed="rId2"/>
          <a:stretch>
            <a:fillRect/>
          </a:stretch>
        </p:blipFill>
        <p:spPr>
          <a:xfrm>
            <a:off x="908657" y="762000"/>
            <a:ext cx="7518400" cy="5638800"/>
          </a:xfrm>
        </p:spPr>
      </p:pic>
    </p:spTree>
    <p:extLst>
      <p:ext uri="{BB962C8B-B14F-4D97-AF65-F5344CB8AC3E}">
        <p14:creationId xmlns:p14="http://schemas.microsoft.com/office/powerpoint/2010/main" val="25971758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73AC-E238-A14A-8955-FDF0C122FA57}"/>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55606225-CBD0-4144-A09C-180AB6A722FF}"/>
              </a:ext>
            </a:extLst>
          </p:cNvPr>
          <p:cNvPicPr>
            <a:picLocks noGrp="1" noChangeAspect="1"/>
          </p:cNvPicPr>
          <p:nvPr>
            <p:ph idx="1"/>
          </p:nvPr>
        </p:nvPicPr>
        <p:blipFill>
          <a:blip r:embed="rId2"/>
          <a:stretch>
            <a:fillRect/>
          </a:stretch>
        </p:blipFill>
        <p:spPr>
          <a:xfrm>
            <a:off x="721360" y="533400"/>
            <a:ext cx="7721600" cy="5791200"/>
          </a:xfrm>
        </p:spPr>
      </p:pic>
    </p:spTree>
    <p:extLst>
      <p:ext uri="{BB962C8B-B14F-4D97-AF65-F5344CB8AC3E}">
        <p14:creationId xmlns:p14="http://schemas.microsoft.com/office/powerpoint/2010/main" val="9068634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7741-5F9E-B841-B3D3-9F1858CA7978}"/>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34EEA9D5-E23A-324E-809B-EE86ACD8F2A2}"/>
              </a:ext>
            </a:extLst>
          </p:cNvPr>
          <p:cNvPicPr>
            <a:picLocks noGrp="1" noChangeAspect="1"/>
          </p:cNvPicPr>
          <p:nvPr>
            <p:ph idx="1"/>
          </p:nvPr>
        </p:nvPicPr>
        <p:blipFill>
          <a:blip r:embed="rId2"/>
          <a:stretch>
            <a:fillRect/>
          </a:stretch>
        </p:blipFill>
        <p:spPr>
          <a:xfrm>
            <a:off x="449690" y="419100"/>
            <a:ext cx="8026400" cy="6019800"/>
          </a:xfrm>
        </p:spPr>
      </p:pic>
    </p:spTree>
    <p:extLst>
      <p:ext uri="{BB962C8B-B14F-4D97-AF65-F5344CB8AC3E}">
        <p14:creationId xmlns:p14="http://schemas.microsoft.com/office/powerpoint/2010/main" val="15469127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D034-9246-3440-9670-DE1C3A7680EF}"/>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F77E16CC-1515-7C4D-A831-A440267DCC75}"/>
              </a:ext>
            </a:extLst>
          </p:cNvPr>
          <p:cNvPicPr>
            <a:picLocks noGrp="1" noChangeAspect="1"/>
          </p:cNvPicPr>
          <p:nvPr>
            <p:ph idx="1"/>
          </p:nvPr>
        </p:nvPicPr>
        <p:blipFill>
          <a:blip r:embed="rId2"/>
          <a:stretch>
            <a:fillRect/>
          </a:stretch>
        </p:blipFill>
        <p:spPr>
          <a:xfrm>
            <a:off x="457200" y="266700"/>
            <a:ext cx="8382000" cy="6286500"/>
          </a:xfrm>
        </p:spPr>
      </p:pic>
    </p:spTree>
    <p:extLst>
      <p:ext uri="{BB962C8B-B14F-4D97-AF65-F5344CB8AC3E}">
        <p14:creationId xmlns:p14="http://schemas.microsoft.com/office/powerpoint/2010/main" val="37935695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17.AL1205W.GIF                                                 0013DC77&#10;Cliff Disk                     BB5EA40C:">
            <a:extLst>
              <a:ext uri="{FF2B5EF4-FFF2-40B4-BE49-F238E27FC236}">
                <a16:creationId xmlns:a16="http://schemas.microsoft.com/office/drawing/2014/main" id="{D1B0C7F6-06B4-7E49-9EFD-CE6E9FE76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45850B4-4E88-AB4C-BF52-6FC2B3BDF409}"/>
              </a:ext>
            </a:extLst>
          </p:cNvPr>
          <p:cNvSpPr txBox="1">
            <a:spLocks noChangeArrowheads="1"/>
          </p:cNvSpPr>
          <p:nvPr/>
        </p:nvSpPr>
        <p:spPr bwMode="auto">
          <a:xfrm>
            <a:off x="346452" y="141982"/>
            <a:ext cx="8451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Hurricane Katrina</a:t>
            </a:r>
          </a:p>
          <a:p>
            <a:pPr>
              <a:spcBef>
                <a:spcPct val="0"/>
              </a:spcBef>
              <a:buFontTx/>
              <a:buNone/>
            </a:pPr>
            <a:r>
              <a:rPr lang="en-US" altLang="en-US" dirty="0"/>
              <a:t>48-h Before:  Virtually a Perfect Forecast of Track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1F3398A-B569-B94E-B621-7DAEE7C76D32}"/>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5602" name="Content Placeholder 3">
            <a:extLst>
              <a:ext uri="{FF2B5EF4-FFF2-40B4-BE49-F238E27FC236}">
                <a16:creationId xmlns:a16="http://schemas.microsoft.com/office/drawing/2014/main" id="{0FB658E4-24D3-564E-A7F4-651FFB49A6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238" y="990600"/>
            <a:ext cx="8391525" cy="4724400"/>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B140F708-6504-E349-9783-A3930BF58C22}"/>
              </a:ext>
            </a:extLst>
          </p:cNvPr>
          <p:cNvSpPr>
            <a:spLocks noGrp="1" noChangeArrowheads="1"/>
          </p:cNvSpPr>
          <p:nvPr>
            <p:ph type="title"/>
          </p:nvPr>
        </p:nvSpPr>
        <p:spPr>
          <a:xfrm>
            <a:off x="228600" y="609600"/>
            <a:ext cx="8763000" cy="1143000"/>
          </a:xfrm>
        </p:spPr>
        <p:txBody>
          <a:bodyPr/>
          <a:lstStyle/>
          <a:p>
            <a:r>
              <a:rPr lang="en-US" altLang="en-US" sz="3600" b="1" dirty="0">
                <a:solidFill>
                  <a:schemeClr val="accent2"/>
                </a:solidFill>
                <a:ea typeface="ＭＳ Ｐゴシック" panose="020B0600070205080204" pitchFamily="34" charset="-128"/>
              </a:rPr>
              <a:t>Better synoptic forecasts and more information for the environment have aided prediction of hurricane tracks</a:t>
            </a:r>
          </a:p>
        </p:txBody>
      </p:sp>
      <p:pic>
        <p:nvPicPr>
          <p:cNvPr id="4" name="Picture 3" descr="p3-4.gif">
            <a:extLst>
              <a:ext uri="{FF2B5EF4-FFF2-40B4-BE49-F238E27FC236}">
                <a16:creationId xmlns:a16="http://schemas.microsoft.com/office/drawing/2014/main" id="{873B7AC4-680D-E044-BFFD-ABE59A07F5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45530"/>
            <a:ext cx="5410200" cy="39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55D478-7C63-0644-A911-8954937C6E3D}"/>
              </a:ext>
            </a:extLst>
          </p:cNvPr>
          <p:cNvSpPr txBox="1"/>
          <p:nvPr/>
        </p:nvSpPr>
        <p:spPr>
          <a:xfrm>
            <a:off x="3906528" y="6262977"/>
            <a:ext cx="1711944" cy="523220"/>
          </a:xfrm>
          <a:prstGeom prst="rect">
            <a:avLst/>
          </a:prstGeom>
          <a:noFill/>
        </p:spPr>
        <p:txBody>
          <a:bodyPr wrap="none" rtlCol="0">
            <a:spAutoFit/>
          </a:bodyPr>
          <a:lstStyle/>
          <a:p>
            <a:r>
              <a:rPr lang="en-US" sz="2800" b="1" dirty="0"/>
              <a:t>NOAA P3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2858E5BD-1EE6-0E40-8010-A37491B61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37F7ED-7BE2-8148-91D4-549725BF5648}"/>
              </a:ext>
            </a:extLst>
          </p:cNvPr>
          <p:cNvSpPr txBox="1"/>
          <p:nvPr/>
        </p:nvSpPr>
        <p:spPr>
          <a:xfrm>
            <a:off x="4267200" y="5638800"/>
            <a:ext cx="2133918" cy="584775"/>
          </a:xfrm>
          <a:prstGeom prst="rect">
            <a:avLst/>
          </a:prstGeom>
          <a:noFill/>
        </p:spPr>
        <p:txBody>
          <a:bodyPr wrap="none" rtlCol="0">
            <a:spAutoFit/>
          </a:bodyPr>
          <a:lstStyle/>
          <a:p>
            <a:r>
              <a:rPr lang="en-US" sz="3200" b="1" dirty="0"/>
              <a:t>NOAA G-4</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a:extLst>
              <a:ext uri="{FF2B5EF4-FFF2-40B4-BE49-F238E27FC236}">
                <a16:creationId xmlns:a16="http://schemas.microsoft.com/office/drawing/2014/main" id="{464BE3D9-0465-E049-817E-D24154E95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ropsonde2.gif">
            <a:extLst>
              <a:ext uri="{FF2B5EF4-FFF2-40B4-BE49-F238E27FC236}">
                <a16:creationId xmlns:a16="http://schemas.microsoft.com/office/drawing/2014/main" id="{AF4B5A3A-F9B3-2F49-BC9D-494D529092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6529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000113-3B17-0D42-8EE3-CB9FECD77458}"/>
              </a:ext>
            </a:extLst>
          </p:cNvPr>
          <p:cNvSpPr txBox="1"/>
          <p:nvPr/>
        </p:nvSpPr>
        <p:spPr>
          <a:xfrm>
            <a:off x="533400" y="2057400"/>
            <a:ext cx="2819401" cy="2554545"/>
          </a:xfrm>
          <a:prstGeom prst="rect">
            <a:avLst/>
          </a:prstGeom>
          <a:noFill/>
        </p:spPr>
        <p:txBody>
          <a:bodyPr wrap="square" rtlCol="0">
            <a:spAutoFit/>
          </a:bodyPr>
          <a:lstStyle/>
          <a:p>
            <a:r>
              <a:rPr lang="en-US" sz="3200" b="1" dirty="0"/>
              <a:t>These aircraft can deploy dropsondes in and around storms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13;dropsonde.jpg                                                  001D0D8C&#10;Cliff Disk                     BB5EA40C:">
            <a:extLst>
              <a:ext uri="{FF2B5EF4-FFF2-40B4-BE49-F238E27FC236}">
                <a16:creationId xmlns:a16="http://schemas.microsoft.com/office/drawing/2014/main" id="{9D1DAAFA-DC0D-0A43-95F2-1D314E0F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2481"/>
            <a:ext cx="4400871" cy="6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8AFB31A9-86C9-E340-BBCD-C113164F7F9B}"/>
              </a:ext>
            </a:extLst>
          </p:cNvPr>
          <p:cNvSpPr>
            <a:spLocks noGrp="1" noChangeArrowheads="1"/>
          </p:cNvSpPr>
          <p:nvPr>
            <p:ph type="title"/>
          </p:nvPr>
        </p:nvSpPr>
        <p:spPr>
          <a:xfrm>
            <a:off x="685800" y="290223"/>
            <a:ext cx="8001000" cy="457200"/>
          </a:xfrm>
        </p:spPr>
        <p:txBody>
          <a:bodyPr/>
          <a:lstStyle/>
          <a:p>
            <a:pPr eaLnBrk="1" hangingPunct="1"/>
            <a:r>
              <a:rPr lang="en-US" altLang="en-US" b="1" dirty="0">
                <a:solidFill>
                  <a:schemeClr val="accent2"/>
                </a:solidFill>
                <a:ea typeface="ＭＳ Ｐゴシック" panose="020B0600070205080204" pitchFamily="34" charset="-128"/>
              </a:rPr>
              <a:t>Substantial Promise</a:t>
            </a:r>
          </a:p>
        </p:txBody>
      </p:sp>
      <p:sp>
        <p:nvSpPr>
          <p:cNvPr id="134146" name="Rectangle 3">
            <a:extLst>
              <a:ext uri="{FF2B5EF4-FFF2-40B4-BE49-F238E27FC236}">
                <a16:creationId xmlns:a16="http://schemas.microsoft.com/office/drawing/2014/main" id="{53980A73-07E8-9F42-800D-A8FC56BB9BAF}"/>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more detailed data around and in hurricanes should result in better intensity predictions.</a:t>
            </a:r>
          </a:p>
        </p:txBody>
      </p:sp>
      <p:pic>
        <p:nvPicPr>
          <p:cNvPr id="134147" name="Picture 4" descr="199909140000.rr.floyd.si.4.gif                                 00029E37&#10;Cliff Disk                     BB5EA40C:">
            <a:extLst>
              <a:ext uri="{FF2B5EF4-FFF2-40B4-BE49-F238E27FC236}">
                <a16:creationId xmlns:a16="http://schemas.microsoft.com/office/drawing/2014/main" id="{A55ECBF0-DB52-0549-B9AF-4D2C2D0A7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descr="199909140000.rr.floyd.si.2.gif                                 00029E37&#10;Cliff Disk                     BB5EA40C:">
            <a:extLst>
              <a:ext uri="{FF2B5EF4-FFF2-40B4-BE49-F238E27FC236}">
                <a16:creationId xmlns:a16="http://schemas.microsoft.com/office/drawing/2014/main" id="{42F78537-D35C-8A40-BA3E-E3C76A00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a:extLst>
              <a:ext uri="{FF2B5EF4-FFF2-40B4-BE49-F238E27FC236}">
                <a16:creationId xmlns:a16="http://schemas.microsoft.com/office/drawing/2014/main" id="{CE83C73A-EE95-6943-A4F5-722CC2C299B2}"/>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15-km grid spacing</a:t>
            </a:r>
          </a:p>
        </p:txBody>
      </p:sp>
      <p:sp>
        <p:nvSpPr>
          <p:cNvPr id="134150" name="Text Box 7">
            <a:extLst>
              <a:ext uri="{FF2B5EF4-FFF2-40B4-BE49-F238E27FC236}">
                <a16:creationId xmlns:a16="http://schemas.microsoft.com/office/drawing/2014/main" id="{D2E7C3A8-1E81-F74C-8CBA-521E94DA740B}"/>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1.67 km grid spacing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4B930D65-EB27-FF4C-83A0-D002D26EB73B}"/>
              </a:ext>
            </a:extLst>
          </p:cNvPr>
          <p:cNvSpPr>
            <a:spLocks noGrp="1" noChangeArrowheads="1"/>
          </p:cNvSpPr>
          <p:nvPr>
            <p:ph type="title"/>
          </p:nvPr>
        </p:nvSpPr>
        <p:spPr>
          <a:xfrm>
            <a:off x="609600" y="685800"/>
            <a:ext cx="8001000" cy="1143000"/>
          </a:xfrm>
        </p:spPr>
        <p:txBody>
          <a:bodyPr/>
          <a:lstStyle/>
          <a:p>
            <a:r>
              <a:rPr lang="en-US" altLang="en-US" sz="3600" b="1" dirty="0">
                <a:solidFill>
                  <a:schemeClr val="accent2"/>
                </a:solidFill>
                <a:ea typeface="ＭＳ Ｐゴシック" panose="020B0600070205080204" pitchFamily="34" charset="-128"/>
              </a:rPr>
              <a:t>New Research Shows the Importance of Warm, Dry, Dust-laden air off the Sahara:  The Saharan Air Layer (SAL)</a:t>
            </a:r>
          </a:p>
        </p:txBody>
      </p:sp>
      <p:pic>
        <p:nvPicPr>
          <p:cNvPr id="3" name="Content Placeholder 3">
            <a:extLst>
              <a:ext uri="{FF2B5EF4-FFF2-40B4-BE49-F238E27FC236}">
                <a16:creationId xmlns:a16="http://schemas.microsoft.com/office/drawing/2014/main" id="{006499F9-2508-554C-8505-77BBADD4AA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152946"/>
            <a:ext cx="5410200" cy="4287960"/>
          </a:xfrm>
        </p:spPr>
      </p:pic>
    </p:spTree>
    <p:extLst>
      <p:ext uri="{BB962C8B-B14F-4D97-AF65-F5344CB8AC3E}">
        <p14:creationId xmlns:p14="http://schemas.microsoft.com/office/powerpoint/2010/main" val="15849913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2A67903B-627B-BE42-9B3E-EDEE91D02D3F}"/>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9442" name="Content Placeholder 3">
            <a:extLst>
              <a:ext uri="{FF2B5EF4-FFF2-40B4-BE49-F238E27FC236}">
                <a16:creationId xmlns:a16="http://schemas.microsoft.com/office/drawing/2014/main" id="{70DF8BE8-E9F0-7646-8590-A16E428D4F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7329488" cy="5029200"/>
          </a:xfrm>
        </p:spPr>
      </p:pic>
    </p:spTree>
    <p:extLst>
      <p:ext uri="{BB962C8B-B14F-4D97-AF65-F5344CB8AC3E}">
        <p14:creationId xmlns:p14="http://schemas.microsoft.com/office/powerpoint/2010/main" val="42458558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824CBA02-185D-1E40-A8E1-84D09D0CBC82}"/>
              </a:ext>
            </a:extLst>
          </p:cNvPr>
          <p:cNvSpPr>
            <a:spLocks noGrp="1" noChangeArrowheads="1"/>
          </p:cNvSpPr>
          <p:nvPr>
            <p:ph type="title"/>
          </p:nvPr>
        </p:nvSpPr>
        <p:spPr>
          <a:xfrm>
            <a:off x="685800" y="2345"/>
            <a:ext cx="7772400" cy="1143000"/>
          </a:xfrm>
        </p:spPr>
        <p:txBody>
          <a:bodyPr/>
          <a:lstStyle/>
          <a:p>
            <a:r>
              <a:rPr lang="en-US" altLang="en-US" b="1" dirty="0">
                <a:solidFill>
                  <a:schemeClr val="accent2"/>
                </a:solidFill>
                <a:ea typeface="ＭＳ Ｐゴシック" panose="020B0600070205080204" pitchFamily="34" charset="-128"/>
              </a:rPr>
              <a:t>SAL</a:t>
            </a:r>
          </a:p>
        </p:txBody>
      </p:sp>
      <p:sp>
        <p:nvSpPr>
          <p:cNvPr id="190466" name="Content Placeholder 2">
            <a:extLst>
              <a:ext uri="{FF2B5EF4-FFF2-40B4-BE49-F238E27FC236}">
                <a16:creationId xmlns:a16="http://schemas.microsoft.com/office/drawing/2014/main" id="{5D2F5D33-F189-1441-8D89-A39D88201C0A}"/>
              </a:ext>
            </a:extLst>
          </p:cNvPr>
          <p:cNvSpPr>
            <a:spLocks noGrp="1" noChangeArrowheads="1"/>
          </p:cNvSpPr>
          <p:nvPr>
            <p:ph idx="1"/>
          </p:nvPr>
        </p:nvSpPr>
        <p:spPr>
          <a:xfrm>
            <a:off x="167641" y="1447800"/>
            <a:ext cx="4952999" cy="4417255"/>
          </a:xfrm>
        </p:spPr>
        <p:txBody>
          <a:bodyPr/>
          <a:lstStyle/>
          <a:p>
            <a:r>
              <a:rPr lang="en-US" altLang="en-US" dirty="0">
                <a:ea typeface="ＭＳ Ｐゴシック" panose="020B0600070205080204" pitchFamily="34" charset="-128"/>
              </a:rPr>
              <a:t>The SAL can cover an area the size of the continental U.S. and has been tracked as far west as the Caribbean Sea and Central America.</a:t>
            </a:r>
          </a:p>
          <a:p>
            <a:r>
              <a:rPr lang="en-US" altLang="en-US" dirty="0">
                <a:ea typeface="ＭＳ Ｐゴシック" panose="020B0600070205080204" pitchFamily="34" charset="-128"/>
              </a:rPr>
              <a:t>SAL can weaken tropical storm activity by warming aloft (reduces lapse rate)</a:t>
            </a:r>
          </a:p>
          <a:p>
            <a:endParaRPr lang="en-US" altLang="en-US" dirty="0">
              <a:ea typeface="ＭＳ Ｐゴシック" panose="020B0600070205080204" pitchFamily="34" charset="-128"/>
            </a:endParaRPr>
          </a:p>
        </p:txBody>
      </p:sp>
      <p:pic>
        <p:nvPicPr>
          <p:cNvPr id="2" name="Content Placeholder 3">
            <a:extLst>
              <a:ext uri="{FF2B5EF4-FFF2-40B4-BE49-F238E27FC236}">
                <a16:creationId xmlns:a16="http://schemas.microsoft.com/office/drawing/2014/main" id="{D1408E2E-D623-93A3-44BF-452BCFE0B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75" y="2045982"/>
            <a:ext cx="3489959" cy="276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893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700F9502-80BF-064A-9A05-8E0B763664E8}"/>
              </a:ext>
            </a:extLst>
          </p:cNvPr>
          <p:cNvSpPr>
            <a:spLocks noGrp="1" noChangeArrowheads="1"/>
          </p:cNvSpPr>
          <p:nvPr>
            <p:ph type="title"/>
          </p:nvPr>
        </p:nvSpPr>
        <p:spPr>
          <a:xfrm>
            <a:off x="609600" y="228600"/>
            <a:ext cx="7924800" cy="762000"/>
          </a:xfrm>
        </p:spPr>
        <p:txBody>
          <a:bodyPr/>
          <a:lstStyle/>
          <a:p>
            <a:pPr eaLnBrk="1" hangingPunct="1"/>
            <a:r>
              <a:rPr lang="en-US" altLang="en-US" b="1" dirty="0">
                <a:solidFill>
                  <a:schemeClr val="accent2"/>
                </a:solidFill>
                <a:ea typeface="ＭＳ Ｐゴシック" panose="020B0600070205080204" pitchFamily="34" charset="-128"/>
              </a:rPr>
              <a:t>Extratropical Transition (ET)</a:t>
            </a:r>
          </a:p>
        </p:txBody>
      </p:sp>
      <p:sp>
        <p:nvSpPr>
          <p:cNvPr id="153602" name="Rectangle 3">
            <a:extLst>
              <a:ext uri="{FF2B5EF4-FFF2-40B4-BE49-F238E27FC236}">
                <a16:creationId xmlns:a16="http://schemas.microsoft.com/office/drawing/2014/main" id="{7D672494-F169-DA4C-A35E-3C2A497B4D9C}"/>
              </a:ext>
            </a:extLst>
          </p:cNvPr>
          <p:cNvSpPr>
            <a:spLocks noGrp="1" noChangeArrowheads="1"/>
          </p:cNvSpPr>
          <p:nvPr>
            <p:ph type="body" idx="1"/>
          </p:nvPr>
        </p:nvSpPr>
        <p:spPr>
          <a:xfrm>
            <a:off x="381001" y="1143000"/>
            <a:ext cx="8382000" cy="26670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A significant number of tropical cyclones move into the midlatitudes and </a:t>
            </a:r>
            <a:r>
              <a:rPr lang="en-US" altLang="en-US" sz="2800" b="1" dirty="0">
                <a:solidFill>
                  <a:srgbClr val="000000"/>
                </a:solidFill>
                <a:ea typeface="ＭＳ Ｐゴシック" panose="020B0600070205080204" pitchFamily="34" charset="-128"/>
              </a:rPr>
              <a:t>transform into extratropical cyclones. </a:t>
            </a:r>
          </a:p>
          <a:p>
            <a:pPr eaLnBrk="1" hangingPunct="1">
              <a:lnSpc>
                <a:spcPct val="90000"/>
              </a:lnSpc>
            </a:pPr>
            <a:r>
              <a:rPr lang="en-US" altLang="en-US" sz="2800" dirty="0">
                <a:solidFill>
                  <a:srgbClr val="000000"/>
                </a:solidFill>
                <a:ea typeface="ＭＳ Ｐゴシック" panose="020B0600070205080204" pitchFamily="34" charset="-128"/>
              </a:rPr>
              <a:t>As they do so they take on the structural characteristics of midlatitude cyclones and switch energy sources (latent heating to baroclinic instability)</a:t>
            </a:r>
          </a:p>
        </p:txBody>
      </p:sp>
      <p:pic>
        <p:nvPicPr>
          <p:cNvPr id="4" name="Content Placeholder 3">
            <a:extLst>
              <a:ext uri="{FF2B5EF4-FFF2-40B4-BE49-F238E27FC236}">
                <a16:creationId xmlns:a16="http://schemas.microsoft.com/office/drawing/2014/main" id="{701FE98A-A079-8245-BEE3-73309D8A7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2" y="3810000"/>
            <a:ext cx="7794625" cy="25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42FD7EC-4D6B-FB49-87C0-70DB189E4B5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6626" name="Content Placeholder 4" descr="Map&#10;&#10;Description automatically generated">
            <a:extLst>
              <a:ext uri="{FF2B5EF4-FFF2-40B4-BE49-F238E27FC236}">
                <a16:creationId xmlns:a16="http://schemas.microsoft.com/office/drawing/2014/main" id="{ED8CAF82-AEF7-EA41-9AFD-702DC698A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289" y="1716258"/>
            <a:ext cx="8346911" cy="4379742"/>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71BD5858-960E-414D-B442-440FAA2FB2EA}"/>
              </a:ext>
            </a:extLst>
          </p:cNvPr>
          <p:cNvSpPr>
            <a:spLocks noGrp="1" noChangeArrowheads="1"/>
          </p:cNvSpPr>
          <p:nvPr>
            <p:ph type="title"/>
          </p:nvPr>
        </p:nvSpPr>
        <p:spPr>
          <a:xfrm>
            <a:off x="533400" y="228600"/>
            <a:ext cx="7772400" cy="533400"/>
          </a:xfrm>
        </p:spPr>
        <p:txBody>
          <a:bodyPr/>
          <a:lstStyle/>
          <a:p>
            <a:r>
              <a:rPr lang="en-US" altLang="en-US" b="1" dirty="0">
                <a:solidFill>
                  <a:schemeClr val="accent2"/>
                </a:solidFill>
                <a:ea typeface="ＭＳ Ｐゴシック" panose="020B0600070205080204" pitchFamily="34" charset="-128"/>
              </a:rPr>
              <a:t>ET</a:t>
            </a:r>
          </a:p>
        </p:txBody>
      </p:sp>
      <p:sp>
        <p:nvSpPr>
          <p:cNvPr id="154626" name="Content Placeholder 2">
            <a:extLst>
              <a:ext uri="{FF2B5EF4-FFF2-40B4-BE49-F238E27FC236}">
                <a16:creationId xmlns:a16="http://schemas.microsoft.com/office/drawing/2014/main" id="{F25EEF1F-934D-1344-98F4-A022E6260805}"/>
              </a:ext>
            </a:extLst>
          </p:cNvPr>
          <p:cNvSpPr>
            <a:spLocks noGrp="1" noChangeArrowheads="1"/>
          </p:cNvSpPr>
          <p:nvPr>
            <p:ph idx="1"/>
          </p:nvPr>
        </p:nvSpPr>
        <p:spPr>
          <a:xfrm>
            <a:off x="304800" y="1066800"/>
            <a:ext cx="8305800" cy="28956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During ET a cyclone acquires increased forward motion and intensifies substantially, so that such systems pose a serious threat to land and maritime activities.</a:t>
            </a:r>
          </a:p>
          <a:p>
            <a:pPr eaLnBrk="1" hangingPunct="1">
              <a:lnSpc>
                <a:spcPct val="90000"/>
              </a:lnSpc>
            </a:pPr>
            <a:r>
              <a:rPr lang="en-US" altLang="en-US" sz="2800" dirty="0">
                <a:solidFill>
                  <a:srgbClr val="000000"/>
                </a:solidFill>
                <a:ea typeface="ＭＳ Ｐゴシック" panose="020B0600070205080204" pitchFamily="34" charset="-128"/>
              </a:rPr>
              <a:t>Often poorly forecast by current numerical models, associated with periods of poor synoptic predictability over a wide area downstream.</a:t>
            </a:r>
          </a:p>
        </p:txBody>
      </p:sp>
      <p:pic>
        <p:nvPicPr>
          <p:cNvPr id="4" name="Picture 4">
            <a:extLst>
              <a:ext uri="{FF2B5EF4-FFF2-40B4-BE49-F238E27FC236}">
                <a16:creationId xmlns:a16="http://schemas.microsoft.com/office/drawing/2014/main" id="{9C5B872D-496F-804B-A0F5-6DD8802B16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774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sattrans.gif                                                   000BAC8A&#10;Cliff Disk                     BB5EA40C:">
            <a:extLst>
              <a:ext uri="{FF2B5EF4-FFF2-40B4-BE49-F238E27FC236}">
                <a16:creationId xmlns:a16="http://schemas.microsoft.com/office/drawing/2014/main" id="{57CA3C6C-8CC5-604E-9916-8C0FC447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8656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Box 2">
            <a:extLst>
              <a:ext uri="{FF2B5EF4-FFF2-40B4-BE49-F238E27FC236}">
                <a16:creationId xmlns:a16="http://schemas.microsoft.com/office/drawing/2014/main" id="{29B2283F-B8C1-DA4B-AC3F-C14448E41467}"/>
              </a:ext>
            </a:extLst>
          </p:cNvPr>
          <p:cNvSpPr txBox="1">
            <a:spLocks noChangeArrowheads="1"/>
          </p:cNvSpPr>
          <p:nvPr/>
        </p:nvSpPr>
        <p:spPr bwMode="auto">
          <a:xfrm>
            <a:off x="457200" y="2971800"/>
            <a:ext cx="1363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Satellite</a:t>
            </a:r>
          </a:p>
          <a:p>
            <a:pPr>
              <a:spcBef>
                <a:spcPct val="0"/>
              </a:spcBef>
              <a:buFontTx/>
              <a:buNone/>
            </a:pPr>
            <a:r>
              <a:rPr lang="en-US" altLang="en-US" sz="2400" dirty="0"/>
              <a:t>Sequence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3886200" cy="4495800"/>
          </a:xfrm>
        </p:spPr>
        <p:txBody>
          <a:bodyPr/>
          <a:lstStyle/>
          <a:p>
            <a:r>
              <a:rPr lang="en-US" altLang="en-US" sz="3600" dirty="0">
                <a:solidFill>
                  <a:schemeClr val="accent2"/>
                </a:solidFill>
                <a:ea typeface="ＭＳ Ｐゴシック" panose="020B0600070205080204" pitchFamily="34" charset="-128"/>
              </a:rPr>
              <a:t>Superstorm Sandy Experienced ET</a:t>
            </a:r>
          </a:p>
        </p:txBody>
      </p:sp>
      <p:pic>
        <p:nvPicPr>
          <p:cNvPr id="4" name="Content Placeholder 3" descr="A picture containing crater, close&#10;&#10;Description automatically generated">
            <a:extLst>
              <a:ext uri="{FF2B5EF4-FFF2-40B4-BE49-F238E27FC236}">
                <a16:creationId xmlns:a16="http://schemas.microsoft.com/office/drawing/2014/main" id="{23420912-46CB-A448-A7E3-9CFA02935913}"/>
              </a:ext>
            </a:extLst>
          </p:cNvPr>
          <p:cNvPicPr>
            <a:picLocks noGrp="1" noChangeAspect="1"/>
          </p:cNvPicPr>
          <p:nvPr>
            <p:ph idx="1"/>
          </p:nvPr>
        </p:nvPicPr>
        <p:blipFill>
          <a:blip r:embed="rId2"/>
          <a:stretch>
            <a:fillRect/>
          </a:stretch>
        </p:blipFill>
        <p:spPr>
          <a:xfrm>
            <a:off x="4572000" y="308810"/>
            <a:ext cx="4343400" cy="6172201"/>
          </a:xfr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7620000" cy="609600"/>
          </a:xfrm>
        </p:spPr>
        <p:txBody>
          <a:bodyPr/>
          <a:lstStyle/>
          <a:p>
            <a:r>
              <a:rPr lang="en-US" altLang="en-US" sz="3600" b="1" dirty="0">
                <a:solidFill>
                  <a:schemeClr val="accent2"/>
                </a:solidFill>
                <a:ea typeface="ＭＳ Ｐゴシック" panose="020B0600070205080204" pitchFamily="34" charset="-128"/>
              </a:rPr>
              <a:t>Superstorm Sandy Experienced ET</a:t>
            </a:r>
          </a:p>
        </p:txBody>
      </p:sp>
      <p:pic>
        <p:nvPicPr>
          <p:cNvPr id="158722" name="Content Placeholder 3" descr="gfs168.tiff">
            <a:extLst>
              <a:ext uri="{FF2B5EF4-FFF2-40B4-BE49-F238E27FC236}">
                <a16:creationId xmlns:a16="http://schemas.microsoft.com/office/drawing/2014/main" id="{187C58D5-E7ED-8042-AE98-6157B3D245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6" r="-23199"/>
          <a:stretch/>
        </p:blipFill>
        <p:spPr>
          <a:xfrm>
            <a:off x="838200" y="1066800"/>
            <a:ext cx="8983663" cy="5562600"/>
          </a:xfrm>
        </p:spPr>
      </p:pic>
    </p:spTree>
    <p:extLst>
      <p:ext uri="{BB962C8B-B14F-4D97-AF65-F5344CB8AC3E}">
        <p14:creationId xmlns:p14="http://schemas.microsoft.com/office/powerpoint/2010/main" val="16792449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E797F622-EF37-104E-81BE-A96DB8AB9D7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59746" name="Content Placeholder 3" descr="72hforecas.tiff">
            <a:extLst>
              <a:ext uri="{FF2B5EF4-FFF2-40B4-BE49-F238E27FC236}">
                <a16:creationId xmlns:a16="http://schemas.microsoft.com/office/drawing/2014/main" id="{414D010C-082A-F34E-A5AD-30778A39F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375" r="-25375"/>
          <a:stretch>
            <a:fillRect/>
          </a:stretch>
        </p:blip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9C1580AE-A64F-E147-91AE-36AD1CBD2937}"/>
              </a:ext>
            </a:extLst>
          </p:cNvPr>
          <p:cNvSpPr>
            <a:spLocks noGrp="1" noChangeArrowheads="1"/>
          </p:cNvSpPr>
          <p:nvPr>
            <p:ph type="title"/>
          </p:nvPr>
        </p:nvSpPr>
        <p:spPr>
          <a:xfrm>
            <a:off x="990600" y="609600"/>
            <a:ext cx="2286000" cy="5638800"/>
          </a:xfrm>
        </p:spPr>
        <p:txBody>
          <a:bodyPr/>
          <a:lstStyle/>
          <a:p>
            <a:pPr eaLnBrk="1" hangingPunct="1"/>
            <a:r>
              <a:rPr lang="en-US" altLang="en-US" b="1" dirty="0">
                <a:solidFill>
                  <a:schemeClr val="accent2"/>
                </a:solidFill>
                <a:ea typeface="ＭＳ Ｐゴシック" panose="020B0600070205080204" pitchFamily="34" charset="-128"/>
              </a:rPr>
              <a:t>Climo Tracks of ET Systems</a:t>
            </a:r>
          </a:p>
        </p:txBody>
      </p:sp>
      <p:pic>
        <p:nvPicPr>
          <p:cNvPr id="161794" name="Picture 5" descr="&#10;tracks.gif                                                     000BAC8A&#10;Cliff Disk                     BB5EA40C:">
            <a:extLst>
              <a:ext uri="{FF2B5EF4-FFF2-40B4-BE49-F238E27FC236}">
                <a16:creationId xmlns:a16="http://schemas.microsoft.com/office/drawing/2014/main" id="{F43738AD-0CF7-E541-A3EB-31EDC6B3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
            <a:ext cx="3419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BFF6FD5-2540-0444-867E-A9112F397B86}"/>
              </a:ext>
            </a:extLst>
          </p:cNvPr>
          <p:cNvSpPr>
            <a:spLocks noGrp="1" noChangeArrowheads="1"/>
          </p:cNvSpPr>
          <p:nvPr>
            <p:ph type="title"/>
          </p:nvPr>
        </p:nvSpPr>
        <p:spPr>
          <a:xfrm>
            <a:off x="609600" y="304800"/>
            <a:ext cx="8077200" cy="533400"/>
          </a:xfrm>
        </p:spPr>
        <p:txBody>
          <a:bodyPr/>
          <a:lstStyle/>
          <a:p>
            <a:pPr eaLnBrk="1" hangingPunct="1"/>
            <a:r>
              <a:rPr lang="en-US" altLang="en-US" dirty="0">
                <a:solidFill>
                  <a:schemeClr val="accent2"/>
                </a:solidFill>
                <a:ea typeface="ＭＳ Ｐゴシック" panose="020B0600070205080204" pitchFamily="34" charset="-128"/>
              </a:rPr>
              <a:t>Some Big Impacts of ET</a:t>
            </a:r>
          </a:p>
        </p:txBody>
      </p:sp>
      <p:sp>
        <p:nvSpPr>
          <p:cNvPr id="163842" name="Rectangle 3">
            <a:extLst>
              <a:ext uri="{FF2B5EF4-FFF2-40B4-BE49-F238E27FC236}">
                <a16:creationId xmlns:a16="http://schemas.microsoft.com/office/drawing/2014/main" id="{DF7C1AD4-34AC-E248-A7F2-C8224B8CD7EB}"/>
              </a:ext>
            </a:extLst>
          </p:cNvPr>
          <p:cNvSpPr>
            <a:spLocks noGrp="1" noChangeArrowheads="1"/>
          </p:cNvSpPr>
          <p:nvPr>
            <p:ph type="body" idx="1"/>
          </p:nvPr>
        </p:nvSpPr>
        <p:spPr>
          <a:xfrm>
            <a:off x="152400" y="1447800"/>
            <a:ext cx="8763000" cy="4953000"/>
          </a:xfrm>
        </p:spPr>
        <p:txBody>
          <a:bodyPr/>
          <a:lstStyle/>
          <a:p>
            <a:pPr eaLnBrk="1" hangingPunct="1">
              <a:lnSpc>
                <a:spcPct val="90000"/>
              </a:lnSpc>
            </a:pPr>
            <a:r>
              <a:rPr lang="en-US" altLang="en-US" dirty="0">
                <a:solidFill>
                  <a:srgbClr val="000000"/>
                </a:solidFill>
                <a:ea typeface="ＭＳ Ｐゴシック" panose="020B0600070205080204" pitchFamily="34" charset="-128"/>
              </a:rPr>
              <a:t>Severe flooding associated with the ET of Tropical Storm Agnes in 1972 </a:t>
            </a:r>
          </a:p>
          <a:p>
            <a:pPr eaLnBrk="1" hangingPunct="1">
              <a:lnSpc>
                <a:spcPct val="90000"/>
              </a:lnSpc>
            </a:pPr>
            <a:r>
              <a:rPr lang="en-US" altLang="en-US" dirty="0">
                <a:solidFill>
                  <a:srgbClr val="000000"/>
                </a:solidFill>
                <a:ea typeface="ＭＳ Ｐゴシック" panose="020B0600070205080204" pitchFamily="34" charset="-128"/>
              </a:rPr>
              <a:t>Hurricane Hazel (1954) resulted in 83 deaths in the Toronto area of southern Ontario, Canada. In the northwest Pacific, severe flooding and landslides have occurred in association with ET. </a:t>
            </a:r>
          </a:p>
          <a:p>
            <a:pPr eaLnBrk="1" hangingPunct="1">
              <a:lnSpc>
                <a:spcPct val="90000"/>
              </a:lnSpc>
            </a:pPr>
            <a:r>
              <a:rPr lang="en-US" altLang="en-US" dirty="0">
                <a:solidFill>
                  <a:srgbClr val="000000"/>
                </a:solidFill>
                <a:ea typeface="ＭＳ Ｐゴシック" panose="020B0600070205080204" pitchFamily="34" charset="-128"/>
              </a:rPr>
              <a:t>Tropical Storm Janis (1995) over Korea, in which at least 45 people died and 22, 000 people were left homeless.</a:t>
            </a:r>
          </a:p>
          <a:p>
            <a:pPr eaLnBrk="1" hangingPunct="1">
              <a:lnSpc>
                <a:spcPct val="90000"/>
              </a:lnSpc>
            </a:pPr>
            <a:r>
              <a:rPr lang="en-US" altLang="en-US" dirty="0">
                <a:solidFill>
                  <a:srgbClr val="000000"/>
                </a:solidFill>
                <a:ea typeface="ＭＳ Ｐゴシック" panose="020B0600070205080204" pitchFamily="34" charset="-128"/>
              </a:rPr>
              <a:t>The Columbus Day Storm (1962) was an ET</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a:extLst>
              <a:ext uri="{FF2B5EF4-FFF2-40B4-BE49-F238E27FC236}">
                <a16:creationId xmlns:a16="http://schemas.microsoft.com/office/drawing/2014/main" id="{25EDCDAC-D187-A344-A86F-EED2318ED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89" r="4167" b="39815"/>
          <a:stretch>
            <a:fillRect/>
          </a:stretch>
        </p:blipFill>
        <p:spPr bwMode="auto">
          <a:xfrm>
            <a:off x="990600" y="228600"/>
            <a:ext cx="7543800" cy="327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6" name="Picture 5">
            <a:extLst>
              <a:ext uri="{FF2B5EF4-FFF2-40B4-BE49-F238E27FC236}">
                <a16:creationId xmlns:a16="http://schemas.microsoft.com/office/drawing/2014/main" id="{72EC18F4-3D05-C249-A0E1-6CBC591EB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4" t="23148" r="29860" b="55960"/>
          <a:stretch>
            <a:fillRect/>
          </a:stretch>
        </p:blipFill>
        <p:spPr bwMode="auto">
          <a:xfrm>
            <a:off x="0" y="3505200"/>
            <a:ext cx="9144000" cy="21447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7" name="Picture 6" descr="Oct1962OCSPhotoVanBurenBrid">
            <a:extLst>
              <a:ext uri="{FF2B5EF4-FFF2-40B4-BE49-F238E27FC236}">
                <a16:creationId xmlns:a16="http://schemas.microsoft.com/office/drawing/2014/main" id="{F21779F9-B4C3-C84C-8F58-72D52D889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00600"/>
            <a:ext cx="3251200" cy="20351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7" descr="Oct1962OCSPhotoOSUcampus">
            <a:extLst>
              <a:ext uri="{FF2B5EF4-FFF2-40B4-BE49-F238E27FC236}">
                <a16:creationId xmlns:a16="http://schemas.microsoft.com/office/drawing/2014/main" id="{B9FAA7E2-A13E-DE41-A088-F08EB0C32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00600"/>
            <a:ext cx="3124200" cy="20097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8">
            <a:extLst>
              <a:ext uri="{FF2B5EF4-FFF2-40B4-BE49-F238E27FC236}">
                <a16:creationId xmlns:a16="http://schemas.microsoft.com/office/drawing/2014/main" id="{FE8C0DC6-68BE-0644-937A-3928A27C1D75}"/>
              </a:ext>
            </a:extLst>
          </p:cNvPr>
          <p:cNvSpPr>
            <a:spLocks noChangeArrowheads="1"/>
          </p:cNvSpPr>
          <p:nvPr/>
        </p:nvSpPr>
        <p:spPr bwMode="auto">
          <a:xfrm>
            <a:off x="1524000" y="4267200"/>
            <a:ext cx="3581400" cy="30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4870" name="Rectangle 9">
            <a:extLst>
              <a:ext uri="{FF2B5EF4-FFF2-40B4-BE49-F238E27FC236}">
                <a16:creationId xmlns:a16="http://schemas.microsoft.com/office/drawing/2014/main" id="{D6901F77-1933-C649-803E-F4778D669398}"/>
              </a:ext>
            </a:extLst>
          </p:cNvPr>
          <p:cNvSpPr>
            <a:spLocks noChangeArrowheads="1"/>
          </p:cNvSpPr>
          <p:nvPr/>
        </p:nvSpPr>
        <p:spPr bwMode="auto">
          <a:xfrm>
            <a:off x="3124200" y="6400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dirty="0"/>
              <a:t>http://oregonstate.edu/~readw/October1962.html</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3E62DC-F998-7E45-BAFE-5F7C7595CD90}"/>
              </a:ext>
            </a:extLst>
          </p:cNvPr>
          <p:cNvPicPr>
            <a:picLocks noChangeAspect="1"/>
          </p:cNvPicPr>
          <p:nvPr/>
        </p:nvPicPr>
        <p:blipFill>
          <a:blip r:embed="rId2"/>
          <a:stretch>
            <a:fillRect/>
          </a:stretch>
        </p:blipFill>
        <p:spPr>
          <a:xfrm>
            <a:off x="1219200" y="2057400"/>
            <a:ext cx="7010400" cy="3888581"/>
          </a:xfrm>
          <a:prstGeom prst="rect">
            <a:avLst/>
          </a:prstGeom>
        </p:spPr>
      </p:pic>
      <p:sp>
        <p:nvSpPr>
          <p:cNvPr id="4" name="Title 3">
            <a:extLst>
              <a:ext uri="{FF2B5EF4-FFF2-40B4-BE49-F238E27FC236}">
                <a16:creationId xmlns:a16="http://schemas.microsoft.com/office/drawing/2014/main" id="{330C2126-B3A5-E446-A956-5B281E1CCAAE}"/>
              </a:ext>
            </a:extLst>
          </p:cNvPr>
          <p:cNvSpPr>
            <a:spLocks noGrp="1"/>
          </p:cNvSpPr>
          <p:nvPr>
            <p:ph type="title"/>
          </p:nvPr>
        </p:nvSpPr>
        <p:spPr/>
        <p:txBody>
          <a:bodyPr/>
          <a:lstStyle/>
          <a:p>
            <a:r>
              <a:rPr lang="en-US" b="1" dirty="0">
                <a:solidFill>
                  <a:schemeClr val="accent2"/>
                </a:solidFill>
              </a:rPr>
              <a:t>Columbus Day Storm Started as Hurricane Freda</a:t>
            </a:r>
          </a:p>
        </p:txBody>
      </p:sp>
    </p:spTree>
    <p:extLst>
      <p:ext uri="{BB962C8B-B14F-4D97-AF65-F5344CB8AC3E}">
        <p14:creationId xmlns:p14="http://schemas.microsoft.com/office/powerpoint/2010/main" val="7309064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706DADC7-F0E7-7241-AED0-EE82AB8EC374}"/>
              </a:ext>
            </a:extLst>
          </p:cNvPr>
          <p:cNvSpPr>
            <a:spLocks noGrp="1" noChangeArrowheads="1"/>
          </p:cNvSpPr>
          <p:nvPr>
            <p:ph type="title"/>
          </p:nvPr>
        </p:nvSpPr>
        <p:spPr>
          <a:xfrm>
            <a:off x="6858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ET and Predictability</a:t>
            </a:r>
          </a:p>
        </p:txBody>
      </p:sp>
      <p:sp>
        <p:nvSpPr>
          <p:cNvPr id="165890" name="Rectangle 3">
            <a:extLst>
              <a:ext uri="{FF2B5EF4-FFF2-40B4-BE49-F238E27FC236}">
                <a16:creationId xmlns:a16="http://schemas.microsoft.com/office/drawing/2014/main" id="{14046432-7466-A242-9DA7-120FCB602E62}"/>
              </a:ext>
            </a:extLst>
          </p:cNvPr>
          <p:cNvSpPr>
            <a:spLocks noGrp="1" noChangeArrowheads="1"/>
          </p:cNvSpPr>
          <p:nvPr>
            <p:ph type="body" idx="1"/>
          </p:nvPr>
        </p:nvSpPr>
        <p:spPr>
          <a:xfrm>
            <a:off x="609600" y="1295400"/>
            <a:ext cx="7772400" cy="4114800"/>
          </a:xfrm>
        </p:spPr>
        <p:txBody>
          <a:bodyPr/>
          <a:lstStyle/>
          <a:p>
            <a:pPr eaLnBrk="1" hangingPunct="1"/>
            <a:r>
              <a:rPr lang="en-US" altLang="en-US" dirty="0">
                <a:ea typeface="ＭＳ Ｐゴシック" panose="020B0600070205080204" pitchFamily="34" charset="-128"/>
              </a:rPr>
              <a:t>ET events are often not predicted well by today’s synoptic models (e.g., GFS)</a:t>
            </a:r>
          </a:p>
          <a:p>
            <a:pPr eaLnBrk="1" hangingPunct="1"/>
            <a:r>
              <a:rPr lang="en-US" altLang="en-US" dirty="0">
                <a:ea typeface="ＭＳ Ｐゴシック" panose="020B0600070205080204" pitchFamily="34" charset="-128"/>
              </a:rPr>
              <a:t>The interaction of ET’s with the midlatitude jet stream/baroclinic zone can result in the production of Rossby wave trains/packets that can have a large impact on downstream flow.</a:t>
            </a:r>
          </a:p>
          <a:p>
            <a:pPr eaLnBrk="1" hangingPunct="1"/>
            <a:r>
              <a:rPr lang="en-US" altLang="en-US" dirty="0">
                <a:ea typeface="ＭＳ Ｐゴシック" panose="020B0600070205080204" pitchFamily="34" charset="-128"/>
              </a:rPr>
              <a:t>ET events are often associated with periods of poor predictability over large areas downstream of the transition.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F8FDDC5-3F03-054F-AC56-1A9C38C23961}"/>
              </a:ext>
            </a:extLst>
          </p:cNvPr>
          <p:cNvSpPr>
            <a:spLocks noGrp="1" noChangeArrowheads="1"/>
          </p:cNvSpPr>
          <p:nvPr>
            <p:ph type="title"/>
          </p:nvPr>
        </p:nvSpPr>
        <p:spPr>
          <a:xfrm>
            <a:off x="457200" y="266700"/>
            <a:ext cx="8458200" cy="1143000"/>
          </a:xfrm>
        </p:spPr>
        <p:txBody>
          <a:bodyPr/>
          <a:lstStyle/>
          <a:p>
            <a:r>
              <a:rPr lang="en-US" altLang="en-US" b="1" dirty="0">
                <a:solidFill>
                  <a:schemeClr val="accent2"/>
                </a:solidFill>
                <a:ea typeface="ＭＳ Ｐゴシック" panose="020B0600070205080204" pitchFamily="34" charset="-128"/>
              </a:rPr>
              <a:t>ITCZ made up of </a:t>
            </a:r>
            <a:r>
              <a:rPr lang="en-US" altLang="en-US" b="1" i="1" dirty="0">
                <a:solidFill>
                  <a:schemeClr val="accent2"/>
                </a:solidFill>
                <a:ea typeface="ＭＳ Ｐゴシック" panose="020B0600070205080204" pitchFamily="34" charset="-128"/>
              </a:rPr>
              <a:t>cloud clusters</a:t>
            </a:r>
          </a:p>
        </p:txBody>
      </p:sp>
      <p:pic>
        <p:nvPicPr>
          <p:cNvPr id="27650" name="Content Placeholder 3">
            <a:extLst>
              <a:ext uri="{FF2B5EF4-FFF2-40B4-BE49-F238E27FC236}">
                <a16:creationId xmlns:a16="http://schemas.microsoft.com/office/drawing/2014/main" id="{1E9D1AA5-8A58-2945-9DC3-DE634B2C2F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81564"/>
            <a:ext cx="5334000" cy="5409736"/>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6">
            <a:extLst>
              <a:ext uri="{FF2B5EF4-FFF2-40B4-BE49-F238E27FC236}">
                <a16:creationId xmlns:a16="http://schemas.microsoft.com/office/drawing/2014/main" id="{AB99E83A-2E4F-6047-B78B-F2A710C0AE33}"/>
              </a:ext>
            </a:extLst>
          </p:cNvPr>
          <p:cNvGrpSpPr>
            <a:grpSpLocks/>
          </p:cNvGrpSpPr>
          <p:nvPr/>
        </p:nvGrpSpPr>
        <p:grpSpPr bwMode="auto">
          <a:xfrm>
            <a:off x="0" y="400050"/>
            <a:ext cx="7762875" cy="6400800"/>
            <a:chOff x="528" y="288"/>
            <a:chExt cx="4890" cy="4032"/>
          </a:xfrm>
        </p:grpSpPr>
        <p:pic>
          <p:nvPicPr>
            <p:cNvPr id="166916" name="Picture 2" descr="SEP2005_NML_ACs">
              <a:extLst>
                <a:ext uri="{FF2B5EF4-FFF2-40B4-BE49-F238E27FC236}">
                  <a16:creationId xmlns:a16="http://schemas.microsoft.com/office/drawing/2014/main" id="{8674244F-13F1-F842-951F-7966E5D19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88"/>
              <a:ext cx="3888" cy="278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3" descr="nabi best track">
              <a:extLst>
                <a:ext uri="{FF2B5EF4-FFF2-40B4-BE49-F238E27FC236}">
                  <a16:creationId xmlns:a16="http://schemas.microsoft.com/office/drawing/2014/main" id="{12EC842E-38BE-3948-A982-E898F04E8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8" name="Picture 4" descr="saola best track">
              <a:extLst>
                <a:ext uri="{FF2B5EF4-FFF2-40B4-BE49-F238E27FC236}">
                  <a16:creationId xmlns:a16="http://schemas.microsoft.com/office/drawing/2014/main" id="{2CB5CD84-A437-3949-A0FE-E8BA134A4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9" name="AutoShape 5">
              <a:extLst>
                <a:ext uri="{FF2B5EF4-FFF2-40B4-BE49-F238E27FC236}">
                  <a16:creationId xmlns:a16="http://schemas.microsoft.com/office/drawing/2014/main" id="{F05591BF-0D65-AD4B-8C3F-688CAB9B026C}"/>
                </a:ext>
              </a:extLst>
            </p:cNvPr>
            <p:cNvSpPr>
              <a:spLocks/>
            </p:cNvSpPr>
            <p:nvPr/>
          </p:nvSpPr>
          <p:spPr bwMode="auto">
            <a:xfrm rot="5400000">
              <a:off x="2235" y="2229"/>
              <a:ext cx="137" cy="384"/>
            </a:xfrm>
            <a:prstGeom prst="rightBrace">
              <a:avLst>
                <a:gd name="adj1" fmla="val 2335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0" name="AutoShape 6">
              <a:extLst>
                <a:ext uri="{FF2B5EF4-FFF2-40B4-BE49-F238E27FC236}">
                  <a16:creationId xmlns:a16="http://schemas.microsoft.com/office/drawing/2014/main" id="{A6405FE5-98C8-3847-97B1-5DCB33090094}"/>
                </a:ext>
              </a:extLst>
            </p:cNvPr>
            <p:cNvSpPr>
              <a:spLocks/>
            </p:cNvSpPr>
            <p:nvPr/>
          </p:nvSpPr>
          <p:spPr bwMode="auto">
            <a:xfrm rot="5400000">
              <a:off x="4107" y="2469"/>
              <a:ext cx="138" cy="384"/>
            </a:xfrm>
            <a:prstGeom prst="rightBrace">
              <a:avLst>
                <a:gd name="adj1" fmla="val 2318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1" name="Freeform 7">
              <a:extLst>
                <a:ext uri="{FF2B5EF4-FFF2-40B4-BE49-F238E27FC236}">
                  <a16:creationId xmlns:a16="http://schemas.microsoft.com/office/drawing/2014/main" id="{C9E0DD2B-C6F5-F042-ADDD-974337C2ED02}"/>
                </a:ext>
              </a:extLst>
            </p:cNvPr>
            <p:cNvSpPr>
              <a:spLocks/>
            </p:cNvSpPr>
            <p:nvPr/>
          </p:nvSpPr>
          <p:spPr bwMode="auto">
            <a:xfrm>
              <a:off x="1987" y="2520"/>
              <a:ext cx="317" cy="528"/>
            </a:xfrm>
            <a:custGeom>
              <a:avLst/>
              <a:gdLst>
                <a:gd name="T0" fmla="*/ 94 w 317"/>
                <a:gd name="T1" fmla="*/ 528 h 528"/>
                <a:gd name="T2" fmla="*/ 24 w 317"/>
                <a:gd name="T3" fmla="*/ 284 h 528"/>
                <a:gd name="T4" fmla="*/ 237 w 317"/>
                <a:gd name="T5" fmla="*/ 192 h 528"/>
                <a:gd name="T6" fmla="*/ 317 w 317"/>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528">
                  <a:moveTo>
                    <a:pt x="94" y="528"/>
                  </a:moveTo>
                  <a:cubicBezTo>
                    <a:pt x="83" y="488"/>
                    <a:pt x="0" y="340"/>
                    <a:pt x="24" y="284"/>
                  </a:cubicBezTo>
                  <a:cubicBezTo>
                    <a:pt x="48" y="228"/>
                    <a:pt x="188" y="239"/>
                    <a:pt x="237" y="192"/>
                  </a:cubicBezTo>
                  <a:cubicBezTo>
                    <a:pt x="286" y="145"/>
                    <a:pt x="304" y="32"/>
                    <a:pt x="317" y="0"/>
                  </a:cubicBezTo>
                </a:path>
              </a:pathLst>
            </a:custGeom>
            <a:noFill/>
            <a:ln w="57150" cmpd="sng">
              <a:solidFill>
                <a:schemeClr val="tx1"/>
              </a:solidFill>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2" name="Freeform 8">
              <a:extLst>
                <a:ext uri="{FF2B5EF4-FFF2-40B4-BE49-F238E27FC236}">
                  <a16:creationId xmlns:a16="http://schemas.microsoft.com/office/drawing/2014/main" id="{3AD448FB-D50A-9749-AFAA-BF7255053E7A}"/>
                </a:ext>
              </a:extLst>
            </p:cNvPr>
            <p:cNvSpPr>
              <a:spLocks/>
            </p:cNvSpPr>
            <p:nvPr/>
          </p:nvSpPr>
          <p:spPr bwMode="auto">
            <a:xfrm>
              <a:off x="3820" y="2656"/>
              <a:ext cx="356" cy="384"/>
            </a:xfrm>
            <a:custGeom>
              <a:avLst/>
              <a:gdLst>
                <a:gd name="T0" fmla="*/ 68 w 356"/>
                <a:gd name="T1" fmla="*/ 384 h 384"/>
                <a:gd name="T2" fmla="*/ 36 w 356"/>
                <a:gd name="T3" fmla="*/ 248 h 384"/>
                <a:gd name="T4" fmla="*/ 284 w 356"/>
                <a:gd name="T5" fmla="*/ 240 h 384"/>
                <a:gd name="T6" fmla="*/ 356 w 356"/>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6" h="384">
                  <a:moveTo>
                    <a:pt x="68" y="384"/>
                  </a:moveTo>
                  <a:cubicBezTo>
                    <a:pt x="63" y="361"/>
                    <a:pt x="0" y="272"/>
                    <a:pt x="36" y="248"/>
                  </a:cubicBezTo>
                  <a:cubicBezTo>
                    <a:pt x="72" y="224"/>
                    <a:pt x="231" y="281"/>
                    <a:pt x="284" y="240"/>
                  </a:cubicBezTo>
                  <a:cubicBezTo>
                    <a:pt x="337" y="199"/>
                    <a:pt x="341" y="50"/>
                    <a:pt x="356" y="0"/>
                  </a:cubicBezTo>
                </a:path>
              </a:pathLst>
            </a:custGeom>
            <a:noFill/>
            <a:ln w="57150" cmpd="sng">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3" name="Text Box 9">
              <a:extLst>
                <a:ext uri="{FF2B5EF4-FFF2-40B4-BE49-F238E27FC236}">
                  <a16:creationId xmlns:a16="http://schemas.microsoft.com/office/drawing/2014/main" id="{D95F53BB-7948-0049-8ACB-E7CCE45B68D2}"/>
                </a:ext>
              </a:extLst>
            </p:cNvPr>
            <p:cNvSpPr txBox="1">
              <a:spLocks noChangeArrowheads="1"/>
            </p:cNvSpPr>
            <p:nvPr/>
          </p:nvSpPr>
          <p:spPr bwMode="auto">
            <a:xfrm>
              <a:off x="528" y="3312"/>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Nabi</a:t>
              </a:r>
            </a:p>
          </p:txBody>
        </p:sp>
        <p:sp>
          <p:nvSpPr>
            <p:cNvPr id="166924" name="Text Box 10">
              <a:extLst>
                <a:ext uri="{FF2B5EF4-FFF2-40B4-BE49-F238E27FC236}">
                  <a16:creationId xmlns:a16="http://schemas.microsoft.com/office/drawing/2014/main" id="{C86A5621-3C15-E944-91FC-8346E41A8315}"/>
                </a:ext>
              </a:extLst>
            </p:cNvPr>
            <p:cNvSpPr txBox="1">
              <a:spLocks noChangeArrowheads="1"/>
            </p:cNvSpPr>
            <p:nvPr/>
          </p:nvSpPr>
          <p:spPr bwMode="auto">
            <a:xfrm>
              <a:off x="4694" y="3239"/>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Saola</a:t>
              </a:r>
            </a:p>
          </p:txBody>
        </p:sp>
        <p:sp>
          <p:nvSpPr>
            <p:cNvPr id="166925" name="Text Box 11">
              <a:extLst>
                <a:ext uri="{FF2B5EF4-FFF2-40B4-BE49-F238E27FC236}">
                  <a16:creationId xmlns:a16="http://schemas.microsoft.com/office/drawing/2014/main" id="{6B1C4F5A-461A-B547-B105-59F446FCB88C}"/>
                </a:ext>
              </a:extLst>
            </p:cNvPr>
            <p:cNvSpPr txBox="1">
              <a:spLocks noChangeArrowheads="1"/>
            </p:cNvSpPr>
            <p:nvPr/>
          </p:nvSpPr>
          <p:spPr bwMode="auto">
            <a:xfrm>
              <a:off x="1392" y="480"/>
              <a:ext cx="2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rgbClr val="FFFFFF"/>
                  </a:solidFill>
                </a:rPr>
                <a:t>Impacts on Numerical Model Performance</a:t>
              </a:r>
            </a:p>
          </p:txBody>
        </p:sp>
        <p:sp>
          <p:nvSpPr>
            <p:cNvPr id="166926" name="Text Box 12">
              <a:extLst>
                <a:ext uri="{FF2B5EF4-FFF2-40B4-BE49-F238E27FC236}">
                  <a16:creationId xmlns:a16="http://schemas.microsoft.com/office/drawing/2014/main" id="{E81C1521-DEBF-074D-A0ED-ECC4BF3D932C}"/>
                </a:ext>
              </a:extLst>
            </p:cNvPr>
            <p:cNvSpPr txBox="1">
              <a:spLocks noChangeArrowheads="1"/>
            </p:cNvSpPr>
            <p:nvPr/>
          </p:nvSpPr>
          <p:spPr bwMode="auto">
            <a:xfrm>
              <a:off x="1440" y="2400"/>
              <a:ext cx="638"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dirty="0"/>
                <a:t>Hurricane</a:t>
              </a:r>
            </a:p>
            <a:p>
              <a:pPr>
                <a:spcBef>
                  <a:spcPct val="0"/>
                </a:spcBef>
                <a:buFontTx/>
                <a:buNone/>
              </a:pPr>
              <a:r>
                <a:rPr lang="en-US" altLang="en-US" sz="1400" b="1" dirty="0"/>
                <a:t>Maria</a:t>
              </a:r>
            </a:p>
          </p:txBody>
        </p:sp>
        <p:sp>
          <p:nvSpPr>
            <p:cNvPr id="166927" name="AutoShape 13">
              <a:extLst>
                <a:ext uri="{FF2B5EF4-FFF2-40B4-BE49-F238E27FC236}">
                  <a16:creationId xmlns:a16="http://schemas.microsoft.com/office/drawing/2014/main" id="{8BBDBBEB-ED38-0F46-B48A-0F3BFD73F36F}"/>
                </a:ext>
              </a:extLst>
            </p:cNvPr>
            <p:cNvSpPr>
              <a:spLocks/>
            </p:cNvSpPr>
            <p:nvPr/>
          </p:nvSpPr>
          <p:spPr bwMode="auto">
            <a:xfrm rot="-5400000">
              <a:off x="1584" y="2208"/>
              <a:ext cx="98" cy="290"/>
            </a:xfrm>
            <a:prstGeom prst="leftBrace">
              <a:avLst>
                <a:gd name="adj1" fmla="val 2466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grpSp>
      <p:sp>
        <p:nvSpPr>
          <p:cNvPr id="166914" name="Text Box 14">
            <a:extLst>
              <a:ext uri="{FF2B5EF4-FFF2-40B4-BE49-F238E27FC236}">
                <a16:creationId xmlns:a16="http://schemas.microsoft.com/office/drawing/2014/main" id="{5D5416D8-1E3C-664F-AB55-ABAFCB37F4B4}"/>
              </a:ext>
            </a:extLst>
          </p:cNvPr>
          <p:cNvSpPr txBox="1">
            <a:spLocks noChangeArrowheads="1"/>
          </p:cNvSpPr>
          <p:nvPr/>
        </p:nvSpPr>
        <p:spPr bwMode="auto">
          <a:xfrm>
            <a:off x="814388" y="0"/>
            <a:ext cx="568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MOTIVATION:  IMPROVED WEATHER FORECASTS</a:t>
            </a:r>
          </a:p>
        </p:txBody>
      </p:sp>
      <p:sp>
        <p:nvSpPr>
          <p:cNvPr id="166915" name="Text Box 15">
            <a:extLst>
              <a:ext uri="{FF2B5EF4-FFF2-40B4-BE49-F238E27FC236}">
                <a16:creationId xmlns:a16="http://schemas.microsoft.com/office/drawing/2014/main" id="{AE195A7F-CCE9-E341-9373-5BA1B6DB77C5}"/>
              </a:ext>
            </a:extLst>
          </p:cNvPr>
          <p:cNvSpPr txBox="1">
            <a:spLocks noChangeArrowheads="1"/>
          </p:cNvSpPr>
          <p:nvPr/>
        </p:nvSpPr>
        <p:spPr bwMode="auto">
          <a:xfrm>
            <a:off x="6781800" y="590550"/>
            <a:ext cx="2362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The poleward movement of a tropical cyclone often results in a period of reduced forecast accuracy in operational numerical global weather prediction models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0F713E61-8D5E-4E44-96C4-D912B8B92E0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Madden Julian Oscillation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(MJO)</a:t>
            </a:r>
          </a:p>
        </p:txBody>
      </p:sp>
      <p:sp>
        <p:nvSpPr>
          <p:cNvPr id="139266" name="Content Placeholder 2">
            <a:extLst>
              <a:ext uri="{FF2B5EF4-FFF2-40B4-BE49-F238E27FC236}">
                <a16:creationId xmlns:a16="http://schemas.microsoft.com/office/drawing/2014/main" id="{2417FFD8-50F5-EB46-BF5B-2E184A03CD5D}"/>
              </a:ext>
            </a:extLst>
          </p:cNvPr>
          <p:cNvSpPr>
            <a:spLocks noGrp="1" noChangeArrowheads="1"/>
          </p:cNvSpPr>
          <p:nvPr>
            <p:ph idx="1"/>
          </p:nvPr>
        </p:nvSpPr>
        <p:spPr>
          <a:xfrm>
            <a:off x="762000" y="2362200"/>
            <a:ext cx="7696200" cy="2971800"/>
          </a:xfrm>
        </p:spPr>
        <p:txBody>
          <a:bodyPr/>
          <a:lstStyle/>
          <a:p>
            <a:pPr marL="0" indent="0">
              <a:buNone/>
            </a:pPr>
            <a:r>
              <a:rPr lang="en-US" altLang="en-US" dirty="0">
                <a:ea typeface="ＭＳ Ｐゴシック" panose="020B0600070205080204" pitchFamily="34" charset="-128"/>
              </a:rPr>
              <a:t>The MJO is an </a:t>
            </a:r>
            <a:r>
              <a:rPr lang="en-US" altLang="en-US" i="1" dirty="0">
                <a:ea typeface="ＭＳ Ｐゴシック" panose="020B0600070205080204" pitchFamily="34" charset="-128"/>
              </a:rPr>
              <a:t>eastward moving</a:t>
            </a:r>
            <a:r>
              <a:rPr lang="en-US" altLang="en-US" dirty="0">
                <a:ea typeface="ＭＳ Ｐゴシック" panose="020B0600070205080204" pitchFamily="34" charset="-128"/>
              </a:rPr>
              <a:t> disturbance of clouds, rainfall, winds, and pressure that moves eastward in the tropics and returns to its initial starting point in 30 to 60 days on average.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207BAD6-D61F-164B-A015-D0877AFF98B3}"/>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140290" name="Rectangle 3">
            <a:extLst>
              <a:ext uri="{FF2B5EF4-FFF2-40B4-BE49-F238E27FC236}">
                <a16:creationId xmlns:a16="http://schemas.microsoft.com/office/drawing/2014/main" id="{7C6BC8BB-894E-3440-9A00-B0678509DB90}"/>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40291" name="Picture 4" descr="wheeler_image.gif                                              00029E37&#10;Cliff Disk                     BB5EA40C:">
            <a:extLst>
              <a:ext uri="{FF2B5EF4-FFF2-40B4-BE49-F238E27FC236}">
                <a16:creationId xmlns:a16="http://schemas.microsoft.com/office/drawing/2014/main" id="{21652504-578B-8F41-89F1-6E01EC1E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473551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8D008C4-43DF-2D46-83C5-2032FBF0F34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41314" name="Content Placeholder 3">
            <a:extLst>
              <a:ext uri="{FF2B5EF4-FFF2-40B4-BE49-F238E27FC236}">
                <a16:creationId xmlns:a16="http://schemas.microsoft.com/office/drawing/2014/main" id="{93A204B0-19E5-724F-BD16-868C06476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415088" cy="4343400"/>
          </a:xfr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50C2B2A1-79A7-0F48-AD2A-E03D787A71EC}"/>
              </a:ext>
            </a:extLst>
          </p:cNvPr>
          <p:cNvSpPr>
            <a:spLocks noGrp="1" noChangeArrowheads="1"/>
          </p:cNvSpPr>
          <p:nvPr>
            <p:ph type="title"/>
          </p:nvPr>
        </p:nvSpPr>
        <p:spPr>
          <a:xfrm>
            <a:off x="685800" y="609600"/>
            <a:ext cx="2667000" cy="3962400"/>
          </a:xfrm>
        </p:spPr>
        <p:txBody>
          <a:bodyPr/>
          <a:lstStyle/>
          <a:p>
            <a:r>
              <a:rPr lang="en-US" altLang="en-US" dirty="0">
                <a:solidFill>
                  <a:schemeClr val="accent2"/>
                </a:solidFill>
                <a:ea typeface="ＭＳ Ｐゴシック" panose="020B0600070205080204" pitchFamily="34" charset="-128"/>
              </a:rPr>
              <a:t>Cloud Height Anomalies</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Blue is higher</a:t>
            </a:r>
            <a:br>
              <a:rPr lang="en-US" altLang="en-US" dirty="0">
                <a:solidFill>
                  <a:schemeClr val="accent2"/>
                </a:solidFill>
                <a:ea typeface="ＭＳ Ｐゴシック" panose="020B0600070205080204" pitchFamily="34" charset="-128"/>
              </a:rPr>
            </a:b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42338" name="Content Placeholder 3">
            <a:extLst>
              <a:ext uri="{FF2B5EF4-FFF2-40B4-BE49-F238E27FC236}">
                <a16:creationId xmlns:a16="http://schemas.microsoft.com/office/drawing/2014/main" id="{4BD80B8F-D4D3-8E40-A7A9-3C08A2876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7600" y="457200"/>
            <a:ext cx="4660900" cy="6240463"/>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EF6B039C-0EDD-794C-83DB-DE3385CFB244}"/>
              </a:ext>
            </a:extLst>
          </p:cNvPr>
          <p:cNvSpPr>
            <a:spLocks noGrp="1" noChangeArrowheads="1"/>
          </p:cNvSpPr>
          <p:nvPr>
            <p:ph type="title"/>
          </p:nvPr>
        </p:nvSpPr>
        <p:spPr>
          <a:xfrm>
            <a:off x="914400" y="2514600"/>
            <a:ext cx="7772400" cy="1143000"/>
          </a:xfrm>
        </p:spPr>
        <p:txBody>
          <a:bodyPr/>
          <a:lstStyle/>
          <a:p>
            <a:r>
              <a:rPr lang="en-US" altLang="en-US" dirty="0">
                <a:ea typeface="ＭＳ Ｐゴシック" panose="020B0600070205080204" pitchFamily="34" charset="-128"/>
              </a:rPr>
              <a:t>The MJO not only influences the tropics but has an impact on midlatitudes…including our region!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maddenflood.gif                                                00029E37&#10;Cliff Disk                     BB5EA40C:">
            <a:extLst>
              <a:ext uri="{FF2B5EF4-FFF2-40B4-BE49-F238E27FC236}">
                <a16:creationId xmlns:a16="http://schemas.microsoft.com/office/drawing/2014/main" id="{601B03B3-E81A-884D-9E0B-2B13E69D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2913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D49C-CA56-2A88-D693-74A5FD7C3554}"/>
              </a:ext>
            </a:extLst>
          </p:cNvPr>
          <p:cNvSpPr>
            <a:spLocks noGrp="1"/>
          </p:cNvSpPr>
          <p:nvPr>
            <p:ph type="title"/>
          </p:nvPr>
        </p:nvSpPr>
        <p:spPr/>
        <p:txBody>
          <a:bodyPr/>
          <a:lstStyle/>
          <a:p>
            <a:endParaRPr lang="en-US"/>
          </a:p>
        </p:txBody>
      </p:sp>
      <p:pic>
        <p:nvPicPr>
          <p:cNvPr id="5" name="Content Placeholder 4" descr="A picture containing room, colorful&#10;&#10;Description automatically generated">
            <a:extLst>
              <a:ext uri="{FF2B5EF4-FFF2-40B4-BE49-F238E27FC236}">
                <a16:creationId xmlns:a16="http://schemas.microsoft.com/office/drawing/2014/main" id="{5220DF9F-4CC4-CE27-7E1D-7A05ED76AD7C}"/>
              </a:ext>
            </a:extLst>
          </p:cNvPr>
          <p:cNvPicPr>
            <a:picLocks noGrp="1" noChangeAspect="1"/>
          </p:cNvPicPr>
          <p:nvPr>
            <p:ph idx="1"/>
          </p:nvPr>
        </p:nvPicPr>
        <p:blipFill rotWithShape="1">
          <a:blip r:embed="rId2"/>
          <a:srcRect r="50000"/>
          <a:stretch/>
        </p:blipFill>
        <p:spPr>
          <a:xfrm>
            <a:off x="4591463" y="325120"/>
            <a:ext cx="4038600" cy="5923280"/>
          </a:xfrm>
        </p:spPr>
      </p:pic>
      <p:pic>
        <p:nvPicPr>
          <p:cNvPr id="6" name="Content Placeholder 3">
            <a:extLst>
              <a:ext uri="{FF2B5EF4-FFF2-40B4-BE49-F238E27FC236}">
                <a16:creationId xmlns:a16="http://schemas.microsoft.com/office/drawing/2014/main" id="{EC61657C-318E-C273-3B75-49B47205D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37" y="1167125"/>
            <a:ext cx="3753263" cy="50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9938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02B3FE44-EEC0-3C41-8D18-5EA565531FB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Circulations and Diurnal Variability is Large in the Tropics</a:t>
            </a:r>
          </a:p>
        </p:txBody>
      </p:sp>
      <p:sp>
        <p:nvSpPr>
          <p:cNvPr id="146434" name="Content Placeholder 2">
            <a:extLst>
              <a:ext uri="{FF2B5EF4-FFF2-40B4-BE49-F238E27FC236}">
                <a16:creationId xmlns:a16="http://schemas.microsoft.com/office/drawing/2014/main" id="{63AA31A0-5F6F-1C47-88DC-1016E302CF86}"/>
              </a:ext>
            </a:extLst>
          </p:cNvPr>
          <p:cNvSpPr>
            <a:spLocks noGrp="1" noChangeArrowheads="1"/>
          </p:cNvSpPr>
          <p:nvPr>
            <p:ph idx="1"/>
          </p:nvPr>
        </p:nvSpPr>
        <p:spPr>
          <a:xfrm>
            <a:off x="609600" y="2286000"/>
            <a:ext cx="3454400" cy="4114800"/>
          </a:xfrm>
        </p:spPr>
        <p:txBody>
          <a:bodyPr/>
          <a:lstStyle/>
          <a:p>
            <a:r>
              <a:rPr lang="en-US" altLang="en-US" dirty="0">
                <a:ea typeface="ＭＳ Ｐゴシック" panose="020B0600070205080204" pitchFamily="34" charset="-128"/>
              </a:rPr>
              <a:t>Not surprising with large diurnal heating</a:t>
            </a:r>
          </a:p>
          <a:p>
            <a:r>
              <a:rPr lang="en-US" altLang="en-US" dirty="0">
                <a:ea typeface="ＭＳ Ｐゴシック" panose="020B0600070205080204" pitchFamily="34" charset="-128"/>
              </a:rPr>
              <a:t>Strong sea breeze  circulations</a:t>
            </a:r>
          </a:p>
          <a:p>
            <a:r>
              <a:rPr lang="en-US" altLang="en-US" dirty="0">
                <a:ea typeface="ＭＳ Ｐゴシック" panose="020B0600070205080204" pitchFamily="34" charset="-128"/>
              </a:rPr>
              <a:t>Large diurnal precipitation variations</a:t>
            </a:r>
          </a:p>
        </p:txBody>
      </p:sp>
      <p:pic>
        <p:nvPicPr>
          <p:cNvPr id="146435" name="Picture 3">
            <a:extLst>
              <a:ext uri="{FF2B5EF4-FFF2-40B4-BE49-F238E27FC236}">
                <a16:creationId xmlns:a16="http://schemas.microsoft.com/office/drawing/2014/main" id="{E9567FAD-CE4F-8643-86A8-87A239925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84400"/>
            <a:ext cx="288448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F22E25C8-0E33-8541-957C-BA601CA86333}"/>
              </a:ext>
            </a:extLst>
          </p:cNvPr>
          <p:cNvSpPr>
            <a:spLocks noGrp="1" noChangeArrowheads="1"/>
          </p:cNvSpPr>
          <p:nvPr>
            <p:ph type="title"/>
          </p:nvPr>
        </p:nvSpPr>
        <p:spPr>
          <a:xfrm>
            <a:off x="533400" y="1371600"/>
            <a:ext cx="2209800" cy="3886200"/>
          </a:xfrm>
        </p:spPr>
        <p:txBody>
          <a:bodyPr/>
          <a:lstStyle/>
          <a:p>
            <a:r>
              <a:rPr lang="en-US" altLang="en-US" sz="2800" b="1" dirty="0">
                <a:solidFill>
                  <a:schemeClr val="accent2"/>
                </a:solidFill>
                <a:ea typeface="ＭＳ Ｐゴシック" panose="020B0600070205080204" pitchFamily="34" charset="-128"/>
              </a:rPr>
              <a:t>Large diurnal variations in precipitation on coasts of big islands in tropics due to strong sea breezes and mountain slope circulations</a:t>
            </a:r>
          </a:p>
        </p:txBody>
      </p:sp>
      <p:pic>
        <p:nvPicPr>
          <p:cNvPr id="147458" name="Content Placeholder 3">
            <a:extLst>
              <a:ext uri="{FF2B5EF4-FFF2-40B4-BE49-F238E27FC236}">
                <a16:creationId xmlns:a16="http://schemas.microsoft.com/office/drawing/2014/main" id="{A38F08E3-EED4-584D-88B6-64544194C02F}"/>
              </a:ext>
            </a:extLst>
          </p:cNvPr>
          <p:cNvPicPr>
            <a:picLocks noGrp="1" noChangeAspect="1" noChangeArrowheads="1"/>
          </p:cNvPicPr>
          <p:nvPr>
            <p:ph idx="1"/>
          </p:nvPr>
        </p:nvPicPr>
        <p:blipFill>
          <a:blip r:embed="rId2">
            <a:grayscl/>
            <a:biLevel thresh="50000"/>
            <a:extLst>
              <a:ext uri="{28A0092B-C50C-407E-A947-70E740481C1C}">
                <a14:useLocalDpi xmlns:a14="http://schemas.microsoft.com/office/drawing/2010/main" val="0"/>
              </a:ext>
            </a:extLst>
          </a:blip>
          <a:srcRect/>
          <a:stretch>
            <a:fillRect/>
          </a:stretch>
        </p:blipFill>
        <p:spPr>
          <a:xfrm>
            <a:off x="2971800" y="762000"/>
            <a:ext cx="5108575" cy="573722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13E4-AC7D-DAC5-F7CD-D520E8BB51E8}"/>
              </a:ext>
            </a:extLst>
          </p:cNvPr>
          <p:cNvSpPr>
            <a:spLocks noGrp="1"/>
          </p:cNvSpPr>
          <p:nvPr>
            <p:ph type="title"/>
          </p:nvPr>
        </p:nvSpPr>
        <p:spPr/>
        <p:txBody>
          <a:bodyPr/>
          <a:lstStyle/>
          <a:p>
            <a:r>
              <a:rPr lang="en-US" dirty="0"/>
              <a:t>Cloud Cluster</a:t>
            </a:r>
          </a:p>
        </p:txBody>
      </p:sp>
      <p:pic>
        <p:nvPicPr>
          <p:cNvPr id="5" name="Content Placeholder 4" descr="A picture containing text, map&#10;&#10;Description automatically generated">
            <a:extLst>
              <a:ext uri="{FF2B5EF4-FFF2-40B4-BE49-F238E27FC236}">
                <a16:creationId xmlns:a16="http://schemas.microsoft.com/office/drawing/2014/main" id="{169DC18E-9A58-4766-5CCE-E53D6C59441B}"/>
              </a:ext>
            </a:extLst>
          </p:cNvPr>
          <p:cNvPicPr>
            <a:picLocks noGrp="1" noChangeAspect="1"/>
          </p:cNvPicPr>
          <p:nvPr>
            <p:ph idx="1"/>
          </p:nvPr>
        </p:nvPicPr>
        <p:blipFill>
          <a:blip r:embed="rId2"/>
          <a:stretch>
            <a:fillRect/>
          </a:stretch>
        </p:blipFill>
        <p:spPr>
          <a:xfrm>
            <a:off x="1237299" y="2057400"/>
            <a:ext cx="7220901" cy="4006850"/>
          </a:xfrm>
        </p:spPr>
      </p:pic>
    </p:spTree>
    <p:extLst>
      <p:ext uri="{BB962C8B-B14F-4D97-AF65-F5344CB8AC3E}">
        <p14:creationId xmlns:p14="http://schemas.microsoft.com/office/powerpoint/2010/main" val="17011010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2F9B07D4-6843-E24C-8794-EFB16A1A9EE1}"/>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Sea Breeze Circulations</a:t>
            </a:r>
          </a:p>
        </p:txBody>
      </p:sp>
      <p:sp>
        <p:nvSpPr>
          <p:cNvPr id="149506" name="Content Placeholder 2">
            <a:extLst>
              <a:ext uri="{FF2B5EF4-FFF2-40B4-BE49-F238E27FC236}">
                <a16:creationId xmlns:a16="http://schemas.microsoft.com/office/drawing/2014/main" id="{EB21E69B-F3F5-9341-B8BA-17045A74C306}"/>
              </a:ext>
            </a:extLst>
          </p:cNvPr>
          <p:cNvSpPr>
            <a:spLocks noGrp="1" noChangeArrowheads="1"/>
          </p:cNvSpPr>
          <p:nvPr>
            <p:ph idx="1"/>
          </p:nvPr>
        </p:nvSpPr>
        <p:spPr/>
        <p:txBody>
          <a:bodyPr/>
          <a:lstStyle/>
          <a:p>
            <a:r>
              <a:rPr lang="en-US" altLang="en-US" dirty="0">
                <a:ea typeface="ＭＳ Ｐゴシック" panose="020B0600070205080204" pitchFamily="34" charset="-128"/>
              </a:rPr>
              <a:t>Start at the coastline and build both offshore and inland</a:t>
            </a:r>
          </a:p>
          <a:p>
            <a:r>
              <a:rPr lang="en-US" altLang="en-US" dirty="0">
                <a:ea typeface="ＭＳ Ｐゴシック" panose="020B0600070205080204" pitchFamily="34" charset="-128"/>
              </a:rPr>
              <a:t>Typically have a scale of 50-100 km, but can be more.</a:t>
            </a:r>
          </a:p>
          <a:p>
            <a:r>
              <a:rPr lang="en-US" altLang="en-US" dirty="0">
                <a:ea typeface="ＭＳ Ｐゴシック" panose="020B0600070205080204" pitchFamily="34" charset="-128"/>
              </a:rPr>
              <a:t>Lends some predictability to tropical weather.</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34BE-4D42-6C29-87FE-0E89EB1A2473}"/>
              </a:ext>
            </a:extLst>
          </p:cNvPr>
          <p:cNvSpPr>
            <a:spLocks noGrp="1"/>
          </p:cNvSpPr>
          <p:nvPr>
            <p:ph type="title"/>
          </p:nvPr>
        </p:nvSpPr>
        <p:spPr/>
        <p:txBody>
          <a:bodyPr/>
          <a:lstStyle/>
          <a:p>
            <a:r>
              <a:rPr lang="en-US" dirty="0"/>
              <a:t>Sea Breeze Circulation</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BBE89078-CCF5-68CB-C9A6-611DE18D4E27}"/>
              </a:ext>
            </a:extLst>
          </p:cNvPr>
          <p:cNvPicPr>
            <a:picLocks noGrp="1" noChangeAspect="1"/>
          </p:cNvPicPr>
          <p:nvPr>
            <p:ph idx="1"/>
          </p:nvPr>
        </p:nvPicPr>
        <p:blipFill>
          <a:blip r:embed="rId2"/>
          <a:stretch>
            <a:fillRect/>
          </a:stretch>
        </p:blipFill>
        <p:spPr>
          <a:xfrm>
            <a:off x="1101633" y="2498725"/>
            <a:ext cx="6940733" cy="2559050"/>
          </a:xfrm>
        </p:spPr>
      </p:pic>
    </p:spTree>
    <p:extLst>
      <p:ext uri="{BB962C8B-B14F-4D97-AF65-F5344CB8AC3E}">
        <p14:creationId xmlns:p14="http://schemas.microsoft.com/office/powerpoint/2010/main" val="31628731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AD562BB3-1B30-7F45-99FC-627A01E5383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El Nino Southern Oscillation (ENSO)</a:t>
            </a:r>
          </a:p>
        </p:txBody>
      </p:sp>
      <p:sp>
        <p:nvSpPr>
          <p:cNvPr id="171010" name="Content Placeholder 2">
            <a:extLst>
              <a:ext uri="{FF2B5EF4-FFF2-40B4-BE49-F238E27FC236}">
                <a16:creationId xmlns:a16="http://schemas.microsoft.com/office/drawing/2014/main" id="{6AEA46EB-6C16-554C-95B1-48F1094075B6}"/>
              </a:ext>
            </a:extLst>
          </p:cNvPr>
          <p:cNvSpPr>
            <a:spLocks noGrp="1" noChangeArrowheads="1"/>
          </p:cNvSpPr>
          <p:nvPr>
            <p:ph idx="1"/>
          </p:nvPr>
        </p:nvSpPr>
        <p:spPr>
          <a:xfrm>
            <a:off x="685800" y="1981200"/>
            <a:ext cx="7924800" cy="4114800"/>
          </a:xfrm>
        </p:spPr>
        <p:txBody>
          <a:bodyPr/>
          <a:lstStyle/>
          <a:p>
            <a:r>
              <a:rPr lang="en-US" altLang="en-US" dirty="0">
                <a:ea typeface="ＭＳ Ｐゴシック" panose="020B0600070205080204" pitchFamily="34" charset="-128"/>
              </a:rPr>
              <a:t>A 3-7 year quasi-periodic variation between:</a:t>
            </a:r>
          </a:p>
          <a:p>
            <a:pPr lvl="1"/>
            <a:r>
              <a:rPr lang="en-US" altLang="en-US" dirty="0">
                <a:ea typeface="ＭＳ Ｐゴシック" panose="020B0600070205080204" pitchFamily="34" charset="-128"/>
              </a:rPr>
              <a:t>El Nino</a:t>
            </a:r>
          </a:p>
          <a:p>
            <a:pPr lvl="1"/>
            <a:r>
              <a:rPr lang="en-US" altLang="en-US" dirty="0">
                <a:ea typeface="ＭＳ Ｐゴシック" panose="020B0600070205080204" pitchFamily="34" charset="-128"/>
              </a:rPr>
              <a:t>Neutral</a:t>
            </a:r>
          </a:p>
          <a:p>
            <a:pPr lvl="1"/>
            <a:r>
              <a:rPr lang="en-US" altLang="en-US" dirty="0">
                <a:ea typeface="ＭＳ Ｐゴシック" panose="020B0600070205080204" pitchFamily="34" charset="-128"/>
              </a:rPr>
              <a:t>La Nina</a:t>
            </a:r>
          </a:p>
          <a:p>
            <a:r>
              <a:rPr lang="en-US" altLang="en-US" dirty="0">
                <a:ea typeface="ＭＳ Ｐゴシック" panose="020B0600070205080204" pitchFamily="34" charset="-128"/>
              </a:rPr>
              <a:t>Has large influence both in the tropics and midlatitudes.</a:t>
            </a:r>
          </a:p>
          <a:p>
            <a:r>
              <a:rPr lang="en-US" altLang="en-US" dirty="0">
                <a:ea typeface="ＭＳ Ｐゴシック" panose="020B0600070205080204" pitchFamily="34" charset="-128"/>
              </a:rPr>
              <a:t>Main source of forecast skill beyond a few weeks.</a:t>
            </a:r>
          </a:p>
          <a:p>
            <a:pPr lvl="1"/>
            <a:endParaRPr lang="en-US" altLang="en-US" dirty="0">
              <a:ea typeface="ＭＳ Ｐゴシック" panose="020B0600070205080204" pitchFamily="34" charset="-128"/>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fig01.gif">
            <a:extLst>
              <a:ext uri="{FF2B5EF4-FFF2-40B4-BE49-F238E27FC236}">
                <a16:creationId xmlns:a16="http://schemas.microsoft.com/office/drawing/2014/main" id="{519139A5-3AB4-954F-B589-C4E1CB32B317}"/>
              </a:ext>
            </a:extLst>
          </p:cNvPr>
          <p:cNvPicPr>
            <a:picLocks noChangeAspect="1"/>
          </p:cNvPicPr>
          <p:nvPr/>
        </p:nvPicPr>
        <p:blipFill>
          <a:blip r:embed="rId2">
            <a:extLst>
              <a:ext uri="{28A0092B-C50C-407E-A947-70E740481C1C}">
                <a14:useLocalDpi xmlns:a14="http://schemas.microsoft.com/office/drawing/2010/main" val="0"/>
              </a:ext>
            </a:extLst>
          </a:blip>
          <a:srcRect b="49397"/>
          <a:stretch>
            <a:fillRect/>
          </a:stretch>
        </p:blipFill>
        <p:spPr bwMode="auto">
          <a:xfrm>
            <a:off x="1295400" y="838200"/>
            <a:ext cx="7400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A3B06FD1-8DE9-274B-9B29-033A5DC19452}"/>
              </a:ext>
            </a:extLst>
          </p:cNvPr>
          <p:cNvSpPr>
            <a:spLocks noGrp="1" noChangeArrowheads="1"/>
          </p:cNvSpPr>
          <p:nvPr>
            <p:ph type="title"/>
          </p:nvPr>
        </p:nvSpPr>
        <p:spPr>
          <a:xfrm>
            <a:off x="609600" y="304800"/>
            <a:ext cx="7924800" cy="533400"/>
          </a:xfrm>
        </p:spPr>
        <p:txBody>
          <a:bodyPr/>
          <a:lstStyle/>
          <a:p>
            <a:r>
              <a:rPr lang="en-US" altLang="en-US" dirty="0">
                <a:ea typeface="ＭＳ Ｐゴシック" panose="020B0600070205080204" pitchFamily="34" charset="-128"/>
              </a:rPr>
              <a:t>Walker Circulation</a:t>
            </a:r>
          </a:p>
        </p:txBody>
      </p:sp>
      <p:pic>
        <p:nvPicPr>
          <p:cNvPr id="173058" name="Content Placeholder 3">
            <a:extLst>
              <a:ext uri="{FF2B5EF4-FFF2-40B4-BE49-F238E27FC236}">
                <a16:creationId xmlns:a16="http://schemas.microsoft.com/office/drawing/2014/main" id="{6E7F2951-D13F-4D4A-AB9F-2B64300F58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47800"/>
            <a:ext cx="7288213" cy="4503738"/>
          </a:xfrm>
        </p:spPr>
      </p:pic>
      <p:sp>
        <p:nvSpPr>
          <p:cNvPr id="173059" name="TextBox 4">
            <a:extLst>
              <a:ext uri="{FF2B5EF4-FFF2-40B4-BE49-F238E27FC236}">
                <a16:creationId xmlns:a16="http://schemas.microsoft.com/office/drawing/2014/main" id="{8DEA3306-C920-CE4B-912A-0C6D82232ABC}"/>
              </a:ext>
            </a:extLst>
          </p:cNvPr>
          <p:cNvSpPr txBox="1">
            <a:spLocks noChangeArrowheads="1"/>
          </p:cNvSpPr>
          <p:nvPr/>
        </p:nvSpPr>
        <p:spPr bwMode="auto">
          <a:xfrm>
            <a:off x="3581400" y="1676400"/>
            <a:ext cx="252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Walker Circulation</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fig01.gif">
            <a:extLst>
              <a:ext uri="{FF2B5EF4-FFF2-40B4-BE49-F238E27FC236}">
                <a16:creationId xmlns:a16="http://schemas.microsoft.com/office/drawing/2014/main" id="{D1B3A492-302C-094D-9E3C-1E784D1F9CA2}"/>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381000" y="914400"/>
            <a:ext cx="788828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descr="lanina_walker.gif">
            <a:extLst>
              <a:ext uri="{FF2B5EF4-FFF2-40B4-BE49-F238E27FC236}">
                <a16:creationId xmlns:a16="http://schemas.microsoft.com/office/drawing/2014/main" id="{1C11C176-51FA-0E43-B923-92F1C82ADBCF}"/>
              </a:ext>
            </a:extLst>
          </p:cNvPr>
          <p:cNvPicPr>
            <a:picLocks noChangeAspect="1"/>
          </p:cNvPicPr>
          <p:nvPr/>
        </p:nvPicPr>
        <p:blipFill rotWithShape="1">
          <a:blip r:embed="rId3">
            <a:extLst>
              <a:ext uri="{28A0092B-C50C-407E-A947-70E740481C1C}">
                <a14:useLocalDpi xmlns:a14="http://schemas.microsoft.com/office/drawing/2010/main" val="0"/>
              </a:ext>
            </a:extLst>
          </a:blip>
          <a:srcRect t="12069"/>
          <a:stretch/>
        </p:blipFill>
        <p:spPr bwMode="auto">
          <a:xfrm>
            <a:off x="838200" y="2286000"/>
            <a:ext cx="789859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893EF3-55E0-2BD4-BEAA-94052BE24D83}"/>
              </a:ext>
            </a:extLst>
          </p:cNvPr>
          <p:cNvSpPr txBox="1"/>
          <p:nvPr/>
        </p:nvSpPr>
        <p:spPr>
          <a:xfrm>
            <a:off x="2996418" y="1195754"/>
            <a:ext cx="2610010" cy="461665"/>
          </a:xfrm>
          <a:prstGeom prst="rect">
            <a:avLst/>
          </a:prstGeom>
          <a:noFill/>
        </p:spPr>
        <p:txBody>
          <a:bodyPr wrap="none" rtlCol="0">
            <a:spAutoFit/>
          </a:bodyPr>
          <a:lstStyle/>
          <a:p>
            <a:r>
              <a:rPr lang="en-US" dirty="0"/>
              <a:t>La Nina Conditions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3">
            <a:extLst>
              <a:ext uri="{FF2B5EF4-FFF2-40B4-BE49-F238E27FC236}">
                <a16:creationId xmlns:a16="http://schemas.microsoft.com/office/drawing/2014/main" id="{46AF20BF-9D0B-7F44-9BFB-FAFD818ABC4C}"/>
              </a:ext>
            </a:extLst>
          </p:cNvPr>
          <p:cNvSpPr>
            <a:spLocks noGrp="1" noChangeArrowheads="1"/>
          </p:cNvSpPr>
          <p:nvPr>
            <p:ph type="title"/>
          </p:nvPr>
        </p:nvSpPr>
        <p:spPr/>
        <p:txBody>
          <a:bodyPr/>
          <a:lstStyle/>
          <a:p>
            <a:r>
              <a:rPr lang="en-US" altLang="en-US" b="1" dirty="0">
                <a:ea typeface="ＭＳ Ｐゴシック" panose="020B0600070205080204" pitchFamily="34" charset="-128"/>
              </a:rPr>
              <a:t>The Pacific Ocean is Like A Big Bathtub</a:t>
            </a:r>
          </a:p>
        </p:txBody>
      </p:sp>
      <p:pic>
        <p:nvPicPr>
          <p:cNvPr id="177154" name="Content Placeholder 5">
            <a:extLst>
              <a:ext uri="{FF2B5EF4-FFF2-40B4-BE49-F238E27FC236}">
                <a16:creationId xmlns:a16="http://schemas.microsoft.com/office/drawing/2014/main" id="{78513F26-81C1-9944-9BB3-AF7F25B5A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831A1F1D-00A3-FA4B-810B-315D7B530ABB}"/>
              </a:ext>
            </a:extLst>
          </p:cNvPr>
          <p:cNvSpPr>
            <a:spLocks noGrp="1" noChangeArrowheads="1"/>
          </p:cNvSpPr>
          <p:nvPr>
            <p:ph type="title"/>
          </p:nvPr>
        </p:nvSpPr>
        <p:spPr>
          <a:xfrm>
            <a:off x="685800" y="609600"/>
            <a:ext cx="8229600" cy="914400"/>
          </a:xfrm>
        </p:spPr>
        <p:txBody>
          <a:bodyPr/>
          <a:lstStyle/>
          <a:p>
            <a:pPr eaLnBrk="1" hangingPunct="1"/>
            <a:r>
              <a:rPr lang="en-US" altLang="en-US" sz="3200" b="1" dirty="0">
                <a:solidFill>
                  <a:schemeClr val="tx1"/>
                </a:solidFill>
                <a:ea typeface="ＭＳ Ｐゴシック" panose="020B0600070205080204" pitchFamily="34" charset="-128"/>
              </a:rPr>
              <a:t>An Important Measure of ENSO is the Surface Temperature in the Tropical Pacific</a:t>
            </a:r>
          </a:p>
        </p:txBody>
      </p:sp>
      <p:sp>
        <p:nvSpPr>
          <p:cNvPr id="178178" name="Text Box 4">
            <a:extLst>
              <a:ext uri="{FF2B5EF4-FFF2-40B4-BE49-F238E27FC236}">
                <a16:creationId xmlns:a16="http://schemas.microsoft.com/office/drawing/2014/main" id="{754BBD16-EA26-BA45-B4B0-58A03E2058FC}"/>
              </a:ext>
            </a:extLst>
          </p:cNvPr>
          <p:cNvSpPr txBox="1">
            <a:spLocks noChangeArrowheads="1"/>
          </p:cNvSpPr>
          <p:nvPr/>
        </p:nvSpPr>
        <p:spPr bwMode="auto">
          <a:xfrm>
            <a:off x="0" y="2116138"/>
            <a:ext cx="441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endParaRPr lang="en-US" altLang="en-US" sz="1800" b="1" dirty="0">
              <a:solidFill>
                <a:srgbClr val="000000"/>
              </a:solidFill>
              <a:latin typeface="Arial" panose="020B0604020202020204" pitchFamily="34" charset="0"/>
            </a:endParaRPr>
          </a:p>
        </p:txBody>
      </p:sp>
      <p:sp>
        <p:nvSpPr>
          <p:cNvPr id="178179" name="Rectangle 108" descr="ENAreaGraphic">
            <a:extLst>
              <a:ext uri="{FF2B5EF4-FFF2-40B4-BE49-F238E27FC236}">
                <a16:creationId xmlns:a16="http://schemas.microsoft.com/office/drawing/2014/main" id="{E178FF32-9D3A-F348-A650-C82AD3BB3EEA}"/>
              </a:ext>
            </a:extLst>
          </p:cNvPr>
          <p:cNvSpPr>
            <a:spLocks noChangeArrowheads="1"/>
          </p:cNvSpPr>
          <p:nvPr/>
        </p:nvSpPr>
        <p:spPr bwMode="auto">
          <a:xfrm>
            <a:off x="457200" y="2116138"/>
            <a:ext cx="3810000" cy="1752600"/>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p:txBody>
      </p:sp>
      <p:pic>
        <p:nvPicPr>
          <p:cNvPr id="178180" name="Picture 5">
            <a:extLst>
              <a:ext uri="{FF2B5EF4-FFF2-40B4-BE49-F238E27FC236}">
                <a16:creationId xmlns:a16="http://schemas.microsoft.com/office/drawing/2014/main" id="{8872914C-1FF9-4C46-95B2-192DE0439270}"/>
              </a:ext>
            </a:extLst>
          </p:cNvPr>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4800600" y="15367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AB9F1A-C493-1F4C-A6CE-034EE406C8CD}"/>
              </a:ext>
            </a:extLst>
          </p:cNvPr>
          <p:cNvSpPr txBox="1"/>
          <p:nvPr/>
        </p:nvSpPr>
        <p:spPr>
          <a:xfrm>
            <a:off x="1066800" y="4876800"/>
            <a:ext cx="3472425" cy="830997"/>
          </a:xfrm>
          <a:prstGeom prst="rect">
            <a:avLst/>
          </a:prstGeom>
          <a:noFill/>
        </p:spPr>
        <p:txBody>
          <a:bodyPr wrap="none" rtlCol="0">
            <a:spAutoFit/>
          </a:bodyPr>
          <a:lstStyle/>
          <a:p>
            <a:r>
              <a:rPr lang="en-US" dirty="0"/>
              <a:t>Nino 3.4 area is frequently</a:t>
            </a:r>
          </a:p>
          <a:p>
            <a:r>
              <a:rPr lang="en-US" dirty="0"/>
              <a:t>used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a:extLst>
              <a:ext uri="{FF2B5EF4-FFF2-40B4-BE49-F238E27FC236}">
                <a16:creationId xmlns:a16="http://schemas.microsoft.com/office/drawing/2014/main" id="{9BDEC341-60D5-1A42-B423-651531196D58}"/>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do we care?</a:t>
            </a:r>
          </a:p>
        </p:txBody>
      </p:sp>
      <p:sp>
        <p:nvSpPr>
          <p:cNvPr id="180226" name="Content Placeholder 2">
            <a:extLst>
              <a:ext uri="{FF2B5EF4-FFF2-40B4-BE49-F238E27FC236}">
                <a16:creationId xmlns:a16="http://schemas.microsoft.com/office/drawing/2014/main" id="{7FBDB951-DF3E-874C-BF1E-D9BD4532DFCD}"/>
              </a:ext>
            </a:extLst>
          </p:cNvPr>
          <p:cNvSpPr>
            <a:spLocks noGrp="1" noChangeArrowheads="1"/>
          </p:cNvSpPr>
          <p:nvPr>
            <p:ph idx="1"/>
          </p:nvPr>
        </p:nvSpPr>
        <p:spPr/>
        <p:txBody>
          <a:bodyPr/>
          <a:lstStyle/>
          <a:p>
            <a:r>
              <a:rPr lang="en-US" altLang="en-US" dirty="0">
                <a:ea typeface="ＭＳ Ｐゴシック" panose="020B0600070205080204" pitchFamily="34" charset="-128"/>
              </a:rPr>
              <a:t>The circulations in the midlatitudes are substantially different in El Nino, Neutral, and La Nina years.</a:t>
            </a:r>
          </a:p>
          <a:p>
            <a:r>
              <a:rPr lang="en-US" altLang="en-US" dirty="0">
                <a:ea typeface="ＭＳ Ｐゴシック" panose="020B0600070205080204" pitchFamily="34" charset="-128"/>
              </a:rPr>
              <a:t>Since the temperature of the tropical Pacific changes relatively slowly, this gives meteorologists insights into the weather over the next several months.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D687A945-605C-CC45-BDB8-CEE45125688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91490" name="Content Placeholder 4" descr="A close-up of a map&#10;&#10;Description automatically generated with low confidence">
            <a:extLst>
              <a:ext uri="{FF2B5EF4-FFF2-40B4-BE49-F238E27FC236}">
                <a16:creationId xmlns:a16="http://schemas.microsoft.com/office/drawing/2014/main" id="{D34819AB-3998-DC46-8121-57AEDDEA6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585788"/>
            <a:ext cx="8728075" cy="5740400"/>
          </a:xfr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AEA03C34-0DB5-9441-B61F-6C4E1CD8E3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1250" name="Content Placeholder 3">
            <a:extLst>
              <a:ext uri="{FF2B5EF4-FFF2-40B4-BE49-F238E27FC236}">
                <a16:creationId xmlns:a16="http://schemas.microsoft.com/office/drawing/2014/main" id="{90A7C470-5050-A24E-A8A7-D2457D3B96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1363" y="381000"/>
            <a:ext cx="5121275" cy="6223000"/>
          </a:xfr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FBC34B3B-98FD-B941-B0ED-1F98EB2A44D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El Nino – weak Aleutian High </a:t>
            </a:r>
          </a:p>
        </p:txBody>
      </p:sp>
      <p:sp>
        <p:nvSpPr>
          <p:cNvPr id="183298" name="Rectangle 3">
            <a:extLst>
              <a:ext uri="{FF2B5EF4-FFF2-40B4-BE49-F238E27FC236}">
                <a16:creationId xmlns:a16="http://schemas.microsoft.com/office/drawing/2014/main" id="{A705575E-0A6E-C045-BD4A-64B515A83D6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3299" name="Picture 4">
            <a:extLst>
              <a:ext uri="{FF2B5EF4-FFF2-40B4-BE49-F238E27FC236}">
                <a16:creationId xmlns:a16="http://schemas.microsoft.com/office/drawing/2014/main" id="{FCC833CB-C556-F14A-9AFB-C53E9710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11" b="50000"/>
          <a:stretch>
            <a:fillRect/>
          </a:stretch>
        </p:blipFill>
        <p:spPr bwMode="auto">
          <a:xfrm>
            <a:off x="0" y="1600200"/>
            <a:ext cx="9144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61FC2937-CED7-6040-B4A9-11C4F633E4B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La Nina – strong Aleutian High</a:t>
            </a:r>
          </a:p>
        </p:txBody>
      </p:sp>
      <p:sp>
        <p:nvSpPr>
          <p:cNvPr id="184322" name="Rectangle 3">
            <a:extLst>
              <a:ext uri="{FF2B5EF4-FFF2-40B4-BE49-F238E27FC236}">
                <a16:creationId xmlns:a16="http://schemas.microsoft.com/office/drawing/2014/main" id="{9138400C-941E-4846-8256-EAB0AFE6C2F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4323" name="Picture 4">
            <a:extLst>
              <a:ext uri="{FF2B5EF4-FFF2-40B4-BE49-F238E27FC236}">
                <a16:creationId xmlns:a16="http://schemas.microsoft.com/office/drawing/2014/main" id="{2F164785-16A7-D248-B361-56C416C49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630" b="5556"/>
          <a:stretch>
            <a:fillRect/>
          </a:stretch>
        </p:blipFill>
        <p:spPr bwMode="auto">
          <a:xfrm>
            <a:off x="0" y="1524000"/>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E5B47E29-1524-6A4F-AB37-42A5703356E3}"/>
              </a:ext>
            </a:extLst>
          </p:cNvPr>
          <p:cNvSpPr>
            <a:spLocks noGrp="1" noChangeArrowheads="1"/>
          </p:cNvSpPr>
          <p:nvPr>
            <p:ph type="title"/>
          </p:nvPr>
        </p:nvSpPr>
        <p:spPr>
          <a:xfrm>
            <a:off x="609600" y="2514600"/>
            <a:ext cx="8229600" cy="1143000"/>
          </a:xfrm>
        </p:spPr>
        <p:txBody>
          <a:bodyPr/>
          <a:lstStyle/>
          <a:p>
            <a:r>
              <a:rPr lang="en-US" altLang="en-US" dirty="0">
                <a:ea typeface="ＭＳ Ｐゴシック" panose="020B0600070205080204" pitchFamily="34" charset="-128"/>
              </a:rPr>
              <a:t>Great Web Site on ENSO:  Climate Prediction Center</a:t>
            </a:r>
            <a:br>
              <a:rPr lang="en-US" altLang="en-US" dirty="0">
                <a:ea typeface="ＭＳ Ｐゴシック" panose="020B0600070205080204" pitchFamily="34" charset="-128"/>
              </a:rPr>
            </a:br>
            <a:r>
              <a:rPr lang="en-US" altLang="en-US" dirty="0">
                <a:ea typeface="ＭＳ Ｐゴシック" panose="020B0600070205080204" pitchFamily="34" charset="-128"/>
                <a:hlinkClick r:id="rId2"/>
              </a:rPr>
              <a:t>http://www.cpc.ncep.noaa.gov/products/precip/CWlink/MJO/enso.shtml</a:t>
            </a:r>
            <a:endParaRPr lang="en-US" altLang="en-US" dirty="0">
              <a:ea typeface="ＭＳ Ｐゴシック" panose="020B0600070205080204" pitchFamily="34" charset="-128"/>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F9A43ACE-29C4-004A-BEC4-E5996AA4CBE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Who is responsibility for tropical storm prediction in the U.S?</a:t>
            </a:r>
          </a:p>
        </p:txBody>
      </p:sp>
      <p:sp>
        <p:nvSpPr>
          <p:cNvPr id="137218" name="Content Placeholder 2">
            <a:extLst>
              <a:ext uri="{FF2B5EF4-FFF2-40B4-BE49-F238E27FC236}">
                <a16:creationId xmlns:a16="http://schemas.microsoft.com/office/drawing/2014/main" id="{F1318D75-ACDD-AC41-A86E-3E23A77F557F}"/>
              </a:ext>
            </a:extLst>
          </p:cNvPr>
          <p:cNvSpPr>
            <a:spLocks noGrp="1" noChangeArrowheads="1"/>
          </p:cNvSpPr>
          <p:nvPr>
            <p:ph idx="1"/>
          </p:nvPr>
        </p:nvSpPr>
        <p:spPr>
          <a:xfrm>
            <a:off x="705678" y="2286000"/>
            <a:ext cx="7772400" cy="4114800"/>
          </a:xfrm>
        </p:spPr>
        <p:txBody>
          <a:bodyPr/>
          <a:lstStyle/>
          <a:p>
            <a:r>
              <a:rPr lang="en-US" altLang="en-US" b="1" dirty="0">
                <a:ea typeface="ＭＳ Ｐゴシック" panose="020B0600070205080204" pitchFamily="34" charset="-128"/>
              </a:rPr>
              <a:t>National Hurricane Center (Miami): </a:t>
            </a:r>
          </a:p>
          <a:p>
            <a:pPr lvl="1"/>
            <a:r>
              <a:rPr lang="en-US" altLang="en-US" dirty="0">
                <a:ea typeface="ＭＳ Ｐゴシック" panose="020B0600070205080204" pitchFamily="34" charset="-128"/>
              </a:rPr>
              <a:t>Atlantic, Caribbean, Gulf of Mexico, E. Pacific</a:t>
            </a:r>
          </a:p>
          <a:p>
            <a:r>
              <a:rPr lang="en-US" altLang="en-US" b="1" dirty="0">
                <a:ea typeface="ＭＳ Ｐゴシック" panose="020B0600070205080204" pitchFamily="34" charset="-128"/>
              </a:rPr>
              <a:t>Joint Typhoon Warning Center (Hawaii):</a:t>
            </a:r>
          </a:p>
          <a:p>
            <a:pPr lvl="1"/>
            <a:r>
              <a:rPr lang="en-US" altLang="en-US" dirty="0">
                <a:ea typeface="ＭＳ Ｐゴシック" panose="020B0600070205080204" pitchFamily="34" charset="-128"/>
              </a:rPr>
              <a:t>Joint between NOAA/Air Force/Navy</a:t>
            </a:r>
          </a:p>
          <a:p>
            <a:pPr lvl="1"/>
            <a:r>
              <a:rPr lang="en-US" altLang="en-US" dirty="0">
                <a:ea typeface="ＭＳ Ｐゴシック" panose="020B0600070205080204" pitchFamily="34" charset="-128"/>
              </a:rPr>
              <a:t>Pacific and Indian Ocean</a:t>
            </a:r>
          </a:p>
        </p:txBody>
      </p:sp>
    </p:spTree>
    <p:extLst>
      <p:ext uri="{BB962C8B-B14F-4D97-AF65-F5344CB8AC3E}">
        <p14:creationId xmlns:p14="http://schemas.microsoft.com/office/powerpoint/2010/main" val="12273507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4CAA-3A3A-C344-A836-21CB30804A3F}"/>
              </a:ext>
            </a:extLst>
          </p:cNvPr>
          <p:cNvSpPr>
            <a:spLocks noGrp="1"/>
          </p:cNvSpPr>
          <p:nvPr>
            <p:ph type="title"/>
          </p:nvPr>
        </p:nvSpPr>
        <p:spPr/>
        <p:txBody>
          <a:bodyPr/>
          <a:lstStyle/>
          <a:p>
            <a:endParaRPr lang="en-US"/>
          </a:p>
        </p:txBody>
      </p:sp>
      <p:pic>
        <p:nvPicPr>
          <p:cNvPr id="5" name="Content Placeholder 4" descr="Graphical user interface, map&#10;&#10;Description automatically generated">
            <a:extLst>
              <a:ext uri="{FF2B5EF4-FFF2-40B4-BE49-F238E27FC236}">
                <a16:creationId xmlns:a16="http://schemas.microsoft.com/office/drawing/2014/main" id="{484A96BB-30FF-9046-8755-957AD55C099E}"/>
              </a:ext>
            </a:extLst>
          </p:cNvPr>
          <p:cNvPicPr>
            <a:picLocks noGrp="1" noChangeAspect="1"/>
          </p:cNvPicPr>
          <p:nvPr>
            <p:ph idx="1"/>
          </p:nvPr>
        </p:nvPicPr>
        <p:blipFill>
          <a:blip r:embed="rId2"/>
          <a:stretch>
            <a:fillRect/>
          </a:stretch>
        </p:blipFill>
        <p:spPr>
          <a:xfrm>
            <a:off x="1143000" y="141296"/>
            <a:ext cx="7034410" cy="6488104"/>
          </a:xfrm>
        </p:spPr>
      </p:pic>
    </p:spTree>
    <p:extLst>
      <p:ext uri="{BB962C8B-B14F-4D97-AF65-F5344CB8AC3E}">
        <p14:creationId xmlns:p14="http://schemas.microsoft.com/office/powerpoint/2010/main" val="38838142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4434CBA6-C373-8947-BCB6-B002FF0042EF}"/>
              </a:ext>
            </a:extLst>
          </p:cNvPr>
          <p:cNvSpPr>
            <a:spLocks noGrp="1" noChangeArrowheads="1"/>
          </p:cNvSpPr>
          <p:nvPr>
            <p:ph type="title"/>
          </p:nvPr>
        </p:nvSpPr>
        <p:spPr/>
        <p:txBody>
          <a:bodyPr/>
          <a:lstStyle/>
          <a:p>
            <a:r>
              <a:rPr lang="en-US" altLang="en-US" dirty="0">
                <a:ea typeface="ＭＳ Ｐゴシック" panose="020B0600070205080204" pitchFamily="34" charset="-128"/>
              </a:rPr>
              <a:t>The End</a:t>
            </a:r>
          </a:p>
        </p:txBody>
      </p:sp>
      <p:sp>
        <p:nvSpPr>
          <p:cNvPr id="186370" name="Content Placeholder 2">
            <a:extLst>
              <a:ext uri="{FF2B5EF4-FFF2-40B4-BE49-F238E27FC236}">
                <a16:creationId xmlns:a16="http://schemas.microsoft.com/office/drawing/2014/main" id="{153FA959-F623-DC43-A30A-0FDCF2DB5591}"/>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553E911-0CB2-2649-9407-047049B8C09A}"/>
              </a:ext>
            </a:extLst>
          </p:cNvPr>
          <p:cNvSpPr>
            <a:spLocks noGrp="1" noChangeArrowheads="1"/>
          </p:cNvSpPr>
          <p:nvPr>
            <p:ph type="title"/>
          </p:nvPr>
        </p:nvSpPr>
        <p:spPr>
          <a:xfrm>
            <a:off x="685800" y="914400"/>
            <a:ext cx="8077200" cy="1143000"/>
          </a:xfrm>
        </p:spPr>
        <p:txBody>
          <a:bodyPr/>
          <a:lstStyle/>
          <a:p>
            <a:r>
              <a:rPr lang="en-US" altLang="en-US" b="1" dirty="0">
                <a:solidFill>
                  <a:schemeClr val="accent2"/>
                </a:solidFill>
                <a:ea typeface="ＭＳ Ｐゴシック" panose="020B0600070205080204" pitchFamily="34" charset="-128"/>
              </a:rPr>
              <a:t>Sinking motion in the subtropics creates deserts in those latitudes (25-35 degrees from equator)</a:t>
            </a:r>
          </a:p>
        </p:txBody>
      </p:sp>
      <p:pic>
        <p:nvPicPr>
          <p:cNvPr id="28674" name="Picture 2" descr="Diagram&#10;&#10;Description automatically generated">
            <a:extLst>
              <a:ext uri="{FF2B5EF4-FFF2-40B4-BE49-F238E27FC236}">
                <a16:creationId xmlns:a16="http://schemas.microsoft.com/office/drawing/2014/main" id="{024B5361-6CD4-8446-9D43-4640C244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514600"/>
            <a:ext cx="5511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2455ABB-470C-4041-91B6-D960DF293121}"/>
              </a:ext>
            </a:extLst>
          </p:cNvPr>
          <p:cNvSpPr>
            <a:spLocks noGrp="1" noChangeArrowheads="1"/>
          </p:cNvSpPr>
          <p:nvPr>
            <p:ph type="title"/>
          </p:nvPr>
        </p:nvSpPr>
        <p:spPr>
          <a:xfrm>
            <a:off x="618637" y="172744"/>
            <a:ext cx="8077200" cy="1143000"/>
          </a:xfrm>
        </p:spPr>
        <p:txBody>
          <a:bodyPr/>
          <a:lstStyle/>
          <a:p>
            <a:pPr eaLnBrk="1" hangingPunct="1"/>
            <a:r>
              <a:rPr lang="en-US" altLang="en-US" b="1" dirty="0">
                <a:solidFill>
                  <a:schemeClr val="accent2"/>
                </a:solidFill>
                <a:ea typeface="ＭＳ Ｐゴシック" panose="020B0600070205080204" pitchFamily="34" charset="-128"/>
              </a:rPr>
              <a:t>Major Deserts in the Subtropics</a:t>
            </a:r>
          </a:p>
        </p:txBody>
      </p:sp>
      <p:sp>
        <p:nvSpPr>
          <p:cNvPr id="29698" name="Rectangle 3">
            <a:extLst>
              <a:ext uri="{FF2B5EF4-FFF2-40B4-BE49-F238E27FC236}">
                <a16:creationId xmlns:a16="http://schemas.microsoft.com/office/drawing/2014/main" id="{DECD4E1F-C2E8-824B-B629-18C44794A245}"/>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9699" name="Picture 4" descr="wldprec.gif                                                    00029E37&#10;Cliff Disk                     BB5EA40C:">
            <a:extLst>
              <a:ext uri="{FF2B5EF4-FFF2-40B4-BE49-F238E27FC236}">
                <a16:creationId xmlns:a16="http://schemas.microsoft.com/office/drawing/2014/main" id="{3144CC22-1BCB-6D48-B534-BAB22E5A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37" y="1497012"/>
            <a:ext cx="815327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D753795-B728-DA49-91B8-F34AF5429948}"/>
              </a:ext>
            </a:extLst>
          </p:cNvPr>
          <p:cNvSpPr>
            <a:spLocks noGrp="1" noChangeArrowheads="1"/>
          </p:cNvSpPr>
          <p:nvPr>
            <p:ph type="title"/>
          </p:nvPr>
        </p:nvSpPr>
        <p:spPr>
          <a:xfrm>
            <a:off x="609600" y="304800"/>
            <a:ext cx="7924800" cy="914400"/>
          </a:xfrm>
        </p:spPr>
        <p:txBody>
          <a:bodyPr/>
          <a:lstStyle/>
          <a:p>
            <a:r>
              <a:rPr lang="en-US" altLang="en-US" b="1" dirty="0">
                <a:ea typeface="ＭＳ Ｐゴシック" panose="020B0600070205080204" pitchFamily="34" charset="-128"/>
              </a:rPr>
              <a:t>World’s Major Deserts</a:t>
            </a:r>
          </a:p>
        </p:txBody>
      </p:sp>
      <p:pic>
        <p:nvPicPr>
          <p:cNvPr id="30722" name="Content Placeholder 3">
            <a:extLst>
              <a:ext uri="{FF2B5EF4-FFF2-40B4-BE49-F238E27FC236}">
                <a16:creationId xmlns:a16="http://schemas.microsoft.com/office/drawing/2014/main" id="{CAC959C4-B5C7-284F-B03E-A5DB39F092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3438" y="1219200"/>
            <a:ext cx="5851407" cy="48768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3FF28DE2-8415-BB48-9C3C-984A84326BCA}"/>
              </a:ext>
            </a:extLst>
          </p:cNvPr>
          <p:cNvSpPr>
            <a:spLocks noGrp="1" noChangeArrowheads="1"/>
          </p:cNvSpPr>
          <p:nvPr>
            <p:ph type="title"/>
          </p:nvPr>
        </p:nvSpPr>
        <p:spPr>
          <a:xfrm>
            <a:off x="571499" y="313981"/>
            <a:ext cx="8001000" cy="1143000"/>
          </a:xfrm>
        </p:spPr>
        <p:txBody>
          <a:bodyPr/>
          <a:lstStyle/>
          <a:p>
            <a:r>
              <a:rPr lang="en-US" altLang="en-US" b="1" dirty="0">
                <a:solidFill>
                  <a:schemeClr val="accent2"/>
                </a:solidFill>
                <a:ea typeface="ＭＳ Ｐゴシック" panose="020B0600070205080204" pitchFamily="34" charset="-128"/>
              </a:rPr>
              <a:t>Tropical Meteorology is Important for Many Reasons</a:t>
            </a:r>
          </a:p>
        </p:txBody>
      </p:sp>
      <p:sp>
        <p:nvSpPr>
          <p:cNvPr id="16386" name="Content Placeholder 2">
            <a:extLst>
              <a:ext uri="{FF2B5EF4-FFF2-40B4-BE49-F238E27FC236}">
                <a16:creationId xmlns:a16="http://schemas.microsoft.com/office/drawing/2014/main" id="{C9719577-40EE-164D-B844-318B184B4A8E}"/>
              </a:ext>
            </a:extLst>
          </p:cNvPr>
          <p:cNvSpPr>
            <a:spLocks noGrp="1" noChangeArrowheads="1"/>
          </p:cNvSpPr>
          <p:nvPr>
            <p:ph idx="1"/>
          </p:nvPr>
        </p:nvSpPr>
        <p:spPr>
          <a:xfrm>
            <a:off x="190500" y="1752600"/>
            <a:ext cx="8763000" cy="4114800"/>
          </a:xfrm>
        </p:spPr>
        <p:txBody>
          <a:bodyPr/>
          <a:lstStyle/>
          <a:p>
            <a:r>
              <a:rPr lang="en-US" altLang="en-US" dirty="0">
                <a:ea typeface="ＭＳ Ｐゴシック" panose="020B0600070205080204" pitchFamily="34" charset="-128"/>
              </a:rPr>
              <a:t>About 40% of the land surface.  Large population.</a:t>
            </a:r>
          </a:p>
          <a:p>
            <a:r>
              <a:rPr lang="en-US" altLang="en-US" dirty="0">
                <a:ea typeface="ＭＳ Ｐゴシック" panose="020B0600070205080204" pitchFamily="34" charset="-128"/>
              </a:rPr>
              <a:t>Tropical storms, some of which influence the midlatitudes.</a:t>
            </a:r>
          </a:p>
          <a:p>
            <a:r>
              <a:rPr lang="en-US" altLang="en-US" dirty="0">
                <a:ea typeface="ＭＳ Ｐゴシック" panose="020B0600070205080204" pitchFamily="34" charset="-128"/>
              </a:rPr>
              <a:t>Interactions with the midlatitudes (e.g., El Nino, La Nina, atmospheric rivers)</a:t>
            </a:r>
          </a:p>
        </p:txBody>
      </p:sp>
      <p:pic>
        <p:nvPicPr>
          <p:cNvPr id="3" name="Picture 2" descr="A beach with palm trees&#10;&#10;Description automatically generated with low confidence">
            <a:extLst>
              <a:ext uri="{FF2B5EF4-FFF2-40B4-BE49-F238E27FC236}">
                <a16:creationId xmlns:a16="http://schemas.microsoft.com/office/drawing/2014/main" id="{57F4D8AB-05BD-C943-98D0-1D66977F6108}"/>
              </a:ext>
            </a:extLst>
          </p:cNvPr>
          <p:cNvPicPr>
            <a:picLocks noChangeAspect="1"/>
          </p:cNvPicPr>
          <p:nvPr/>
        </p:nvPicPr>
        <p:blipFill>
          <a:blip r:embed="rId2"/>
          <a:stretch>
            <a:fillRect/>
          </a:stretch>
        </p:blipFill>
        <p:spPr>
          <a:xfrm>
            <a:off x="2946400" y="4724400"/>
            <a:ext cx="3251199" cy="1828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B69CCB9-ADC3-2544-9643-9D97CC60B3B4}"/>
              </a:ext>
            </a:extLst>
          </p:cNvPr>
          <p:cNvSpPr>
            <a:spLocks noGrp="1" noChangeArrowheads="1"/>
          </p:cNvSpPr>
          <p:nvPr>
            <p:ph type="title"/>
          </p:nvPr>
        </p:nvSpPr>
        <p:spPr>
          <a:xfrm>
            <a:off x="685800" y="381000"/>
            <a:ext cx="7772400" cy="1143000"/>
          </a:xfrm>
        </p:spPr>
        <p:txBody>
          <a:bodyPr/>
          <a:lstStyle/>
          <a:p>
            <a:pPr eaLnBrk="1" hangingPunct="1"/>
            <a:r>
              <a:rPr lang="en-US" altLang="en-US" b="1" dirty="0">
                <a:solidFill>
                  <a:srgbClr val="0070C0"/>
                </a:solidFill>
                <a:ea typeface="ＭＳ Ｐゴシック" panose="020B0600070205080204" pitchFamily="34" charset="-128"/>
              </a:rPr>
              <a:t>Trade Wind Inversions</a:t>
            </a:r>
            <a:br>
              <a:rPr lang="en-US" altLang="en-US" dirty="0">
                <a:ea typeface="ＭＳ Ｐゴシック" panose="020B0600070205080204" pitchFamily="34" charset="-128"/>
              </a:rPr>
            </a:br>
            <a:r>
              <a:rPr lang="en-US" altLang="en-US" dirty="0">
                <a:ea typeface="ＭＳ Ｐゴシック" panose="020B0600070205080204" pitchFamily="34" charset="-128"/>
              </a:rPr>
              <a:t>a.k.a. subtropical inversions</a:t>
            </a:r>
          </a:p>
        </p:txBody>
      </p:sp>
      <p:sp>
        <p:nvSpPr>
          <p:cNvPr id="31746" name="Content Placeholder 1">
            <a:extLst>
              <a:ext uri="{FF2B5EF4-FFF2-40B4-BE49-F238E27FC236}">
                <a16:creationId xmlns:a16="http://schemas.microsoft.com/office/drawing/2014/main" id="{5BB08573-2AB5-384B-8944-1127FDA95C1E}"/>
              </a:ext>
            </a:extLst>
          </p:cNvPr>
          <p:cNvSpPr>
            <a:spLocks noGrp="1" noChangeArrowheads="1"/>
          </p:cNvSpPr>
          <p:nvPr>
            <p:ph idx="1"/>
          </p:nvPr>
        </p:nvSpPr>
        <p:spPr>
          <a:xfrm>
            <a:off x="685800" y="1981200"/>
            <a:ext cx="4876800" cy="4114800"/>
          </a:xfrm>
        </p:spPr>
        <p:txBody>
          <a:bodyPr/>
          <a:lstStyle/>
          <a:p>
            <a:r>
              <a:rPr lang="en-US" altLang="en-US" dirty="0">
                <a:ea typeface="ＭＳ Ｐゴシック" panose="020B0600070205080204" pitchFamily="34" charset="-128"/>
              </a:rPr>
              <a:t>Produced by the sinking sinking air in the subtropics</a:t>
            </a:r>
          </a:p>
          <a:p>
            <a:r>
              <a:rPr lang="en-US" altLang="en-US" dirty="0">
                <a:ea typeface="ＭＳ Ｐゴシック" panose="020B0600070205080204" pitchFamily="34" charset="-128"/>
              </a:rPr>
              <a:t>A persistent feature of subtropical soundings that caps lower-tropospheric clouds and moisture.</a:t>
            </a:r>
          </a:p>
        </p:txBody>
      </p:sp>
      <p:pic>
        <p:nvPicPr>
          <p:cNvPr id="4" name="Content Placeholder 3" descr="SAN.stuve.gif">
            <a:extLst>
              <a:ext uri="{FF2B5EF4-FFF2-40B4-BE49-F238E27FC236}">
                <a16:creationId xmlns:a16="http://schemas.microsoft.com/office/drawing/2014/main" id="{15680476-384F-2349-A2FD-953D30346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r="26001"/>
          <a:stretch/>
        </p:blipFill>
        <p:spPr bwMode="auto">
          <a:xfrm>
            <a:off x="5668107" y="2133600"/>
            <a:ext cx="2819401" cy="30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DEBE938-D99A-B143-83A4-55849CB14A5B}"/>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Strongest and lowest over eastern subtropical oceans</a:t>
            </a:r>
          </a:p>
        </p:txBody>
      </p:sp>
      <p:sp>
        <p:nvSpPr>
          <p:cNvPr id="32770" name="Rectangle 3">
            <a:extLst>
              <a:ext uri="{FF2B5EF4-FFF2-40B4-BE49-F238E27FC236}">
                <a16:creationId xmlns:a16="http://schemas.microsoft.com/office/drawing/2014/main" id="{2CEB1367-0FDE-C840-8453-5650FFACE0FF}"/>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2771" name="Picture 4" descr="tradeinversion.jpg                                             00029E37&#10;Cliff Disk                     BB5EA40C:">
            <a:extLst>
              <a:ext uri="{FF2B5EF4-FFF2-40B4-BE49-F238E27FC236}">
                <a16:creationId xmlns:a16="http://schemas.microsoft.com/office/drawing/2014/main" id="{4E7CB6ED-810D-1D4C-B8D6-EFAC7E6D7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981200"/>
            <a:ext cx="83058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B023911-CE84-4245-AAFC-8AE695A02C38}"/>
              </a:ext>
            </a:extLst>
          </p:cNvPr>
          <p:cNvSpPr>
            <a:spLocks noGrp="1" noChangeArrowheads="1"/>
          </p:cNvSpPr>
          <p:nvPr>
            <p:ph type="title"/>
          </p:nvPr>
        </p:nvSpPr>
        <p:spPr>
          <a:xfrm>
            <a:off x="761999" y="323620"/>
            <a:ext cx="7620000" cy="590780"/>
          </a:xfrm>
        </p:spPr>
        <p:txBody>
          <a:bodyPr/>
          <a:lstStyle/>
          <a:p>
            <a:r>
              <a:rPr lang="en-US" altLang="en-US" b="1" dirty="0">
                <a:solidFill>
                  <a:schemeClr val="accent2"/>
                </a:solidFill>
                <a:ea typeface="ＭＳ Ｐゴシック" panose="020B0600070205080204" pitchFamily="34" charset="-128"/>
              </a:rPr>
              <a:t>Low and strong</a:t>
            </a:r>
          </a:p>
        </p:txBody>
      </p:sp>
      <p:pic>
        <p:nvPicPr>
          <p:cNvPr id="33794" name="Content Placeholder 3" descr="SAN.stuve.gif">
            <a:extLst>
              <a:ext uri="{FF2B5EF4-FFF2-40B4-BE49-F238E27FC236}">
                <a16:creationId xmlns:a16="http://schemas.microsoft.com/office/drawing/2014/main" id="{D1833EF1-4DD5-DA4A-B78F-AB49745983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555" r="-25555"/>
          <a:stretch>
            <a:fillRect/>
          </a:stretch>
        </p:blipFill>
        <p:spPr>
          <a:xfrm>
            <a:off x="-465932" y="1200380"/>
            <a:ext cx="10075863" cy="5334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6A7B5B0-2BD8-B947-B37E-7DEC5C482D6B}"/>
              </a:ext>
            </a:extLst>
          </p:cNvPr>
          <p:cNvSpPr>
            <a:spLocks noGrp="1" noChangeArrowheads="1"/>
          </p:cNvSpPr>
          <p:nvPr>
            <p:ph type="title"/>
          </p:nvPr>
        </p:nvSpPr>
        <p:spPr>
          <a:xfrm>
            <a:off x="609600" y="266975"/>
            <a:ext cx="7772400" cy="1143000"/>
          </a:xfrm>
        </p:spPr>
        <p:txBody>
          <a:bodyPr/>
          <a:lstStyle/>
          <a:p>
            <a:r>
              <a:rPr lang="en-US" altLang="en-US" b="1" dirty="0">
                <a:solidFill>
                  <a:schemeClr val="accent2"/>
                </a:solidFill>
                <a:ea typeface="ＭＳ Ｐゴシック" panose="020B0600070205080204" pitchFamily="34" charset="-128"/>
              </a:rPr>
              <a:t>Higher and weaker</a:t>
            </a:r>
          </a:p>
        </p:txBody>
      </p:sp>
      <p:pic>
        <p:nvPicPr>
          <p:cNvPr id="34818" name="Content Placeholder 3" descr="Hilo.91285.stuve.gif">
            <a:extLst>
              <a:ext uri="{FF2B5EF4-FFF2-40B4-BE49-F238E27FC236}">
                <a16:creationId xmlns:a16="http://schemas.microsoft.com/office/drawing/2014/main" id="{F6E07E24-3EEA-2A4D-8DC5-57F9B960BC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185514"/>
            <a:ext cx="6781800" cy="542544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D0E302B-25CB-C64D-B4C9-846B6A4DFA0B}"/>
              </a:ext>
            </a:extLst>
          </p:cNvPr>
          <p:cNvSpPr>
            <a:spLocks noGrp="1" noChangeArrowheads="1"/>
          </p:cNvSpPr>
          <p:nvPr>
            <p:ph type="title"/>
          </p:nvPr>
        </p:nvSpPr>
        <p:spPr>
          <a:xfrm>
            <a:off x="4876800" y="838200"/>
            <a:ext cx="3581400" cy="914400"/>
          </a:xfrm>
        </p:spPr>
        <p:txBody>
          <a:bodyPr/>
          <a:lstStyle/>
          <a:p>
            <a:pPr eaLnBrk="1" hangingPunct="1"/>
            <a:r>
              <a:rPr lang="en-US" altLang="en-US">
                <a:ea typeface="ＭＳ Ｐゴシック" panose="020B0600070205080204" pitchFamily="34" charset="-128"/>
              </a:rPr>
              <a:t>Hawaiian</a:t>
            </a:r>
            <a:br>
              <a:rPr lang="en-US" altLang="en-US">
                <a:ea typeface="ＭＳ Ｐゴシック" panose="020B0600070205080204" pitchFamily="34" charset="-128"/>
              </a:rPr>
            </a:br>
            <a:r>
              <a:rPr lang="en-US" altLang="en-US">
                <a:ea typeface="ＭＳ Ｐゴシック" panose="020B0600070205080204" pitchFamily="34" charset="-128"/>
              </a:rPr>
              <a:t>View</a:t>
            </a:r>
            <a:endParaRPr lang="en-US" altLang="en-US" dirty="0">
              <a:ea typeface="ＭＳ Ｐゴシック" panose="020B0600070205080204" pitchFamily="34" charset="-128"/>
            </a:endParaRPr>
          </a:p>
        </p:txBody>
      </p:sp>
      <p:sp>
        <p:nvSpPr>
          <p:cNvPr id="35842" name="Rectangle 3">
            <a:extLst>
              <a:ext uri="{FF2B5EF4-FFF2-40B4-BE49-F238E27FC236}">
                <a16:creationId xmlns:a16="http://schemas.microsoft.com/office/drawing/2014/main" id="{533D992B-9402-214E-B5E5-F0A609F66D8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5843" name="Picture 5" descr="haleakalavog.gif                                               00029E37&#10;Cliff Disk                     BB5EA40C:">
            <a:extLst>
              <a:ext uri="{FF2B5EF4-FFF2-40B4-BE49-F238E27FC236}">
                <a16:creationId xmlns:a16="http://schemas.microsoft.com/office/drawing/2014/main" id="{14E6722E-844E-B24E-9FB3-083BC0637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45" y="523875"/>
            <a:ext cx="40259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andscape with a body of water in the distance&#10;&#10;Description automatically generated with low confidence">
            <a:extLst>
              <a:ext uri="{FF2B5EF4-FFF2-40B4-BE49-F238E27FC236}">
                <a16:creationId xmlns:a16="http://schemas.microsoft.com/office/drawing/2014/main" id="{7C900797-343B-5A40-9951-A5348D96C3F7}"/>
              </a:ext>
            </a:extLst>
          </p:cNvPr>
          <p:cNvPicPr>
            <a:picLocks noChangeAspect="1"/>
          </p:cNvPicPr>
          <p:nvPr/>
        </p:nvPicPr>
        <p:blipFill>
          <a:blip r:embed="rId3"/>
          <a:stretch>
            <a:fillRect/>
          </a:stretch>
        </p:blipFill>
        <p:spPr>
          <a:xfrm>
            <a:off x="3926978" y="3276600"/>
            <a:ext cx="4267200" cy="3200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9BFEA53-0AB9-2440-A89F-6EF0D009FE3B}"/>
              </a:ext>
            </a:extLst>
          </p:cNvPr>
          <p:cNvSpPr>
            <a:spLocks noGrp="1"/>
          </p:cNvSpPr>
          <p:nvPr>
            <p:ph type="title"/>
          </p:nvPr>
        </p:nvSpPr>
        <p:spPr>
          <a:xfrm>
            <a:off x="669924" y="304800"/>
            <a:ext cx="7864475" cy="685800"/>
          </a:xfrm>
        </p:spPr>
        <p:txBody>
          <a:bodyPr/>
          <a:lstStyle/>
          <a:p>
            <a:pPr>
              <a:defRPr/>
            </a:pPr>
            <a:r>
              <a:rPr lang="en-US" altLang="en-US" sz="3600" b="1" dirty="0">
                <a:solidFill>
                  <a:schemeClr val="accent2">
                    <a:lumMod val="75000"/>
                  </a:schemeClr>
                </a:solidFill>
                <a:ea typeface="ＭＳ Ｐゴシック" charset="-128"/>
              </a:rPr>
              <a:t>Trade Wind or Subtropical Inversion</a:t>
            </a:r>
          </a:p>
        </p:txBody>
      </p:sp>
      <p:sp>
        <p:nvSpPr>
          <p:cNvPr id="36866" name="Content Placeholder 2">
            <a:extLst>
              <a:ext uri="{FF2B5EF4-FFF2-40B4-BE49-F238E27FC236}">
                <a16:creationId xmlns:a16="http://schemas.microsoft.com/office/drawing/2014/main" id="{727AA388-E521-494D-A4E9-104E8AD97D5E}"/>
              </a:ext>
            </a:extLst>
          </p:cNvPr>
          <p:cNvSpPr>
            <a:spLocks noGrp="1" noChangeArrowheads="1"/>
          </p:cNvSpPr>
          <p:nvPr>
            <p:ph idx="1"/>
          </p:nvPr>
        </p:nvSpPr>
        <p:spPr>
          <a:xfrm>
            <a:off x="373062" y="1143000"/>
            <a:ext cx="8389938" cy="3045736"/>
          </a:xfrm>
        </p:spPr>
        <p:txBody>
          <a:bodyPr/>
          <a:lstStyle/>
          <a:p>
            <a:r>
              <a:rPr lang="en-US" altLang="en-US" dirty="0">
                <a:ea typeface="ＭＳ Ｐゴシック" panose="020B0600070205080204" pitchFamily="34" charset="-128"/>
              </a:rPr>
              <a:t>The height of the base of the  inversion varies from about 500 m on the eastern side of the subtropical highs to about 2000 m at the western and equatorial extremities. </a:t>
            </a:r>
          </a:p>
          <a:p>
            <a:r>
              <a:rPr lang="en-US" altLang="en-US" dirty="0">
                <a:ea typeface="ＭＳ Ｐゴシック" panose="020B0600070205080204" pitchFamily="34" charset="-128"/>
              </a:rPr>
              <a:t>The inversion is generally strongest when the height of its base is lowest, and vice versa. The thickness of the inversion layer varies from tens of m to more than 1000 m. </a:t>
            </a:r>
          </a:p>
        </p:txBody>
      </p:sp>
      <p:pic>
        <p:nvPicPr>
          <p:cNvPr id="4" name="Picture 5">
            <a:extLst>
              <a:ext uri="{FF2B5EF4-FFF2-40B4-BE49-F238E27FC236}">
                <a16:creationId xmlns:a16="http://schemas.microsoft.com/office/drawing/2014/main" id="{53A4C3C6-6E6D-4F4F-82C8-FFA5728A2572}"/>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5638800" y="4920738"/>
            <a:ext cx="2514600" cy="195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3D615B1-6F0E-6644-91D0-C6A3A0050129}"/>
              </a:ext>
            </a:extLst>
          </p:cNvPr>
          <p:cNvSpPr>
            <a:spLocks noGrp="1" noChangeArrowheads="1"/>
          </p:cNvSpPr>
          <p:nvPr>
            <p:ph type="title"/>
          </p:nvPr>
        </p:nvSpPr>
        <p:spPr>
          <a:xfrm>
            <a:off x="533400" y="315913"/>
            <a:ext cx="8305800" cy="762000"/>
          </a:xfrm>
        </p:spPr>
        <p:txBody>
          <a:bodyPr/>
          <a:lstStyle/>
          <a:p>
            <a:r>
              <a:rPr lang="en-US" altLang="en-US" sz="3200" b="1" dirty="0">
                <a:solidFill>
                  <a:schemeClr val="accent2"/>
                </a:solidFill>
                <a:ea typeface="ＭＳ Ｐゴシック" panose="020B0600070205080204" pitchFamily="34" charset="-128"/>
              </a:rPr>
              <a:t>Height of Top of Trade Wind Inversion Base</a:t>
            </a:r>
          </a:p>
        </p:txBody>
      </p:sp>
      <p:pic>
        <p:nvPicPr>
          <p:cNvPr id="37890" name="Picture 5">
            <a:extLst>
              <a:ext uri="{FF2B5EF4-FFF2-40B4-BE49-F238E27FC236}">
                <a16:creationId xmlns:a16="http://schemas.microsoft.com/office/drawing/2014/main" id="{90CC3EC5-862C-7247-9B3B-125EB29501F0}"/>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1309687" y="1295400"/>
            <a:ext cx="6524625" cy="50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898CC09-35FB-7E4A-8550-1B2D21DD14F1}"/>
              </a:ext>
            </a:extLst>
          </p:cNvPr>
          <p:cNvSpPr>
            <a:spLocks noGrp="1" noChangeArrowheads="1"/>
          </p:cNvSpPr>
          <p:nvPr>
            <p:ph type="title"/>
          </p:nvPr>
        </p:nvSpPr>
        <p:spPr>
          <a:xfrm>
            <a:off x="685800" y="381000"/>
            <a:ext cx="7772400" cy="1143000"/>
          </a:xfrm>
        </p:spPr>
        <p:txBody>
          <a:bodyPr/>
          <a:lstStyle/>
          <a:p>
            <a:r>
              <a:rPr lang="en-US" altLang="en-US" sz="4000" dirty="0">
                <a:solidFill>
                  <a:schemeClr val="accent2"/>
                </a:solidFill>
                <a:ea typeface="ＭＳ Ｐゴシック" panose="020B0600070205080204" pitchFamily="34" charset="-128"/>
              </a:rPr>
              <a:t>Why trade wind inversions</a:t>
            </a:r>
            <a:r>
              <a:rPr lang="en-US" altLang="en-US" sz="4000" dirty="0">
                <a:ea typeface="ＭＳ Ｐゴシック" panose="020B0600070205080204" pitchFamily="34" charset="-128"/>
              </a:rPr>
              <a:t>?  </a:t>
            </a:r>
            <a:r>
              <a:rPr lang="en-US" altLang="en-US" sz="3200" dirty="0">
                <a:ea typeface="ＭＳ Ｐゴシック" panose="020B0600070205080204" pitchFamily="34" charset="-128"/>
              </a:rPr>
              <a:t>Subsidence from Hadley circulation and subtropical highs</a:t>
            </a:r>
          </a:p>
        </p:txBody>
      </p:sp>
      <p:pic>
        <p:nvPicPr>
          <p:cNvPr id="38914" name="Content Placeholder 3">
            <a:extLst>
              <a:ext uri="{FF2B5EF4-FFF2-40B4-BE49-F238E27FC236}">
                <a16:creationId xmlns:a16="http://schemas.microsoft.com/office/drawing/2014/main" id="{46C28155-4F92-A547-9B51-86CFD28D27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6238875" cy="44196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29C1B68-D5B5-3145-963F-2AA74BCD68EA}"/>
              </a:ext>
            </a:extLst>
          </p:cNvPr>
          <p:cNvSpPr>
            <a:spLocks noGrp="1" noChangeArrowheads="1"/>
          </p:cNvSpPr>
          <p:nvPr>
            <p:ph type="title"/>
          </p:nvPr>
        </p:nvSpPr>
        <p:spPr>
          <a:xfrm>
            <a:off x="609600" y="152400"/>
            <a:ext cx="8331200" cy="1143000"/>
          </a:xfrm>
        </p:spPr>
        <p:txBody>
          <a:bodyPr/>
          <a:lstStyle/>
          <a:p>
            <a:r>
              <a:rPr lang="en-US" altLang="en-US" sz="3200" b="1" dirty="0">
                <a:solidFill>
                  <a:schemeClr val="accent2"/>
                </a:solidFill>
                <a:ea typeface="ＭＳ Ｐゴシック" panose="020B0600070205080204" pitchFamily="34" charset="-128"/>
              </a:rPr>
              <a:t>Subsidence is not zonally uniform:  greater on the eastern side of the oceanic subtropical highs</a:t>
            </a:r>
          </a:p>
        </p:txBody>
      </p:sp>
      <p:pic>
        <p:nvPicPr>
          <p:cNvPr id="39938" name="Content Placeholder 3">
            <a:extLst>
              <a:ext uri="{FF2B5EF4-FFF2-40B4-BE49-F238E27FC236}">
                <a16:creationId xmlns:a16="http://schemas.microsoft.com/office/drawing/2014/main" id="{B2AAD502-9BAE-5949-9646-12F635ECE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400" y="2209800"/>
            <a:ext cx="7772400" cy="3886200"/>
          </a:xfrm>
        </p:spPr>
      </p:pic>
      <p:pic>
        <p:nvPicPr>
          <p:cNvPr id="39939" name="Picture 4">
            <a:extLst>
              <a:ext uri="{FF2B5EF4-FFF2-40B4-BE49-F238E27FC236}">
                <a16:creationId xmlns:a16="http://schemas.microsoft.com/office/drawing/2014/main" id="{40AD42C3-48A1-D94C-90F0-52AF459B3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889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2593-8E56-9A4F-9D8E-85452165FD40}"/>
              </a:ext>
            </a:extLst>
          </p:cNvPr>
          <p:cNvSpPr>
            <a:spLocks noGrp="1"/>
          </p:cNvSpPr>
          <p:nvPr>
            <p:ph type="title"/>
          </p:nvPr>
        </p:nvSpPr>
        <p:spPr>
          <a:xfrm>
            <a:off x="533400" y="381000"/>
            <a:ext cx="8153400" cy="838200"/>
          </a:xfrm>
        </p:spPr>
        <p:txBody>
          <a:bodyPr/>
          <a:lstStyle/>
          <a:p>
            <a:pPr>
              <a:defRPr/>
            </a:pPr>
            <a:r>
              <a:rPr lang="en-US" sz="3600" b="1" dirty="0">
                <a:solidFill>
                  <a:schemeClr val="accent2">
                    <a:lumMod val="75000"/>
                  </a:schemeClr>
                </a:solidFill>
              </a:rPr>
              <a:t>Why does subsidence create inversions</a:t>
            </a:r>
            <a:r>
              <a:rPr lang="en-US" sz="3600" b="1" dirty="0"/>
              <a:t>?</a:t>
            </a:r>
          </a:p>
        </p:txBody>
      </p:sp>
      <p:sp>
        <p:nvSpPr>
          <p:cNvPr id="40962" name="Content Placeholder 2">
            <a:extLst>
              <a:ext uri="{FF2B5EF4-FFF2-40B4-BE49-F238E27FC236}">
                <a16:creationId xmlns:a16="http://schemas.microsoft.com/office/drawing/2014/main" id="{A0AE767F-3C88-C646-9897-B929E8E1D58C}"/>
              </a:ext>
            </a:extLst>
          </p:cNvPr>
          <p:cNvSpPr>
            <a:spLocks noGrp="1" noChangeArrowheads="1"/>
          </p:cNvSpPr>
          <p:nvPr>
            <p:ph idx="1"/>
          </p:nvPr>
        </p:nvSpPr>
        <p:spPr>
          <a:xfrm>
            <a:off x="609600" y="1345894"/>
            <a:ext cx="8077200" cy="4114800"/>
          </a:xfrm>
        </p:spPr>
        <p:txBody>
          <a:bodyPr/>
          <a:lstStyle/>
          <a:p>
            <a:r>
              <a:rPr lang="en-US" altLang="en-US" dirty="0">
                <a:ea typeface="ＭＳ Ｐゴシック" panose="020B0600070205080204" pitchFamily="34" charset="-128"/>
              </a:rPr>
              <a:t>Descent is greater aloft and decreases towards the surface.  More subsidence warming aloft</a:t>
            </a:r>
          </a:p>
          <a:p>
            <a:r>
              <a:rPr lang="en-US" altLang="en-US" dirty="0">
                <a:ea typeface="ＭＳ Ｐゴシック" panose="020B0600070205080204" pitchFamily="34" charset="-128"/>
              </a:rPr>
              <a:t>Well-mixed marine layer near the surface.</a:t>
            </a:r>
          </a:p>
        </p:txBody>
      </p:sp>
      <p:sp>
        <p:nvSpPr>
          <p:cNvPr id="3" name="Right Arrow 2">
            <a:extLst>
              <a:ext uri="{FF2B5EF4-FFF2-40B4-BE49-F238E27FC236}">
                <a16:creationId xmlns:a16="http://schemas.microsoft.com/office/drawing/2014/main" id="{8D583617-2CD9-8D49-8AB4-B8828BB9CB58}"/>
              </a:ext>
            </a:extLst>
          </p:cNvPr>
          <p:cNvSpPr/>
          <p:nvPr/>
        </p:nvSpPr>
        <p:spPr bwMode="auto">
          <a:xfrm rot="5400000">
            <a:off x="3276599" y="3658059"/>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5" name="Right Arrow 4">
            <a:extLst>
              <a:ext uri="{FF2B5EF4-FFF2-40B4-BE49-F238E27FC236}">
                <a16:creationId xmlns:a16="http://schemas.microsoft.com/office/drawing/2014/main" id="{BC87203C-3397-BA46-B3D0-503111A01815}"/>
              </a:ext>
            </a:extLst>
          </p:cNvPr>
          <p:cNvSpPr/>
          <p:nvPr/>
        </p:nvSpPr>
        <p:spPr bwMode="auto">
          <a:xfrm rot="5400000">
            <a:off x="4267200" y="3672747"/>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6" name="Right Arrow 5">
            <a:extLst>
              <a:ext uri="{FF2B5EF4-FFF2-40B4-BE49-F238E27FC236}">
                <a16:creationId xmlns:a16="http://schemas.microsoft.com/office/drawing/2014/main" id="{9F2391D2-0E96-D242-943B-4B0CFDAE9EE2}"/>
              </a:ext>
            </a:extLst>
          </p:cNvPr>
          <p:cNvSpPr/>
          <p:nvPr/>
        </p:nvSpPr>
        <p:spPr bwMode="auto">
          <a:xfrm rot="5400000">
            <a:off x="4704490" y="5161692"/>
            <a:ext cx="762001" cy="34461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7" name="Right Arrow 6">
            <a:extLst>
              <a:ext uri="{FF2B5EF4-FFF2-40B4-BE49-F238E27FC236}">
                <a16:creationId xmlns:a16="http://schemas.microsoft.com/office/drawing/2014/main" id="{A8564689-E815-5B46-8D22-590AFCCE1B12}"/>
              </a:ext>
            </a:extLst>
          </p:cNvPr>
          <p:cNvSpPr/>
          <p:nvPr/>
        </p:nvSpPr>
        <p:spPr bwMode="auto">
          <a:xfrm rot="5400000">
            <a:off x="3619498" y="5140402"/>
            <a:ext cx="762000" cy="38719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8" name="Right Arrow 7">
            <a:extLst>
              <a:ext uri="{FF2B5EF4-FFF2-40B4-BE49-F238E27FC236}">
                <a16:creationId xmlns:a16="http://schemas.microsoft.com/office/drawing/2014/main" id="{9311A0FE-A5E7-3546-9E8B-DE03D3BC351D}"/>
              </a:ext>
            </a:extLst>
          </p:cNvPr>
          <p:cNvSpPr/>
          <p:nvPr/>
        </p:nvSpPr>
        <p:spPr bwMode="auto">
          <a:xfrm rot="5400000">
            <a:off x="3854410" y="6051705"/>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9" name="Right Arrow 8">
            <a:extLst>
              <a:ext uri="{FF2B5EF4-FFF2-40B4-BE49-F238E27FC236}">
                <a16:creationId xmlns:a16="http://schemas.microsoft.com/office/drawing/2014/main" id="{C970E507-5682-6741-9FBE-34871333A502}"/>
              </a:ext>
            </a:extLst>
          </p:cNvPr>
          <p:cNvSpPr/>
          <p:nvPr/>
        </p:nvSpPr>
        <p:spPr bwMode="auto">
          <a:xfrm rot="5400000">
            <a:off x="4939402" y="6051706"/>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9386183F-3996-8748-A169-5CA2CE9AF49B}"/>
              </a:ext>
            </a:extLst>
          </p:cNvPr>
          <p:cNvSpPr txBox="1"/>
          <p:nvPr/>
        </p:nvSpPr>
        <p:spPr>
          <a:xfrm>
            <a:off x="5551974" y="3581400"/>
            <a:ext cx="3250633" cy="461665"/>
          </a:xfrm>
          <a:prstGeom prst="rect">
            <a:avLst/>
          </a:prstGeom>
          <a:noFill/>
        </p:spPr>
        <p:txBody>
          <a:bodyPr wrap="none" rtlCol="0">
            <a:spAutoFit/>
          </a:bodyPr>
          <a:lstStyle/>
          <a:p>
            <a:r>
              <a:rPr lang="en-US" dirty="0"/>
              <a:t>Large adiabatic warming</a:t>
            </a:r>
          </a:p>
        </p:txBody>
      </p:sp>
      <p:sp>
        <p:nvSpPr>
          <p:cNvPr id="10" name="TextBox 9">
            <a:extLst>
              <a:ext uri="{FF2B5EF4-FFF2-40B4-BE49-F238E27FC236}">
                <a16:creationId xmlns:a16="http://schemas.microsoft.com/office/drawing/2014/main" id="{C21F8E9A-14B8-B445-A0D6-63B42E7ED9A3}"/>
              </a:ext>
            </a:extLst>
          </p:cNvPr>
          <p:cNvSpPr txBox="1"/>
          <p:nvPr/>
        </p:nvSpPr>
        <p:spPr>
          <a:xfrm>
            <a:off x="5571081" y="5959209"/>
            <a:ext cx="3231526" cy="461665"/>
          </a:xfrm>
          <a:prstGeom prst="rect">
            <a:avLst/>
          </a:prstGeom>
          <a:noFill/>
        </p:spPr>
        <p:txBody>
          <a:bodyPr wrap="none" rtlCol="0">
            <a:spAutoFit/>
          </a:bodyPr>
          <a:lstStyle/>
          <a:p>
            <a:r>
              <a:rPr lang="en-US" dirty="0"/>
              <a:t>Weak adiabatic warming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2D536CB-6C64-5E49-8C89-CFB98B27BC81}"/>
              </a:ext>
            </a:extLst>
          </p:cNvPr>
          <p:cNvSpPr>
            <a:spLocks noGrp="1" noChangeArrowheads="1"/>
          </p:cNvSpPr>
          <p:nvPr>
            <p:ph type="title"/>
          </p:nvPr>
        </p:nvSpPr>
        <p:spPr>
          <a:xfrm>
            <a:off x="195549" y="533400"/>
            <a:ext cx="8915400" cy="1143000"/>
          </a:xfrm>
        </p:spPr>
        <p:txBody>
          <a:bodyPr/>
          <a:lstStyle/>
          <a:p>
            <a:r>
              <a:rPr lang="en-US" altLang="en-US" b="1" dirty="0">
                <a:solidFill>
                  <a:schemeClr val="accent2"/>
                </a:solidFill>
                <a:ea typeface="ＭＳ Ｐゴシック" panose="020B0600070205080204" pitchFamily="34" charset="-128"/>
              </a:rPr>
              <a:t>Major Differences Between Tropical and Midlatitude Meteorology</a:t>
            </a:r>
          </a:p>
        </p:txBody>
      </p:sp>
      <p:sp>
        <p:nvSpPr>
          <p:cNvPr id="17410" name="Content Placeholder 2">
            <a:extLst>
              <a:ext uri="{FF2B5EF4-FFF2-40B4-BE49-F238E27FC236}">
                <a16:creationId xmlns:a16="http://schemas.microsoft.com/office/drawing/2014/main" id="{53902990-AF84-EC4B-826B-082BB39C36AD}"/>
              </a:ext>
            </a:extLst>
          </p:cNvPr>
          <p:cNvSpPr>
            <a:spLocks noGrp="1" noChangeArrowheads="1"/>
          </p:cNvSpPr>
          <p:nvPr>
            <p:ph idx="1"/>
          </p:nvPr>
        </p:nvSpPr>
        <p:spPr>
          <a:xfrm>
            <a:off x="685800" y="2133600"/>
            <a:ext cx="7772400" cy="4114800"/>
          </a:xfrm>
        </p:spPr>
        <p:txBody>
          <a:bodyPr/>
          <a:lstStyle/>
          <a:p>
            <a:r>
              <a:rPr lang="en-US" altLang="en-US" dirty="0">
                <a:ea typeface="ＭＳ Ｐゴシック" panose="020B0600070205080204" pitchFamily="34" charset="-128"/>
              </a:rPr>
              <a:t>Weaker temperature gradients and pressure gradients, in general.</a:t>
            </a:r>
          </a:p>
          <a:p>
            <a:r>
              <a:rPr lang="en-US" altLang="en-US" dirty="0">
                <a:ea typeface="ＭＳ Ｐゴシック" panose="020B0600070205080204" pitchFamily="34" charset="-128"/>
              </a:rPr>
              <a:t>Small Coriolis parameter (f).  Less geostrophic near equator</a:t>
            </a:r>
          </a:p>
          <a:p>
            <a:r>
              <a:rPr lang="en-US" altLang="en-US" dirty="0">
                <a:ea typeface="ＭＳ Ｐゴシック" panose="020B0600070205080204" pitchFamily="34" charset="-128"/>
              </a:rPr>
              <a:t>Weather is far more steady day to day</a:t>
            </a:r>
          </a:p>
          <a:p>
            <a:r>
              <a:rPr lang="en-US" altLang="en-US" dirty="0">
                <a:ea typeface="ＭＳ Ｐゴシック" panose="020B0600070205080204" pitchFamily="34" charset="-128"/>
              </a:rPr>
              <a:t>More diurnal (sea breezes/precipitation)</a:t>
            </a:r>
          </a:p>
          <a:p>
            <a:r>
              <a:rPr lang="en-US" altLang="en-US" dirty="0">
                <a:ea typeface="ＭＳ Ｐゴシック" panose="020B0600070205080204" pitchFamily="34" charset="-128"/>
              </a:rPr>
              <a:t>Poorer data availability than in midlatitudes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EDC5910-93DC-EF46-8094-0E90D6003E5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Analyses</a:t>
            </a:r>
          </a:p>
        </p:txBody>
      </p:sp>
      <p:sp>
        <p:nvSpPr>
          <p:cNvPr id="41986" name="Content Placeholder 2">
            <a:extLst>
              <a:ext uri="{FF2B5EF4-FFF2-40B4-BE49-F238E27FC236}">
                <a16:creationId xmlns:a16="http://schemas.microsoft.com/office/drawing/2014/main" id="{151694C1-D219-C745-9950-BB464C32B1A0}"/>
              </a:ext>
            </a:extLst>
          </p:cNvPr>
          <p:cNvSpPr>
            <a:spLocks noGrp="1" noChangeArrowheads="1"/>
          </p:cNvSpPr>
          <p:nvPr>
            <p:ph idx="1"/>
          </p:nvPr>
        </p:nvSpPr>
        <p:spPr>
          <a:xfrm>
            <a:off x="685800" y="1981200"/>
            <a:ext cx="8153400" cy="4114800"/>
          </a:xfrm>
        </p:spPr>
        <p:txBody>
          <a:bodyPr/>
          <a:lstStyle/>
          <a:p>
            <a:r>
              <a:rPr lang="en-US" altLang="en-US" dirty="0">
                <a:ea typeface="ＭＳ Ｐゴシック" panose="020B0600070205080204" pitchFamily="34" charset="-128"/>
              </a:rPr>
              <a:t>Both midlatitude style, isobaric analysis, and </a:t>
            </a:r>
            <a:r>
              <a:rPr lang="en-US" altLang="en-US" b="1" dirty="0">
                <a:ea typeface="ＭＳ Ｐゴシック" panose="020B0600070205080204" pitchFamily="34" charset="-128"/>
              </a:rPr>
              <a:t>streamline/isotach analyses.</a:t>
            </a:r>
          </a:p>
          <a:p>
            <a:r>
              <a:rPr lang="en-US" altLang="en-US" dirty="0">
                <a:ea typeface="ＭＳ Ｐゴシック" panose="020B0600070205080204" pitchFamily="34" charset="-128"/>
              </a:rPr>
              <a:t>Why the latter is most popular in the tropics?</a:t>
            </a:r>
          </a:p>
        </p:txBody>
      </p:sp>
      <p:pic>
        <p:nvPicPr>
          <p:cNvPr id="4" name="Content Placeholder 3" descr="Mitch200mb102698.GIF">
            <a:extLst>
              <a:ext uri="{FF2B5EF4-FFF2-40B4-BE49-F238E27FC236}">
                <a16:creationId xmlns:a16="http://schemas.microsoft.com/office/drawing/2014/main" id="{1080BD73-194D-4848-A892-1D605234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927" y="3886200"/>
            <a:ext cx="362925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t, map&#10;&#10;Description automatically generated">
            <a:extLst>
              <a:ext uri="{FF2B5EF4-FFF2-40B4-BE49-F238E27FC236}">
                <a16:creationId xmlns:a16="http://schemas.microsoft.com/office/drawing/2014/main" id="{A58A2A58-2CCE-E043-97A7-AB0477E0A2DC}"/>
              </a:ext>
            </a:extLst>
          </p:cNvPr>
          <p:cNvPicPr>
            <a:picLocks noChangeAspect="1"/>
          </p:cNvPicPr>
          <p:nvPr/>
        </p:nvPicPr>
        <p:blipFill rotWithShape="1">
          <a:blip r:embed="rId3"/>
          <a:srcRect l="1818" t="12892" r="4699" b="14876"/>
          <a:stretch/>
        </p:blipFill>
        <p:spPr>
          <a:xfrm>
            <a:off x="463627" y="4037682"/>
            <a:ext cx="4114800" cy="205724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E65B1F-3535-784D-8C49-B4801C6F40E4}"/>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Streamline-Isotach Analysis</a:t>
            </a:r>
          </a:p>
        </p:txBody>
      </p:sp>
      <p:pic>
        <p:nvPicPr>
          <p:cNvPr id="43010" name="Content Placeholder 3" descr="Mitch200mb102698.GIF">
            <a:extLst>
              <a:ext uri="{FF2B5EF4-FFF2-40B4-BE49-F238E27FC236}">
                <a16:creationId xmlns:a16="http://schemas.microsoft.com/office/drawing/2014/main" id="{014600F1-4DD6-9E48-811C-73B838875E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030" y="1447800"/>
            <a:ext cx="8780462" cy="57150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F39AB41-48BE-ED4E-96BA-D6690EA65F84}"/>
              </a:ext>
            </a:extLst>
          </p:cNvPr>
          <p:cNvSpPr>
            <a:spLocks noGrp="1" noChangeArrowheads="1"/>
          </p:cNvSpPr>
          <p:nvPr>
            <p:ph type="title"/>
          </p:nvPr>
        </p:nvSpPr>
        <p:spPr/>
        <p:txBody>
          <a:bodyPr/>
          <a:lstStyle/>
          <a:p>
            <a:r>
              <a:rPr lang="en-US" altLang="en-US" dirty="0">
                <a:ea typeface="ＭＳ Ｐゴシック" panose="020B0600070205080204" pitchFamily="34" charset="-128"/>
              </a:rPr>
              <a:t>Streamline Isotach Analysis</a:t>
            </a:r>
          </a:p>
        </p:txBody>
      </p:sp>
      <p:pic>
        <p:nvPicPr>
          <p:cNvPr id="44034" name="Content Placeholder 5">
            <a:extLst>
              <a:ext uri="{FF2B5EF4-FFF2-40B4-BE49-F238E27FC236}">
                <a16:creationId xmlns:a16="http://schemas.microsoft.com/office/drawing/2014/main" id="{ACC76BEF-F824-3847-B92E-E54A7DDDF1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981200"/>
            <a:ext cx="7239000" cy="43434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5D8B57B-7A5C-DF4A-BD51-7FD8209622FF}"/>
              </a:ext>
            </a:extLst>
          </p:cNvPr>
          <p:cNvSpPr>
            <a:spLocks noGrp="1" noChangeArrowheads="1"/>
          </p:cNvSpPr>
          <p:nvPr>
            <p:ph type="title"/>
          </p:nvPr>
        </p:nvSpPr>
        <p:spPr>
          <a:xfrm>
            <a:off x="685800" y="14689"/>
            <a:ext cx="7772400" cy="1143000"/>
          </a:xfrm>
        </p:spPr>
        <p:txBody>
          <a:bodyPr/>
          <a:lstStyle/>
          <a:p>
            <a:r>
              <a:rPr lang="en-US" altLang="en-US" b="1" dirty="0">
                <a:solidFill>
                  <a:schemeClr val="accent2"/>
                </a:solidFill>
                <a:ea typeface="ＭＳ Ｐゴシック" panose="020B0600070205080204" pitchFamily="34" charset="-128"/>
              </a:rPr>
              <a:t>Review</a:t>
            </a:r>
          </a:p>
        </p:txBody>
      </p:sp>
      <p:sp>
        <p:nvSpPr>
          <p:cNvPr id="45058" name="Content Placeholder 2">
            <a:extLst>
              <a:ext uri="{FF2B5EF4-FFF2-40B4-BE49-F238E27FC236}">
                <a16:creationId xmlns:a16="http://schemas.microsoft.com/office/drawing/2014/main" id="{4DF02F2F-08E1-C843-8289-56F5D2879C07}"/>
              </a:ext>
            </a:extLst>
          </p:cNvPr>
          <p:cNvSpPr>
            <a:spLocks noGrp="1" noChangeArrowheads="1"/>
          </p:cNvSpPr>
          <p:nvPr>
            <p:ph idx="1"/>
          </p:nvPr>
        </p:nvSpPr>
        <p:spPr>
          <a:xfrm>
            <a:off x="649995" y="1157689"/>
            <a:ext cx="77724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streamline</a:t>
            </a:r>
            <a:r>
              <a:rPr lang="en-US" altLang="en-US" dirty="0">
                <a:ea typeface="ＭＳ Ｐゴシック" panose="020B0600070205080204" pitchFamily="34" charset="-128"/>
              </a:rPr>
              <a:t> is a line everywhere parallel to the instantaneous flow.</a:t>
            </a:r>
          </a:p>
          <a:p>
            <a:r>
              <a:rPr lang="en-US" altLang="en-US" dirty="0">
                <a:ea typeface="ＭＳ Ｐゴシック" panose="020B0600070205080204" pitchFamily="34" charset="-128"/>
              </a:rPr>
              <a:t>An </a:t>
            </a:r>
            <a:r>
              <a:rPr lang="en-US" altLang="en-US" b="1" dirty="0">
                <a:ea typeface="ＭＳ Ｐゴシック" panose="020B0600070205080204" pitchFamily="34" charset="-128"/>
              </a:rPr>
              <a:t>isotach</a:t>
            </a:r>
            <a:r>
              <a:rPr lang="en-US" altLang="en-US" dirty="0">
                <a:ea typeface="ＭＳ Ｐゴシック" panose="020B0600070205080204" pitchFamily="34" charset="-128"/>
              </a:rPr>
              <a:t> is a line of constant wind speed.</a:t>
            </a:r>
          </a:p>
        </p:txBody>
      </p:sp>
      <p:pic>
        <p:nvPicPr>
          <p:cNvPr id="5" name="Picture 4" descr="Diagram&#10;&#10;Description automatically generated">
            <a:extLst>
              <a:ext uri="{FF2B5EF4-FFF2-40B4-BE49-F238E27FC236}">
                <a16:creationId xmlns:a16="http://schemas.microsoft.com/office/drawing/2014/main" id="{CCD23DB2-AB23-4940-B81C-CB4AD857B9B8}"/>
              </a:ext>
            </a:extLst>
          </p:cNvPr>
          <p:cNvPicPr>
            <a:picLocks noChangeAspect="1"/>
          </p:cNvPicPr>
          <p:nvPr/>
        </p:nvPicPr>
        <p:blipFill>
          <a:blip r:embed="rId2"/>
          <a:stretch>
            <a:fillRect/>
          </a:stretch>
        </p:blipFill>
        <p:spPr>
          <a:xfrm>
            <a:off x="1600200" y="3023160"/>
            <a:ext cx="6172200" cy="339508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07AC7AE-BC57-BA47-A20F-3CAD999CB705}"/>
              </a:ext>
            </a:extLst>
          </p:cNvPr>
          <p:cNvSpPr>
            <a:spLocks noGrp="1" noChangeArrowheads="1"/>
          </p:cNvSpPr>
          <p:nvPr>
            <p:ph type="title"/>
          </p:nvPr>
        </p:nvSpPr>
        <p:spPr>
          <a:xfrm>
            <a:off x="661988" y="406706"/>
            <a:ext cx="7772400" cy="1143000"/>
          </a:xfrm>
        </p:spPr>
        <p:txBody>
          <a:bodyPr/>
          <a:lstStyle/>
          <a:p>
            <a:r>
              <a:rPr lang="en-US" altLang="en-US" sz="3600" b="1" dirty="0">
                <a:solidFill>
                  <a:schemeClr val="accent2"/>
                </a:solidFill>
                <a:ea typeface="ＭＳ Ｐゴシック" panose="020B0600070205080204" pitchFamily="34" charset="-128"/>
              </a:rPr>
              <a:t>Why are streamline/isotachs better than isobars/heights in the tropics?</a:t>
            </a:r>
          </a:p>
        </p:txBody>
      </p:sp>
      <p:sp>
        <p:nvSpPr>
          <p:cNvPr id="46082" name="Content Placeholder 2">
            <a:extLst>
              <a:ext uri="{FF2B5EF4-FFF2-40B4-BE49-F238E27FC236}">
                <a16:creationId xmlns:a16="http://schemas.microsoft.com/office/drawing/2014/main" id="{2D38E5F2-E51B-E240-9206-6A126E8E2417}"/>
              </a:ext>
            </a:extLst>
          </p:cNvPr>
          <p:cNvSpPr>
            <a:spLocks noGrp="1" noChangeArrowheads="1"/>
          </p:cNvSpPr>
          <p:nvPr>
            <p:ph idx="1"/>
          </p:nvPr>
        </p:nvSpPr>
        <p:spPr>
          <a:xfrm>
            <a:off x="665660" y="1981200"/>
            <a:ext cx="8177212" cy="4114800"/>
          </a:xfrm>
        </p:spPr>
        <p:txBody>
          <a:bodyPr/>
          <a:lstStyle/>
          <a:p>
            <a:r>
              <a:rPr lang="en-US" altLang="en-US" dirty="0">
                <a:ea typeface="ＭＳ Ｐゴシック" panose="020B0600070205080204" pitchFamily="34" charset="-128"/>
              </a:rPr>
              <a:t>Flow is not geostrophic within roughly 5 degrees of the equator (so connection between pressure and winds is not necessarily straightforward)</a:t>
            </a:r>
          </a:p>
          <a:p>
            <a:r>
              <a:rPr lang="en-US" altLang="en-US" dirty="0">
                <a:ea typeface="ＭＳ Ｐゴシック" panose="020B0600070205080204" pitchFamily="34" charset="-128"/>
              </a:rPr>
              <a:t>Lot of pibals (just winds) in the tropics compared to radiosondes.</a:t>
            </a:r>
          </a:p>
          <a:p>
            <a:r>
              <a:rPr lang="en-US" altLang="en-US" dirty="0">
                <a:ea typeface="ＭＳ Ｐゴシック" panose="020B0600070205080204" pitchFamily="34" charset="-128"/>
              </a:rPr>
              <a:t>Pressure variations normally weak in the equator (large noise to signal)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C19E116-D2C7-D54E-9CD2-6F8F2501993F}"/>
              </a:ext>
            </a:extLst>
          </p:cNvPr>
          <p:cNvSpPr>
            <a:spLocks noGrp="1" noChangeArrowheads="1"/>
          </p:cNvSpPr>
          <p:nvPr>
            <p:ph type="title"/>
          </p:nvPr>
        </p:nvSpPr>
        <p:spPr>
          <a:xfrm>
            <a:off x="228600" y="457200"/>
            <a:ext cx="8686800" cy="1143000"/>
          </a:xfrm>
        </p:spPr>
        <p:txBody>
          <a:bodyPr/>
          <a:lstStyle/>
          <a:p>
            <a:r>
              <a:rPr lang="en-US" altLang="en-US" sz="3600" dirty="0">
                <a:solidFill>
                  <a:schemeClr val="accent2"/>
                </a:solidFill>
                <a:ea typeface="ＭＳ Ｐゴシック" panose="020B0600070205080204" pitchFamily="34" charset="-128"/>
              </a:rPr>
              <a:t>Whynot analyze winds instead of pressure?</a:t>
            </a:r>
          </a:p>
        </p:txBody>
      </p:sp>
      <p:pic>
        <p:nvPicPr>
          <p:cNvPr id="47106" name="Content Placeholder 3">
            <a:extLst>
              <a:ext uri="{FF2B5EF4-FFF2-40B4-BE49-F238E27FC236}">
                <a16:creationId xmlns:a16="http://schemas.microsoft.com/office/drawing/2014/main" id="{EC2D767F-9437-1D4F-BF57-D90981EB3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84889"/>
            <a:ext cx="6858000" cy="4915911"/>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C63F9C89-C1BF-6E45-B8BA-97A81DC9D3E8}"/>
              </a:ext>
            </a:extLst>
          </p:cNvPr>
          <p:cNvSpPr>
            <a:spLocks noGrp="1" noChangeArrowheads="1"/>
          </p:cNvSpPr>
          <p:nvPr>
            <p:ph type="title"/>
          </p:nvPr>
        </p:nvSpPr>
        <p:spPr>
          <a:xfrm>
            <a:off x="-3629" y="595087"/>
            <a:ext cx="4876800" cy="5334000"/>
          </a:xfrm>
        </p:spPr>
        <p:txBody>
          <a:bodyPr/>
          <a:lstStyle/>
          <a:p>
            <a:r>
              <a:rPr lang="en-US" altLang="en-US" sz="4000" b="1" dirty="0">
                <a:solidFill>
                  <a:schemeClr val="accent2"/>
                </a:solidFill>
                <a:ea typeface="ＭＳ Ｐゴシック" panose="020B0600070205080204" pitchFamily="34" charset="-128"/>
              </a:rPr>
              <a:t>Streamline/isotach analysis is generally used but there are alternatives (isogon, isotach)</a:t>
            </a:r>
          </a:p>
        </p:txBody>
      </p:sp>
      <p:pic>
        <p:nvPicPr>
          <p:cNvPr id="48130" name="Content Placeholder 3">
            <a:extLst>
              <a:ext uri="{FF2B5EF4-FFF2-40B4-BE49-F238E27FC236}">
                <a16:creationId xmlns:a16="http://schemas.microsoft.com/office/drawing/2014/main" id="{93F417E4-A6EB-CD4C-AB11-987AB5F68C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872" y="223967"/>
            <a:ext cx="3958728" cy="5719634"/>
          </a:xfrm>
        </p:spPr>
      </p:pic>
      <p:sp>
        <p:nvSpPr>
          <p:cNvPr id="48131" name="TextBox 4">
            <a:extLst>
              <a:ext uri="{FF2B5EF4-FFF2-40B4-BE49-F238E27FC236}">
                <a16:creationId xmlns:a16="http://schemas.microsoft.com/office/drawing/2014/main" id="{7B1C2DCE-8A26-BC42-B342-2185D2145A10}"/>
              </a:ext>
            </a:extLst>
          </p:cNvPr>
          <p:cNvSpPr txBox="1">
            <a:spLocks noChangeArrowheads="1"/>
          </p:cNvSpPr>
          <p:nvPr/>
        </p:nvSpPr>
        <p:spPr bwMode="auto">
          <a:xfrm>
            <a:off x="5638800" y="6096000"/>
            <a:ext cx="174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Not intuitive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7345EC99-946F-A44C-B8AD-70A82FC3C8B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Streamline/isotach Analysis</a:t>
            </a:r>
          </a:p>
        </p:txBody>
      </p:sp>
      <p:sp>
        <p:nvSpPr>
          <p:cNvPr id="49154" name="Content Placeholder 2">
            <a:extLst>
              <a:ext uri="{FF2B5EF4-FFF2-40B4-BE49-F238E27FC236}">
                <a16:creationId xmlns:a16="http://schemas.microsoft.com/office/drawing/2014/main" id="{71C65060-C802-E843-BCAB-79A29C3C7DE4}"/>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Helps to remember component wind circulations we studied earlier and how they combine:</a:t>
            </a:r>
          </a:p>
          <a:p>
            <a:pPr lvl="1"/>
            <a:r>
              <a:rPr lang="en-US" altLang="en-US" dirty="0">
                <a:ea typeface="ＭＳ Ｐゴシック" panose="020B0600070205080204" pitchFamily="34" charset="-128"/>
              </a:rPr>
              <a:t>Translation</a:t>
            </a:r>
          </a:p>
          <a:p>
            <a:pPr lvl="1"/>
            <a:r>
              <a:rPr lang="en-US" altLang="en-US" dirty="0">
                <a:ea typeface="ＭＳ Ｐゴシック" panose="020B0600070205080204" pitchFamily="34" charset="-128"/>
              </a:rPr>
              <a:t>Divergence/convergence</a:t>
            </a:r>
          </a:p>
          <a:p>
            <a:pPr lvl="1"/>
            <a:r>
              <a:rPr lang="en-US" altLang="en-US" dirty="0">
                <a:ea typeface="ＭＳ Ｐゴシック" panose="020B0600070205080204" pitchFamily="34" charset="-128"/>
              </a:rPr>
              <a:t>Rotation</a:t>
            </a:r>
          </a:p>
          <a:p>
            <a:pPr lvl="1"/>
            <a:r>
              <a:rPr lang="en-US" altLang="en-US" dirty="0">
                <a:ea typeface="ＭＳ Ｐゴシック" panose="020B0600070205080204" pitchFamily="34" charset="-128"/>
              </a:rPr>
              <a:t>Deformation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2E25E0D1-04D0-484E-9AA1-8ECC9FDFB6DA}"/>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2226" name="Content Placeholder 3">
            <a:extLst>
              <a:ext uri="{FF2B5EF4-FFF2-40B4-BE49-F238E27FC236}">
                <a16:creationId xmlns:a16="http://schemas.microsoft.com/office/drawing/2014/main" id="{591E46AA-30E3-2944-9DE7-17AE899C6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074863" y="-398463"/>
            <a:ext cx="5519738" cy="768826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DDB5-A20F-D24B-8171-948F03785276}"/>
              </a:ext>
            </a:extLst>
          </p:cNvPr>
          <p:cNvSpPr>
            <a:spLocks noGrp="1"/>
          </p:cNvSpPr>
          <p:nvPr>
            <p:ph type="title"/>
          </p:nvPr>
        </p:nvSpPr>
        <p:spPr>
          <a:xfrm>
            <a:off x="838200" y="192617"/>
            <a:ext cx="8001000" cy="874183"/>
          </a:xfrm>
        </p:spPr>
        <p:txBody>
          <a:bodyPr/>
          <a:lstStyle/>
          <a:p>
            <a:pPr>
              <a:defRPr/>
            </a:pPr>
            <a:r>
              <a:rPr lang="en-US" dirty="0">
                <a:solidFill>
                  <a:schemeClr val="accent2">
                    <a:lumMod val="75000"/>
                  </a:schemeClr>
                </a:solidFill>
              </a:rPr>
              <a:t>Streamline/isotach analysis</a:t>
            </a:r>
          </a:p>
        </p:txBody>
      </p:sp>
      <p:sp>
        <p:nvSpPr>
          <p:cNvPr id="50178" name="Content Placeholder 2">
            <a:extLst>
              <a:ext uri="{FF2B5EF4-FFF2-40B4-BE49-F238E27FC236}">
                <a16:creationId xmlns:a16="http://schemas.microsoft.com/office/drawing/2014/main" id="{C8EDD51C-8159-C341-977A-0098B8649A38}"/>
              </a:ext>
            </a:extLst>
          </p:cNvPr>
          <p:cNvSpPr>
            <a:spLocks noGrp="1" noChangeArrowheads="1"/>
          </p:cNvSpPr>
          <p:nvPr>
            <p:ph idx="1"/>
          </p:nvPr>
        </p:nvSpPr>
        <p:spPr>
          <a:xfrm>
            <a:off x="685800" y="1171075"/>
            <a:ext cx="7772400" cy="4114800"/>
          </a:xfrm>
        </p:spPr>
        <p:txBody>
          <a:bodyPr/>
          <a:lstStyle/>
          <a:p>
            <a:pPr marL="0" indent="0">
              <a:buNone/>
            </a:pPr>
            <a:r>
              <a:rPr lang="en-US" altLang="en-US" dirty="0">
                <a:ea typeface="ＭＳ Ｐゴシック" panose="020B0600070205080204" pitchFamily="34" charset="-128"/>
              </a:rPr>
              <a:t>Winds should go to zero at singular points:</a:t>
            </a:r>
          </a:p>
          <a:p>
            <a:pPr lvl="1"/>
            <a:r>
              <a:rPr lang="en-US" altLang="en-US" dirty="0">
                <a:ea typeface="ＭＳ Ｐゴシック" panose="020B0600070205080204" pitchFamily="34" charset="-128"/>
              </a:rPr>
              <a:t>Centers of rotation</a:t>
            </a:r>
          </a:p>
          <a:p>
            <a:pPr lvl="1"/>
            <a:r>
              <a:rPr lang="en-US" altLang="en-US" dirty="0">
                <a:ea typeface="ＭＳ Ｐゴシック" panose="020B0600070205080204" pitchFamily="34" charset="-128"/>
              </a:rPr>
              <a:t>Centers of convergence/divergence</a:t>
            </a:r>
          </a:p>
          <a:p>
            <a:pPr lvl="1"/>
            <a:r>
              <a:rPr lang="en-US" altLang="en-US" dirty="0">
                <a:ea typeface="ＭＳ Ｐゴシック" panose="020B0600070205080204" pitchFamily="34" charset="-128"/>
              </a:rPr>
              <a:t>Centers of deformation</a:t>
            </a:r>
          </a:p>
        </p:txBody>
      </p:sp>
      <p:pic>
        <p:nvPicPr>
          <p:cNvPr id="4" name="Content Placeholder 3">
            <a:extLst>
              <a:ext uri="{FF2B5EF4-FFF2-40B4-BE49-F238E27FC236}">
                <a16:creationId xmlns:a16="http://schemas.microsoft.com/office/drawing/2014/main" id="{361A8A5D-BAE9-AE42-B71E-BC39D990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15691" y="2824922"/>
            <a:ext cx="3112618" cy="43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70BA9-62D1-91D1-9ADB-9727F11908F9}"/>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19E44BB4-63D9-A4AA-24A7-C65457E85F4F}"/>
              </a:ext>
            </a:extLst>
          </p:cNvPr>
          <p:cNvPicPr>
            <a:picLocks noGrp="1" noChangeAspect="1"/>
          </p:cNvPicPr>
          <p:nvPr>
            <p:ph idx="1"/>
          </p:nvPr>
        </p:nvPicPr>
        <p:blipFill>
          <a:blip r:embed="rId2"/>
          <a:stretch>
            <a:fillRect/>
          </a:stretch>
        </p:blipFill>
        <p:spPr>
          <a:xfrm>
            <a:off x="246184" y="1295400"/>
            <a:ext cx="8651631" cy="4800600"/>
          </a:xfrm>
        </p:spPr>
      </p:pic>
    </p:spTree>
    <p:extLst>
      <p:ext uri="{BB962C8B-B14F-4D97-AF65-F5344CB8AC3E}">
        <p14:creationId xmlns:p14="http://schemas.microsoft.com/office/powerpoint/2010/main" val="4155945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775D5FE-40B5-9B4D-9142-8A1552FF4A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3250" name="Content Placeholder 3">
            <a:extLst>
              <a:ext uri="{FF2B5EF4-FFF2-40B4-BE49-F238E27FC236}">
                <a16:creationId xmlns:a16="http://schemas.microsoft.com/office/drawing/2014/main" id="{7EE56C16-E100-2B4F-A1FC-5E943AA17E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6200000" flipH="1">
            <a:off x="2215357" y="-691357"/>
            <a:ext cx="4343400" cy="846931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2B850ED9-A32B-F448-8080-A49AC6F1C4D9}"/>
              </a:ext>
            </a:extLst>
          </p:cNvPr>
          <p:cNvSpPr>
            <a:spLocks noGrp="1" noChangeArrowheads="1"/>
          </p:cNvSpPr>
          <p:nvPr>
            <p:ph type="title"/>
          </p:nvPr>
        </p:nvSpPr>
        <p:spPr>
          <a:xfrm>
            <a:off x="609600" y="838200"/>
            <a:ext cx="7772400" cy="1143000"/>
          </a:xfrm>
        </p:spPr>
        <p:txBody>
          <a:bodyPr/>
          <a:lstStyle/>
          <a:p>
            <a:r>
              <a:rPr lang="en-US" altLang="en-US" b="1" dirty="0">
                <a:solidFill>
                  <a:schemeClr val="accent2"/>
                </a:solidFill>
                <a:ea typeface="ＭＳ Ｐゴシック" panose="020B0600070205080204" pitchFamily="34" charset="-128"/>
              </a:rPr>
              <a:t>Easterly Waves:  </a:t>
            </a: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The Major Synoptic Disturbances in the Tropics</a:t>
            </a:r>
          </a:p>
        </p:txBody>
      </p:sp>
      <p:sp>
        <p:nvSpPr>
          <p:cNvPr id="54274" name="TextBox 1">
            <a:extLst>
              <a:ext uri="{FF2B5EF4-FFF2-40B4-BE49-F238E27FC236}">
                <a16:creationId xmlns:a16="http://schemas.microsoft.com/office/drawing/2014/main" id="{9E8A1AF9-EBF2-0749-A1F9-C798018D7CAC}"/>
              </a:ext>
            </a:extLst>
          </p:cNvPr>
          <p:cNvSpPr txBox="1">
            <a:spLocks noChangeArrowheads="1"/>
          </p:cNvSpPr>
          <p:nvPr/>
        </p:nvSpPr>
        <p:spPr bwMode="auto">
          <a:xfrm>
            <a:off x="419100" y="2895600"/>
            <a:ext cx="83058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b="1" dirty="0">
                <a:solidFill>
                  <a:schemeClr val="tx2"/>
                </a:solidFill>
              </a:rPr>
              <a:t>Westward--moving </a:t>
            </a:r>
            <a:r>
              <a:rPr lang="en-US" altLang="en-US" dirty="0">
                <a:solidFill>
                  <a:schemeClr val="tx2"/>
                </a:solidFill>
              </a:rPr>
              <a:t>synoptic waves characterize the tropics</a:t>
            </a:r>
          </a:p>
          <a:p>
            <a:pPr eaLnBrk="1" hangingPunct="1">
              <a:spcBef>
                <a:spcPct val="50000"/>
              </a:spcBef>
            </a:pPr>
            <a:r>
              <a:rPr lang="en-US" altLang="en-US" dirty="0">
                <a:solidFill>
                  <a:schemeClr val="tx2"/>
                </a:solidFill>
              </a:rPr>
              <a:t> Tropospheric waves that modulate clouds/rainfall and move westward at ~5-10 m/s and have wavelengths of 2000-4000 km.</a:t>
            </a:r>
          </a:p>
          <a:p>
            <a:pPr eaLnBrk="1" hangingPunct="1">
              <a:spcBef>
                <a:spcPct val="50000"/>
              </a:spcBef>
              <a:buFontTx/>
              <a:buNone/>
            </a:pPr>
            <a:endParaRPr lang="en-US" altLang="en-US" sz="2400" dirty="0">
              <a:solidFill>
                <a:schemeClr val="accen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B4301FB-A9C2-1C4D-87F7-EA6C5D91404D}"/>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E85D1770-D6FF-A442-9000-AFAAA5C1C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E37B898-A1EC-B940-B870-D8764EA0E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83CCC17-4CC6-C143-A0A9-B781AE7C0618}"/>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9394" name="Rectangle 3">
            <a:extLst>
              <a:ext uri="{FF2B5EF4-FFF2-40B4-BE49-F238E27FC236}">
                <a16:creationId xmlns:a16="http://schemas.microsoft.com/office/drawing/2014/main" id="{35DA626F-0B21-BD4D-B25F-EBA192F11E2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9395" name="Picture 4" descr="ATL_WAVES_VIS.gif                                              00029E37&#10;Cliff Disk                     BB5EA40C:">
            <a:extLst>
              <a:ext uri="{FF2B5EF4-FFF2-40B4-BE49-F238E27FC236}">
                <a16:creationId xmlns:a16="http://schemas.microsoft.com/office/drawing/2014/main" id="{E2CB6F43-B5F3-8948-B359-0775D6E52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609600"/>
            <a:ext cx="3673763" cy="646331"/>
          </a:xfrm>
          <a:prstGeom prst="rect">
            <a:avLst/>
          </a:prstGeom>
          <a:noFill/>
        </p:spPr>
        <p:txBody>
          <a:bodyPr wrap="none" rtlCol="0">
            <a:spAutoFit/>
          </a:bodyPr>
          <a:lstStyle/>
          <a:p>
            <a:r>
              <a:rPr lang="en-US" sz="3600" b="1" dirty="0">
                <a:solidFill>
                  <a:schemeClr val="accent2"/>
                </a:solidFill>
              </a:rPr>
              <a:t>Trough or Ridge?</a:t>
            </a:r>
          </a:p>
        </p:txBody>
      </p:sp>
      <p:sp>
        <p:nvSpPr>
          <p:cNvPr id="3" name="Rectangle 2">
            <a:extLst>
              <a:ext uri="{FF2B5EF4-FFF2-40B4-BE49-F238E27FC236}">
                <a16:creationId xmlns:a16="http://schemas.microsoft.com/office/drawing/2014/main" id="{9866F773-AEE9-ED4D-B9C0-AA98FCD33457}"/>
              </a:ext>
            </a:extLst>
          </p:cNvPr>
          <p:cNvSpPr/>
          <p:nvPr/>
        </p:nvSpPr>
        <p:spPr bwMode="auto">
          <a:xfrm>
            <a:off x="4724400" y="1905000"/>
            <a:ext cx="13716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969577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990600"/>
            <a:ext cx="2241576" cy="646331"/>
          </a:xfrm>
          <a:prstGeom prst="rect">
            <a:avLst/>
          </a:prstGeom>
          <a:noFill/>
        </p:spPr>
        <p:txBody>
          <a:bodyPr wrap="none" rtlCol="0">
            <a:spAutoFit/>
          </a:bodyPr>
          <a:lstStyle/>
          <a:p>
            <a:r>
              <a:rPr lang="en-US" sz="3600" b="1" dirty="0">
                <a:solidFill>
                  <a:schemeClr val="accent2"/>
                </a:solidFill>
              </a:rPr>
              <a:t>A trough!!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F66B68F-C507-4343-9DCD-47D5D40DB8D9}"/>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BB5C9DF4-553D-8147-9452-16BA5F1109FB}"/>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6323" name="Picture 4" descr="&#10;fig225.jpg                                                     00029E37&#10;Cliff Disk                     BB5EA40C:">
            <a:extLst>
              <a:ext uri="{FF2B5EF4-FFF2-40B4-BE49-F238E27FC236}">
                <a16:creationId xmlns:a16="http://schemas.microsoft.com/office/drawing/2014/main" id="{EC993B7B-4DF2-254B-86B9-F7315CBF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61626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54F19AC7-D5B3-4B4B-9FE3-937AF0DA3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9052" y="685800"/>
            <a:ext cx="628154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a:extLst>
              <a:ext uri="{FF2B5EF4-FFF2-40B4-BE49-F238E27FC236}">
                <a16:creationId xmlns:a16="http://schemas.microsoft.com/office/drawing/2014/main" id="{B809CAE7-1645-E04D-AF7D-7F2A152CB9AD}"/>
              </a:ext>
            </a:extLst>
          </p:cNvPr>
          <p:cNvSpPr txBox="1">
            <a:spLocks noChangeArrowheads="1"/>
          </p:cNvSpPr>
          <p:nvPr/>
        </p:nvSpPr>
        <p:spPr bwMode="auto">
          <a:xfrm flipH="1">
            <a:off x="1905000" y="328613"/>
            <a:ext cx="117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West</a:t>
            </a:r>
          </a:p>
        </p:txBody>
      </p:sp>
      <p:sp>
        <p:nvSpPr>
          <p:cNvPr id="60420" name="TextBox 3">
            <a:extLst>
              <a:ext uri="{FF2B5EF4-FFF2-40B4-BE49-F238E27FC236}">
                <a16:creationId xmlns:a16="http://schemas.microsoft.com/office/drawing/2014/main" id="{1E7C4587-6FBA-2443-A09A-28545351B58D}"/>
              </a:ext>
            </a:extLst>
          </p:cNvPr>
          <p:cNvSpPr txBox="1">
            <a:spLocks noChangeArrowheads="1"/>
          </p:cNvSpPr>
          <p:nvPr/>
        </p:nvSpPr>
        <p:spPr bwMode="auto">
          <a:xfrm>
            <a:off x="6018213" y="3286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East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5C728C20-F632-7145-9DB9-68A94E0B980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Many easterly waves originate over Africa and are known as African Easterly Waves</a:t>
            </a:r>
          </a:p>
        </p:txBody>
      </p:sp>
      <p:sp>
        <p:nvSpPr>
          <p:cNvPr id="61442" name="Content Placeholder 2">
            <a:extLst>
              <a:ext uri="{FF2B5EF4-FFF2-40B4-BE49-F238E27FC236}">
                <a16:creationId xmlns:a16="http://schemas.microsoft.com/office/drawing/2014/main" id="{0F3494B4-9971-804F-87B7-4A35D8A76928}"/>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61443" name="Picture 3">
            <a:extLst>
              <a:ext uri="{FF2B5EF4-FFF2-40B4-BE49-F238E27FC236}">
                <a16:creationId xmlns:a16="http://schemas.microsoft.com/office/drawing/2014/main" id="{510AB181-5A8B-6E4E-92A4-48CFA20DA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530475"/>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D70ADB8-A110-B849-97A0-8391E4F3ADD4}"/>
              </a:ext>
            </a:extLst>
          </p:cNvPr>
          <p:cNvSpPr>
            <a:spLocks noGrp="1" noChangeArrowheads="1"/>
          </p:cNvSpPr>
          <p:nvPr>
            <p:ph type="title"/>
          </p:nvPr>
        </p:nvSpPr>
        <p:spPr/>
        <p:txBody>
          <a:bodyPr/>
          <a:lstStyle/>
          <a:p>
            <a:r>
              <a:rPr lang="en-US" altLang="en-US" dirty="0">
                <a:ea typeface="ＭＳ Ｐゴシック" panose="020B0600070205080204" pitchFamily="34" charset="-128"/>
              </a:rPr>
              <a:t>Upper Air Observations</a:t>
            </a:r>
          </a:p>
        </p:txBody>
      </p:sp>
      <p:pic>
        <p:nvPicPr>
          <p:cNvPr id="18434" name="Content Placeholder 4" descr="Chart, scatter chart&#10;&#10;Description automatically generated">
            <a:extLst>
              <a:ext uri="{FF2B5EF4-FFF2-40B4-BE49-F238E27FC236}">
                <a16:creationId xmlns:a16="http://schemas.microsoft.com/office/drawing/2014/main" id="{863B5B68-3B6C-F748-95E1-A0F23D676B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3075" y="1676400"/>
            <a:ext cx="8197850" cy="41529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C4173224-657D-A14D-81B5-A60FC5C3F318}"/>
              </a:ext>
            </a:extLst>
          </p:cNvPr>
          <p:cNvSpPr>
            <a:spLocks noGrp="1" noChangeArrowheads="1"/>
          </p:cNvSpPr>
          <p:nvPr>
            <p:ph type="title"/>
          </p:nvPr>
        </p:nvSpPr>
        <p:spPr>
          <a:xfrm>
            <a:off x="533400" y="445398"/>
            <a:ext cx="8458200" cy="381000"/>
          </a:xfrm>
        </p:spPr>
        <p:txBody>
          <a:bodyPr/>
          <a:lstStyle/>
          <a:p>
            <a:pPr eaLnBrk="1" hangingPunct="1"/>
            <a:r>
              <a:rPr lang="en-US" altLang="en-US" sz="3200" b="1" dirty="0">
                <a:solidFill>
                  <a:schemeClr val="accent2"/>
                </a:solidFill>
                <a:ea typeface="ＭＳ Ｐゴシック" panose="020B0600070205080204" pitchFamily="34" charset="-128"/>
              </a:rPr>
              <a:t>Composite African Wave Structures (Reed et al., 1977)</a:t>
            </a:r>
          </a:p>
        </p:txBody>
      </p:sp>
      <p:sp>
        <p:nvSpPr>
          <p:cNvPr id="62466" name="Rectangle 3">
            <a:extLst>
              <a:ext uri="{FF2B5EF4-FFF2-40B4-BE49-F238E27FC236}">
                <a16:creationId xmlns:a16="http://schemas.microsoft.com/office/drawing/2014/main" id="{AED6A7D4-2DAC-B442-A145-433EB5DE7E6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2467" name="Picture 4" descr="Easterly_Waves_fig09.jpg                                       00029E37&#10;Cliff Disk                     BB5EA40C:">
            <a:extLst>
              <a:ext uri="{FF2B5EF4-FFF2-40B4-BE49-F238E27FC236}">
                <a16:creationId xmlns:a16="http://schemas.microsoft.com/office/drawing/2014/main" id="{FEB46C9E-151F-B944-AEFA-D92F6E374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9037"/>
            <a:ext cx="571500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9BE40E5-E0DA-9A4E-943C-02B3C1A8CAD6}"/>
              </a:ext>
            </a:extLst>
          </p:cNvPr>
          <p:cNvSpPr>
            <a:spLocks noGrp="1"/>
          </p:cNvSpPr>
          <p:nvPr>
            <p:ph type="title"/>
          </p:nvPr>
        </p:nvSpPr>
        <p:spPr>
          <a:xfrm>
            <a:off x="533400" y="838200"/>
            <a:ext cx="8077200" cy="1600200"/>
          </a:xfrm>
        </p:spPr>
        <p:txBody>
          <a:bodyPr/>
          <a:lstStyle/>
          <a:p>
            <a:pPr>
              <a:defRPr/>
            </a:pPr>
            <a:r>
              <a:rPr lang="en-US" altLang="en-US" sz="4000" b="1" dirty="0">
                <a:solidFill>
                  <a:schemeClr val="accent2"/>
                </a:solidFill>
                <a:ea typeface="ＭＳ Ｐゴシック" charset="-128"/>
              </a:rPr>
              <a:t>African Easterly Waves Are Closely Associated with and Propagate within a Midtropospheric Easterly Jet Originating Over Africa</a:t>
            </a:r>
          </a:p>
        </p:txBody>
      </p:sp>
      <p:sp>
        <p:nvSpPr>
          <p:cNvPr id="67586" name="Content Placeholder 2">
            <a:extLst>
              <a:ext uri="{FF2B5EF4-FFF2-40B4-BE49-F238E27FC236}">
                <a16:creationId xmlns:a16="http://schemas.microsoft.com/office/drawing/2014/main" id="{074CCCF9-5087-4E48-9447-309CA6521564}"/>
              </a:ext>
            </a:extLst>
          </p:cNvPr>
          <p:cNvSpPr>
            <a:spLocks noGrp="1" noChangeArrowheads="1"/>
          </p:cNvSpPr>
          <p:nvPr>
            <p:ph idx="1"/>
          </p:nvPr>
        </p:nvSpPr>
        <p:spPr>
          <a:xfrm>
            <a:off x="1143000" y="3200400"/>
            <a:ext cx="7010400" cy="2209800"/>
          </a:xfrm>
        </p:spPr>
        <p:txBody>
          <a:bodyPr/>
          <a:lstStyle/>
          <a:p>
            <a:r>
              <a:rPr lang="en-US" altLang="en-US" dirty="0">
                <a:ea typeface="ＭＳ Ｐゴシック" panose="020B0600070205080204" pitchFamily="34" charset="-128"/>
              </a:rPr>
              <a:t>Maximum amplitude centered around 650-700 hPa near 15N</a:t>
            </a:r>
          </a:p>
          <a:p>
            <a:r>
              <a:rPr lang="en-US" altLang="en-US" dirty="0">
                <a:ea typeface="ＭＳ Ｐゴシック" panose="020B0600070205080204" pitchFamily="34" charset="-128"/>
              </a:rPr>
              <a:t>Associated with large temperature difference between the hot Sahara and cool Gulf of Guinea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8850CA9-8859-E644-BFAB-1A8CE2CC442E}"/>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68610" name="Content Placeholder 3">
            <a:extLst>
              <a:ext uri="{FF2B5EF4-FFF2-40B4-BE49-F238E27FC236}">
                <a16:creationId xmlns:a16="http://schemas.microsoft.com/office/drawing/2014/main" id="{8256A7BF-C1BC-F74E-9F55-55CD1FBB7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3088" y="990600"/>
            <a:ext cx="5457825" cy="5181600"/>
          </a:xfrm>
        </p:spPr>
      </p:pic>
      <p:sp>
        <p:nvSpPr>
          <p:cNvPr id="68611" name="TextBox 1">
            <a:extLst>
              <a:ext uri="{FF2B5EF4-FFF2-40B4-BE49-F238E27FC236}">
                <a16:creationId xmlns:a16="http://schemas.microsoft.com/office/drawing/2014/main" id="{A1E3BB6D-0860-BE40-A0E1-4B06350EC65F}"/>
              </a:ext>
            </a:extLst>
          </p:cNvPr>
          <p:cNvSpPr txBox="1">
            <a:spLocks noChangeArrowheads="1"/>
          </p:cNvSpPr>
          <p:nvPr/>
        </p:nvSpPr>
        <p:spPr bwMode="auto">
          <a:xfrm>
            <a:off x="3581400" y="23622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HOT</a:t>
            </a:r>
          </a:p>
        </p:txBody>
      </p:sp>
      <p:sp>
        <p:nvSpPr>
          <p:cNvPr id="68612" name="TextBox 2">
            <a:extLst>
              <a:ext uri="{FF2B5EF4-FFF2-40B4-BE49-F238E27FC236}">
                <a16:creationId xmlns:a16="http://schemas.microsoft.com/office/drawing/2014/main" id="{6BAE92D9-8985-814E-8E7E-1E8035AC1B81}"/>
              </a:ext>
            </a:extLst>
          </p:cNvPr>
          <p:cNvSpPr txBox="1">
            <a:spLocks noChangeArrowheads="1"/>
          </p:cNvSpPr>
          <p:nvPr/>
        </p:nvSpPr>
        <p:spPr bwMode="auto">
          <a:xfrm>
            <a:off x="3352800" y="38100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Cool</a:t>
            </a:r>
          </a:p>
        </p:txBody>
      </p:sp>
      <p:sp>
        <p:nvSpPr>
          <p:cNvPr id="2" name="Left Arrow 1">
            <a:extLst>
              <a:ext uri="{FF2B5EF4-FFF2-40B4-BE49-F238E27FC236}">
                <a16:creationId xmlns:a16="http://schemas.microsoft.com/office/drawing/2014/main" id="{CDD22E7E-2A7C-CA4C-88B2-5747FE8B8812}"/>
              </a:ext>
            </a:extLst>
          </p:cNvPr>
          <p:cNvSpPr/>
          <p:nvPr/>
        </p:nvSpPr>
        <p:spPr bwMode="auto">
          <a:xfrm>
            <a:off x="2609603" y="2745581"/>
            <a:ext cx="1981200" cy="60483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4">
            <a:extLst>
              <a:ext uri="{FF2B5EF4-FFF2-40B4-BE49-F238E27FC236}">
                <a16:creationId xmlns:a16="http://schemas.microsoft.com/office/drawing/2014/main" id="{5B0853A7-ED9E-B64D-808D-4380E5094A63}"/>
              </a:ext>
            </a:extLst>
          </p:cNvPr>
          <p:cNvSpPr txBox="1">
            <a:spLocks noChangeArrowheads="1"/>
          </p:cNvSpPr>
          <p:nvPr/>
        </p:nvSpPr>
        <p:spPr bwMode="auto">
          <a:xfrm>
            <a:off x="228600" y="452438"/>
            <a:ext cx="8458200" cy="1077218"/>
          </a:xfrm>
          <a:prstGeom prst="rect">
            <a:avLst/>
          </a:prstGeom>
          <a:noFill/>
          <a:ln>
            <a:noFill/>
          </a:ln>
        </p:spPr>
        <p:txBody>
          <a:bodyPr wrap="square">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dirty="0">
                <a:solidFill>
                  <a:srgbClr val="003399"/>
                </a:solidFill>
                <a:latin typeface="Times New Roman" panose="02020603050405020304" pitchFamily="18" charset="0"/>
              </a:rPr>
              <a:t>The Mean State over West Africa:  The African Easterly Jet (AEJ)</a:t>
            </a:r>
          </a:p>
        </p:txBody>
      </p:sp>
      <p:pic>
        <p:nvPicPr>
          <p:cNvPr id="69634" name="Picture 7">
            <a:extLst>
              <a:ext uri="{FF2B5EF4-FFF2-40B4-BE49-F238E27FC236}">
                <a16:creationId xmlns:a16="http://schemas.microsoft.com/office/drawing/2014/main" id="{CA3781CD-7889-5C4B-9DC7-14660280BEB3}"/>
              </a:ext>
            </a:extLst>
          </p:cNvPr>
          <p:cNvPicPr>
            <a:picLocks noGrp="1" noChangeAspect="1" noChangeArrowheads="1"/>
          </p:cNvPicPr>
          <p:nvPr>
            <p:ph type="ctrTitle"/>
          </p:nvPr>
        </p:nvPicPr>
        <p:blipFill>
          <a:blip r:embed="rId3">
            <a:extLst>
              <a:ext uri="{28A0092B-C50C-407E-A947-70E740481C1C}">
                <a14:useLocalDpi xmlns:a14="http://schemas.microsoft.com/office/drawing/2010/main" val="0"/>
              </a:ext>
            </a:extLst>
          </a:blip>
          <a:srcRect/>
          <a:stretch>
            <a:fillRect/>
          </a:stretch>
        </p:blipFill>
        <p:spPr>
          <a:xfrm>
            <a:off x="852487" y="1684338"/>
            <a:ext cx="7407275" cy="2963862"/>
          </a:xfrm>
          <a:noFill/>
        </p:spPr>
      </p:pic>
      <p:sp>
        <p:nvSpPr>
          <p:cNvPr id="69635" name="Text Box 8">
            <a:extLst>
              <a:ext uri="{FF2B5EF4-FFF2-40B4-BE49-F238E27FC236}">
                <a16:creationId xmlns:a16="http://schemas.microsoft.com/office/drawing/2014/main" id="{0B8892F3-DD36-BA43-B3F3-2E0435777986}"/>
              </a:ext>
            </a:extLst>
          </p:cNvPr>
          <p:cNvSpPr txBox="1">
            <a:spLocks noChangeArrowheads="1"/>
          </p:cNvSpPr>
          <p:nvPr/>
        </p:nvSpPr>
        <p:spPr bwMode="auto">
          <a:xfrm>
            <a:off x="228600" y="4495800"/>
            <a:ext cx="87185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600" dirty="0">
                <a:latin typeface="Times New Roman" panose="02020603050405020304" pitchFamily="18" charset="0"/>
              </a:rPr>
              <a:t>Burpee, R.W. 1972 The origin and structure of easterly waves in the lower troposphere of North Africa, J. Atmos. Sci. 29, 77-90 </a:t>
            </a: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r>
              <a:rPr lang="en-US" altLang="en-US" sz="1800" dirty="0">
                <a:latin typeface="Arial" panose="020B0604020202020204" pitchFamily="34" charset="0"/>
              </a:rPr>
              <a:t>	</a:t>
            </a:r>
          </a:p>
          <a:p>
            <a:pPr eaLnBrk="1" hangingPunct="1">
              <a:spcBef>
                <a:spcPct val="50000"/>
              </a:spcBef>
              <a:buFontTx/>
              <a:buNone/>
            </a:pPr>
            <a:r>
              <a:rPr lang="en-US" altLang="en-US" sz="1800" dirty="0">
                <a:latin typeface="Arial" panose="020B0604020202020204" pitchFamily="34" charset="0"/>
              </a:rPr>
              <a:t>		</a:t>
            </a:r>
          </a:p>
        </p:txBody>
      </p:sp>
      <p:sp>
        <p:nvSpPr>
          <p:cNvPr id="69636" name="TextBox 1">
            <a:extLst>
              <a:ext uri="{FF2B5EF4-FFF2-40B4-BE49-F238E27FC236}">
                <a16:creationId xmlns:a16="http://schemas.microsoft.com/office/drawing/2014/main" id="{ABF042E6-8D6E-9849-825A-4BF5BE685A08}"/>
              </a:ext>
            </a:extLst>
          </p:cNvPr>
          <p:cNvSpPr txBox="1">
            <a:spLocks noChangeArrowheads="1"/>
          </p:cNvSpPr>
          <p:nvPr/>
        </p:nvSpPr>
        <p:spPr bwMode="auto">
          <a:xfrm>
            <a:off x="818518" y="5469683"/>
            <a:ext cx="31375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accent2"/>
                </a:solidFill>
              </a:rPr>
              <a:t>Why is the AEJ there?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meanthta">
            <a:extLst>
              <a:ext uri="{FF2B5EF4-FFF2-40B4-BE49-F238E27FC236}">
                <a16:creationId xmlns:a16="http://schemas.microsoft.com/office/drawing/2014/main" id="{3ABD965C-EA51-3146-9649-CDC699F4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469369" cy="291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7">
            <a:extLst>
              <a:ext uri="{FF2B5EF4-FFF2-40B4-BE49-F238E27FC236}">
                <a16:creationId xmlns:a16="http://schemas.microsoft.com/office/drawing/2014/main" id="{6F4D5DB8-FF25-2D41-95F4-EDAE4CC6335D}"/>
              </a:ext>
            </a:extLst>
          </p:cNvPr>
          <p:cNvSpPr txBox="1">
            <a:spLocks noChangeArrowheads="1"/>
          </p:cNvSpPr>
          <p:nvPr/>
        </p:nvSpPr>
        <p:spPr bwMode="auto">
          <a:xfrm>
            <a:off x="838199" y="5486400"/>
            <a:ext cx="7621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None/>
            </a:pPr>
            <a:r>
              <a:rPr lang="en-US" altLang="en-US" sz="2800" dirty="0">
                <a:latin typeface="Arial" panose="020B0604020202020204" pitchFamily="34" charset="0"/>
              </a:rPr>
              <a:t> Large temperature gradient between 10</a:t>
            </a:r>
            <a:r>
              <a:rPr lang="en-US" altLang="en-US" sz="2800" baseline="30000" dirty="0">
                <a:latin typeface="Arial" panose="020B0604020202020204" pitchFamily="34" charset="0"/>
              </a:rPr>
              <a:t>o</a:t>
            </a:r>
            <a:r>
              <a:rPr lang="en-US" altLang="en-US" sz="2800" dirty="0">
                <a:latin typeface="Arial" panose="020B0604020202020204" pitchFamily="34" charset="0"/>
              </a:rPr>
              <a:t>-20</a:t>
            </a:r>
            <a:r>
              <a:rPr lang="en-US" altLang="en-US" sz="2800" baseline="30000" dirty="0">
                <a:latin typeface="Arial" panose="020B0604020202020204" pitchFamily="34" charset="0"/>
              </a:rPr>
              <a:t>o</a:t>
            </a:r>
            <a:r>
              <a:rPr lang="en-US" altLang="en-US" sz="2800" dirty="0">
                <a:latin typeface="Arial" panose="020B0604020202020204" pitchFamily="34" charset="0"/>
              </a:rPr>
              <a:t>N</a:t>
            </a:r>
          </a:p>
        </p:txBody>
      </p:sp>
      <p:sp>
        <p:nvSpPr>
          <p:cNvPr id="71683" name="Text Box 17">
            <a:extLst>
              <a:ext uri="{FF2B5EF4-FFF2-40B4-BE49-F238E27FC236}">
                <a16:creationId xmlns:a16="http://schemas.microsoft.com/office/drawing/2014/main" id="{6D77CE97-ED75-8846-86D7-7428A8125B83}"/>
              </a:ext>
            </a:extLst>
          </p:cNvPr>
          <p:cNvSpPr txBox="1">
            <a:spLocks noChangeArrowheads="1"/>
          </p:cNvSpPr>
          <p:nvPr/>
        </p:nvSpPr>
        <p:spPr bwMode="auto">
          <a:xfrm>
            <a:off x="419100" y="700087"/>
            <a:ext cx="8610600" cy="523220"/>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sz="2800" b="1" dirty="0">
                <a:solidFill>
                  <a:schemeClr val="accent2"/>
                </a:solidFill>
                <a:latin typeface="Times New Roman" panose="02020603050405020304" pitchFamily="18" charset="0"/>
              </a:rPr>
              <a:t>Hint:  Surface temps and thermal wind equation!</a:t>
            </a:r>
            <a:endParaRPr lang="en-US" altLang="en-US" sz="2800" b="1" dirty="0">
              <a:solidFill>
                <a:schemeClr val="accent2"/>
              </a:solidFill>
              <a:latin typeface="Times New Roman" panose="02020603050405020304" pitchFamily="18" charset="0"/>
            </a:endParaRPr>
          </a:p>
        </p:txBody>
      </p:sp>
      <p:sp>
        <p:nvSpPr>
          <p:cNvPr id="2" name="TextBox 1">
            <a:extLst>
              <a:ext uri="{FF2B5EF4-FFF2-40B4-BE49-F238E27FC236}">
                <a16:creationId xmlns:a16="http://schemas.microsoft.com/office/drawing/2014/main" id="{B9027B3A-DEEF-1D43-B4AF-7150D725406B}"/>
              </a:ext>
            </a:extLst>
          </p:cNvPr>
          <p:cNvSpPr txBox="1"/>
          <p:nvPr/>
        </p:nvSpPr>
        <p:spPr>
          <a:xfrm>
            <a:off x="3200400" y="2514600"/>
            <a:ext cx="817853" cy="461665"/>
          </a:xfrm>
          <a:prstGeom prst="rect">
            <a:avLst/>
          </a:prstGeom>
          <a:noFill/>
        </p:spPr>
        <p:txBody>
          <a:bodyPr wrap="none" rtlCol="0">
            <a:spAutoFit/>
          </a:bodyPr>
          <a:lstStyle/>
          <a:p>
            <a:r>
              <a:rPr lang="en-US" dirty="0"/>
              <a:t>HOT</a:t>
            </a:r>
          </a:p>
        </p:txBody>
      </p:sp>
      <p:sp>
        <p:nvSpPr>
          <p:cNvPr id="3" name="TextBox 2">
            <a:extLst>
              <a:ext uri="{FF2B5EF4-FFF2-40B4-BE49-F238E27FC236}">
                <a16:creationId xmlns:a16="http://schemas.microsoft.com/office/drawing/2014/main" id="{89F5B152-1311-3243-8AEE-AF934FC3A31A}"/>
              </a:ext>
            </a:extLst>
          </p:cNvPr>
          <p:cNvSpPr txBox="1"/>
          <p:nvPr/>
        </p:nvSpPr>
        <p:spPr>
          <a:xfrm>
            <a:off x="2743200" y="4267200"/>
            <a:ext cx="1415772" cy="461665"/>
          </a:xfrm>
          <a:prstGeom prst="rect">
            <a:avLst/>
          </a:prstGeom>
          <a:noFill/>
        </p:spPr>
        <p:txBody>
          <a:bodyPr wrap="none" rtlCol="0">
            <a:spAutoFit/>
          </a:bodyPr>
          <a:lstStyle/>
          <a:p>
            <a:r>
              <a:rPr lang="en-US" dirty="0"/>
              <a:t>COOLER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meanuwnd">
            <a:extLst>
              <a:ext uri="{FF2B5EF4-FFF2-40B4-BE49-F238E27FC236}">
                <a16:creationId xmlns:a16="http://schemas.microsoft.com/office/drawing/2014/main" id="{19C77861-5A51-8D41-BFC7-CDDFCA1B8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7513"/>
            <a:ext cx="89916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4">
            <a:extLst>
              <a:ext uri="{FF2B5EF4-FFF2-40B4-BE49-F238E27FC236}">
                <a16:creationId xmlns:a16="http://schemas.microsoft.com/office/drawing/2014/main" id="{C084BD52-432C-0347-8904-F36AA46FF292}"/>
              </a:ext>
            </a:extLst>
          </p:cNvPr>
          <p:cNvSpPr txBox="1">
            <a:spLocks noChangeArrowheads="1"/>
          </p:cNvSpPr>
          <p:nvPr/>
        </p:nvSpPr>
        <p:spPr bwMode="auto">
          <a:xfrm>
            <a:off x="1066800" y="5373688"/>
            <a:ext cx="7417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rPr>
              <a:t>Mean 700hPa U wind, 16</a:t>
            </a:r>
            <a:r>
              <a:rPr lang="en-US" altLang="en-US" sz="2400" b="1" baseline="30000" dirty="0">
                <a:latin typeface="Arial" panose="020B0604020202020204" pitchFamily="34" charset="0"/>
              </a:rPr>
              <a:t>th</a:t>
            </a:r>
            <a:r>
              <a:rPr lang="en-US" altLang="en-US" sz="2400" b="1" dirty="0">
                <a:latin typeface="Arial" panose="020B0604020202020204" pitchFamily="34" charset="0"/>
              </a:rPr>
              <a:t> July – 15</a:t>
            </a:r>
            <a:r>
              <a:rPr lang="en-US" altLang="en-US" sz="2400" b="1" baseline="30000" dirty="0">
                <a:latin typeface="Arial" panose="020B0604020202020204" pitchFamily="34" charset="0"/>
              </a:rPr>
              <a:t>th</a:t>
            </a:r>
            <a:r>
              <a:rPr lang="en-US" altLang="en-US" sz="2400" b="1" dirty="0">
                <a:latin typeface="Arial" panose="020B0604020202020204" pitchFamily="34" charset="0"/>
              </a:rPr>
              <a:t> August 2000</a:t>
            </a:r>
          </a:p>
        </p:txBody>
      </p:sp>
      <p:sp>
        <p:nvSpPr>
          <p:cNvPr id="73731" name="Line 5">
            <a:extLst>
              <a:ext uri="{FF2B5EF4-FFF2-40B4-BE49-F238E27FC236}">
                <a16:creationId xmlns:a16="http://schemas.microsoft.com/office/drawing/2014/main" id="{77C980E9-BED8-5A4A-A6AA-4B73AC5B580B}"/>
              </a:ext>
            </a:extLst>
          </p:cNvPr>
          <p:cNvSpPr>
            <a:spLocks noChangeShapeType="1"/>
          </p:cNvSpPr>
          <p:nvPr/>
        </p:nvSpPr>
        <p:spPr bwMode="auto">
          <a:xfrm flipH="1" flipV="1">
            <a:off x="0" y="3124200"/>
            <a:ext cx="5791200" cy="533400"/>
          </a:xfrm>
          <a:prstGeom prst="line">
            <a:avLst/>
          </a:prstGeom>
          <a:noFill/>
          <a:ln w="762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3732" name="Text Box 6">
            <a:extLst>
              <a:ext uri="{FF2B5EF4-FFF2-40B4-BE49-F238E27FC236}">
                <a16:creationId xmlns:a16="http://schemas.microsoft.com/office/drawing/2014/main" id="{71133132-490C-034C-BC7B-A9C53516B6ED}"/>
              </a:ext>
            </a:extLst>
          </p:cNvPr>
          <p:cNvSpPr txBox="1">
            <a:spLocks noChangeArrowheads="1"/>
          </p:cNvSpPr>
          <p:nvPr/>
        </p:nvSpPr>
        <p:spPr bwMode="auto">
          <a:xfrm>
            <a:off x="266700" y="708751"/>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Zonal wind accelerates over Africa!</a:t>
            </a:r>
            <a:endParaRPr lang="en-US" altLang="en-US" b="1" dirty="0">
              <a:solidFill>
                <a:schemeClr val="accent2"/>
              </a:solidFill>
              <a:latin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50F272D-FA54-6641-B4DF-EFAB59487793}"/>
              </a:ext>
            </a:extLst>
          </p:cNvPr>
          <p:cNvPicPr>
            <a:picLocks noChangeAspect="1"/>
          </p:cNvPicPr>
          <p:nvPr/>
        </p:nvPicPr>
        <p:blipFill>
          <a:blip r:embed="rId2"/>
          <a:stretch>
            <a:fillRect/>
          </a:stretch>
        </p:blipFill>
        <p:spPr>
          <a:xfrm>
            <a:off x="2133600" y="184150"/>
            <a:ext cx="4876800" cy="6489700"/>
          </a:xfrm>
          <a:prstGeom prst="rect">
            <a:avLst/>
          </a:prstGeom>
        </p:spPr>
      </p:pic>
      <p:sp>
        <p:nvSpPr>
          <p:cNvPr id="2" name="Left Arrow 1">
            <a:extLst>
              <a:ext uri="{FF2B5EF4-FFF2-40B4-BE49-F238E27FC236}">
                <a16:creationId xmlns:a16="http://schemas.microsoft.com/office/drawing/2014/main" id="{785F118A-5492-789C-6A69-0981A8CFA3AE}"/>
              </a:ext>
            </a:extLst>
          </p:cNvPr>
          <p:cNvSpPr/>
          <p:nvPr/>
        </p:nvSpPr>
        <p:spPr bwMode="auto">
          <a:xfrm rot="20671380">
            <a:off x="5358196" y="4450809"/>
            <a:ext cx="25908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1830037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295D596-2913-6844-920E-B696798CD612}"/>
              </a:ext>
            </a:extLst>
          </p:cNvPr>
          <p:cNvSpPr>
            <a:spLocks noGrp="1" noChangeArrowheads="1"/>
          </p:cNvSpPr>
          <p:nvPr>
            <p:ph type="title"/>
          </p:nvPr>
        </p:nvSpPr>
        <p:spPr>
          <a:xfrm>
            <a:off x="685800" y="228600"/>
            <a:ext cx="7772400" cy="1143000"/>
          </a:xfrm>
        </p:spPr>
        <p:txBody>
          <a:bodyPr/>
          <a:lstStyle/>
          <a:p>
            <a:r>
              <a:rPr lang="en-US" altLang="en-US" b="1" dirty="0">
                <a:solidFill>
                  <a:srgbClr val="0070C0"/>
                </a:solidFill>
                <a:ea typeface="ＭＳ Ｐゴシック" panose="020B0600070205080204" pitchFamily="34" charset="-128"/>
              </a:rPr>
              <a:t>Origin of African Easterly Waves</a:t>
            </a:r>
          </a:p>
        </p:txBody>
      </p:sp>
      <p:sp>
        <p:nvSpPr>
          <p:cNvPr id="75778" name="Content Placeholder 2">
            <a:extLst>
              <a:ext uri="{FF2B5EF4-FFF2-40B4-BE49-F238E27FC236}">
                <a16:creationId xmlns:a16="http://schemas.microsoft.com/office/drawing/2014/main" id="{1697D25A-CCE3-5840-8AD1-442243CAE56B}"/>
              </a:ext>
            </a:extLst>
          </p:cNvPr>
          <p:cNvSpPr>
            <a:spLocks noGrp="1" noChangeArrowheads="1"/>
          </p:cNvSpPr>
          <p:nvPr>
            <p:ph idx="1"/>
          </p:nvPr>
        </p:nvSpPr>
        <p:spPr>
          <a:xfrm>
            <a:off x="533400" y="1600200"/>
            <a:ext cx="8077200" cy="4664075"/>
          </a:xfrm>
        </p:spPr>
        <p:txBody>
          <a:bodyPr/>
          <a:lstStyle/>
          <a:p>
            <a:r>
              <a:rPr lang="en-US" altLang="en-US" dirty="0">
                <a:ea typeface="ＭＳ Ｐゴシック" panose="020B0600070205080204" pitchFamily="34" charset="-128"/>
              </a:rPr>
              <a:t>An instability on the African easterly jet deriving energy from large vertical and horizontal wind shears.</a:t>
            </a:r>
          </a:p>
          <a:p>
            <a:r>
              <a:rPr lang="en-US" altLang="en-US" b="1" dirty="0">
                <a:ea typeface="ＭＳ Ｐゴシック" panose="020B0600070205080204" pitchFamily="34" charset="-128"/>
              </a:rPr>
              <a:t>Barotropic instability </a:t>
            </a:r>
            <a:r>
              <a:rPr lang="en-US" altLang="en-US" dirty="0">
                <a:ea typeface="ＭＳ Ｐゴシック" panose="020B0600070205080204" pitchFamily="34" charset="-128"/>
              </a:rPr>
              <a:t>from large horizontal wind shear</a:t>
            </a:r>
          </a:p>
          <a:p>
            <a:r>
              <a:rPr lang="en-US" altLang="en-US" b="1" dirty="0">
                <a:ea typeface="ＭＳ Ｐゴシック" panose="020B0600070205080204" pitchFamily="34" charset="-128"/>
              </a:rPr>
              <a:t>Baroclinic instability </a:t>
            </a:r>
            <a:r>
              <a:rPr lang="en-US" altLang="en-US" dirty="0">
                <a:ea typeface="ＭＳ Ｐゴシック" panose="020B0600070205080204" pitchFamily="34" charset="-128"/>
              </a:rPr>
              <a:t>from large vertical wind shear</a:t>
            </a:r>
          </a:p>
          <a:p>
            <a:r>
              <a:rPr lang="en-US" altLang="en-US" dirty="0">
                <a:ea typeface="ＭＳ Ｐゴシック" panose="020B0600070205080204" pitchFamily="34" charset="-128"/>
              </a:rPr>
              <a:t>Release of latent heat in convection helps initiate and support these waves.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B172D19-127E-9E41-8FAE-BBB2F8258B78}"/>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Monsoons</a:t>
            </a:r>
          </a:p>
        </p:txBody>
      </p:sp>
      <p:sp>
        <p:nvSpPr>
          <p:cNvPr id="76802" name="Rectangle 3">
            <a:extLst>
              <a:ext uri="{FF2B5EF4-FFF2-40B4-BE49-F238E27FC236}">
                <a16:creationId xmlns:a16="http://schemas.microsoft.com/office/drawing/2014/main" id="{1D0869B6-1E62-B241-9D04-65712A001E26}"/>
              </a:ext>
            </a:extLst>
          </p:cNvPr>
          <p:cNvSpPr>
            <a:spLocks noGrp="1" noChangeArrowheads="1"/>
          </p:cNvSpPr>
          <p:nvPr>
            <p:ph type="body" idx="1"/>
          </p:nvPr>
        </p:nvSpPr>
        <p:spPr/>
        <p:txBody>
          <a:bodyPr/>
          <a:lstStyle/>
          <a:p>
            <a:pPr eaLnBrk="1" hangingPunct="1"/>
            <a:r>
              <a:rPr lang="en-US" altLang="en-US" sz="3600" dirty="0">
                <a:solidFill>
                  <a:srgbClr val="000000"/>
                </a:solidFill>
                <a:ea typeface="ＭＳ Ｐゴシック" panose="020B0600070205080204" pitchFamily="34" charset="-128"/>
              </a:rPr>
              <a:t>Monsoon is a term from the Arabic "Mausin," or "the season of winds." </a:t>
            </a:r>
          </a:p>
          <a:p>
            <a:pPr eaLnBrk="1" hangingPunct="1"/>
            <a:r>
              <a:rPr lang="en-US" altLang="en-US" sz="3600" dirty="0">
                <a:solidFill>
                  <a:srgbClr val="000000"/>
                </a:solidFill>
                <a:ea typeface="ＭＳ Ｐゴシック" panose="020B0600070205080204" pitchFamily="34" charset="-128"/>
              </a:rPr>
              <a:t>This referred to the seasonally shifting winds in the Indian Ocean and surrounding regions, including the Arabian Sea.</a:t>
            </a:r>
            <a:endParaRPr lang="en-US" altLang="en-US" sz="1300" dirty="0">
              <a:solidFill>
                <a:srgbClr val="000000"/>
              </a:solidFill>
              <a:ea typeface="ＭＳ Ｐゴシック"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7A3F5BB5-560A-A24D-BFF0-C02A94590CE2}"/>
              </a:ext>
            </a:extLst>
          </p:cNvPr>
          <p:cNvSpPr>
            <a:spLocks noGrp="1" noChangeArrowheads="1"/>
          </p:cNvSpPr>
          <p:nvPr>
            <p:ph type="title"/>
          </p:nvPr>
        </p:nvSpPr>
        <p:spPr>
          <a:xfrm>
            <a:off x="304800" y="228600"/>
            <a:ext cx="8458200" cy="1143000"/>
          </a:xfrm>
        </p:spPr>
        <p:txBody>
          <a:bodyPr/>
          <a:lstStyle/>
          <a:p>
            <a:pPr eaLnBrk="1" hangingPunct="1"/>
            <a:r>
              <a:rPr lang="en-US" altLang="en-US" b="1" dirty="0">
                <a:solidFill>
                  <a:schemeClr val="accent2"/>
                </a:solidFill>
                <a:ea typeface="ＭＳ Ｐゴシック" panose="020B0600070205080204" pitchFamily="34" charset="-128"/>
              </a:rPr>
              <a:t>Essentially a large-scale sea breeze</a:t>
            </a:r>
          </a:p>
        </p:txBody>
      </p:sp>
      <p:sp>
        <p:nvSpPr>
          <p:cNvPr id="77826" name="Rectangle 3">
            <a:extLst>
              <a:ext uri="{FF2B5EF4-FFF2-40B4-BE49-F238E27FC236}">
                <a16:creationId xmlns:a16="http://schemas.microsoft.com/office/drawing/2014/main" id="{0874BABB-77CF-7E4A-98FE-80F539CA3D8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77827" name="Picture 4" descr="monsoon.gif                                                    00029E37&#10;Cliff Disk                     BB5EA40C:">
            <a:extLst>
              <a:ext uri="{FF2B5EF4-FFF2-40B4-BE49-F238E27FC236}">
                <a16:creationId xmlns:a16="http://schemas.microsoft.com/office/drawing/2014/main" id="{90C1CC86-8F74-9E4D-8B2A-52D624352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4"/>
          <a:stretch/>
        </p:blipFill>
        <p:spPr bwMode="auto">
          <a:xfrm>
            <a:off x="1447800" y="1371600"/>
            <a:ext cx="6705600" cy="525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C67B3B0-712D-5946-B4BD-10CB7EB7E0A9}"/>
              </a:ext>
            </a:extLst>
          </p:cNvPr>
          <p:cNvSpPr/>
          <p:nvPr/>
        </p:nvSpPr>
        <p:spPr bwMode="auto">
          <a:xfrm>
            <a:off x="2144486" y="1184729"/>
            <a:ext cx="2438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Right Arrow 2">
            <a:extLst>
              <a:ext uri="{FF2B5EF4-FFF2-40B4-BE49-F238E27FC236}">
                <a16:creationId xmlns:a16="http://schemas.microsoft.com/office/drawing/2014/main" id="{3D628B5C-54BA-A446-9754-33FCCD3CA3E2}"/>
              </a:ext>
            </a:extLst>
          </p:cNvPr>
          <p:cNvSpPr/>
          <p:nvPr/>
        </p:nvSpPr>
        <p:spPr bwMode="auto">
          <a:xfrm>
            <a:off x="3429000" y="4191000"/>
            <a:ext cx="1981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28A7F90-85B3-E446-A790-50175F568624}"/>
              </a:ext>
            </a:extLst>
          </p:cNvPr>
          <p:cNvSpPr>
            <a:spLocks noGrp="1" noChangeArrowheads="1"/>
          </p:cNvSpPr>
          <p:nvPr>
            <p:ph type="title"/>
          </p:nvPr>
        </p:nvSpPr>
        <p:spPr>
          <a:xfrm>
            <a:off x="457200" y="228600"/>
            <a:ext cx="7772400" cy="1143000"/>
          </a:xfrm>
        </p:spPr>
        <p:txBody>
          <a:bodyPr/>
          <a:lstStyle/>
          <a:p>
            <a:r>
              <a:rPr lang="en-US" altLang="en-US" dirty="0">
                <a:ea typeface="ＭＳ Ｐゴシック" panose="020B0600070205080204" pitchFamily="34" charset="-128"/>
              </a:rPr>
              <a:t>Surface Observations</a:t>
            </a:r>
          </a:p>
        </p:txBody>
      </p:sp>
      <p:pic>
        <p:nvPicPr>
          <p:cNvPr id="19458" name="Content Placeholder 4" descr="Map&#10;&#10;Description automatically generated">
            <a:extLst>
              <a:ext uri="{FF2B5EF4-FFF2-40B4-BE49-F238E27FC236}">
                <a16:creationId xmlns:a16="http://schemas.microsoft.com/office/drawing/2014/main" id="{624E1758-5D47-D140-B641-AA396FD79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438422"/>
            <a:ext cx="6698725" cy="48768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155B7C9-3212-3C4E-8480-9EF1344BFCE0}"/>
              </a:ext>
            </a:extLst>
          </p:cNvPr>
          <p:cNvSpPr>
            <a:spLocks noGrp="1" noChangeArrowheads="1"/>
          </p:cNvSpPr>
          <p:nvPr>
            <p:ph type="title"/>
          </p:nvPr>
        </p:nvSpPr>
        <p:spPr>
          <a:xfrm>
            <a:off x="360759" y="3752849"/>
            <a:ext cx="2468166" cy="2452687"/>
          </a:xfrm>
        </p:spPr>
        <p:txBody>
          <a:bodyPr anchor="ctr">
            <a:normAutofit/>
          </a:bodyPr>
          <a:lstStyle/>
          <a:p>
            <a:r>
              <a:rPr lang="en-US" altLang="en-US" sz="3100" b="1" dirty="0">
                <a:ea typeface="ＭＳ Ｐゴシック" panose="020B0600070205080204" pitchFamily="34" charset="-128"/>
              </a:rPr>
              <a:t>Monsoon Circulations Around the World</a:t>
            </a:r>
          </a:p>
        </p:txBody>
      </p:sp>
      <p:pic>
        <p:nvPicPr>
          <p:cNvPr id="3" name="Picture 2" descr="A picture containing sky, outdoor, nature, cloudy&#10;&#10;Description automatically generated">
            <a:extLst>
              <a:ext uri="{FF2B5EF4-FFF2-40B4-BE49-F238E27FC236}">
                <a16:creationId xmlns:a16="http://schemas.microsoft.com/office/drawing/2014/main" id="{421A2829-8810-6B4D-B43D-DD59DA542946}"/>
              </a:ext>
            </a:extLst>
          </p:cNvPr>
          <p:cNvPicPr>
            <a:picLocks noChangeAspect="1"/>
          </p:cNvPicPr>
          <p:nvPr/>
        </p:nvPicPr>
        <p:blipFill rotWithShape="1">
          <a:blip r:embed="rId2"/>
          <a:srcRect t="23612" b="424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8850" name="Content Placeholder 2">
            <a:extLst>
              <a:ext uri="{FF2B5EF4-FFF2-40B4-BE49-F238E27FC236}">
                <a16:creationId xmlns:a16="http://schemas.microsoft.com/office/drawing/2014/main" id="{9928CDC5-2F25-7D4B-AA1F-D2B59B6D0FE9}"/>
              </a:ext>
            </a:extLst>
          </p:cNvPr>
          <p:cNvSpPr>
            <a:spLocks noGrp="1" noChangeArrowheads="1"/>
          </p:cNvSpPr>
          <p:nvPr>
            <p:ph idx="1"/>
          </p:nvPr>
        </p:nvSpPr>
        <p:spPr>
          <a:xfrm>
            <a:off x="2828926" y="3962400"/>
            <a:ext cx="6543674" cy="2452687"/>
          </a:xfrm>
        </p:spPr>
        <p:txBody>
          <a:bodyPr anchor="ctr">
            <a:noAutofit/>
          </a:bodyPr>
          <a:lstStyle/>
          <a:p>
            <a:r>
              <a:rPr lang="en-US" altLang="en-US" sz="3600" dirty="0">
                <a:ea typeface="ＭＳ Ｐゴシック" panose="020B0600070205080204" pitchFamily="34" charset="-128"/>
              </a:rPr>
              <a:t>Occur in tropics and subtropics</a:t>
            </a:r>
          </a:p>
          <a:p>
            <a:r>
              <a:rPr lang="en-US" altLang="en-US" sz="3600" dirty="0">
                <a:ea typeface="ＭＳ Ｐゴシック" panose="020B0600070205080204" pitchFamily="34" charset="-128"/>
              </a:rPr>
              <a:t>Some well-known monsoons:</a:t>
            </a:r>
          </a:p>
          <a:p>
            <a:pPr lvl="1"/>
            <a:r>
              <a:rPr lang="en-US" altLang="en-US" sz="3600" dirty="0">
                <a:ea typeface="ＭＳ Ｐゴシック" panose="020B0600070205080204" pitchFamily="34" charset="-128"/>
              </a:rPr>
              <a:t>India/China/SE Asia</a:t>
            </a:r>
          </a:p>
          <a:p>
            <a:pPr lvl="1"/>
            <a:r>
              <a:rPr lang="en-US" altLang="en-US" sz="3600" dirty="0">
                <a:ea typeface="ＭＳ Ｐゴシック" panose="020B0600070205080204" pitchFamily="34" charset="-128"/>
              </a:rPr>
              <a:t>West Africa</a:t>
            </a:r>
          </a:p>
          <a:p>
            <a:pPr lvl="1"/>
            <a:r>
              <a:rPr lang="en-US" altLang="en-US" sz="3600" dirty="0">
                <a:ea typeface="ＭＳ Ｐゴシック" panose="020B0600070205080204" pitchFamily="34" charset="-128"/>
              </a:rPr>
              <a:t>Southwest U.S.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CC3B39D4-2164-0E44-BDDF-D3E4E8CC4B44}"/>
              </a:ext>
            </a:extLst>
          </p:cNvPr>
          <p:cNvSpPr>
            <a:spLocks noGrp="1" noChangeArrowheads="1"/>
          </p:cNvSpPr>
          <p:nvPr>
            <p:ph type="title"/>
          </p:nvPr>
        </p:nvSpPr>
        <p:spPr>
          <a:xfrm>
            <a:off x="0" y="4336185"/>
            <a:ext cx="5105400" cy="1432719"/>
          </a:xfrm>
        </p:spPr>
        <p:txBody>
          <a:bodyPr/>
          <a:lstStyle/>
          <a:p>
            <a:pPr eaLnBrk="1" hangingPunct="1"/>
            <a:r>
              <a:rPr lang="en-US" altLang="en-US" dirty="0">
                <a:ea typeface="ＭＳ Ｐゴシック" panose="020B0600070205080204" pitchFamily="34" charset="-128"/>
              </a:rPr>
              <a:t>Asian/Indian Monsoon</a:t>
            </a:r>
          </a:p>
        </p:txBody>
      </p:sp>
      <p:pic>
        <p:nvPicPr>
          <p:cNvPr id="79875" name="Picture 5" descr="20030124_daily3_b.jpg                                          00029E37&#10;Cliff Disk                     BB5EA40C:">
            <a:extLst>
              <a:ext uri="{FF2B5EF4-FFF2-40B4-BE49-F238E27FC236}">
                <a16:creationId xmlns:a16="http://schemas.microsoft.com/office/drawing/2014/main" id="{F485D475-8D0B-6E40-8C11-8CD45BB2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20030124_daily2_b.jpg                                          00029E37&#10;Cliff Disk                     BB5EA40C:">
            <a:extLst>
              <a:ext uri="{FF2B5EF4-FFF2-40B4-BE49-F238E27FC236}">
                <a16:creationId xmlns:a16="http://schemas.microsoft.com/office/drawing/2014/main" id="{466DB429-FA6C-724C-A3B2-BC913CB8A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AA422B-1E59-F84B-9888-6510B1F05FFB}"/>
              </a:ext>
            </a:extLst>
          </p:cNvPr>
          <p:cNvSpPr txBox="1"/>
          <p:nvPr/>
        </p:nvSpPr>
        <p:spPr>
          <a:xfrm>
            <a:off x="2514600" y="300335"/>
            <a:ext cx="1226618" cy="461665"/>
          </a:xfrm>
          <a:prstGeom prst="rect">
            <a:avLst/>
          </a:prstGeom>
          <a:noFill/>
        </p:spPr>
        <p:txBody>
          <a:bodyPr wrap="none" rtlCol="0">
            <a:spAutoFit/>
          </a:bodyPr>
          <a:lstStyle/>
          <a:p>
            <a:r>
              <a:rPr lang="en-US" dirty="0"/>
              <a:t>Summer</a:t>
            </a:r>
          </a:p>
        </p:txBody>
      </p:sp>
      <p:sp>
        <p:nvSpPr>
          <p:cNvPr id="3" name="TextBox 2">
            <a:extLst>
              <a:ext uri="{FF2B5EF4-FFF2-40B4-BE49-F238E27FC236}">
                <a16:creationId xmlns:a16="http://schemas.microsoft.com/office/drawing/2014/main" id="{0052AF39-C9DA-694F-9EB9-8E8853B40A28}"/>
              </a:ext>
            </a:extLst>
          </p:cNvPr>
          <p:cNvSpPr txBox="1"/>
          <p:nvPr/>
        </p:nvSpPr>
        <p:spPr>
          <a:xfrm>
            <a:off x="6397091" y="3200400"/>
            <a:ext cx="1025281" cy="461665"/>
          </a:xfrm>
          <a:prstGeom prst="rect">
            <a:avLst/>
          </a:prstGeom>
          <a:noFill/>
        </p:spPr>
        <p:txBody>
          <a:bodyPr wrap="none" rtlCol="0">
            <a:spAutoFit/>
          </a:bodyPr>
          <a:lstStyle/>
          <a:p>
            <a:r>
              <a:rPr lang="en-US" dirty="0"/>
              <a:t>Winter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onsoon3.jpg                                                   00029E37&#10;Cliff Disk                     BB5EA40C:">
            <a:extLst>
              <a:ext uri="{FF2B5EF4-FFF2-40B4-BE49-F238E27FC236}">
                <a16:creationId xmlns:a16="http://schemas.microsoft.com/office/drawing/2014/main" id="{BA773623-D54E-2A4D-A08A-49467671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65" y="1066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E931AA5D-27CF-BE4E-9FDD-A15C22293CB3}"/>
              </a:ext>
            </a:extLst>
          </p:cNvPr>
          <p:cNvSpPr txBox="1">
            <a:spLocks noChangeArrowheads="1"/>
          </p:cNvSpPr>
          <p:nvPr/>
        </p:nvSpPr>
        <p:spPr bwMode="auto">
          <a:xfrm>
            <a:off x="762000" y="4343400"/>
            <a:ext cx="28873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Indian Monsoon</a:t>
            </a:r>
          </a:p>
        </p:txBody>
      </p:sp>
      <p:pic>
        <p:nvPicPr>
          <p:cNvPr id="3" name="Picture 2" descr="Diagram, map&#10;&#10;Description automatically generated">
            <a:extLst>
              <a:ext uri="{FF2B5EF4-FFF2-40B4-BE49-F238E27FC236}">
                <a16:creationId xmlns:a16="http://schemas.microsoft.com/office/drawing/2014/main" id="{2239E779-D087-334D-AF2E-94BDDF1B38C0}"/>
              </a:ext>
            </a:extLst>
          </p:cNvPr>
          <p:cNvPicPr>
            <a:picLocks noChangeAspect="1"/>
          </p:cNvPicPr>
          <p:nvPr/>
        </p:nvPicPr>
        <p:blipFill>
          <a:blip r:embed="rId3"/>
          <a:stretch>
            <a:fillRect/>
          </a:stretch>
        </p:blipFill>
        <p:spPr>
          <a:xfrm>
            <a:off x="4343400" y="914400"/>
            <a:ext cx="4655575" cy="526177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3C51-6DD7-5A48-A164-BE50D3698E8C}"/>
              </a:ext>
            </a:extLst>
          </p:cNvPr>
          <p:cNvSpPr>
            <a:spLocks noGrp="1"/>
          </p:cNvSpPr>
          <p:nvPr>
            <p:ph type="title"/>
          </p:nvPr>
        </p:nvSpPr>
        <p:spPr/>
        <p:txBody>
          <a:bodyPr/>
          <a:lstStyle/>
          <a:p>
            <a:r>
              <a:rPr lang="en-US" dirty="0">
                <a:solidFill>
                  <a:schemeClr val="accent2"/>
                </a:solidFill>
              </a:rPr>
              <a:t>West African Monsoon</a:t>
            </a:r>
          </a:p>
        </p:txBody>
      </p:sp>
      <p:pic>
        <p:nvPicPr>
          <p:cNvPr id="5" name="Content Placeholder 4" descr="Diagram, map&#10;&#10;Description automatically generated">
            <a:extLst>
              <a:ext uri="{FF2B5EF4-FFF2-40B4-BE49-F238E27FC236}">
                <a16:creationId xmlns:a16="http://schemas.microsoft.com/office/drawing/2014/main" id="{2328F7FE-7983-7645-9DCF-2361BC2C62A0}"/>
              </a:ext>
            </a:extLst>
          </p:cNvPr>
          <p:cNvPicPr>
            <a:picLocks noGrp="1" noChangeAspect="1"/>
          </p:cNvPicPr>
          <p:nvPr>
            <p:ph idx="1"/>
          </p:nvPr>
        </p:nvPicPr>
        <p:blipFill>
          <a:blip r:embed="rId2"/>
          <a:stretch>
            <a:fillRect/>
          </a:stretch>
        </p:blipFill>
        <p:spPr>
          <a:xfrm>
            <a:off x="923925" y="2057400"/>
            <a:ext cx="7296150" cy="4102763"/>
          </a:xfrm>
        </p:spPr>
      </p:pic>
      <p:sp>
        <p:nvSpPr>
          <p:cNvPr id="3" name="TextBox 2">
            <a:extLst>
              <a:ext uri="{FF2B5EF4-FFF2-40B4-BE49-F238E27FC236}">
                <a16:creationId xmlns:a16="http://schemas.microsoft.com/office/drawing/2014/main" id="{D3D2503E-2AC1-C744-AB03-443A29E05E54}"/>
              </a:ext>
            </a:extLst>
          </p:cNvPr>
          <p:cNvSpPr txBox="1"/>
          <p:nvPr/>
        </p:nvSpPr>
        <p:spPr>
          <a:xfrm>
            <a:off x="2057400" y="6160163"/>
            <a:ext cx="1226618" cy="461665"/>
          </a:xfrm>
          <a:prstGeom prst="rect">
            <a:avLst/>
          </a:prstGeom>
          <a:noFill/>
        </p:spPr>
        <p:txBody>
          <a:bodyPr wrap="none" rtlCol="0">
            <a:spAutoFit/>
          </a:bodyPr>
          <a:lstStyle/>
          <a:p>
            <a:r>
              <a:rPr lang="en-US" dirty="0"/>
              <a:t>Summer</a:t>
            </a:r>
          </a:p>
        </p:txBody>
      </p:sp>
      <p:sp>
        <p:nvSpPr>
          <p:cNvPr id="4" name="TextBox 3">
            <a:extLst>
              <a:ext uri="{FF2B5EF4-FFF2-40B4-BE49-F238E27FC236}">
                <a16:creationId xmlns:a16="http://schemas.microsoft.com/office/drawing/2014/main" id="{7ED44EBB-7827-E548-888D-5A82616415C3}"/>
              </a:ext>
            </a:extLst>
          </p:cNvPr>
          <p:cNvSpPr txBox="1"/>
          <p:nvPr/>
        </p:nvSpPr>
        <p:spPr>
          <a:xfrm>
            <a:off x="6025033" y="6151755"/>
            <a:ext cx="1025281" cy="461665"/>
          </a:xfrm>
          <a:prstGeom prst="rect">
            <a:avLst/>
          </a:prstGeom>
          <a:noFill/>
        </p:spPr>
        <p:txBody>
          <a:bodyPr wrap="none" rtlCol="0">
            <a:spAutoFit/>
          </a:bodyPr>
          <a:lstStyle/>
          <a:p>
            <a:r>
              <a:rPr lang="en-US" dirty="0"/>
              <a:t>Winter</a:t>
            </a:r>
          </a:p>
        </p:txBody>
      </p:sp>
    </p:spTree>
    <p:extLst>
      <p:ext uri="{BB962C8B-B14F-4D97-AF65-F5344CB8AC3E}">
        <p14:creationId xmlns:p14="http://schemas.microsoft.com/office/powerpoint/2010/main" val="2572150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744E-8033-E342-8394-80283599B828}"/>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AF426D22-CC39-E942-91FF-E46E3A36BD52}"/>
              </a:ext>
            </a:extLst>
          </p:cNvPr>
          <p:cNvPicPr>
            <a:picLocks noGrp="1" noChangeAspect="1"/>
          </p:cNvPicPr>
          <p:nvPr>
            <p:ph idx="1"/>
          </p:nvPr>
        </p:nvPicPr>
        <p:blipFill>
          <a:blip r:embed="rId2"/>
          <a:stretch>
            <a:fillRect/>
          </a:stretch>
        </p:blipFill>
        <p:spPr>
          <a:xfrm>
            <a:off x="2133600" y="703439"/>
            <a:ext cx="5448300" cy="6154561"/>
          </a:xfrm>
        </p:spPr>
      </p:pic>
    </p:spTree>
    <p:extLst>
      <p:ext uri="{BB962C8B-B14F-4D97-AF65-F5344CB8AC3E}">
        <p14:creationId xmlns:p14="http://schemas.microsoft.com/office/powerpoint/2010/main" val="302619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B5DF003-E7AD-6F41-844E-D8FCC93A8822}"/>
              </a:ext>
            </a:extLst>
          </p:cNvPr>
          <p:cNvSpPr>
            <a:spLocks noGrp="1" noChangeArrowheads="1"/>
          </p:cNvSpPr>
          <p:nvPr>
            <p:ph type="title"/>
          </p:nvPr>
        </p:nvSpPr>
        <p:spPr>
          <a:xfrm>
            <a:off x="457200" y="381000"/>
            <a:ext cx="8077200" cy="1295400"/>
          </a:xfrm>
        </p:spPr>
        <p:txBody>
          <a:bodyPr/>
          <a:lstStyle/>
          <a:p>
            <a:pPr eaLnBrk="1" hangingPunct="1"/>
            <a:r>
              <a:rPr lang="en-US" altLang="en-US" b="1" dirty="0">
                <a:solidFill>
                  <a:schemeClr val="accent2"/>
                </a:solidFill>
                <a:ea typeface="ＭＳ Ｐゴシック" panose="020B0600070205080204" pitchFamily="34" charset="-128"/>
              </a:rPr>
              <a:t>Southwest or North American Monsoon</a:t>
            </a:r>
          </a:p>
        </p:txBody>
      </p:sp>
      <p:pic>
        <p:nvPicPr>
          <p:cNvPr id="81922" name="Content Placeholder 3" descr="swmonsoon.tiff">
            <a:extLst>
              <a:ext uri="{FF2B5EF4-FFF2-40B4-BE49-F238E27FC236}">
                <a16:creationId xmlns:a16="http://schemas.microsoft.com/office/drawing/2014/main" id="{ABA56C7A-2454-8B44-9888-BCE631EDFF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882"/>
          <a:stretch/>
        </p:blipFill>
        <p:spPr>
          <a:xfrm>
            <a:off x="191167" y="2133600"/>
            <a:ext cx="8952833" cy="3773091"/>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6AD4964-F4E2-334A-AA4A-F2260B22ECC0}"/>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Synoptic Evolution</a:t>
            </a:r>
          </a:p>
        </p:txBody>
      </p:sp>
      <p:pic>
        <p:nvPicPr>
          <p:cNvPr id="82946" name="Content Placeholder 3" descr="june.gif">
            <a:extLst>
              <a:ext uri="{FF2B5EF4-FFF2-40B4-BE49-F238E27FC236}">
                <a16:creationId xmlns:a16="http://schemas.microsoft.com/office/drawing/2014/main" id="{A3D7AECB-CAD5-6840-B252-F690FB7DF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2750" y="1981200"/>
            <a:ext cx="5778500" cy="41148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2CD62878-CE08-6D4A-9EEA-C8EB39B5AEEA}"/>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83970" name="Content Placeholder 3" descr="july.gif">
            <a:extLst>
              <a:ext uri="{FF2B5EF4-FFF2-40B4-BE49-F238E27FC236}">
                <a16:creationId xmlns:a16="http://schemas.microsoft.com/office/drawing/2014/main" id="{8F01424E-FD38-8F4D-9BBC-6C5B18D7A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778500" cy="4114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9E0-38E1-9F41-8EC0-7EB4ABEC95D3}"/>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8984A9A0-715A-094E-85F5-3A39FD203514}"/>
              </a:ext>
            </a:extLst>
          </p:cNvPr>
          <p:cNvPicPr>
            <a:picLocks noGrp="1" noChangeAspect="1"/>
          </p:cNvPicPr>
          <p:nvPr>
            <p:ph idx="1"/>
          </p:nvPr>
        </p:nvPicPr>
        <p:blipFill>
          <a:blip r:embed="rId2"/>
          <a:stretch>
            <a:fillRect/>
          </a:stretch>
        </p:blipFill>
        <p:spPr>
          <a:xfrm>
            <a:off x="1524000" y="1066800"/>
            <a:ext cx="6766088" cy="5029200"/>
          </a:xfrm>
        </p:spPr>
      </p:pic>
    </p:spTree>
    <p:extLst>
      <p:ext uri="{BB962C8B-B14F-4D97-AF65-F5344CB8AC3E}">
        <p14:creationId xmlns:p14="http://schemas.microsoft.com/office/powerpoint/2010/main" val="2537608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AF2ADA7-4BFB-4546-A043-1C32C6BC08F2}"/>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The U.S. Southwest is Wettest During Monsoon Season!</a:t>
            </a:r>
          </a:p>
        </p:txBody>
      </p:sp>
      <p:pic>
        <p:nvPicPr>
          <p:cNvPr id="84994" name="Content Placeholder 3" descr="cliPrecM.pl">
            <a:extLst>
              <a:ext uri="{FF2B5EF4-FFF2-40B4-BE49-F238E27FC236}">
                <a16:creationId xmlns:a16="http://schemas.microsoft.com/office/drawing/2014/main" id="{9AFFEFC1-E257-974A-8EDC-DA3F81554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133600"/>
            <a:ext cx="7683500" cy="4368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A361338-1C0D-6D4F-B433-02AE33A2AE3F}"/>
              </a:ext>
            </a:extLst>
          </p:cNvPr>
          <p:cNvSpPr>
            <a:spLocks noGrp="1" noChangeArrowheads="1"/>
          </p:cNvSpPr>
          <p:nvPr>
            <p:ph type="title"/>
          </p:nvPr>
        </p:nvSpPr>
        <p:spPr>
          <a:xfrm>
            <a:off x="487363" y="228600"/>
            <a:ext cx="7772400" cy="609600"/>
          </a:xfrm>
        </p:spPr>
        <p:txBody>
          <a:bodyPr/>
          <a:lstStyle/>
          <a:p>
            <a:r>
              <a:rPr lang="en-US" altLang="en-US">
                <a:solidFill>
                  <a:schemeClr val="accent2"/>
                </a:solidFill>
                <a:ea typeface="ＭＳ Ｐゴシック" panose="020B0600070205080204" pitchFamily="34" charset="-128"/>
              </a:rPr>
              <a:t>Large-Scale </a:t>
            </a:r>
            <a:r>
              <a:rPr lang="en-US" altLang="en-US" dirty="0">
                <a:solidFill>
                  <a:schemeClr val="accent2"/>
                </a:solidFill>
                <a:ea typeface="ＭＳ Ｐゴシック" panose="020B0600070205080204" pitchFamily="34" charset="-128"/>
              </a:rPr>
              <a:t>Tropical Features</a:t>
            </a:r>
          </a:p>
        </p:txBody>
      </p:sp>
      <p:sp>
        <p:nvSpPr>
          <p:cNvPr id="20482" name="Content Placeholder 2">
            <a:extLst>
              <a:ext uri="{FF2B5EF4-FFF2-40B4-BE49-F238E27FC236}">
                <a16:creationId xmlns:a16="http://schemas.microsoft.com/office/drawing/2014/main" id="{EE3FB8C1-04AB-8341-A532-05BCE1D6DF33}"/>
              </a:ext>
            </a:extLst>
          </p:cNvPr>
          <p:cNvSpPr>
            <a:spLocks noGrp="1" noChangeArrowheads="1"/>
          </p:cNvSpPr>
          <p:nvPr>
            <p:ph idx="1"/>
          </p:nvPr>
        </p:nvSpPr>
        <p:spPr>
          <a:xfrm>
            <a:off x="381000" y="914400"/>
            <a:ext cx="7772400" cy="1524000"/>
          </a:xfrm>
        </p:spPr>
        <p:txBody>
          <a:bodyPr/>
          <a:lstStyle/>
          <a:p>
            <a:r>
              <a:rPr lang="en-US" altLang="en-US" dirty="0">
                <a:ea typeface="ＭＳ Ｐゴシック" panose="020B0600070205080204" pitchFamily="34" charset="-128"/>
              </a:rPr>
              <a:t>Hadley Circulation</a:t>
            </a:r>
          </a:p>
          <a:p>
            <a:r>
              <a:rPr lang="en-US" altLang="en-US" dirty="0">
                <a:ea typeface="ＭＳ Ｐゴシック" panose="020B0600070205080204" pitchFamily="34" charset="-128"/>
              </a:rPr>
              <a:t>Trade winds</a:t>
            </a:r>
          </a:p>
          <a:p>
            <a:r>
              <a:rPr lang="en-US" altLang="en-US" dirty="0">
                <a:ea typeface="ＭＳ Ｐゴシック" panose="020B0600070205080204" pitchFamily="34" charset="-128"/>
              </a:rPr>
              <a:t>ITCZ (Intertropical Convergence Zone)</a:t>
            </a:r>
          </a:p>
        </p:txBody>
      </p:sp>
      <p:pic>
        <p:nvPicPr>
          <p:cNvPr id="20483" name="Picture 1">
            <a:extLst>
              <a:ext uri="{FF2B5EF4-FFF2-40B4-BE49-F238E27FC236}">
                <a16:creationId xmlns:a16="http://schemas.microsoft.com/office/drawing/2014/main" id="{3DAA1610-514C-D641-A4C5-2995BF5038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82875"/>
            <a:ext cx="7010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37E15C78-8342-1E45-B79C-5C5C8DE2732F}"/>
              </a:ext>
            </a:extLst>
          </p:cNvPr>
          <p:cNvSpPr txBox="1">
            <a:spLocks noChangeArrowheads="1"/>
          </p:cNvSpPr>
          <p:nvPr/>
        </p:nvSpPr>
        <p:spPr bwMode="auto">
          <a:xfrm>
            <a:off x="2667000" y="4554538"/>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ITCZ</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8B5C-A231-8E4B-9298-8AD8EFB8389D}"/>
              </a:ext>
            </a:extLst>
          </p:cNvPr>
          <p:cNvSpPr>
            <a:spLocks noGrp="1"/>
          </p:cNvSpPr>
          <p:nvPr>
            <p:ph type="title"/>
          </p:nvPr>
        </p:nvSpPr>
        <p:spPr/>
        <p:txBody>
          <a:bodyPr/>
          <a:lstStyle/>
          <a:p>
            <a:endParaRPr lang="en-US" dirty="0"/>
          </a:p>
        </p:txBody>
      </p:sp>
      <p:pic>
        <p:nvPicPr>
          <p:cNvPr id="7" name="Picture 6" descr="Chart&#10;&#10;Description automatically generated with medium confidence">
            <a:extLst>
              <a:ext uri="{FF2B5EF4-FFF2-40B4-BE49-F238E27FC236}">
                <a16:creationId xmlns:a16="http://schemas.microsoft.com/office/drawing/2014/main" id="{849E3FE8-40F9-EE4A-B6C4-2BF514DA59AA}"/>
              </a:ext>
            </a:extLst>
          </p:cNvPr>
          <p:cNvPicPr>
            <a:picLocks noChangeAspect="1"/>
          </p:cNvPicPr>
          <p:nvPr/>
        </p:nvPicPr>
        <p:blipFill>
          <a:blip r:embed="rId2"/>
          <a:stretch>
            <a:fillRect/>
          </a:stretch>
        </p:blipFill>
        <p:spPr>
          <a:xfrm>
            <a:off x="228600" y="1752600"/>
            <a:ext cx="8686800" cy="4007469"/>
          </a:xfrm>
          <a:prstGeom prst="rect">
            <a:avLst/>
          </a:prstGeom>
        </p:spPr>
      </p:pic>
    </p:spTree>
    <p:extLst>
      <p:ext uri="{BB962C8B-B14F-4D97-AF65-F5344CB8AC3E}">
        <p14:creationId xmlns:p14="http://schemas.microsoft.com/office/powerpoint/2010/main" val="1099542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5678-E4F9-484B-884E-A5568F794B7D}"/>
              </a:ext>
            </a:extLst>
          </p:cNvPr>
          <p:cNvSpPr>
            <a:spLocks noGrp="1"/>
          </p:cNvSpPr>
          <p:nvPr>
            <p:ph type="title"/>
          </p:nvPr>
        </p:nvSpPr>
        <p:spPr/>
        <p:txBody>
          <a:bodyPr/>
          <a:lstStyle/>
          <a:p>
            <a:r>
              <a:rPr lang="en-US" dirty="0"/>
              <a:t>Monsoon Video</a:t>
            </a:r>
            <a:br>
              <a:rPr lang="en-US" dirty="0"/>
            </a:br>
            <a:r>
              <a:rPr lang="en-US" dirty="0">
                <a:hlinkClick r:id="rId2"/>
              </a:rPr>
              <a:t>https://www.youtube.com/watch?v=TC75USRhdho</a:t>
            </a:r>
            <a:endParaRPr lang="en-US" dirty="0"/>
          </a:p>
        </p:txBody>
      </p:sp>
      <p:pic>
        <p:nvPicPr>
          <p:cNvPr id="5" name="Content Placeholder 4" descr="A picture containing nature, cloudy, clouds, cloud&#10;&#10;Description automatically generated">
            <a:extLst>
              <a:ext uri="{FF2B5EF4-FFF2-40B4-BE49-F238E27FC236}">
                <a16:creationId xmlns:a16="http://schemas.microsoft.com/office/drawing/2014/main" id="{327578B9-F136-2B43-937E-581FC019F532}"/>
              </a:ext>
            </a:extLst>
          </p:cNvPr>
          <p:cNvPicPr>
            <a:picLocks noGrp="1" noChangeAspect="1"/>
          </p:cNvPicPr>
          <p:nvPr>
            <p:ph idx="1"/>
          </p:nvPr>
        </p:nvPicPr>
        <p:blipFill>
          <a:blip r:embed="rId3"/>
          <a:stretch>
            <a:fillRect/>
          </a:stretch>
        </p:blipFill>
        <p:spPr>
          <a:xfrm>
            <a:off x="895516" y="2286000"/>
            <a:ext cx="7352968" cy="4114800"/>
          </a:xfrm>
        </p:spPr>
      </p:pic>
    </p:spTree>
    <p:extLst>
      <p:ext uri="{BB962C8B-B14F-4D97-AF65-F5344CB8AC3E}">
        <p14:creationId xmlns:p14="http://schemas.microsoft.com/office/powerpoint/2010/main" val="1252321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4101DDB2-B3F0-F04C-831E-84EB3FA5F795}"/>
              </a:ext>
            </a:extLst>
          </p:cNvPr>
          <p:cNvSpPr>
            <a:spLocks noGrp="1" noChangeArrowheads="1"/>
          </p:cNvSpPr>
          <p:nvPr>
            <p:ph type="title"/>
          </p:nvPr>
        </p:nvSpPr>
        <p:spPr>
          <a:xfrm>
            <a:off x="685800" y="1143000"/>
            <a:ext cx="7772400" cy="1143000"/>
          </a:xfrm>
        </p:spPr>
        <p:txBody>
          <a:bodyPr/>
          <a:lstStyle/>
          <a:p>
            <a:r>
              <a:rPr lang="en-US" altLang="en-US" b="1" dirty="0">
                <a:solidFill>
                  <a:schemeClr val="accent2"/>
                </a:solidFill>
                <a:ea typeface="ＭＳ Ｐゴシック" panose="020B0600070205080204" pitchFamily="34" charset="-128"/>
              </a:rPr>
              <a:t>Upper-Level Features over the Tropics</a:t>
            </a:r>
          </a:p>
        </p:txBody>
      </p:sp>
      <p:pic>
        <p:nvPicPr>
          <p:cNvPr id="3" name="Picture 2" descr="Diagram&#10;&#10;Description automatically generated">
            <a:extLst>
              <a:ext uri="{FF2B5EF4-FFF2-40B4-BE49-F238E27FC236}">
                <a16:creationId xmlns:a16="http://schemas.microsoft.com/office/drawing/2014/main" id="{3C882566-7357-5A4A-AABE-6F48F689EB4D}"/>
              </a:ext>
            </a:extLst>
          </p:cNvPr>
          <p:cNvPicPr>
            <a:picLocks noChangeAspect="1"/>
          </p:cNvPicPr>
          <p:nvPr/>
        </p:nvPicPr>
        <p:blipFill>
          <a:blip r:embed="rId2"/>
          <a:stretch>
            <a:fillRect/>
          </a:stretch>
        </p:blipFill>
        <p:spPr>
          <a:xfrm>
            <a:off x="1752600" y="2743200"/>
            <a:ext cx="5334000" cy="321453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752A5CB-EF20-BA4B-94EF-DF98C263536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200 hPa Easterly Jet</a:t>
            </a:r>
          </a:p>
        </p:txBody>
      </p:sp>
      <p:sp>
        <p:nvSpPr>
          <p:cNvPr id="87042" name="Content Placeholder 2">
            <a:extLst>
              <a:ext uri="{FF2B5EF4-FFF2-40B4-BE49-F238E27FC236}">
                <a16:creationId xmlns:a16="http://schemas.microsoft.com/office/drawing/2014/main" id="{52506A1A-BABC-F740-9643-E259E3A3E055}"/>
              </a:ext>
            </a:extLst>
          </p:cNvPr>
          <p:cNvSpPr>
            <a:spLocks noGrp="1" noChangeArrowheads="1"/>
          </p:cNvSpPr>
          <p:nvPr>
            <p:ph idx="1"/>
          </p:nvPr>
        </p:nvSpPr>
        <p:spPr>
          <a:xfrm>
            <a:off x="685800" y="1600200"/>
            <a:ext cx="7772400" cy="4114800"/>
          </a:xfrm>
        </p:spPr>
        <p:txBody>
          <a:bodyPr/>
          <a:lstStyle/>
          <a:p>
            <a:r>
              <a:rPr lang="en-US" altLang="en-US" dirty="0">
                <a:ea typeface="ＭＳ Ｐゴシック" panose="020B0600070205080204" pitchFamily="34" charset="-128"/>
              </a:rPr>
              <a:t>Most prominent in July</a:t>
            </a:r>
          </a:p>
          <a:p>
            <a:r>
              <a:rPr lang="en-US" altLang="en-US" dirty="0">
                <a:ea typeface="ＭＳ Ｐゴシック" panose="020B0600070205080204" pitchFamily="34" charset="-128"/>
              </a:rPr>
              <a:t>Extends from SE Asia to eastern Africa</a:t>
            </a:r>
          </a:p>
          <a:p>
            <a:r>
              <a:rPr lang="en-US" altLang="en-US" dirty="0">
                <a:ea typeface="ＭＳ Ｐゴシック" panose="020B0600070205080204" pitchFamily="34" charset="-128"/>
              </a:rPr>
              <a:t>Results from the temperature gradient between the Himalayas and the Indian Ocean at higher levels</a:t>
            </a:r>
          </a:p>
          <a:p>
            <a:endParaRPr lang="en-US" altLang="en-US" dirty="0">
              <a:ea typeface="ＭＳ Ｐゴシック" panose="020B0600070205080204" pitchFamily="34" charset="-128"/>
            </a:endParaRPr>
          </a:p>
        </p:txBody>
      </p:sp>
      <p:pic>
        <p:nvPicPr>
          <p:cNvPr id="4" name="Content Placeholder 3">
            <a:extLst>
              <a:ext uri="{FF2B5EF4-FFF2-40B4-BE49-F238E27FC236}">
                <a16:creationId xmlns:a16="http://schemas.microsoft.com/office/drawing/2014/main" id="{A61DCA22-6DF6-2741-B56F-3AEFFA8037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172" t="14480" b="20764"/>
          <a:stretch/>
        </p:blipFill>
        <p:spPr bwMode="auto">
          <a:xfrm>
            <a:off x="304800" y="4267200"/>
            <a:ext cx="8751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9925C59-98EE-0B47-9BAE-7F34391A164D}"/>
              </a:ext>
            </a:extLst>
          </p:cNvPr>
          <p:cNvSpPr/>
          <p:nvPr/>
        </p:nvSpPr>
        <p:spPr bwMode="auto">
          <a:xfrm>
            <a:off x="3581400" y="5562600"/>
            <a:ext cx="23622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878B-2139-BC4B-B8E7-ABFDA8D892C4}"/>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629C1210-253E-E548-9F41-F543F80AAF04}"/>
              </a:ext>
            </a:extLst>
          </p:cNvPr>
          <p:cNvPicPr>
            <a:picLocks noGrp="1" noChangeAspect="1"/>
          </p:cNvPicPr>
          <p:nvPr>
            <p:ph idx="1"/>
          </p:nvPr>
        </p:nvPicPr>
        <p:blipFill>
          <a:blip r:embed="rId2"/>
          <a:stretch>
            <a:fillRect/>
          </a:stretch>
        </p:blipFill>
        <p:spPr>
          <a:xfrm>
            <a:off x="685800" y="237091"/>
            <a:ext cx="8013700" cy="6204893"/>
          </a:xfrm>
        </p:spPr>
      </p:pic>
    </p:spTree>
    <p:extLst>
      <p:ext uri="{BB962C8B-B14F-4D97-AF65-F5344CB8AC3E}">
        <p14:creationId xmlns:p14="http://schemas.microsoft.com/office/powerpoint/2010/main" val="81309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36CA-AECC-8344-A237-DBE1179FC48C}"/>
              </a:ext>
            </a:extLst>
          </p:cNvPr>
          <p:cNvSpPr>
            <a:spLocks noGrp="1"/>
          </p:cNvSpPr>
          <p:nvPr>
            <p:ph type="title"/>
          </p:nvPr>
        </p:nvSpPr>
        <p:spPr>
          <a:xfrm>
            <a:off x="685800" y="609600"/>
            <a:ext cx="7848600" cy="762000"/>
          </a:xfrm>
        </p:spPr>
        <p:txBody>
          <a:bodyPr/>
          <a:lstStyle/>
          <a:p>
            <a:r>
              <a:rPr lang="en-US" b="1" dirty="0">
                <a:solidFill>
                  <a:schemeClr val="accent2"/>
                </a:solidFill>
              </a:rPr>
              <a:t>Strongest in Summer</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635C2F5F-943C-4B4F-878C-D1147479FEC3}"/>
              </a:ext>
            </a:extLst>
          </p:cNvPr>
          <p:cNvPicPr>
            <a:picLocks noGrp="1" noChangeAspect="1"/>
          </p:cNvPicPr>
          <p:nvPr>
            <p:ph idx="1"/>
          </p:nvPr>
        </p:nvPicPr>
        <p:blipFill rotWithShape="1">
          <a:blip r:embed="rId2"/>
          <a:srcRect t="14186" b="3283"/>
          <a:stretch/>
        </p:blipFill>
        <p:spPr>
          <a:xfrm>
            <a:off x="756212" y="1752600"/>
            <a:ext cx="7631576" cy="4876800"/>
          </a:xfrm>
        </p:spPr>
      </p:pic>
    </p:spTree>
    <p:extLst>
      <p:ext uri="{BB962C8B-B14F-4D97-AF65-F5344CB8AC3E}">
        <p14:creationId xmlns:p14="http://schemas.microsoft.com/office/powerpoint/2010/main" val="4253637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sp>
        <p:nvSpPr>
          <p:cNvPr id="90114" name="Content Placeholder 2">
            <a:extLst>
              <a:ext uri="{FF2B5EF4-FFF2-40B4-BE49-F238E27FC236}">
                <a16:creationId xmlns:a16="http://schemas.microsoft.com/office/drawing/2014/main" id="{9294BED8-E35F-334B-BCC1-C1312AFFBB50}"/>
              </a:ext>
            </a:extLst>
          </p:cNvPr>
          <p:cNvSpPr>
            <a:spLocks noGrp="1" noChangeArrowheads="1"/>
          </p:cNvSpPr>
          <p:nvPr>
            <p:ph idx="1"/>
          </p:nvPr>
        </p:nvSpPr>
        <p:spPr>
          <a:xfrm>
            <a:off x="542677" y="1143000"/>
            <a:ext cx="8147437" cy="3200400"/>
          </a:xfrm>
        </p:spPr>
        <p:txBody>
          <a:bodyPr/>
          <a:lstStyle/>
          <a:p>
            <a:r>
              <a:rPr lang="en-US" altLang="en-US" sz="2800" dirty="0">
                <a:ea typeface="ＭＳ Ｐゴシック" panose="020B0600070205080204" pitchFamily="34" charset="-128"/>
              </a:rPr>
              <a:t>Elevated Himalayas warm aloft (particularly during summer (sensible and latent heat)</a:t>
            </a:r>
          </a:p>
          <a:p>
            <a:r>
              <a:rPr lang="en-US" altLang="en-US" sz="2800" dirty="0">
                <a:ea typeface="ＭＳ Ｐゴシック" panose="020B0600070205080204" pitchFamily="34" charset="-128"/>
              </a:rPr>
              <a:t>Cooler over Indian Ocean</a:t>
            </a:r>
          </a:p>
          <a:p>
            <a:r>
              <a:rPr lang="en-US" altLang="en-US" sz="2800" dirty="0">
                <a:ea typeface="ＭＳ Ｐゴシック" panose="020B0600070205080204" pitchFamily="34" charset="-128"/>
              </a:rPr>
              <a:t>With warming to north, easterly flow gets stronger with height</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3581400" y="3276600"/>
            <a:ext cx="5359248" cy="3429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533400" y="978877"/>
            <a:ext cx="9170269" cy="5867400"/>
          </a:xfrm>
          <a:prstGeom prst="rect">
            <a:avLst/>
          </a:prstGeom>
        </p:spPr>
      </p:pic>
    </p:spTree>
    <p:extLst>
      <p:ext uri="{BB962C8B-B14F-4D97-AF65-F5344CB8AC3E}">
        <p14:creationId xmlns:p14="http://schemas.microsoft.com/office/powerpoint/2010/main" val="1829820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56D-9931-9D4B-AB13-BBAB1E5CBD11}"/>
              </a:ext>
            </a:extLst>
          </p:cNvPr>
          <p:cNvSpPr>
            <a:spLocks noGrp="1"/>
          </p:cNvSpPr>
          <p:nvPr>
            <p:ph type="title"/>
          </p:nvPr>
        </p:nvSpPr>
        <p:spPr>
          <a:xfrm>
            <a:off x="685800" y="609600"/>
            <a:ext cx="3124200" cy="4114800"/>
          </a:xfrm>
        </p:spPr>
        <p:txBody>
          <a:bodyPr/>
          <a:lstStyle/>
          <a:p>
            <a:r>
              <a:rPr lang="en-US" b="1" dirty="0">
                <a:solidFill>
                  <a:schemeClr val="accent2"/>
                </a:solidFill>
              </a:rPr>
              <a:t>Don’t Forget!</a:t>
            </a:r>
          </a:p>
        </p:txBody>
      </p:sp>
      <p:pic>
        <p:nvPicPr>
          <p:cNvPr id="5" name="Content Placeholder 4" descr="Text, letter&#10;&#10;Description automatically generated">
            <a:extLst>
              <a:ext uri="{FF2B5EF4-FFF2-40B4-BE49-F238E27FC236}">
                <a16:creationId xmlns:a16="http://schemas.microsoft.com/office/drawing/2014/main" id="{06183EFD-853F-F945-8914-14D3A26A87D7}"/>
              </a:ext>
            </a:extLst>
          </p:cNvPr>
          <p:cNvPicPr>
            <a:picLocks noGrp="1" noChangeAspect="1"/>
          </p:cNvPicPr>
          <p:nvPr>
            <p:ph idx="1"/>
          </p:nvPr>
        </p:nvPicPr>
        <p:blipFill>
          <a:blip r:embed="rId2"/>
          <a:stretch>
            <a:fillRect/>
          </a:stretch>
        </p:blipFill>
        <p:spPr>
          <a:xfrm>
            <a:off x="4038600" y="457199"/>
            <a:ext cx="4495800" cy="5982693"/>
          </a:xfrm>
        </p:spPr>
      </p:pic>
    </p:spTree>
    <p:extLst>
      <p:ext uri="{BB962C8B-B14F-4D97-AF65-F5344CB8AC3E}">
        <p14:creationId xmlns:p14="http://schemas.microsoft.com/office/powerpoint/2010/main" val="2857728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8F76818-CF7D-5B45-A83B-4A0B9EA3BC7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Upper Tropospheric Troughs (TUTTs)</a:t>
            </a:r>
          </a:p>
        </p:txBody>
      </p:sp>
      <p:pic>
        <p:nvPicPr>
          <p:cNvPr id="91138" name="Content Placeholder 3">
            <a:extLst>
              <a:ext uri="{FF2B5EF4-FFF2-40B4-BE49-F238E27FC236}">
                <a16:creationId xmlns:a16="http://schemas.microsoft.com/office/drawing/2014/main" id="{06CDA762-AC35-FC4A-A3B0-A2E1C66104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514600"/>
            <a:ext cx="5389563" cy="37131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173B9E1-86A8-2E49-8590-9A450DC682EB}"/>
              </a:ext>
            </a:extLst>
          </p:cNvPr>
          <p:cNvSpPr>
            <a:spLocks noGrp="1" noChangeArrowheads="1"/>
          </p:cNvSpPr>
          <p:nvPr>
            <p:ph type="title"/>
          </p:nvPr>
        </p:nvSpPr>
        <p:spPr>
          <a:xfrm>
            <a:off x="685800" y="609600"/>
            <a:ext cx="7620000" cy="838200"/>
          </a:xfrm>
        </p:spPr>
        <p:txBody>
          <a:bodyPr/>
          <a:lstStyle/>
          <a:p>
            <a:r>
              <a:rPr lang="en-US" altLang="en-US" b="1" dirty="0">
                <a:solidFill>
                  <a:schemeClr val="accent2"/>
                </a:solidFill>
                <a:ea typeface="ＭＳ Ｐゴシック" panose="020B0600070205080204" pitchFamily="34" charset="-128"/>
              </a:rPr>
              <a:t>Hadley Cell (s)</a:t>
            </a:r>
          </a:p>
        </p:txBody>
      </p:sp>
      <p:pic>
        <p:nvPicPr>
          <p:cNvPr id="21506" name="Content Placeholder 5">
            <a:extLst>
              <a:ext uri="{FF2B5EF4-FFF2-40B4-BE49-F238E27FC236}">
                <a16:creationId xmlns:a16="http://schemas.microsoft.com/office/drawing/2014/main" id="{4BF638BF-CB9C-9549-B719-B7597C5635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6175" y="1676400"/>
            <a:ext cx="7105650" cy="4267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AEBC971F-38E3-FA4D-92C0-5EEAF6CBF43E}"/>
              </a:ext>
            </a:extLst>
          </p:cNvPr>
          <p:cNvSpPr>
            <a:spLocks noGrp="1" noChangeArrowheads="1"/>
          </p:cNvSpPr>
          <p:nvPr>
            <p:ph type="title"/>
          </p:nvPr>
        </p:nvSpPr>
        <p:spPr/>
        <p:txBody>
          <a:bodyPr/>
          <a:lstStyle/>
          <a:p>
            <a:r>
              <a:rPr lang="en-US" altLang="en-US" b="1" dirty="0">
                <a:ea typeface="ＭＳ Ｐゴシック" panose="020B0600070205080204" pitchFamily="34" charset="-128"/>
              </a:rPr>
              <a:t>A TUTT Over the Pacific</a:t>
            </a:r>
          </a:p>
        </p:txBody>
      </p:sp>
      <p:pic>
        <p:nvPicPr>
          <p:cNvPr id="92162" name="Content Placeholder 3">
            <a:extLst>
              <a:ext uri="{FF2B5EF4-FFF2-40B4-BE49-F238E27FC236}">
                <a16:creationId xmlns:a16="http://schemas.microsoft.com/office/drawing/2014/main" id="{43FE3E67-D852-2446-892F-0659EDADA8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981200"/>
            <a:ext cx="8124825" cy="3797300"/>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7AB491F3-BD91-3C4F-9DD6-EAC685356061}"/>
              </a:ext>
            </a:extLst>
          </p:cNvPr>
          <p:cNvSpPr>
            <a:spLocks noGrp="1" noChangeArrowheads="1"/>
          </p:cNvSpPr>
          <p:nvPr>
            <p:ph type="title"/>
          </p:nvPr>
        </p:nvSpPr>
        <p:spPr>
          <a:xfrm>
            <a:off x="800100" y="152400"/>
            <a:ext cx="7848600" cy="762000"/>
          </a:xfrm>
        </p:spPr>
        <p:txBody>
          <a:bodyPr/>
          <a:lstStyle/>
          <a:p>
            <a:r>
              <a:rPr lang="en-US" altLang="en-US" b="1" dirty="0">
                <a:solidFill>
                  <a:schemeClr val="accent2"/>
                </a:solidFill>
                <a:ea typeface="ＭＳ Ｐゴシック" panose="020B0600070205080204" pitchFamily="34" charset="-128"/>
              </a:rPr>
              <a:t>TUTT</a:t>
            </a:r>
          </a:p>
        </p:txBody>
      </p:sp>
      <p:sp>
        <p:nvSpPr>
          <p:cNvPr id="94210" name="Content Placeholder 2">
            <a:extLst>
              <a:ext uri="{FF2B5EF4-FFF2-40B4-BE49-F238E27FC236}">
                <a16:creationId xmlns:a16="http://schemas.microsoft.com/office/drawing/2014/main" id="{7DEEB7B8-AA1C-954A-8520-15C2A44B0E76}"/>
              </a:ext>
            </a:extLst>
          </p:cNvPr>
          <p:cNvSpPr>
            <a:spLocks noGrp="1" noChangeArrowheads="1"/>
          </p:cNvSpPr>
          <p:nvPr>
            <p:ph idx="1"/>
          </p:nvPr>
        </p:nvSpPr>
        <p:spPr>
          <a:xfrm>
            <a:off x="152400" y="1447800"/>
            <a:ext cx="4419600" cy="4114800"/>
          </a:xfrm>
        </p:spPr>
        <p:txBody>
          <a:bodyPr/>
          <a:lstStyle/>
          <a:p>
            <a:r>
              <a:rPr lang="en-US" altLang="en-US" sz="2800" dirty="0">
                <a:ea typeface="ＭＳ Ｐゴシック" panose="020B0600070205080204" pitchFamily="34" charset="-128"/>
              </a:rPr>
              <a:t>Produced by subsidence near and just above tropopause</a:t>
            </a:r>
          </a:p>
          <a:p>
            <a:r>
              <a:rPr lang="en-US" altLang="en-US" sz="2800" dirty="0">
                <a:ea typeface="ＭＳ Ｐゴシック" panose="020B0600070205080204" pitchFamily="34" charset="-128"/>
              </a:rPr>
              <a:t>Can assist tropical cyclone genesis and intensification</a:t>
            </a:r>
          </a:p>
          <a:p>
            <a:r>
              <a:rPr lang="en-US" altLang="en-US" sz="2800" dirty="0">
                <a:ea typeface="ＭＳ Ｐゴシック" panose="020B0600070205080204" pitchFamily="34" charset="-128"/>
              </a:rPr>
              <a:t>About 20% of hurricanes/tropical storms can be traced to TUTTs</a:t>
            </a:r>
          </a:p>
        </p:txBody>
      </p:sp>
      <p:pic>
        <p:nvPicPr>
          <p:cNvPr id="4" name="Content Placeholder 3">
            <a:extLst>
              <a:ext uri="{FF2B5EF4-FFF2-40B4-BE49-F238E27FC236}">
                <a16:creationId xmlns:a16="http://schemas.microsoft.com/office/drawing/2014/main" id="{F3B60F7B-5094-D24D-853A-3FC152A5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27257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BAB07-C839-EC47-FFA2-8435E99C61CA}"/>
              </a:ext>
            </a:extLst>
          </p:cNvPr>
          <p:cNvSpPr>
            <a:spLocks noGrp="1"/>
          </p:cNvSpPr>
          <p:nvPr>
            <p:ph type="title"/>
          </p:nvPr>
        </p:nvSpPr>
        <p:spPr/>
        <p:txBody>
          <a:bodyPr/>
          <a:lstStyle/>
          <a:p>
            <a:r>
              <a:rPr lang="en-US" b="1" dirty="0">
                <a:solidFill>
                  <a:srgbClr val="0070C0"/>
                </a:solidFill>
              </a:rPr>
              <a:t>Hawaii’s Kona Lows</a:t>
            </a:r>
          </a:p>
        </p:txBody>
      </p:sp>
      <p:pic>
        <p:nvPicPr>
          <p:cNvPr id="5" name="Content Placeholder 4" descr="A picture containing text, sign&#10;&#10;Description automatically generated">
            <a:extLst>
              <a:ext uri="{FF2B5EF4-FFF2-40B4-BE49-F238E27FC236}">
                <a16:creationId xmlns:a16="http://schemas.microsoft.com/office/drawing/2014/main" id="{D35EE562-DD3F-1017-A9F3-669655187E30}"/>
              </a:ext>
            </a:extLst>
          </p:cNvPr>
          <p:cNvPicPr>
            <a:picLocks noGrp="1" noChangeAspect="1"/>
          </p:cNvPicPr>
          <p:nvPr>
            <p:ph idx="1"/>
          </p:nvPr>
        </p:nvPicPr>
        <p:blipFill>
          <a:blip r:embed="rId2"/>
          <a:stretch>
            <a:fillRect/>
          </a:stretch>
        </p:blipFill>
        <p:spPr>
          <a:xfrm>
            <a:off x="1746697" y="1981200"/>
            <a:ext cx="5650605" cy="4114800"/>
          </a:xfrm>
        </p:spPr>
      </p:pic>
    </p:spTree>
    <p:extLst>
      <p:ext uri="{BB962C8B-B14F-4D97-AF65-F5344CB8AC3E}">
        <p14:creationId xmlns:p14="http://schemas.microsoft.com/office/powerpoint/2010/main" val="32111581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DA3E-3048-3FE0-1904-E15846114220}"/>
              </a:ext>
            </a:extLst>
          </p:cNvPr>
          <p:cNvSpPr>
            <a:spLocks noGrp="1"/>
          </p:cNvSpPr>
          <p:nvPr>
            <p:ph type="title"/>
          </p:nvPr>
        </p:nvSpPr>
        <p:spPr>
          <a:xfrm>
            <a:off x="685800" y="609600"/>
            <a:ext cx="7772400" cy="381000"/>
          </a:xfrm>
        </p:spPr>
        <p:txBody>
          <a:bodyPr/>
          <a:lstStyle/>
          <a:p>
            <a:r>
              <a:rPr lang="en-US" dirty="0"/>
              <a:t>Kona Low</a:t>
            </a:r>
          </a:p>
        </p:txBody>
      </p:sp>
      <p:sp>
        <p:nvSpPr>
          <p:cNvPr id="3" name="Content Placeholder 2">
            <a:extLst>
              <a:ext uri="{FF2B5EF4-FFF2-40B4-BE49-F238E27FC236}">
                <a16:creationId xmlns:a16="http://schemas.microsoft.com/office/drawing/2014/main" id="{1B4CDD90-605B-E97D-0C02-E528F73A7FBD}"/>
              </a:ext>
            </a:extLst>
          </p:cNvPr>
          <p:cNvSpPr>
            <a:spLocks noGrp="1"/>
          </p:cNvSpPr>
          <p:nvPr>
            <p:ph idx="1"/>
          </p:nvPr>
        </p:nvSpPr>
        <p:spPr>
          <a:xfrm>
            <a:off x="720969" y="1143000"/>
            <a:ext cx="7772400" cy="4114800"/>
          </a:xfrm>
        </p:spPr>
        <p:txBody>
          <a:bodyPr/>
          <a:lstStyle/>
          <a:p>
            <a:pPr marL="0" indent="0">
              <a:buNone/>
            </a:pPr>
            <a:r>
              <a:rPr lang="en-US" dirty="0"/>
              <a:t>Strong, persistent subtropical low/cyclone that brings strong winds and moisture to Hawaiian Islands</a:t>
            </a:r>
          </a:p>
        </p:txBody>
      </p:sp>
      <p:pic>
        <p:nvPicPr>
          <p:cNvPr id="5" name="Picture 4" descr="A picture containing outdoor&#10;&#10;Description automatically generated">
            <a:extLst>
              <a:ext uri="{FF2B5EF4-FFF2-40B4-BE49-F238E27FC236}">
                <a16:creationId xmlns:a16="http://schemas.microsoft.com/office/drawing/2014/main" id="{52012B37-930D-5B82-D88D-C0B076B4477D}"/>
              </a:ext>
            </a:extLst>
          </p:cNvPr>
          <p:cNvPicPr>
            <a:picLocks noChangeAspect="1"/>
          </p:cNvPicPr>
          <p:nvPr/>
        </p:nvPicPr>
        <p:blipFill>
          <a:blip r:embed="rId2"/>
          <a:stretch>
            <a:fillRect/>
          </a:stretch>
        </p:blipFill>
        <p:spPr>
          <a:xfrm>
            <a:off x="2895599" y="2552700"/>
            <a:ext cx="4758855" cy="4114800"/>
          </a:xfrm>
          <a:prstGeom prst="rect">
            <a:avLst/>
          </a:prstGeom>
        </p:spPr>
      </p:pic>
    </p:spTree>
    <p:extLst>
      <p:ext uri="{BB962C8B-B14F-4D97-AF65-F5344CB8AC3E}">
        <p14:creationId xmlns:p14="http://schemas.microsoft.com/office/powerpoint/2010/main" val="300529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E330-A938-705A-ABDD-5CE0D342678A}"/>
              </a:ext>
            </a:extLst>
          </p:cNvPr>
          <p:cNvSpPr>
            <a:spLocks noGrp="1"/>
          </p:cNvSpPr>
          <p:nvPr>
            <p:ph type="title"/>
          </p:nvPr>
        </p:nvSpPr>
        <p:spPr>
          <a:xfrm>
            <a:off x="533400" y="2590800"/>
            <a:ext cx="3352800" cy="2057400"/>
          </a:xfrm>
        </p:spPr>
        <p:txBody>
          <a:bodyPr/>
          <a:lstStyle/>
          <a:p>
            <a:r>
              <a:rPr lang="en-US" dirty="0"/>
              <a:t>Often associated with a cut-off low breaking off from the midlatitude jet stream</a:t>
            </a:r>
          </a:p>
        </p:txBody>
      </p:sp>
      <p:pic>
        <p:nvPicPr>
          <p:cNvPr id="5" name="Content Placeholder 4" descr="Map&#10;&#10;Description automatically generated with medium confidence">
            <a:extLst>
              <a:ext uri="{FF2B5EF4-FFF2-40B4-BE49-F238E27FC236}">
                <a16:creationId xmlns:a16="http://schemas.microsoft.com/office/drawing/2014/main" id="{06BB55FE-F872-FA73-200F-F712DC064299}"/>
              </a:ext>
            </a:extLst>
          </p:cNvPr>
          <p:cNvPicPr>
            <a:picLocks noGrp="1" noChangeAspect="1"/>
          </p:cNvPicPr>
          <p:nvPr>
            <p:ph idx="1"/>
          </p:nvPr>
        </p:nvPicPr>
        <p:blipFill>
          <a:blip r:embed="rId2"/>
          <a:stretch>
            <a:fillRect/>
          </a:stretch>
        </p:blipFill>
        <p:spPr>
          <a:xfrm>
            <a:off x="4114800" y="341459"/>
            <a:ext cx="4228114" cy="6175082"/>
          </a:xfrm>
        </p:spPr>
      </p:pic>
    </p:spTree>
    <p:extLst>
      <p:ext uri="{BB962C8B-B14F-4D97-AF65-F5344CB8AC3E}">
        <p14:creationId xmlns:p14="http://schemas.microsoft.com/office/powerpoint/2010/main" val="93080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15BFBC3-89B8-F54D-B364-0A38DE97958D}"/>
              </a:ext>
            </a:extLst>
          </p:cNvPr>
          <p:cNvSpPr>
            <a:spLocks noGrp="1" noChangeArrowheads="1"/>
          </p:cNvSpPr>
          <p:nvPr>
            <p:ph type="title"/>
          </p:nvPr>
        </p:nvSpPr>
        <p:spPr>
          <a:xfrm>
            <a:off x="838200" y="685800"/>
            <a:ext cx="7772400" cy="1143000"/>
          </a:xfrm>
        </p:spPr>
        <p:txBody>
          <a:bodyPr/>
          <a:lstStyle/>
          <a:p>
            <a:r>
              <a:rPr lang="en-US" altLang="en-US" b="1" dirty="0">
                <a:solidFill>
                  <a:schemeClr val="accent2"/>
                </a:solidFill>
                <a:ea typeface="ＭＳ Ｐゴシック" panose="020B0600070205080204" pitchFamily="34" charset="-128"/>
              </a:rPr>
              <a:t>Hurricanes and Tropical Storms</a:t>
            </a:r>
          </a:p>
        </p:txBody>
      </p:sp>
      <p:pic>
        <p:nvPicPr>
          <p:cNvPr id="3" name="Picture 2" descr="A picture containing wave&#10;&#10;Description automatically generated">
            <a:extLst>
              <a:ext uri="{FF2B5EF4-FFF2-40B4-BE49-F238E27FC236}">
                <a16:creationId xmlns:a16="http://schemas.microsoft.com/office/drawing/2014/main" id="{5E8A49A9-96F7-8941-B7E6-540D8C294AE0}"/>
              </a:ext>
            </a:extLst>
          </p:cNvPr>
          <p:cNvPicPr>
            <a:picLocks noChangeAspect="1"/>
          </p:cNvPicPr>
          <p:nvPr/>
        </p:nvPicPr>
        <p:blipFill>
          <a:blip r:embed="rId2"/>
          <a:stretch>
            <a:fillRect/>
          </a:stretch>
        </p:blipFill>
        <p:spPr>
          <a:xfrm>
            <a:off x="1752600" y="2057400"/>
            <a:ext cx="6400800" cy="4304538"/>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81000" y="228600"/>
            <a:ext cx="8534400" cy="4191000"/>
          </a:xfrm>
        </p:spPr>
        <p:txBody>
          <a:bodyPr/>
          <a:lstStyle/>
          <a:p>
            <a:pPr marL="0" indent="0">
              <a:buNone/>
            </a:pPr>
            <a:r>
              <a:rPr lang="en-US" altLang="en-US" sz="2800" b="1" dirty="0">
                <a:solidFill>
                  <a:schemeClr val="accent2"/>
                </a:solidFill>
                <a:ea typeface="ＭＳ Ｐゴシック" panose="020B0600070205080204" pitchFamily="34" charset="-128"/>
              </a:rPr>
              <a:t>Some Tropical Terminology</a:t>
            </a:r>
          </a:p>
          <a:p>
            <a:pPr marL="0" indent="0">
              <a:buNone/>
            </a:pPr>
            <a:endParaRPr lang="en-US" altLang="en-US" sz="2800" dirty="0">
              <a:ea typeface="ＭＳ Ｐゴシック" panose="020B0600070205080204" pitchFamily="34" charset="-128"/>
            </a:endParaRPr>
          </a:p>
          <a:p>
            <a:r>
              <a:rPr lang="en-US" altLang="en-US" sz="2800" b="1" dirty="0">
                <a:ea typeface="ＭＳ Ｐゴシック" panose="020B0600070205080204" pitchFamily="34" charset="-128"/>
              </a:rPr>
              <a:t>Easterly Wave: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A wavelike disturbance in the tropical easterly winds that moves from east to west. Such waves can grow into tropical depressions. </a:t>
            </a:r>
          </a:p>
          <a:p>
            <a:r>
              <a:rPr lang="en-US" altLang="en-US" sz="2800" b="1" dirty="0">
                <a:ea typeface="ＭＳ Ｐゴシック" panose="020B0600070205080204" pitchFamily="34" charset="-128"/>
              </a:rPr>
              <a:t>Tropical Disturbance:</a:t>
            </a:r>
            <a:r>
              <a:rPr lang="en-US" altLang="en-US" sz="2800" dirty="0">
                <a:ea typeface="ＭＳ Ｐゴシック" panose="020B0600070205080204" pitchFamily="34" charset="-128"/>
              </a:rPr>
              <a:t> Often the earliest stage of a tropical cyclone and usually develops from an easterly wave.</a:t>
            </a:r>
          </a:p>
          <a:p>
            <a:pPr lvl="1"/>
            <a:r>
              <a:rPr lang="en-US" altLang="en-US" sz="2400" dirty="0">
                <a:ea typeface="ＭＳ Ｐゴシック" panose="020B0600070205080204" pitchFamily="34" charset="-128"/>
              </a:rPr>
              <a:t>Normally an organized area of thunderstorms that persists for more than 24 hours. </a:t>
            </a:r>
          </a:p>
          <a:p>
            <a:pPr lvl="1"/>
            <a:r>
              <a:rPr lang="en-US" altLang="en-US" sz="2400" dirty="0">
                <a:ea typeface="ＭＳ Ｐゴシック" panose="020B0600070205080204" pitchFamily="34" charset="-128"/>
              </a:rPr>
              <a:t>Low pressure might form at the surface, but winds remain below 30 mph. No closed wind circulation.</a:t>
            </a:r>
          </a:p>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92277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81000" y="457200"/>
            <a:ext cx="8382000" cy="4114800"/>
          </a:xfrm>
        </p:spPr>
        <p:txBody>
          <a:bodyPr/>
          <a:lstStyle/>
          <a:p>
            <a:r>
              <a:rPr lang="en-US" altLang="en-US" sz="2800" b="1" dirty="0">
                <a:ea typeface="ＭＳ Ｐゴシック" panose="020B0600070205080204" pitchFamily="34" charset="-128"/>
              </a:rPr>
              <a:t>Tropical depression (TD):</a:t>
            </a:r>
            <a:r>
              <a:rPr lang="en-US" altLang="en-US" sz="2800" dirty="0">
                <a:ea typeface="ＭＳ Ｐゴシック" panose="020B0600070205080204" pitchFamily="34" charset="-128"/>
              </a:rPr>
              <a:t> A tropical cyclone with a closed circulation and maximum sustained winds near the surface of less than 34 knots (39 mph.) Tropical depressions are listed only with a number, not a name. </a:t>
            </a:r>
          </a:p>
          <a:p>
            <a:r>
              <a:rPr lang="en-US" altLang="en-US" sz="2800" b="1" dirty="0">
                <a:ea typeface="ＭＳ Ｐゴシック" panose="020B0600070205080204" pitchFamily="34" charset="-128"/>
              </a:rPr>
              <a:t>Tropical storm:</a:t>
            </a:r>
            <a:r>
              <a:rPr lang="en-US" altLang="en-US" sz="2800" dirty="0">
                <a:ea typeface="ＭＳ Ｐゴシック" panose="020B0600070205080204" pitchFamily="34" charset="-128"/>
              </a:rPr>
              <a:t> Tropical cyclone with winds of 35-64 knots (39 to 74 mph). In most of the world, a storm is given a name when it reaches tropical storm intensity. </a:t>
            </a:r>
          </a:p>
          <a:p>
            <a:r>
              <a:rPr lang="en-US" altLang="en-US" sz="2800" b="1" dirty="0">
                <a:ea typeface="ＭＳ Ｐゴシック" panose="020B0600070205080204" pitchFamily="34" charset="-128"/>
              </a:rPr>
              <a:t>Hurricane:</a:t>
            </a:r>
            <a:r>
              <a:rPr lang="en-US" altLang="en-US" sz="2800" dirty="0">
                <a:ea typeface="ＭＳ Ｐゴシック" panose="020B0600070205080204" pitchFamily="34" charset="-128"/>
              </a:rPr>
              <a:t> A tropical cyclone with winds greater than 64 knots (74 mph). Normally this name is applied to such storms in the Atlantic Basin and the Pacific Ocean east of the International Date Line.  Called typhoons over the western Pacific.</a:t>
            </a:r>
          </a:p>
          <a:p>
            <a:endParaRPr lang="en-US" altLang="en-US" dirty="0">
              <a:ea typeface="ＭＳ Ｐゴシック" panose="020B0600070205080204" pitchFamily="34" charset="-12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23181034-CFEF-744F-8A07-384502CABDE2}"/>
              </a:ext>
            </a:extLst>
          </p:cNvPr>
          <p:cNvSpPr>
            <a:spLocks noGrp="1" noChangeArrowheads="1"/>
          </p:cNvSpPr>
          <p:nvPr>
            <p:ph type="title"/>
          </p:nvPr>
        </p:nvSpPr>
        <p:spPr/>
        <p:txBody>
          <a:bodyPr/>
          <a:lstStyle/>
          <a:p>
            <a:r>
              <a:rPr lang="en-US" altLang="en-US" sz="3600" dirty="0">
                <a:solidFill>
                  <a:schemeClr val="accent2"/>
                </a:solidFill>
                <a:ea typeface="ＭＳ Ｐゴシック" panose="020B0600070205080204" pitchFamily="34" charset="-128"/>
              </a:rPr>
              <a:t>Midlatitude Versus Tropical Storms</a:t>
            </a:r>
            <a:br>
              <a:rPr lang="en-US" altLang="en-US" dirty="0">
                <a:ea typeface="ＭＳ Ｐゴシック" panose="020B0600070205080204" pitchFamily="34" charset="-128"/>
              </a:rPr>
            </a:br>
            <a:r>
              <a:rPr lang="en-US" altLang="en-US" sz="3200" dirty="0">
                <a:ea typeface="ＭＳ Ｐゴシック" panose="020B0600070205080204" pitchFamily="34" charset="-128"/>
              </a:rPr>
              <a:t>Midlatitude</a:t>
            </a:r>
            <a:r>
              <a:rPr lang="en-US" altLang="en-US" dirty="0">
                <a:ea typeface="ＭＳ Ｐゴシック" panose="020B0600070205080204" pitchFamily="34" charset="-128"/>
              </a:rPr>
              <a:t>			</a:t>
            </a:r>
            <a:r>
              <a:rPr lang="en-US" altLang="en-US" sz="3200" dirty="0">
                <a:solidFill>
                  <a:schemeClr val="tx1"/>
                </a:solidFill>
                <a:ea typeface="ＭＳ Ｐゴシック" panose="020B0600070205080204" pitchFamily="34" charset="-128"/>
              </a:rPr>
              <a:t>Tropical</a:t>
            </a:r>
          </a:p>
        </p:txBody>
      </p:sp>
      <p:graphicFrame>
        <p:nvGraphicFramePr>
          <p:cNvPr id="4" name="Table 3">
            <a:extLst>
              <a:ext uri="{FF2B5EF4-FFF2-40B4-BE49-F238E27FC236}">
                <a16:creationId xmlns:a16="http://schemas.microsoft.com/office/drawing/2014/main" id="{BD39AB34-0C0B-1E4B-B813-0D8A62376CF8}"/>
              </a:ext>
            </a:extLst>
          </p:cNvPr>
          <p:cNvGraphicFramePr>
            <a:graphicFrameLocks noGrp="1"/>
          </p:cNvGraphicFramePr>
          <p:nvPr>
            <p:extLst>
              <p:ext uri="{D42A27DB-BD31-4B8C-83A1-F6EECF244321}">
                <p14:modId xmlns:p14="http://schemas.microsoft.com/office/powerpoint/2010/main" val="2253626312"/>
              </p:ext>
            </p:extLst>
          </p:nvPr>
        </p:nvGraphicFramePr>
        <p:xfrm>
          <a:off x="952500" y="2057400"/>
          <a:ext cx="7200900" cy="4554074"/>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788894">
                <a:tc>
                  <a:txBody>
                    <a:bodyPr/>
                    <a:lstStyle/>
                    <a:p>
                      <a:r>
                        <a:rPr lang="en-US" baseline="0" dirty="0">
                          <a:solidFill>
                            <a:schemeClr val="tx1"/>
                          </a:solidFill>
                        </a:rPr>
                        <a:t>Large temperature gradients</a:t>
                      </a:r>
                    </a:p>
                  </a:txBody>
                  <a:tcPr/>
                </a:tc>
                <a:tc>
                  <a:txBody>
                    <a:bodyPr/>
                    <a:lstStyle/>
                    <a:p>
                      <a:r>
                        <a:rPr lang="en-US" dirty="0">
                          <a:solidFill>
                            <a:schemeClr val="tx1"/>
                          </a:solidFill>
                        </a:rPr>
                        <a:t>Weak temperature</a:t>
                      </a:r>
                      <a:r>
                        <a:rPr lang="en-US" baseline="0" dirty="0">
                          <a:solidFill>
                            <a:schemeClr val="tx1"/>
                          </a:solidFill>
                        </a:rPr>
                        <a:t> gradients</a:t>
                      </a:r>
                      <a:endParaRPr lang="en-US" dirty="0">
                        <a:solidFill>
                          <a:schemeClr val="tx1"/>
                        </a:solidFill>
                      </a:endParaRPr>
                    </a:p>
                  </a:txBody>
                  <a:tcPr/>
                </a:tc>
                <a:extLst>
                  <a:ext uri="{0D108BD9-81ED-4DB2-BD59-A6C34878D82A}">
                    <a16:rowId xmlns:a16="http://schemas.microsoft.com/office/drawing/2014/main" val="10000"/>
                  </a:ext>
                </a:extLst>
              </a:tr>
              <a:tr h="753036">
                <a:tc>
                  <a:txBody>
                    <a:bodyPr/>
                    <a:lstStyle/>
                    <a:p>
                      <a:r>
                        <a:rPr lang="en-US" dirty="0"/>
                        <a:t>Large Vertical Wind Shear Environment</a:t>
                      </a:r>
                    </a:p>
                  </a:txBody>
                  <a:tcPr/>
                </a:tc>
                <a:tc>
                  <a:txBody>
                    <a:bodyPr/>
                    <a:lstStyle/>
                    <a:p>
                      <a:r>
                        <a:rPr lang="en-US" dirty="0"/>
                        <a:t>Weak</a:t>
                      </a:r>
                      <a:r>
                        <a:rPr lang="en-US" baseline="0" dirty="0"/>
                        <a:t> Wind Shear Environment</a:t>
                      </a:r>
                    </a:p>
                  </a:txBody>
                  <a:tcPr/>
                </a:tc>
                <a:extLst>
                  <a:ext uri="{0D108BD9-81ED-4DB2-BD59-A6C34878D82A}">
                    <a16:rowId xmlns:a16="http://schemas.microsoft.com/office/drawing/2014/main" val="10001"/>
                  </a:ext>
                </a:extLst>
              </a:tr>
              <a:tr h="753036">
                <a:tc>
                  <a:txBody>
                    <a:bodyPr/>
                    <a:lstStyle/>
                    <a:p>
                      <a:r>
                        <a:rPr lang="en-US" dirty="0"/>
                        <a:t>Energy</a:t>
                      </a:r>
                      <a:r>
                        <a:rPr lang="en-US" baseline="0" dirty="0"/>
                        <a:t> source:  </a:t>
                      </a:r>
                      <a:r>
                        <a:rPr lang="en-US" b="0" baseline="0" dirty="0"/>
                        <a:t>baroclinic instability </a:t>
                      </a:r>
                      <a:r>
                        <a:rPr lang="en-US" baseline="0" dirty="0"/>
                        <a:t>from temperature gradients</a:t>
                      </a:r>
                      <a:endParaRPr lang="en-US" dirty="0"/>
                    </a:p>
                  </a:txBody>
                  <a:tcPr/>
                </a:tc>
                <a:tc>
                  <a:txBody>
                    <a:bodyPr/>
                    <a:lstStyle/>
                    <a:p>
                      <a:r>
                        <a:rPr lang="en-US" dirty="0"/>
                        <a:t>Latent heat release,</a:t>
                      </a:r>
                      <a:r>
                        <a:rPr lang="en-US" baseline="0" dirty="0"/>
                        <a:t> air-sea interactions</a:t>
                      </a:r>
                      <a:endParaRPr lang="en-US" dirty="0"/>
                    </a:p>
                  </a:txBody>
                  <a:tcPr/>
                </a:tc>
                <a:extLst>
                  <a:ext uri="{0D108BD9-81ED-4DB2-BD59-A6C34878D82A}">
                    <a16:rowId xmlns:a16="http://schemas.microsoft.com/office/drawing/2014/main" val="10002"/>
                  </a:ext>
                </a:extLst>
              </a:tr>
              <a:tr h="753036">
                <a:tc>
                  <a:txBody>
                    <a:bodyPr/>
                    <a:lstStyle/>
                    <a:p>
                      <a:r>
                        <a:rPr lang="en-US" dirty="0"/>
                        <a:t>1000-2000 km in size</a:t>
                      </a:r>
                    </a:p>
                  </a:txBody>
                  <a:tcPr/>
                </a:tc>
                <a:tc>
                  <a:txBody>
                    <a:bodyPr/>
                    <a:lstStyle/>
                    <a:p>
                      <a:r>
                        <a:rPr lang="en-US" dirty="0"/>
                        <a:t>500-1000 km in size</a:t>
                      </a:r>
                    </a:p>
                  </a:txBody>
                  <a:tcPr/>
                </a:tc>
                <a:extLst>
                  <a:ext uri="{0D108BD9-81ED-4DB2-BD59-A6C34878D82A}">
                    <a16:rowId xmlns:a16="http://schemas.microsoft.com/office/drawing/2014/main" val="3459629574"/>
                  </a:ext>
                </a:extLst>
              </a:tr>
              <a:tr h="753036">
                <a:tc>
                  <a:txBody>
                    <a:bodyPr/>
                    <a:lstStyle/>
                    <a:p>
                      <a:r>
                        <a:rPr lang="en-US" dirty="0"/>
                        <a:t>Form over land and water and can maintain itself over land</a:t>
                      </a:r>
                    </a:p>
                  </a:txBody>
                  <a:tcPr/>
                </a:tc>
                <a:tc>
                  <a:txBody>
                    <a:bodyPr/>
                    <a:lstStyle/>
                    <a:p>
                      <a:r>
                        <a:rPr lang="en-US" dirty="0"/>
                        <a:t>Form over warm tropical waters, die over land</a:t>
                      </a:r>
                    </a:p>
                  </a:txBody>
                  <a:tcPr/>
                </a:tc>
                <a:extLst>
                  <a:ext uri="{0D108BD9-81ED-4DB2-BD59-A6C34878D82A}">
                    <a16:rowId xmlns:a16="http://schemas.microsoft.com/office/drawing/2014/main" val="1435455896"/>
                  </a:ext>
                </a:extLst>
              </a:tr>
              <a:tr h="753036">
                <a:tc>
                  <a:txBody>
                    <a:bodyPr/>
                    <a:lstStyle/>
                    <a:p>
                      <a:r>
                        <a:rPr lang="en-US" dirty="0"/>
                        <a:t>Mainly</a:t>
                      </a:r>
                      <a:r>
                        <a:rPr lang="en-US" baseline="0" dirty="0"/>
                        <a:t> stratiform clouds</a:t>
                      </a:r>
                      <a:endParaRPr lang="en-US" dirty="0"/>
                    </a:p>
                  </a:txBody>
                  <a:tcPr/>
                </a:tc>
                <a:tc>
                  <a:txBody>
                    <a:bodyPr/>
                    <a:lstStyle/>
                    <a:p>
                      <a:r>
                        <a:rPr lang="en-US" dirty="0"/>
                        <a:t>Highly convective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descr="ivan091504-1515zb.jpg                                          001D0D8C&#10;Cliff Disk                     BB5EA40C:">
            <a:extLst>
              <a:ext uri="{FF2B5EF4-FFF2-40B4-BE49-F238E27FC236}">
                <a16:creationId xmlns:a16="http://schemas.microsoft.com/office/drawing/2014/main" id="{AE626CD2-2F28-9F4B-B837-E75D6CE1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1A280B-4B3E-F541-936A-6EBDC23E75F6}"/>
              </a:ext>
            </a:extLst>
          </p:cNvPr>
          <p:cNvSpPr txBox="1"/>
          <p:nvPr/>
        </p:nvSpPr>
        <p:spPr>
          <a:xfrm>
            <a:off x="4419600" y="381000"/>
            <a:ext cx="1431802" cy="461665"/>
          </a:xfrm>
          <a:prstGeom prst="rect">
            <a:avLst/>
          </a:prstGeom>
          <a:noFill/>
        </p:spPr>
        <p:txBody>
          <a:bodyPr wrap="none" rtlCol="0">
            <a:spAutoFit/>
          </a:bodyPr>
          <a:lstStyle/>
          <a:p>
            <a:r>
              <a:rPr lang="en-US" dirty="0"/>
              <a:t>Structures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E3FD735-5B4E-9548-9DF0-A20A9696EB5B}"/>
              </a:ext>
            </a:extLst>
          </p:cNvPr>
          <p:cNvSpPr>
            <a:spLocks noGrp="1" noChangeArrowheads="1"/>
          </p:cNvSpPr>
          <p:nvPr>
            <p:ph type="title"/>
          </p:nvPr>
        </p:nvSpPr>
        <p:spPr>
          <a:xfrm>
            <a:off x="663575" y="273050"/>
            <a:ext cx="7748588" cy="609600"/>
          </a:xfrm>
        </p:spPr>
        <p:txBody>
          <a:bodyPr/>
          <a:lstStyle/>
          <a:p>
            <a:r>
              <a:rPr lang="en-US" altLang="en-US" sz="3200" b="1" dirty="0">
                <a:solidFill>
                  <a:schemeClr val="accent2"/>
                </a:solidFill>
                <a:ea typeface="ＭＳ Ｐゴシック" panose="020B0600070205080204" pitchFamily="34" charset="-128"/>
              </a:rPr>
              <a:t>Correction to most ITCZ Schematics</a:t>
            </a:r>
          </a:p>
        </p:txBody>
      </p:sp>
      <p:sp>
        <p:nvSpPr>
          <p:cNvPr id="22530" name="Content Placeholder 2">
            <a:extLst>
              <a:ext uri="{FF2B5EF4-FFF2-40B4-BE49-F238E27FC236}">
                <a16:creationId xmlns:a16="http://schemas.microsoft.com/office/drawing/2014/main" id="{A35D8DF0-1069-0D48-B7D4-8EEB398C6B18}"/>
              </a:ext>
            </a:extLst>
          </p:cNvPr>
          <p:cNvSpPr>
            <a:spLocks noGrp="1" noChangeArrowheads="1"/>
          </p:cNvSpPr>
          <p:nvPr>
            <p:ph idx="1"/>
          </p:nvPr>
        </p:nvSpPr>
        <p:spPr>
          <a:xfrm>
            <a:off x="708025" y="1066800"/>
            <a:ext cx="7772400" cy="4114800"/>
          </a:xfrm>
        </p:spPr>
        <p:txBody>
          <a:bodyPr/>
          <a:lstStyle/>
          <a:p>
            <a:r>
              <a:rPr lang="en-US" altLang="en-US" dirty="0">
                <a:ea typeface="ＭＳ Ｐゴシック" panose="020B0600070205080204" pitchFamily="34" charset="-128"/>
              </a:rPr>
              <a:t>The upward motion is concentrated near the ITCZ</a:t>
            </a:r>
          </a:p>
          <a:p>
            <a:r>
              <a:rPr lang="en-US" altLang="en-US" dirty="0">
                <a:ea typeface="ＭＳ Ｐゴシック" panose="020B0600070205080204" pitchFamily="34" charset="-128"/>
              </a:rPr>
              <a:t>The downward motion is spread out in latitude (roughly 15N/S and poleward) and weaker.</a:t>
            </a:r>
          </a:p>
        </p:txBody>
      </p:sp>
      <p:pic>
        <p:nvPicPr>
          <p:cNvPr id="22531" name="Picture 2" descr="Diagram&#10;&#10;Description automatically generated">
            <a:extLst>
              <a:ext uri="{FF2B5EF4-FFF2-40B4-BE49-F238E27FC236}">
                <a16:creationId xmlns:a16="http://schemas.microsoft.com/office/drawing/2014/main" id="{39B486B7-428F-5D43-90D6-6ADAD3DF0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95650"/>
            <a:ext cx="38639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77B48139-FFE4-55FF-B01F-29FACCDC270C}"/>
              </a:ext>
            </a:extLst>
          </p:cNvPr>
          <p:cNvSpPr/>
          <p:nvPr/>
        </p:nvSpPr>
        <p:spPr bwMode="auto">
          <a:xfrm>
            <a:off x="5486400" y="4343400"/>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Down Arrow 2">
            <a:extLst>
              <a:ext uri="{FF2B5EF4-FFF2-40B4-BE49-F238E27FC236}">
                <a16:creationId xmlns:a16="http://schemas.microsoft.com/office/drawing/2014/main" id="{B11D31B2-0F3C-963C-2690-74275F2F7B57}"/>
              </a:ext>
            </a:extLst>
          </p:cNvPr>
          <p:cNvSpPr/>
          <p:nvPr/>
        </p:nvSpPr>
        <p:spPr bwMode="auto">
          <a:xfrm>
            <a:off x="7239000" y="4377397"/>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5EF4AC9-BDE7-1B44-B8C3-383775698FB8}"/>
              </a:ext>
            </a:extLst>
          </p:cNvPr>
          <p:cNvPicPr>
            <a:picLocks noChangeAspect="1"/>
          </p:cNvPicPr>
          <p:nvPr/>
        </p:nvPicPr>
        <p:blipFill rotWithShape="1">
          <a:blip r:embed="rId2">
            <a:extLst>
              <a:ext uri="{28A0092B-C50C-407E-A947-70E740481C1C}">
                <a14:useLocalDpi xmlns:a14="http://schemas.microsoft.com/office/drawing/2010/main" val="0"/>
              </a:ext>
            </a:extLst>
          </a:blip>
          <a:srcRect t="10344" b="10344"/>
          <a:stretch/>
        </p:blipFill>
        <p:spPr bwMode="auto">
          <a:xfrm>
            <a:off x="1399381" y="1295400"/>
            <a:ext cx="5888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CDDADA8-1373-624D-8C80-65C7170BF6C5}"/>
              </a:ext>
            </a:extLst>
          </p:cNvPr>
          <p:cNvSpPr>
            <a:spLocks noGrp="1"/>
          </p:cNvSpPr>
          <p:nvPr>
            <p:ph type="title"/>
          </p:nvPr>
        </p:nvSpPr>
        <p:spPr>
          <a:xfrm>
            <a:off x="457200" y="304800"/>
            <a:ext cx="7772400" cy="1143000"/>
          </a:xfrm>
        </p:spPr>
        <p:txBody>
          <a:bodyPr/>
          <a:lstStyle/>
          <a:p>
            <a:r>
              <a:rPr lang="en-US" b="1" dirty="0">
                <a:solidFill>
                  <a:schemeClr val="accent2"/>
                </a:solidFill>
              </a:rPr>
              <a:t>Key Structures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C8A79C92-EE06-A84A-AF8B-C49FBC36D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651000"/>
            <a:ext cx="406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7971C06-F78A-2C4D-A953-703704D8D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katina-radarLG.jpg                                             001D0D8C&#10;Cliff Disk                     BB5EA40C:">
            <a:extLst>
              <a:ext uri="{FF2B5EF4-FFF2-40B4-BE49-F238E27FC236}">
                <a16:creationId xmlns:a16="http://schemas.microsoft.com/office/drawing/2014/main" id="{FB2BD25F-E64A-724C-929B-33B08ACB5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574987"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BF6383-8987-B34C-B24F-DC104B0A2167}"/>
              </a:ext>
            </a:extLst>
          </p:cNvPr>
          <p:cNvPicPr>
            <a:picLocks noChangeAspect="1"/>
          </p:cNvPicPr>
          <p:nvPr/>
        </p:nvPicPr>
        <p:blipFill>
          <a:blip r:embed="rId2"/>
          <a:stretch>
            <a:fillRect/>
          </a:stretch>
        </p:blipFill>
        <p:spPr>
          <a:xfrm>
            <a:off x="2971800" y="4267200"/>
            <a:ext cx="3421656" cy="1916127"/>
          </a:xfrm>
          <a:prstGeom prst="rect">
            <a:avLst/>
          </a:prstGeom>
        </p:spPr>
      </p:pic>
      <p:pic>
        <p:nvPicPr>
          <p:cNvPr id="5" name="Picture 4" descr="Map&#10;&#10;Description automatically generated">
            <a:extLst>
              <a:ext uri="{FF2B5EF4-FFF2-40B4-BE49-F238E27FC236}">
                <a16:creationId xmlns:a16="http://schemas.microsoft.com/office/drawing/2014/main" id="{BFC17114-2012-264F-838A-A292DCD1DB8E}"/>
              </a:ext>
            </a:extLst>
          </p:cNvPr>
          <p:cNvPicPr>
            <a:picLocks noChangeAspect="1"/>
          </p:cNvPicPr>
          <p:nvPr/>
        </p:nvPicPr>
        <p:blipFill>
          <a:blip r:embed="rId3"/>
          <a:stretch>
            <a:fillRect/>
          </a:stretch>
        </p:blipFill>
        <p:spPr>
          <a:xfrm>
            <a:off x="2199778" y="914400"/>
            <a:ext cx="4965700" cy="2794000"/>
          </a:xfrm>
          <a:prstGeom prst="rect">
            <a:avLst/>
          </a:prstGeom>
        </p:spPr>
      </p:pic>
    </p:spTree>
    <p:extLst>
      <p:ext uri="{BB962C8B-B14F-4D97-AF65-F5344CB8AC3E}">
        <p14:creationId xmlns:p14="http://schemas.microsoft.com/office/powerpoint/2010/main" val="23308612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F579BAAC-6BCF-4042-9366-15B85D4C3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Katrinaeye.tiff                                                00029E37&#10;Cliff Disk                     BB5EA40C:">
            <a:extLst>
              <a:ext uri="{FF2B5EF4-FFF2-40B4-BE49-F238E27FC236}">
                <a16:creationId xmlns:a16="http://schemas.microsoft.com/office/drawing/2014/main" id="{0CD672DC-73DD-A14A-B90C-30C4772F6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85852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69DEA1-18FD-B743-85A0-688803859A0A}"/>
              </a:ext>
            </a:extLst>
          </p:cNvPr>
          <p:cNvSpPr txBox="1"/>
          <p:nvPr/>
        </p:nvSpPr>
        <p:spPr>
          <a:xfrm>
            <a:off x="3733800" y="283770"/>
            <a:ext cx="1943161" cy="461665"/>
          </a:xfrm>
          <a:prstGeom prst="rect">
            <a:avLst/>
          </a:prstGeom>
          <a:noFill/>
        </p:spPr>
        <p:txBody>
          <a:bodyPr wrap="none" rtlCol="0">
            <a:spAutoFit/>
          </a:bodyPr>
          <a:lstStyle/>
          <a:p>
            <a:r>
              <a:rPr lang="en-US" dirty="0"/>
              <a:t>Inside the Eye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047B1271-05F3-4649-8E4A-82F708FDA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129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551ECD4C-7096-B242-8080-2691259FB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63EE098-F72F-3E46-8B34-0AFE922ECB55}"/>
              </a:ext>
            </a:extLst>
          </p:cNvPr>
          <p:cNvSpPr>
            <a:spLocks noGrp="1" noChangeArrowheads="1"/>
          </p:cNvSpPr>
          <p:nvPr>
            <p:ph type="title"/>
          </p:nvPr>
        </p:nvSpPr>
        <p:spPr/>
        <p:txBody>
          <a:bodyPr/>
          <a:lstStyle/>
          <a:p>
            <a:r>
              <a:rPr lang="en-US" altLang="en-US" dirty="0">
                <a:ea typeface="ＭＳ Ｐゴシック" panose="020B0600070205080204" pitchFamily="34" charset="-128"/>
              </a:rPr>
              <a:t>Saffir-Simpson Scale</a:t>
            </a:r>
            <a:br>
              <a:rPr lang="en-US" altLang="en-US" dirty="0">
                <a:ea typeface="ＭＳ Ｐゴシック" panose="020B0600070205080204" pitchFamily="34" charset="-128"/>
              </a:rPr>
            </a:br>
            <a:r>
              <a:rPr lang="en-US" altLang="en-US" sz="3600" dirty="0">
                <a:ea typeface="ＭＳ Ｐゴシック" panose="020B0600070205080204" pitchFamily="34" charset="-128"/>
              </a:rPr>
              <a:t>(remember:  </a:t>
            </a:r>
            <a:r>
              <a:rPr lang="en-US" altLang="en-US" sz="3600" b="1" dirty="0">
                <a:ea typeface="ＭＳ Ｐゴシック" panose="020B0600070205080204" pitchFamily="34" charset="-128"/>
              </a:rPr>
              <a:t>these are sustained winds</a:t>
            </a:r>
            <a:r>
              <a:rPr lang="en-US" altLang="en-US" sz="3600" dirty="0">
                <a:ea typeface="ＭＳ Ｐゴシック" panose="020B0600070205080204" pitchFamily="34" charset="-128"/>
              </a:rPr>
              <a:t>)</a:t>
            </a:r>
          </a:p>
        </p:txBody>
      </p:sp>
      <p:pic>
        <p:nvPicPr>
          <p:cNvPr id="109570" name="Content Placeholder 3" descr="saffir_simpson_graphic.jpg">
            <a:extLst>
              <a:ext uri="{FF2B5EF4-FFF2-40B4-BE49-F238E27FC236}">
                <a16:creationId xmlns:a16="http://schemas.microsoft.com/office/drawing/2014/main" id="{914C6E97-8C85-4642-877B-623199B823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082" r="-23082"/>
          <a:stretch>
            <a:fillRect/>
          </a:stretch>
        </p:blipFill>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opical370W2021U" id="{C623924B-FA26-0A4F-B1D3-3914AA45E0FA}" vid="{242B0D23-FE9E-D841-A6E6-4E4D87A420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2501</TotalTime>
  <Words>2709</Words>
  <Application>Microsoft Macintosh PowerPoint</Application>
  <PresentationFormat>On-screen Show (4:3)</PresentationFormat>
  <Paragraphs>301</Paragraphs>
  <Slides>166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166</vt:i4>
      </vt:variant>
    </vt:vector>
  </HeadingPairs>
  <TitlesOfParts>
    <vt:vector size="171" baseType="lpstr">
      <vt:lpstr>Arial</vt:lpstr>
      <vt:lpstr>Calibri</vt:lpstr>
      <vt:lpstr>Times</vt:lpstr>
      <vt:lpstr>Times New Roman</vt:lpstr>
      <vt:lpstr>Blank Presentation</vt:lpstr>
      <vt:lpstr>370 Tropical Winter 2023</vt:lpstr>
      <vt:lpstr>Tropical Meteorology is Important for Many Reasons</vt:lpstr>
      <vt:lpstr>Major Differences Between Tropical and Midlatitude Meteorology</vt:lpstr>
      <vt:lpstr>PowerPoint Presentation</vt:lpstr>
      <vt:lpstr>Upper Air Observations</vt:lpstr>
      <vt:lpstr>Surface Observations</vt:lpstr>
      <vt:lpstr>Large-Scale Tropical Features</vt:lpstr>
      <vt:lpstr>Hadley Cell (s)</vt:lpstr>
      <vt:lpstr>Correction to most ITCZ Schematics</vt:lpstr>
      <vt:lpstr>ITCZ is generally not on the equator</vt:lpstr>
      <vt:lpstr>PowerPoint Presentation</vt:lpstr>
      <vt:lpstr>PowerPoint Presentation</vt:lpstr>
      <vt:lpstr>PowerPoint Presentation</vt:lpstr>
      <vt:lpstr>ITCZ made up of cloud clusters</vt:lpstr>
      <vt:lpstr>Cloud Cluster</vt:lpstr>
      <vt:lpstr>PowerPoint Presentation</vt:lpstr>
      <vt:lpstr>Sinking motion in the subtropics creates deserts in those latitudes (25-35 degrees from equator)</vt:lpstr>
      <vt:lpstr>Major Deserts in the Subtropics</vt:lpstr>
      <vt:lpstr>World’s Major Deserts</vt:lpstr>
      <vt:lpstr>Trade Wind Inversions a.k.a. subtropical inversions</vt:lpstr>
      <vt:lpstr>Strongest and lowest over eastern subtropical oceans</vt:lpstr>
      <vt:lpstr>Low and strong</vt:lpstr>
      <vt:lpstr>Higher and weaker</vt:lpstr>
      <vt:lpstr>Hawaiian View</vt:lpstr>
      <vt:lpstr>Trade Wind or Subtropical Inversion</vt:lpstr>
      <vt:lpstr>Height of Top of Trade Wind Inversion Base</vt:lpstr>
      <vt:lpstr>Why trade wind inversions?  Subsidence from Hadley circulation and subtropical highs</vt:lpstr>
      <vt:lpstr>Subsidence is not zonally uniform:  greater on the eastern side of the oceanic subtropical highs</vt:lpstr>
      <vt:lpstr>Why does subsidence create inversions?</vt:lpstr>
      <vt:lpstr>Tropical Analyses</vt:lpstr>
      <vt:lpstr>Streamline-Isotach Analysis</vt:lpstr>
      <vt:lpstr>Streamline Isotach Analysis</vt:lpstr>
      <vt:lpstr>Review</vt:lpstr>
      <vt:lpstr>Why are streamline/isotachs better than isobars/heights in the tropics?</vt:lpstr>
      <vt:lpstr>Whynot analyze winds instead of pressure?</vt:lpstr>
      <vt:lpstr>Streamline/isotach analysis is generally used but there are alternatives (isogon, isotach)</vt:lpstr>
      <vt:lpstr>Streamline/isotach Analysis</vt:lpstr>
      <vt:lpstr>PowerPoint Presentation</vt:lpstr>
      <vt:lpstr>Streamline/isotach analysis</vt:lpstr>
      <vt:lpstr>PowerPoint Presentation</vt:lpstr>
      <vt:lpstr>Easterly Waves:   The Major Synoptic Disturbances in the Tropics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easterly waves originate over Africa and are known as African Easterly Waves</vt:lpstr>
      <vt:lpstr>Composite African Wave Structures (Reed et al., 1977)</vt:lpstr>
      <vt:lpstr>African Easterly Waves Are Closely Associated with and Propagate within a Midtropospheric Easterly Jet Originating Over Africa</vt:lpstr>
      <vt:lpstr>PowerPoint Presentation</vt:lpstr>
      <vt:lpstr>PowerPoint Presentation</vt:lpstr>
      <vt:lpstr>PowerPoint Presentation</vt:lpstr>
      <vt:lpstr>PowerPoint Presentation</vt:lpstr>
      <vt:lpstr>PowerPoint Presentation</vt:lpstr>
      <vt:lpstr>Origin of African Easterly Waves</vt:lpstr>
      <vt:lpstr>Monsoons</vt:lpstr>
      <vt:lpstr>Essentially a large-scale sea breeze</vt:lpstr>
      <vt:lpstr>Monsoon Circulations Around the World</vt:lpstr>
      <vt:lpstr>Asian/Indian Monsoon</vt:lpstr>
      <vt:lpstr>PowerPoint Presentation</vt:lpstr>
      <vt:lpstr>West African Monsoon</vt:lpstr>
      <vt:lpstr>PowerPoint Presentation</vt:lpstr>
      <vt:lpstr>Southwest or North American Monsoon</vt:lpstr>
      <vt:lpstr>Synoptic Evolution</vt:lpstr>
      <vt:lpstr>PowerPoint Presentation</vt:lpstr>
      <vt:lpstr>PowerPoint Presentation</vt:lpstr>
      <vt:lpstr>The U.S. Southwest is Wettest During Monsoon Season!</vt:lpstr>
      <vt:lpstr>PowerPoint Presentation</vt:lpstr>
      <vt:lpstr>Monsoon Video https://www.youtube.com/watch?v=TC75USRhdho</vt:lpstr>
      <vt:lpstr>Upper-Level Features over the Tropics</vt:lpstr>
      <vt:lpstr>200 hPa Easterly Jet</vt:lpstr>
      <vt:lpstr>PowerPoint Presentation</vt:lpstr>
      <vt:lpstr>Strongest in Summer</vt:lpstr>
      <vt:lpstr>Explanation:  Thermal Wind</vt:lpstr>
      <vt:lpstr>Explanation:  Thermal Wind</vt:lpstr>
      <vt:lpstr>Don’t Forget!</vt:lpstr>
      <vt:lpstr>Tropical Upper Tropospheric Troughs (TUTTs)</vt:lpstr>
      <vt:lpstr>A TUTT Over the Pacific</vt:lpstr>
      <vt:lpstr>TUTT</vt:lpstr>
      <vt:lpstr>Hawaii’s Kona Lows</vt:lpstr>
      <vt:lpstr>Kona Low</vt:lpstr>
      <vt:lpstr>Often associated with a cut-off low breaking off from the midlatitude jet stream</vt:lpstr>
      <vt:lpstr>Hurricanes and Tropical Storms</vt:lpstr>
      <vt:lpstr>PowerPoint Presentation</vt:lpstr>
      <vt:lpstr>PowerPoint Presentation</vt:lpstr>
      <vt:lpstr>Midlatitude Versus Tropical Storms Midlatitude   Tropical</vt:lpstr>
      <vt:lpstr>PowerPoint Presentation</vt:lpstr>
      <vt:lpstr>Key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Saffir-Simpson Scale (remember:  these are sustained winds)</vt:lpstr>
      <vt:lpstr>The Biggest Threat from Tropical Storms is NOT the Winds, but the Storm Surge</vt:lpstr>
      <vt:lpstr>PowerPoint Presentation</vt:lpstr>
      <vt:lpstr>Storm Surge Origin:  winds pushing water up on coast, increased waves, low pressure also raises sea level</vt:lpstr>
      <vt:lpstr>Reverse or Inverted Barometer Effect</vt:lpstr>
      <vt:lpstr>Hurricane Climatology (Avoids the Equator)</vt:lpstr>
      <vt:lpstr>PowerPoint Presentation</vt:lpstr>
      <vt:lpstr>Origins</vt:lpstr>
      <vt:lpstr>PowerPoint Presentation</vt:lpstr>
      <vt:lpstr>Energy Source of Tropical Storms/Hurricanes</vt:lpstr>
      <vt:lpstr>CISK versus WISHE:  Both are Positive Feedbacks Associated with Latent Heating</vt:lpstr>
      <vt:lpstr>PowerPoint Presentation</vt:lpstr>
      <vt:lpstr>Tropical Cyclogenesis Requirements</vt:lpstr>
      <vt:lpstr>Requirements</vt:lpstr>
      <vt:lpstr>Requirements</vt:lpstr>
      <vt:lpstr>Hurricane Prediction: A Mixed Report</vt:lpstr>
      <vt:lpstr>PowerPoint Presentation</vt:lpstr>
      <vt:lpstr>PowerPoint Presentation</vt:lpstr>
      <vt:lpstr>PowerPoint Presentation</vt:lpstr>
      <vt:lpstr>PowerPoint Presentation</vt:lpstr>
      <vt:lpstr>PowerPoint Presentation</vt:lpstr>
      <vt:lpstr>Better synoptic forecasts and more information for the environment have aided prediction of hurricane tracks</vt:lpstr>
      <vt:lpstr>PowerPoint Presentation</vt:lpstr>
      <vt:lpstr>PowerPoint Presentation</vt:lpstr>
      <vt:lpstr>PowerPoint Presentation</vt:lpstr>
      <vt:lpstr>PowerPoint Presentation</vt:lpstr>
      <vt:lpstr>Substantial Promise</vt:lpstr>
      <vt:lpstr>New Research Shows the Importance of Warm, Dry, Dust-laden air off the Sahara:  The Saharan Air Layer (SAL)</vt:lpstr>
      <vt:lpstr>PowerPoint Presentation</vt:lpstr>
      <vt:lpstr>SAL</vt:lpstr>
      <vt:lpstr>Extratropical Transition (ET)</vt:lpstr>
      <vt:lpstr>ET</vt:lpstr>
      <vt:lpstr>PowerPoint Presentation</vt:lpstr>
      <vt:lpstr>Superstorm Sandy Experienced ET</vt:lpstr>
      <vt:lpstr>Superstorm Sandy Experienced ET</vt:lpstr>
      <vt:lpstr>PowerPoint Presentation</vt:lpstr>
      <vt:lpstr>Climo Tracks of ET Systems</vt:lpstr>
      <vt:lpstr>Some Big Impacts of ET</vt:lpstr>
      <vt:lpstr>PowerPoint Presentation</vt:lpstr>
      <vt:lpstr>Columbus Day Storm Started as Hurricane Freda</vt:lpstr>
      <vt:lpstr>ET and Predictability</vt:lpstr>
      <vt:lpstr>PowerPoint Presentation</vt:lpstr>
      <vt:lpstr>Madden Julian Oscillation (MJO)</vt:lpstr>
      <vt:lpstr>PowerPoint Presentation</vt:lpstr>
      <vt:lpstr>PowerPoint Presentation</vt:lpstr>
      <vt:lpstr>Cloud Height Anomalies Blue is higher  </vt:lpstr>
      <vt:lpstr>The MJO not only influences the tropics but has an impact on midlatitudes…including our region!</vt:lpstr>
      <vt:lpstr>PowerPoint Presentation</vt:lpstr>
      <vt:lpstr>PowerPoint Presentation</vt:lpstr>
      <vt:lpstr>Diurnal Circulations and Diurnal Variability is Large in the Tropics</vt:lpstr>
      <vt:lpstr>Large diurnal variations in precipitation on coasts of big islands in tropics due to strong sea breezes and mountain slope circulations</vt:lpstr>
      <vt:lpstr>Sea Breeze Circulations</vt:lpstr>
      <vt:lpstr>Sea Breeze Circulation</vt:lpstr>
      <vt:lpstr>El Nino Southern Oscillation (ENSO)</vt:lpstr>
      <vt:lpstr>PowerPoint Presentation</vt:lpstr>
      <vt:lpstr>Walker Circulation</vt:lpstr>
      <vt:lpstr>PowerPoint Presentation</vt:lpstr>
      <vt:lpstr>PowerPoint Presentation</vt:lpstr>
      <vt:lpstr>The Pacific Ocean is Like A Big Bathtub</vt:lpstr>
      <vt:lpstr>An Important Measure of ENSO is the Surface Temperature in the Tropical Pacific</vt:lpstr>
      <vt:lpstr>Why do we care?</vt:lpstr>
      <vt:lpstr>PowerPoint Presentation</vt:lpstr>
      <vt:lpstr>El Nino – weak Aleutian High </vt:lpstr>
      <vt:lpstr>La Nina – strong Aleutian High</vt:lpstr>
      <vt:lpstr>Great Web Site on ENSO:  Climate Prediction Center http://www.cpc.ncep.noaa.gov/products/precip/CWlink/MJO/enso.shtml</vt:lpstr>
      <vt:lpstr>Who is responsibility for tropical storm prediction in the U.S?</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370 Tropical</dc:title>
  <dc:creator>Clifford Mass</dc:creator>
  <cp:lastModifiedBy>Clifford F. Mass</cp:lastModifiedBy>
  <cp:revision>119</cp:revision>
  <dcterms:created xsi:type="dcterms:W3CDTF">2010-03-11T19:29:06Z</dcterms:created>
  <dcterms:modified xsi:type="dcterms:W3CDTF">2023-03-07T20:22:13Z</dcterms:modified>
</cp:coreProperties>
</file>