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71" r:id="rId2"/>
    <p:sldId id="403" r:id="rId3"/>
    <p:sldId id="357" r:id="rId4"/>
    <p:sldId id="377" r:id="rId5"/>
    <p:sldId id="404" r:id="rId6"/>
    <p:sldId id="408" r:id="rId7"/>
    <p:sldId id="367" r:id="rId8"/>
    <p:sldId id="406" r:id="rId9"/>
    <p:sldId id="372" r:id="rId10"/>
    <p:sldId id="419" r:id="rId11"/>
    <p:sldId id="407" r:id="rId12"/>
    <p:sldId id="411" r:id="rId13"/>
    <p:sldId id="409" r:id="rId14"/>
    <p:sldId id="412" r:id="rId15"/>
    <p:sldId id="413" r:id="rId16"/>
    <p:sldId id="414" r:id="rId17"/>
    <p:sldId id="415" r:id="rId18"/>
    <p:sldId id="416" r:id="rId19"/>
    <p:sldId id="418" r:id="rId20"/>
    <p:sldId id="417" r:id="rId21"/>
    <p:sldId id="410" r:id="rId22"/>
    <p:sldId id="391" r:id="rId23"/>
    <p:sldId id="393" r:id="rId24"/>
    <p:sldId id="402" r:id="rId25"/>
    <p:sldId id="420" r:id="rId26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FFFF"/>
    <a:srgbClr val="0033CC"/>
    <a:srgbClr val="008000"/>
    <a:srgbClr val="FFFFCC"/>
    <a:srgbClr val="DDDDDD"/>
    <a:srgbClr val="CCFF99"/>
    <a:srgbClr val="FB9205"/>
    <a:srgbClr val="33CC33"/>
    <a:srgbClr val="99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87971" autoAdjust="0"/>
  </p:normalViewPr>
  <p:slideViewPr>
    <p:cSldViewPr snapToGrid="0">
      <p:cViewPr varScale="1">
        <p:scale>
          <a:sx n="76" d="100"/>
          <a:sy n="76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7435B7D-BC69-41C9-9BD3-E82AB36060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5B7D-BC69-41C9-9BD3-E82AB36060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EF51C-459A-4623-92C8-03324E018D6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5B7D-BC69-41C9-9BD3-E82AB36060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5B7D-BC69-41C9-9BD3-E82AB36060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5B7D-BC69-41C9-9BD3-E82AB360605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5B7D-BC69-41C9-9BD3-E82AB360605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5B7D-BC69-41C9-9BD3-E82AB360605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Sample climatology 0.6 % at 12 UTC and 3.4 % at 21 UTC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5B7D-BC69-41C9-9BD3-E82AB360605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5B7D-BC69-41C9-9BD3-E82AB360605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87490-D154-44C6-89B4-24CCA6379FB7}" type="slidenum">
              <a:rPr lang="en-US"/>
              <a:pPr/>
              <a:t>23</a:t>
            </a:fld>
            <a:endParaRPr lang="en-US"/>
          </a:p>
        </p:txBody>
      </p:sp>
      <p:sp>
        <p:nvSpPr>
          <p:cNvPr id="317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988300" y="6524625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B601FA-2F1F-4F8F-965A-3044C82C81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087" y="47625"/>
            <a:ext cx="7235826" cy="6667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" y="6629400"/>
            <a:ext cx="2362200" cy="152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12−13 Apr 2011    ATEC-4DWX Project Review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629400"/>
            <a:ext cx="3810000" cy="152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©2011 University Corporation for Atmospheric Research. 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629400"/>
            <a:ext cx="914400" cy="152400"/>
          </a:xfrm>
          <a:prstGeom prst="rect">
            <a:avLst/>
          </a:prstGeom>
        </p:spPr>
        <p:txBody>
          <a:bodyPr/>
          <a:lstStyle/>
          <a:p>
            <a:fld id="{7A3A2C5B-CD3E-6547-9C4A-B49DDCD2D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88300" y="6524625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A3514-31A8-4E04-8834-1CC509B255F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ncar.ucar.edu/home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1028700"/>
          </a:xfrm>
          <a:prstGeom prst="rect">
            <a:avLst/>
          </a:prstGeom>
          <a:gradFill flip="none" rotWithShape="1">
            <a:gsLst>
              <a:gs pos="54000">
                <a:schemeClr val="bg1"/>
              </a:gs>
              <a:gs pos="100000">
                <a:srgbClr val="0099FF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168" y="19052"/>
            <a:ext cx="783771" cy="7837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0226" name="Picture 2" descr="Home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 cstate="print"/>
          <a:srcRect r="64235" b="18921"/>
          <a:stretch>
            <a:fillRect/>
          </a:stretch>
        </p:blipFill>
        <p:spPr bwMode="auto">
          <a:xfrm>
            <a:off x="43768" y="445716"/>
            <a:ext cx="751568" cy="5782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 userDrawn="1"/>
        </p:nvSpPr>
        <p:spPr>
          <a:xfrm>
            <a:off x="-18121" y="752420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NCAR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8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28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endParaRPr lang="en-US" sz="1600" b="1" dirty="0" smtClean="0">
              <a:solidFill>
                <a:srgbClr val="0033CC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0033C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Efficient Production of High Quality, Probabilistic Weather Forecasts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F. Anthony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Eckel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National Weather Service Office of Science and Technology,</a:t>
            </a:r>
          </a:p>
          <a:p>
            <a:pPr algn="ctr"/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and University of WA Atmospheric Sciences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Luca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Delle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Monache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Daran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Rife,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Badrinath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Nagarajan</a:t>
            </a:r>
            <a:endParaRPr lang="en-US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National Center for Atmospheric Research</a:t>
            </a: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347663" indent="-174625" algn="l">
              <a:lnSpc>
                <a:spcPct val="150000"/>
              </a:lnSpc>
            </a:pPr>
            <a:endParaRPr lang="en-US" sz="1400" b="1" u="sng" dirty="0" smtClean="0">
              <a:solidFill>
                <a:srgbClr val="0066FF"/>
              </a:solidFill>
              <a:latin typeface="Calibri"/>
              <a:cs typeface="Calibri"/>
            </a:endParaRPr>
          </a:p>
          <a:p>
            <a:pPr marL="347663" indent="-174625" algn="l">
              <a:lnSpc>
                <a:spcPct val="150000"/>
              </a:lnSpc>
            </a:pPr>
            <a:r>
              <a:rPr lang="en-US" sz="2000" b="1" u="sng" dirty="0" smtClean="0">
                <a:solidFill>
                  <a:srgbClr val="0066FF"/>
                </a:solidFill>
                <a:latin typeface="Calibri"/>
                <a:cs typeface="Calibri"/>
              </a:rPr>
              <a:t>Acknowledgments</a:t>
            </a:r>
          </a:p>
          <a:p>
            <a:pPr marL="347663" indent="-174625" algn="l">
              <a:lnSpc>
                <a:spcPct val="150000"/>
              </a:lnSpc>
            </a:pPr>
            <a:r>
              <a:rPr lang="en-US" b="1" dirty="0" smtClean="0">
                <a:latin typeface="Calibri"/>
                <a:cs typeface="Calibri"/>
              </a:rPr>
              <a:t>Data Provider:</a:t>
            </a:r>
            <a:r>
              <a:rPr lang="en-US" b="1" dirty="0" smtClean="0">
                <a:solidFill>
                  <a:srgbClr val="0066FF"/>
                </a:solidFill>
                <a:latin typeface="Calibri"/>
                <a:cs typeface="Calibri"/>
              </a:rPr>
              <a:t>   Martin </a:t>
            </a:r>
            <a:r>
              <a:rPr lang="en-US" b="1" dirty="0" err="1" smtClean="0">
                <a:solidFill>
                  <a:srgbClr val="0066FF"/>
                </a:solidFill>
                <a:latin typeface="Calibri"/>
                <a:cs typeface="Calibri"/>
              </a:rPr>
              <a:t>Charron</a:t>
            </a:r>
            <a:r>
              <a:rPr lang="en-US" b="1" dirty="0" smtClean="0">
                <a:solidFill>
                  <a:srgbClr val="0066FF"/>
                </a:solidFill>
                <a:latin typeface="Calibri"/>
                <a:cs typeface="Calibri"/>
              </a:rPr>
              <a:t> &amp; Ronald </a:t>
            </a:r>
            <a:r>
              <a:rPr lang="en-US" b="1" dirty="0" err="1" smtClean="0">
                <a:solidFill>
                  <a:srgbClr val="0066FF"/>
                </a:solidFill>
                <a:latin typeface="Calibri"/>
                <a:cs typeface="Calibri"/>
              </a:rPr>
              <a:t>Frenette</a:t>
            </a:r>
            <a:r>
              <a:rPr lang="en-US" b="1" dirty="0" smtClean="0">
                <a:solidFill>
                  <a:srgbClr val="0066FF"/>
                </a:solidFill>
                <a:latin typeface="Calibri"/>
                <a:cs typeface="Calibri"/>
              </a:rPr>
              <a:t> of </a:t>
            </a:r>
            <a:r>
              <a:rPr lang="en-US" b="1" i="1" dirty="0" smtClean="0">
                <a:solidFill>
                  <a:srgbClr val="0066FF"/>
                </a:solidFill>
                <a:latin typeface="Calibri"/>
                <a:cs typeface="Calibri"/>
              </a:rPr>
              <a:t>Environment Canada </a:t>
            </a:r>
          </a:p>
          <a:p>
            <a:pPr marL="347663" indent="-174625" algn="l">
              <a:lnSpc>
                <a:spcPct val="150000"/>
              </a:lnSpc>
              <a:tabLst>
                <a:tab pos="1252538" algn="l"/>
              </a:tabLst>
            </a:pPr>
            <a:r>
              <a:rPr lang="en-US" b="1" dirty="0" smtClean="0">
                <a:latin typeface="Calibri"/>
                <a:cs typeface="Calibri"/>
              </a:rPr>
              <a:t>Sponsors:  	</a:t>
            </a:r>
            <a:r>
              <a:rPr lang="en-US" b="1" i="1" dirty="0" smtClean="0">
                <a:solidFill>
                  <a:srgbClr val="0066FF"/>
                </a:solidFill>
                <a:latin typeface="Calibri"/>
                <a:cs typeface="Calibri"/>
              </a:rPr>
              <a:t>National Weather Service Office of Science and Technology </a:t>
            </a:r>
            <a:r>
              <a:rPr lang="en-US" b="1" dirty="0" smtClean="0">
                <a:solidFill>
                  <a:srgbClr val="0066FF"/>
                </a:solidFill>
                <a:latin typeface="Calibri"/>
                <a:cs typeface="Calibri"/>
              </a:rPr>
              <a:t>(NWS/OST)</a:t>
            </a:r>
          </a:p>
          <a:p>
            <a:pPr marL="347663" indent="-174625" algn="l">
              <a:lnSpc>
                <a:spcPct val="150000"/>
              </a:lnSpc>
              <a:tabLst>
                <a:tab pos="1252538" algn="l"/>
              </a:tabLst>
            </a:pPr>
            <a:r>
              <a:rPr lang="en-US" b="1" i="1" dirty="0" smtClean="0">
                <a:solidFill>
                  <a:srgbClr val="0066FF"/>
                </a:solidFill>
                <a:latin typeface="Calibri"/>
                <a:cs typeface="Calibri"/>
              </a:rPr>
              <a:t>		Defense Threat Reduction Agency </a:t>
            </a:r>
            <a:r>
              <a:rPr lang="en-US" b="1" dirty="0" smtClean="0">
                <a:solidFill>
                  <a:srgbClr val="0066FF"/>
                </a:solidFill>
                <a:latin typeface="Calibri"/>
                <a:cs typeface="Calibri"/>
              </a:rPr>
              <a:t>(DTRA)</a:t>
            </a:r>
          </a:p>
          <a:p>
            <a:pPr marL="347663" indent="-174625" algn="l">
              <a:lnSpc>
                <a:spcPct val="150000"/>
              </a:lnSpc>
              <a:tabLst>
                <a:tab pos="1252538" algn="l"/>
              </a:tabLst>
            </a:pPr>
            <a:r>
              <a:rPr lang="en-US" b="1" i="1" dirty="0" smtClean="0">
                <a:solidFill>
                  <a:srgbClr val="0066FF"/>
                </a:solidFill>
                <a:latin typeface="Calibri"/>
                <a:cs typeface="Calibri"/>
              </a:rPr>
              <a:t>		U.S Army Test and Evaluation Command </a:t>
            </a:r>
            <a:r>
              <a:rPr lang="en-US" b="1" dirty="0" smtClean="0">
                <a:solidFill>
                  <a:srgbClr val="0066FF"/>
                </a:solidFill>
                <a:latin typeface="Calibri"/>
                <a:cs typeface="Calibri"/>
              </a:rPr>
              <a:t>(ATEC)</a:t>
            </a:r>
          </a:p>
          <a:p>
            <a:pPr marL="347663" indent="-174625" algn="l">
              <a:lnSpc>
                <a:spcPct val="150000"/>
              </a:lnSpc>
              <a:tabLst>
                <a:tab pos="1252538" algn="l"/>
              </a:tabLst>
            </a:pPr>
            <a:endParaRPr lang="en-US" b="1" dirty="0" smtClean="0">
              <a:solidFill>
                <a:srgbClr val="0066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47751" y="163020"/>
            <a:ext cx="8085788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i="1" dirty="0" smtClean="0">
                <a:solidFill>
                  <a:srgbClr val="151C77"/>
                </a:solidFill>
              </a:rPr>
              <a:t>3</a:t>
            </a:r>
            <a:r>
              <a:rPr lang="en-US" sz="3200" b="1" i="1" dirty="0" smtClean="0">
                <a:solidFill>
                  <a:srgbClr val="151C77"/>
                </a:solidFill>
              </a:rPr>
              <a:t>) </a:t>
            </a:r>
            <a:r>
              <a:rPr lang="en-US" sz="3200" b="1" i="1" dirty="0" smtClean="0">
                <a:solidFill>
                  <a:srgbClr val="151C77"/>
                </a:solidFill>
              </a:rPr>
              <a:t>Ensemble Forecast (REPS raw)</a:t>
            </a:r>
            <a:endParaRPr lang="en-US" sz="3200" b="1" i="1" dirty="0">
              <a:solidFill>
                <a:srgbClr val="151C77"/>
              </a:solidFill>
            </a:endParaRPr>
          </a:p>
        </p:txBody>
      </p:sp>
      <p:pic>
        <p:nvPicPr>
          <p:cNvPr id="275459" name="Picture 3" descr="canada_2011110800_PR_PRECIP_10_48_72"/>
          <p:cNvPicPr>
            <a:picLocks noChangeAspect="1" noChangeArrowheads="1"/>
          </p:cNvPicPr>
          <p:nvPr/>
        </p:nvPicPr>
        <p:blipFill>
          <a:blip r:embed="rId2" cstate="print"/>
          <a:srcRect l="427"/>
          <a:stretch>
            <a:fillRect/>
          </a:stretch>
        </p:blipFill>
        <p:spPr bwMode="auto">
          <a:xfrm>
            <a:off x="889348" y="1033671"/>
            <a:ext cx="6939418" cy="581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PS21raw_10mWS_5ms_9h_reldiag.png"/>
          <p:cNvPicPr>
            <a:picLocks/>
          </p:cNvPicPr>
          <p:nvPr/>
        </p:nvPicPr>
        <p:blipFill>
          <a:blip r:embed="rId2" cstate="print"/>
          <a:srcRect l="8149" r="3897"/>
          <a:stretch>
            <a:fillRect/>
          </a:stretch>
        </p:blipFill>
        <p:spPr>
          <a:xfrm>
            <a:off x="469947" y="1310806"/>
            <a:ext cx="4131342" cy="3976969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47751" y="163020"/>
            <a:ext cx="8085788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i="1" dirty="0" smtClean="0">
                <a:solidFill>
                  <a:srgbClr val="151C77"/>
                </a:solidFill>
              </a:rPr>
              <a:t>3</a:t>
            </a:r>
            <a:r>
              <a:rPr lang="en-US" sz="3200" b="1" i="1" dirty="0" smtClean="0">
                <a:solidFill>
                  <a:srgbClr val="151C77"/>
                </a:solidFill>
              </a:rPr>
              <a:t>) </a:t>
            </a:r>
            <a:r>
              <a:rPr lang="en-US" sz="3200" b="1" i="1" dirty="0" smtClean="0">
                <a:solidFill>
                  <a:srgbClr val="151C77"/>
                </a:solidFill>
              </a:rPr>
              <a:t>Ensemble Forecast (REPS raw)</a:t>
            </a:r>
            <a:endParaRPr lang="en-US" sz="3200" b="1" i="1" dirty="0">
              <a:solidFill>
                <a:srgbClr val="151C7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6339" y="1029223"/>
            <a:ext cx="276229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Utility to Decision Making</a:t>
            </a:r>
            <a:endParaRPr lang="en-US" i="1" dirty="0"/>
          </a:p>
        </p:txBody>
      </p:sp>
      <p:pic>
        <p:nvPicPr>
          <p:cNvPr id="8" name="Picture 7" descr="ROCSS_10mWS_5ms_33km_REPS.png"/>
          <p:cNvPicPr>
            <a:picLocks noChangeAspect="1"/>
          </p:cNvPicPr>
          <p:nvPr/>
        </p:nvPicPr>
        <p:blipFill>
          <a:blip r:embed="rId3" cstate="print"/>
          <a:srcRect l="3543" t="3554" r="1771" b="4976"/>
          <a:stretch>
            <a:fillRect/>
          </a:stretch>
        </p:blipFill>
        <p:spPr>
          <a:xfrm>
            <a:off x="4598686" y="1386622"/>
            <a:ext cx="4545314" cy="54713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0065" y="1027135"/>
            <a:ext cx="255711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Reliability &amp; Sharpness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080043" y="2967594"/>
            <a:ext cx="2699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Observed Relative Frequency</a:t>
            </a:r>
          </a:p>
          <a:p>
            <a:pPr algn="ctr"/>
            <a:r>
              <a:rPr lang="en-US" sz="1400" b="1" dirty="0" smtClean="0">
                <a:solidFill>
                  <a:srgbClr val="008000"/>
                </a:solidFill>
              </a:rPr>
              <a:t>Forecast Frequency</a:t>
            </a:r>
            <a:endParaRPr lang="en-US" sz="1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384" y="1322113"/>
            <a:ext cx="88280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Goal:  Calibrate REPS output 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EMOS introduced by </a:t>
            </a:r>
            <a:r>
              <a:rPr lang="en-US" dirty="0" err="1" smtClean="0"/>
              <a:t>Gneiting</a:t>
            </a:r>
            <a:r>
              <a:rPr lang="en-US" dirty="0" smtClean="0"/>
              <a:t> et </a:t>
            </a:r>
            <a:r>
              <a:rPr lang="en-US" dirty="0" smtClean="0"/>
              <a:t>al. (2005) </a:t>
            </a:r>
            <a:r>
              <a:rPr lang="en-US" dirty="0" smtClean="0"/>
              <a:t>using multiple linear </a:t>
            </a:r>
            <a:r>
              <a:rPr lang="en-US" dirty="0" smtClean="0"/>
              <a:t>regression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Here, logistic </a:t>
            </a:r>
            <a:r>
              <a:rPr lang="en-US" dirty="0" smtClean="0"/>
              <a:t>regression </a:t>
            </a:r>
            <a:r>
              <a:rPr lang="en-US" dirty="0" smtClean="0"/>
              <a:t>is used with predictors:  </a:t>
            </a:r>
            <a:r>
              <a:rPr lang="en-US" dirty="0" smtClean="0">
                <a:solidFill>
                  <a:srgbClr val="0066FF"/>
                </a:solidFill>
              </a:rPr>
              <a:t>ensemble </a:t>
            </a:r>
            <a:r>
              <a:rPr lang="en-US" dirty="0" smtClean="0">
                <a:solidFill>
                  <a:srgbClr val="0066FF"/>
                </a:solidFill>
              </a:rPr>
              <a:t>mean </a:t>
            </a:r>
            <a:r>
              <a:rPr lang="en-US" dirty="0" smtClean="0">
                <a:solidFill>
                  <a:srgbClr val="0066FF"/>
                </a:solidFill>
              </a:rPr>
              <a:t>&amp; ensemble </a:t>
            </a:r>
            <a:r>
              <a:rPr lang="en-US" dirty="0" smtClean="0">
                <a:solidFill>
                  <a:srgbClr val="0066FF"/>
                </a:solidFill>
              </a:rPr>
              <a:t>spread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47751" y="163020"/>
            <a:ext cx="8085788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i="1" dirty="0" smtClean="0">
                <a:solidFill>
                  <a:srgbClr val="151C77"/>
                </a:solidFill>
              </a:rPr>
              <a:t>4</a:t>
            </a:r>
            <a:r>
              <a:rPr lang="en-US" sz="3200" b="1" i="1" dirty="0" smtClean="0">
                <a:solidFill>
                  <a:srgbClr val="151C77"/>
                </a:solidFill>
              </a:rPr>
              <a:t>) </a:t>
            </a:r>
            <a:r>
              <a:rPr lang="en-US" sz="3200" b="1" i="1" dirty="0" smtClean="0">
                <a:solidFill>
                  <a:srgbClr val="151C77"/>
                </a:solidFill>
              </a:rPr>
              <a:t>Ensemble MOS (EMOS)</a:t>
            </a:r>
            <a:endParaRPr lang="en-US" sz="3200" b="1" i="1" dirty="0">
              <a:solidFill>
                <a:srgbClr val="151C7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39" y="5959212"/>
            <a:ext cx="880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err="1" smtClean="0"/>
              <a:t>Gneiting</a:t>
            </a:r>
            <a:r>
              <a:rPr lang="en-US" sz="1400" dirty="0" smtClean="0"/>
              <a:t>, T., </a:t>
            </a:r>
            <a:r>
              <a:rPr lang="en-US" sz="1400" dirty="0" err="1" smtClean="0"/>
              <a:t>Raftery</a:t>
            </a:r>
            <a:r>
              <a:rPr lang="en-US" sz="1400" dirty="0" smtClean="0"/>
              <a:t> A.E., </a:t>
            </a:r>
            <a:r>
              <a:rPr lang="en-US" sz="1400" dirty="0" err="1" smtClean="0"/>
              <a:t>Westveld</a:t>
            </a:r>
            <a:r>
              <a:rPr lang="en-US" sz="1400" dirty="0" smtClean="0"/>
              <a:t> A. H., and Goldman T., 2005: Calibrated probabilistic forecasting using ensemble model output statistics and minimum CRPS estimation. </a:t>
            </a:r>
            <a:r>
              <a:rPr lang="en-US" sz="1400" i="1" dirty="0" smtClean="0"/>
              <a:t>Mon. </a:t>
            </a:r>
            <a:r>
              <a:rPr lang="en-US" sz="1400" i="1" dirty="0" err="1" smtClean="0"/>
              <a:t>Wea</a:t>
            </a:r>
            <a:r>
              <a:rPr lang="en-US" sz="1400" i="1" dirty="0" smtClean="0"/>
              <a:t>. Rev.</a:t>
            </a:r>
            <a:r>
              <a:rPr lang="en-US" sz="1400" dirty="0" smtClean="0"/>
              <a:t>, </a:t>
            </a:r>
            <a:r>
              <a:rPr lang="en-US" sz="1400" b="1" dirty="0" smtClean="0"/>
              <a:t>133</a:t>
            </a:r>
            <a:r>
              <a:rPr lang="en-US" sz="1400" dirty="0" smtClean="0"/>
              <a:t>, 1098–1118.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MOS_10mWS_5ms_9h_reldiag.png"/>
          <p:cNvPicPr>
            <a:picLocks/>
          </p:cNvPicPr>
          <p:nvPr/>
        </p:nvPicPr>
        <p:blipFill>
          <a:blip r:embed="rId2" cstate="print"/>
          <a:srcRect l="8149" r="3897"/>
          <a:stretch>
            <a:fillRect/>
          </a:stretch>
        </p:blipFill>
        <p:spPr>
          <a:xfrm>
            <a:off x="457421" y="1310806"/>
            <a:ext cx="4131342" cy="3976969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47751" y="163020"/>
            <a:ext cx="8085788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i="1" dirty="0" smtClean="0">
                <a:solidFill>
                  <a:srgbClr val="151C77"/>
                </a:solidFill>
              </a:rPr>
              <a:t>4</a:t>
            </a:r>
            <a:r>
              <a:rPr lang="en-US" sz="3200" b="1" i="1" dirty="0" smtClean="0">
                <a:solidFill>
                  <a:srgbClr val="151C77"/>
                </a:solidFill>
              </a:rPr>
              <a:t>) </a:t>
            </a:r>
            <a:r>
              <a:rPr lang="en-US" sz="3200" b="1" i="1" dirty="0" smtClean="0">
                <a:solidFill>
                  <a:srgbClr val="151C77"/>
                </a:solidFill>
              </a:rPr>
              <a:t>Ensemble MOS (EMOS)</a:t>
            </a:r>
            <a:endParaRPr lang="en-US" sz="3200" b="1" i="1" dirty="0">
              <a:solidFill>
                <a:srgbClr val="151C7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6339" y="1029223"/>
            <a:ext cx="276229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Utility to Decision Making</a:t>
            </a:r>
            <a:endParaRPr lang="en-US" i="1" dirty="0"/>
          </a:p>
        </p:txBody>
      </p:sp>
      <p:pic>
        <p:nvPicPr>
          <p:cNvPr id="8" name="Picture 7" descr="ROCSS_10mWS_5ms_33km_EMOS.png"/>
          <p:cNvPicPr>
            <a:picLocks noChangeAspect="1"/>
          </p:cNvPicPr>
          <p:nvPr/>
        </p:nvPicPr>
        <p:blipFill>
          <a:blip r:embed="rId3" cstate="print"/>
          <a:srcRect l="3543" t="3554" r="1771" b="4976"/>
          <a:stretch>
            <a:fillRect/>
          </a:stretch>
        </p:blipFill>
        <p:spPr>
          <a:xfrm>
            <a:off x="4598686" y="1386622"/>
            <a:ext cx="4545314" cy="54713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0065" y="1027135"/>
            <a:ext cx="255711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Reliability &amp; Sharpness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080043" y="2967594"/>
            <a:ext cx="2699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Observed Relative Frequency</a:t>
            </a:r>
          </a:p>
          <a:p>
            <a:pPr algn="ctr"/>
            <a:r>
              <a:rPr lang="en-US" sz="1400" b="1" dirty="0" smtClean="0">
                <a:solidFill>
                  <a:srgbClr val="008000"/>
                </a:solidFill>
              </a:rPr>
              <a:t>Forecast Frequency</a:t>
            </a:r>
            <a:endParaRPr lang="en-US" sz="1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S_10mWS_5ms_33km_42h.png"/>
          <p:cNvPicPr>
            <a:picLocks noChangeAspect="1"/>
          </p:cNvPicPr>
          <p:nvPr/>
        </p:nvPicPr>
        <p:blipFill>
          <a:blip r:embed="rId2" cstate="print"/>
          <a:srcRect l="2941" r="5546"/>
          <a:stretch>
            <a:fillRect/>
          </a:stretch>
        </p:blipFill>
        <p:spPr>
          <a:xfrm>
            <a:off x="4597052" y="1034882"/>
            <a:ext cx="4546948" cy="4186283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46050"/>
            <a:ext cx="9133539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i="1" dirty="0" smtClean="0">
                <a:solidFill>
                  <a:srgbClr val="151C77"/>
                </a:solidFill>
              </a:rPr>
              <a:t>EMOS </a:t>
            </a:r>
            <a:r>
              <a:rPr lang="en-US" sz="3200" b="1" i="1" dirty="0" smtClean="0">
                <a:solidFill>
                  <a:srgbClr val="151C77"/>
                </a:solidFill>
              </a:rPr>
              <a:t>Worth the Cost?</a:t>
            </a:r>
            <a:endParaRPr lang="en-US" sz="3200" b="1" i="1" dirty="0">
              <a:solidFill>
                <a:srgbClr val="151C7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78" y="1027488"/>
            <a:ext cx="4434214" cy="23391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 algn="l"/>
            <a:r>
              <a:rPr lang="en-US" b="1" u="sng" dirty="0" smtClean="0"/>
              <a:t>Scenario</a:t>
            </a:r>
          </a:p>
          <a:p>
            <a:pPr algn="l"/>
            <a:r>
              <a:rPr lang="en-US" sz="1700" dirty="0" smtClean="0"/>
              <a:t>Surface winds &gt; 5 m/s prevent ground crews from containing wild fire(s) threatening housing area(s)</a:t>
            </a:r>
          </a:p>
          <a:p>
            <a:pPr algn="l"/>
            <a:endParaRPr lang="en-US" sz="1200" dirty="0" smtClean="0"/>
          </a:p>
          <a:p>
            <a:pPr algn="l"/>
            <a:r>
              <a:rPr lang="en-US" b="1" u="sng" dirty="0" smtClean="0"/>
              <a:t>Cost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)  </a:t>
            </a:r>
            <a:r>
              <a:rPr lang="en-US" sz="1700" dirty="0" smtClean="0"/>
              <a:t>Firefighting aircraft to prevent fire from over-running housing area: </a:t>
            </a:r>
            <a:r>
              <a:rPr lang="en-US" sz="1700" b="1" dirty="0" smtClean="0">
                <a:solidFill>
                  <a:srgbClr val="008000"/>
                </a:solidFill>
              </a:rPr>
              <a:t>$1,000,000</a:t>
            </a:r>
          </a:p>
          <a:p>
            <a:pPr algn="l"/>
            <a:endParaRPr lang="en-US" sz="1200" dirty="0" smtClean="0"/>
          </a:p>
          <a:p>
            <a:pPr algn="l"/>
            <a:r>
              <a:rPr lang="en-US" b="1" u="sng" dirty="0" smtClean="0"/>
              <a:t>Loss</a:t>
            </a:r>
            <a:r>
              <a:rPr lang="en-US" dirty="0" smtClean="0"/>
              <a:t> (</a:t>
            </a:r>
            <a:r>
              <a:rPr lang="en-US" i="1" dirty="0" smtClean="0"/>
              <a:t>L</a:t>
            </a:r>
            <a:r>
              <a:rPr lang="en-US" dirty="0" smtClean="0"/>
              <a:t>)  </a:t>
            </a:r>
            <a:r>
              <a:rPr lang="en-US" sz="1700" dirty="0" smtClean="0"/>
              <a:t>Property damage:  </a:t>
            </a:r>
            <a:r>
              <a:rPr lang="en-US" sz="1700" b="1" dirty="0" smtClean="0">
                <a:solidFill>
                  <a:srgbClr val="008000"/>
                </a:solidFill>
              </a:rPr>
              <a:t>$10,000,000 </a:t>
            </a:r>
            <a:endParaRPr lang="en-US" sz="1700" b="1" dirty="0" smtClean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1131" y="1365338"/>
            <a:ext cx="2640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66FF"/>
                </a:solidFill>
              </a:rPr>
              <a:t>Sample Climatology = 0.21</a:t>
            </a:r>
            <a:endParaRPr lang="en-US" sz="1600" dirty="0">
              <a:solidFill>
                <a:srgbClr val="00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3647" y="5098094"/>
            <a:ext cx="4897495" cy="1480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b="1" u="sng" dirty="0" smtClean="0"/>
              <a:t>for </a:t>
            </a:r>
            <a:r>
              <a:rPr lang="en-US" b="1" i="1" u="sng" dirty="0" smtClean="0"/>
              <a:t>C</a:t>
            </a:r>
            <a:r>
              <a:rPr lang="en-US" b="1" u="sng" dirty="0" smtClean="0"/>
              <a:t> / </a:t>
            </a:r>
            <a:r>
              <a:rPr lang="en-US" b="1" i="1" u="sng" dirty="0" smtClean="0"/>
              <a:t>L</a:t>
            </a:r>
            <a:r>
              <a:rPr lang="en-US" b="1" u="sng" dirty="0" smtClean="0"/>
              <a:t> = 0.1</a:t>
            </a:r>
          </a:p>
          <a:p>
            <a:pPr algn="l">
              <a:lnSpc>
                <a:spcPct val="110000"/>
              </a:lnSpc>
            </a:pPr>
            <a:r>
              <a:rPr lang="en-US" dirty="0" smtClean="0"/>
              <a:t>EMOS:  </a:t>
            </a:r>
            <a:r>
              <a:rPr lang="en-US" i="1" dirty="0" smtClean="0"/>
              <a:t>VOI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smtClean="0"/>
              <a:t>0.357 * </a:t>
            </a:r>
            <a:r>
              <a:rPr lang="en-US" b="1" dirty="0" smtClean="0">
                <a:solidFill>
                  <a:srgbClr val="008000"/>
                </a:solidFill>
              </a:rPr>
              <a:t>$790,000  </a:t>
            </a:r>
            <a:r>
              <a:rPr lang="en-US" dirty="0" smtClean="0"/>
              <a:t>=  </a:t>
            </a:r>
            <a:r>
              <a:rPr lang="en-US" b="1" dirty="0" smtClean="0">
                <a:solidFill>
                  <a:srgbClr val="008000"/>
                </a:solidFill>
              </a:rPr>
              <a:t>$282,030 </a:t>
            </a:r>
            <a:endParaRPr lang="en-US" b="1" dirty="0" smtClean="0">
              <a:solidFill>
                <a:srgbClr val="00800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dirty="0" smtClean="0"/>
              <a:t>LR:        </a:t>
            </a:r>
            <a:r>
              <a:rPr lang="en-US" i="1" dirty="0" smtClean="0"/>
              <a:t>VOI</a:t>
            </a:r>
            <a:r>
              <a:rPr lang="en-US" dirty="0" smtClean="0"/>
              <a:t> = 0.282 </a:t>
            </a:r>
            <a:r>
              <a:rPr lang="en-US" dirty="0" smtClean="0"/>
              <a:t>* </a:t>
            </a:r>
            <a:r>
              <a:rPr lang="en-US" b="1" dirty="0" smtClean="0">
                <a:solidFill>
                  <a:srgbClr val="008000"/>
                </a:solidFill>
              </a:rPr>
              <a:t>$</a:t>
            </a:r>
            <a:r>
              <a:rPr lang="en-US" b="1" dirty="0" smtClean="0">
                <a:solidFill>
                  <a:srgbClr val="008000"/>
                </a:solidFill>
              </a:rPr>
              <a:t>790,000  </a:t>
            </a:r>
            <a:r>
              <a:rPr lang="en-US" dirty="0" smtClean="0"/>
              <a:t>=  </a:t>
            </a:r>
            <a:r>
              <a:rPr lang="en-US" b="1" dirty="0" smtClean="0">
                <a:solidFill>
                  <a:srgbClr val="008000"/>
                </a:solidFill>
              </a:rPr>
              <a:t>$222,780</a:t>
            </a:r>
          </a:p>
          <a:p>
            <a:pPr algn="l">
              <a:lnSpc>
                <a:spcPct val="110000"/>
              </a:lnSpc>
            </a:pPr>
            <a:endParaRPr lang="en-US" sz="1000" b="1" dirty="0" smtClean="0">
              <a:solidFill>
                <a:srgbClr val="00800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dirty="0" smtClean="0"/>
              <a:t>added value by EMOS (</a:t>
            </a:r>
            <a:r>
              <a:rPr lang="en-US" i="1" dirty="0" smtClean="0"/>
              <a:t>per event</a:t>
            </a:r>
            <a:r>
              <a:rPr lang="en-US" dirty="0" smtClean="0"/>
              <a:t>) =  </a:t>
            </a:r>
            <a:r>
              <a:rPr lang="en-US" b="1" dirty="0" smtClean="0">
                <a:solidFill>
                  <a:srgbClr val="008000"/>
                </a:solidFill>
              </a:rPr>
              <a:t>$59,250 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75365" y="3750884"/>
            <a:ext cx="3743332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 smtClean="0"/>
              <a:t>Expected Expenses </a:t>
            </a:r>
            <a:r>
              <a:rPr lang="en-US" u="sng" dirty="0" smtClean="0"/>
              <a:t>(</a:t>
            </a:r>
            <a:r>
              <a:rPr lang="en-US" i="1" u="sng" dirty="0" smtClean="0"/>
              <a:t>per event)</a:t>
            </a:r>
            <a:endParaRPr lang="en-US" sz="800" u="sng" dirty="0" smtClean="0"/>
          </a:p>
          <a:p>
            <a:pPr algn="l"/>
            <a:endParaRPr lang="en-US" sz="800" b="1" dirty="0" smtClean="0">
              <a:solidFill>
                <a:srgbClr val="008000"/>
              </a:solidFill>
            </a:endParaRPr>
          </a:p>
          <a:p>
            <a:pPr algn="l"/>
            <a:r>
              <a:rPr lang="en-US" b="1" i="1" dirty="0" smtClean="0"/>
              <a:t>WORST</a:t>
            </a:r>
            <a:r>
              <a:rPr lang="en-US" dirty="0" smtClean="0"/>
              <a:t>:  </a:t>
            </a:r>
            <a:r>
              <a:rPr lang="en-US" dirty="0" err="1" smtClean="0"/>
              <a:t>Climo</a:t>
            </a:r>
            <a:r>
              <a:rPr lang="en-US" dirty="0" smtClean="0"/>
              <a:t>-based decision</a:t>
            </a:r>
          </a:p>
          <a:p>
            <a:pPr algn="l"/>
            <a:r>
              <a:rPr lang="en-US" dirty="0" smtClean="0"/>
              <a:t>    </a:t>
            </a:r>
            <a:r>
              <a:rPr lang="en-US" i="1" dirty="0" smtClean="0"/>
              <a:t>always take action </a:t>
            </a:r>
            <a:r>
              <a:rPr lang="en-US" dirty="0" smtClean="0"/>
              <a:t>= </a:t>
            </a:r>
            <a:r>
              <a:rPr lang="en-US" b="1" dirty="0" smtClean="0">
                <a:solidFill>
                  <a:srgbClr val="008000"/>
                </a:solidFill>
              </a:rPr>
              <a:t>$</a:t>
            </a:r>
            <a:r>
              <a:rPr lang="en-US" b="1" dirty="0" smtClean="0">
                <a:solidFill>
                  <a:srgbClr val="008000"/>
                </a:solidFill>
              </a:rPr>
              <a:t>1,000,000</a:t>
            </a:r>
          </a:p>
          <a:p>
            <a:pPr algn="l"/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   </a:t>
            </a:r>
            <a:r>
              <a:rPr lang="en-US" sz="1600" dirty="0" smtClean="0"/>
              <a:t>(as opposed to $2,100,000)</a:t>
            </a:r>
            <a:endParaRPr lang="en-US" sz="1600" dirty="0" smtClean="0"/>
          </a:p>
          <a:p>
            <a:pPr algn="l"/>
            <a:endParaRPr lang="en-US" sz="800" b="1" i="1" dirty="0" smtClean="0">
              <a:solidFill>
                <a:srgbClr val="008000"/>
              </a:solidFill>
            </a:endParaRPr>
          </a:p>
          <a:p>
            <a:pPr algn="l"/>
            <a:r>
              <a:rPr lang="en-US" b="1" i="1" dirty="0" smtClean="0"/>
              <a:t>BEST</a:t>
            </a:r>
            <a:r>
              <a:rPr lang="en-US" dirty="0" smtClean="0"/>
              <a:t>:   Given perfect forecasts</a:t>
            </a:r>
          </a:p>
          <a:p>
            <a:pPr algn="l"/>
            <a:r>
              <a:rPr lang="en-US" dirty="0" smtClean="0"/>
              <a:t>        0.21 *</a:t>
            </a:r>
            <a:r>
              <a:rPr lang="en-US" b="1" dirty="0" smtClean="0">
                <a:solidFill>
                  <a:srgbClr val="008000"/>
                </a:solidFill>
              </a:rPr>
              <a:t> $100,000 </a:t>
            </a:r>
            <a:r>
              <a:rPr lang="en-US" dirty="0" smtClean="0"/>
              <a:t> =  </a:t>
            </a:r>
            <a:r>
              <a:rPr lang="en-US" b="1" dirty="0" smtClean="0">
                <a:solidFill>
                  <a:srgbClr val="008000"/>
                </a:solidFill>
              </a:rPr>
              <a:t>$210,000</a:t>
            </a:r>
          </a:p>
          <a:p>
            <a:pPr algn="l"/>
            <a:endParaRPr lang="en-US" b="1" dirty="0" smtClean="0">
              <a:solidFill>
                <a:srgbClr val="008000"/>
              </a:solidFill>
            </a:endParaRPr>
          </a:p>
          <a:p>
            <a:pPr algn="l"/>
            <a:r>
              <a:rPr lang="en-US" u="sng" dirty="0" smtClean="0"/>
              <a:t>Value of Information (</a:t>
            </a:r>
            <a:r>
              <a:rPr lang="en-US" i="1" u="sng" dirty="0" smtClean="0"/>
              <a:t>VOI</a:t>
            </a:r>
            <a:r>
              <a:rPr lang="en-US" u="sng" dirty="0" smtClean="0"/>
              <a:t>)</a:t>
            </a:r>
            <a:endParaRPr lang="en-US" b="1" dirty="0" smtClean="0">
              <a:solidFill>
                <a:srgbClr val="008000"/>
              </a:solidFill>
            </a:endParaRPr>
          </a:p>
          <a:p>
            <a:pPr algn="l"/>
            <a:r>
              <a:rPr lang="en-US" b="1" dirty="0" smtClean="0"/>
              <a:t>         Maximum </a:t>
            </a:r>
            <a:r>
              <a:rPr lang="en-US" b="1" i="1" dirty="0" smtClean="0"/>
              <a:t>VOI</a:t>
            </a:r>
            <a:r>
              <a:rPr lang="en-US" b="1" dirty="0" smtClean="0"/>
              <a:t>  </a:t>
            </a:r>
            <a:r>
              <a:rPr lang="en-US" dirty="0" smtClean="0"/>
              <a:t>=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008000"/>
                </a:solidFill>
              </a:rPr>
              <a:t>$</a:t>
            </a:r>
            <a:r>
              <a:rPr lang="en-US" b="1" dirty="0" smtClean="0">
                <a:solidFill>
                  <a:srgbClr val="008000"/>
                </a:solidFill>
              </a:rPr>
              <a:t>790,000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415441" y="196154"/>
            <a:ext cx="7718098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smtClean="0">
                <a:solidFill>
                  <a:srgbClr val="151C77"/>
                </a:solidFill>
              </a:rPr>
              <a:t>Options for Operational Production of %</a:t>
            </a:r>
            <a:endParaRPr lang="en-US" sz="2800" b="1" i="1" dirty="0">
              <a:solidFill>
                <a:srgbClr val="151C7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045" y="1202500"/>
            <a:ext cx="8730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Operational center has </a:t>
            </a:r>
            <a:r>
              <a:rPr lang="en-US" b="1" i="1" dirty="0" smtClean="0"/>
              <a:t>X</a:t>
            </a:r>
            <a:r>
              <a:rPr lang="en-US" dirty="0" smtClean="0"/>
              <a:t> compute power for real-time NWP modeling.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>
                <a:solidFill>
                  <a:srgbClr val="0066FF"/>
                </a:solidFill>
              </a:rPr>
              <a:t>Current Paradigm:   </a:t>
            </a:r>
            <a:r>
              <a:rPr lang="en-US" i="1" dirty="0" smtClean="0"/>
              <a:t>Run high res deterministic and low res ensemble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    </a:t>
            </a:r>
            <a:r>
              <a:rPr lang="en-US" dirty="0" smtClean="0">
                <a:solidFill>
                  <a:srgbClr val="0066FF"/>
                </a:solidFill>
              </a:rPr>
              <a:t>New Paradigm:   </a:t>
            </a:r>
            <a:r>
              <a:rPr lang="en-US" i="1" dirty="0" smtClean="0"/>
              <a:t>Produce highest possible quality probabilistic forecasts </a:t>
            </a:r>
            <a:endParaRPr lang="en-US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42140" y="2693097"/>
            <a:ext cx="890186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u="sng" dirty="0" smtClean="0"/>
              <a:t>Options</a:t>
            </a:r>
            <a:endParaRPr lang="en-US" u="sng" dirty="0" smtClean="0"/>
          </a:p>
          <a:p>
            <a:pPr marL="342900" indent="-342900" algn="l">
              <a:lnSpc>
                <a:spcPct val="150000"/>
              </a:lnSpc>
              <a:buAutoNum type="arabicParenR"/>
            </a:pPr>
            <a:r>
              <a:rPr lang="en-US" dirty="0" smtClean="0"/>
              <a:t>Drop high res deterministic 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 Run higher resolution ensemble 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 Generate %</a:t>
            </a:r>
          </a:p>
          <a:p>
            <a:pPr marL="342900" indent="-342900" algn="l">
              <a:lnSpc>
                <a:spcPct val="150000"/>
              </a:lnSpc>
              <a:buAutoNum type="arabicParenR"/>
            </a:pPr>
            <a:r>
              <a:rPr lang="en-US" dirty="0" smtClean="0"/>
              <a:t>Drop ensemble 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 Run higher res deterministic 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 Generate %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318843"/>
            <a:ext cx="9144000" cy="253915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 dirty="0" smtClean="0"/>
              <a:t>Test Option #2</a:t>
            </a:r>
            <a:endParaRPr lang="en-US" b="1" dirty="0" smtClean="0"/>
          </a:p>
          <a:p>
            <a:pPr marL="174625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R</a:t>
            </a:r>
            <a:r>
              <a:rPr lang="en-US" dirty="0" smtClean="0"/>
              <a:t>erun LR* and </a:t>
            </a:r>
            <a:r>
              <a:rPr lang="en-US" dirty="0" err="1" smtClean="0"/>
              <a:t>AnEn</a:t>
            </a:r>
            <a:r>
              <a:rPr lang="en-US" dirty="0" smtClean="0"/>
              <a:t>* using Canadian </a:t>
            </a:r>
            <a:r>
              <a:rPr lang="en-US" dirty="0" smtClean="0"/>
              <a:t>Regional (deterministic) GEM</a:t>
            </a:r>
            <a:endParaRPr lang="en-US" dirty="0" smtClean="0"/>
          </a:p>
          <a:p>
            <a:pPr marL="174625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 Same NWP model </a:t>
            </a:r>
            <a:r>
              <a:rPr lang="en-US" dirty="0" smtClean="0"/>
              <a:t>used in REPS except 15-km grid vs. 33-km grid</a:t>
            </a:r>
          </a:p>
          <a:p>
            <a:pPr marL="174625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Approximate cost </a:t>
            </a:r>
            <a:r>
              <a:rPr lang="en-US" dirty="0" smtClean="0"/>
              <a:t> =  </a:t>
            </a:r>
            <a:r>
              <a:rPr lang="en-US" dirty="0" smtClean="0"/>
              <a:t>(33/15)^3  </a:t>
            </a:r>
            <a:r>
              <a:rPr lang="en-US" sz="2200" dirty="0" smtClean="0">
                <a:sym typeface="Symbol"/>
              </a:rPr>
              <a:t></a:t>
            </a:r>
            <a:r>
              <a:rPr lang="en-US" dirty="0" smtClean="0"/>
              <a:t>  $G x 11    , or ½ the cost of </a:t>
            </a:r>
            <a:r>
              <a:rPr lang="en-US" dirty="0" smtClean="0"/>
              <a:t>REPS</a:t>
            </a:r>
          </a:p>
          <a:p>
            <a:pPr marL="174625" algn="l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CSS_10mWS_5ms_15km.png"/>
          <p:cNvPicPr>
            <a:picLocks noChangeAspect="1"/>
          </p:cNvPicPr>
          <p:nvPr/>
        </p:nvPicPr>
        <p:blipFill>
          <a:blip r:embed="rId2" cstate="print"/>
          <a:srcRect l="3543" t="3435" r="1771" b="4809"/>
          <a:stretch>
            <a:fillRect/>
          </a:stretch>
        </p:blipFill>
        <p:spPr>
          <a:xfrm>
            <a:off x="4598686" y="1365337"/>
            <a:ext cx="4545314" cy="5492662"/>
          </a:xfrm>
          <a:prstGeom prst="rect">
            <a:avLst/>
          </a:prstGeom>
        </p:spPr>
      </p:pic>
      <p:pic>
        <p:nvPicPr>
          <p:cNvPr id="3" name="Picture 2" descr="ROCSS_10mWS_5ms_33km_EMOS.png"/>
          <p:cNvPicPr>
            <a:picLocks noChangeAspect="1"/>
          </p:cNvPicPr>
          <p:nvPr/>
        </p:nvPicPr>
        <p:blipFill>
          <a:blip r:embed="rId3" cstate="print"/>
          <a:srcRect l="3543" t="3554" r="1771" b="4976"/>
          <a:stretch>
            <a:fillRect/>
          </a:stretch>
        </p:blipFill>
        <p:spPr>
          <a:xfrm>
            <a:off x="14170" y="1374096"/>
            <a:ext cx="4545314" cy="5471378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15441" y="196154"/>
            <a:ext cx="7718098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smtClean="0">
                <a:solidFill>
                  <a:srgbClr val="151C77"/>
                </a:solidFill>
              </a:rPr>
              <a:t>Options for Operational Production of %</a:t>
            </a:r>
            <a:endParaRPr lang="en-US" sz="2800" b="1" i="1" dirty="0">
              <a:solidFill>
                <a:srgbClr val="151C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96154"/>
            <a:ext cx="9133539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smtClean="0">
                <a:solidFill>
                  <a:srgbClr val="151C77"/>
                </a:solidFill>
              </a:rPr>
              <a:t>Main Messages</a:t>
            </a:r>
            <a:endParaRPr lang="en-US" sz="2800" b="1" i="1" dirty="0">
              <a:solidFill>
                <a:srgbClr val="151C7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0188" y="1402915"/>
            <a:ext cx="729425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 algn="l">
              <a:spcAft>
                <a:spcPts val="600"/>
              </a:spcAft>
            </a:pPr>
            <a:r>
              <a:rPr lang="en-US" dirty="0" smtClean="0"/>
              <a:t>1)  Probabilistic forecasts are normally significantly more beneficial to decision making than deterministic forecasts.</a:t>
            </a:r>
          </a:p>
          <a:p>
            <a:pPr marL="338138" indent="-338138" algn="l">
              <a:spcAft>
                <a:spcPts val="600"/>
              </a:spcAft>
            </a:pPr>
            <a:endParaRPr lang="en-US" dirty="0" smtClean="0"/>
          </a:p>
          <a:p>
            <a:pPr marL="338138" indent="-338138" algn="l">
              <a:spcAft>
                <a:spcPts val="600"/>
              </a:spcAft>
            </a:pPr>
            <a:r>
              <a:rPr lang="en-US" dirty="0" smtClean="0"/>
              <a:t>2</a:t>
            </a:r>
            <a:r>
              <a:rPr lang="en-US" dirty="0" smtClean="0"/>
              <a:t>)  Best operational approach for producing probability forecasts may be postprocessing the finest possible deterministic forecast.</a:t>
            </a:r>
          </a:p>
          <a:p>
            <a:pPr marL="338138" indent="-338138" algn="l">
              <a:spcAft>
                <a:spcPts val="600"/>
              </a:spcAft>
            </a:pPr>
            <a:endParaRPr lang="en-US" dirty="0" smtClean="0"/>
          </a:p>
          <a:p>
            <a:pPr marL="338138" indent="-338138" algn="l">
              <a:spcAft>
                <a:spcPts val="600"/>
              </a:spcAft>
            </a:pPr>
            <a:r>
              <a:rPr lang="en-US" dirty="0" smtClean="0"/>
              <a:t>3</a:t>
            </a:r>
            <a:r>
              <a:rPr lang="en-US" dirty="0" smtClean="0"/>
              <a:t>)  If insistent upon running an ensemble, </a:t>
            </a:r>
            <a:r>
              <a:rPr lang="en-US" u="sng" dirty="0" smtClean="0"/>
              <a:t>calibration</a:t>
            </a:r>
            <a:r>
              <a:rPr lang="en-US" dirty="0" smtClean="0"/>
              <a:t> is not an option.</a:t>
            </a:r>
          </a:p>
          <a:p>
            <a:pPr marL="338138" indent="-338138" algn="l">
              <a:spcAft>
                <a:spcPts val="600"/>
              </a:spcAft>
            </a:pPr>
            <a:endParaRPr lang="en-US" dirty="0" smtClean="0"/>
          </a:p>
          <a:p>
            <a:pPr marL="338138" indent="-338138" algn="l">
              <a:spcAft>
                <a:spcPts val="600"/>
              </a:spcAft>
            </a:pPr>
            <a:r>
              <a:rPr lang="en-US" dirty="0" smtClean="0"/>
              <a:t>4</a:t>
            </a:r>
            <a:r>
              <a:rPr lang="en-US" dirty="0" smtClean="0"/>
              <a:t>)  Analysis of </a:t>
            </a:r>
            <a:r>
              <a:rPr lang="en-US" u="sng" dirty="0" smtClean="0"/>
              <a:t>value</a:t>
            </a:r>
            <a:r>
              <a:rPr lang="en-US" dirty="0" smtClean="0"/>
              <a:t> is essential for forecast system optimization and for justifying production resources. </a:t>
            </a:r>
          </a:p>
          <a:p>
            <a:pPr marL="287338" indent="-287338" algn="l">
              <a:spcAft>
                <a:spcPts val="600"/>
              </a:spcAft>
            </a:pPr>
            <a:endParaRPr lang="en-US" sz="800" dirty="0" smtClean="0"/>
          </a:p>
          <a:p>
            <a:pPr algn="l">
              <a:spcAft>
                <a:spcPts val="600"/>
              </a:spcAft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622" y="1027135"/>
            <a:ext cx="8169672" cy="5870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7338" indent="-287338" algn="l">
              <a:spcAft>
                <a:spcPts val="300"/>
              </a:spcAft>
              <a:buFont typeface="Wingdings" pitchFamily="2" charset="2"/>
              <a:buChar char="q"/>
            </a:pPr>
            <a:r>
              <a:rPr lang="en-US" dirty="0" smtClean="0"/>
              <a:t>Test with other variables  (e.g., Precipitation)</a:t>
            </a:r>
          </a:p>
          <a:p>
            <a:pPr marL="287338" indent="-287338" algn="l">
              <a:spcAft>
                <a:spcPts val="300"/>
              </a:spcAft>
            </a:pPr>
            <a:endParaRPr lang="en-US" sz="600" dirty="0" smtClean="0"/>
          </a:p>
          <a:p>
            <a:pPr marL="287338" indent="-287338" algn="l">
              <a:spcAft>
                <a:spcPts val="300"/>
              </a:spcAft>
              <a:buFont typeface="Wingdings" pitchFamily="2" charset="2"/>
              <a:buChar char="q"/>
            </a:pPr>
            <a:r>
              <a:rPr lang="en-US" dirty="0" smtClean="0"/>
              <a:t>Consider gridded %</a:t>
            </a:r>
          </a:p>
          <a:p>
            <a:pPr marL="287338" indent="-287338" algn="l">
              <a:spcAft>
                <a:spcPts val="300"/>
              </a:spcAft>
              <a:buFont typeface="Wingdings" pitchFamily="2" charset="2"/>
              <a:buChar char="q"/>
            </a:pPr>
            <a:endParaRPr lang="en-US" sz="600" dirty="0" smtClean="0"/>
          </a:p>
          <a:p>
            <a:pPr marL="287338" indent="-287338" algn="l">
              <a:spcAft>
                <a:spcPts val="300"/>
              </a:spcAft>
              <a:buFont typeface="Wingdings" pitchFamily="2" charset="2"/>
              <a:buChar char="q"/>
            </a:pPr>
            <a:r>
              <a:rPr lang="en-US" dirty="0" smtClean="0"/>
              <a:t>Optimize Postprocessing </a:t>
            </a:r>
            <a:r>
              <a:rPr lang="en-US" dirty="0" smtClean="0"/>
              <a:t>S</a:t>
            </a:r>
            <a:r>
              <a:rPr lang="en-US" dirty="0" smtClean="0"/>
              <a:t>chemes</a:t>
            </a:r>
          </a:p>
          <a:p>
            <a:pPr marL="463550" indent="-176213" algn="l"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 smtClean="0"/>
              <a:t>Train with longer training data (i.e., </a:t>
            </a:r>
            <a:r>
              <a:rPr lang="en-US" dirty="0" err="1" smtClean="0"/>
              <a:t>reforecasts</a:t>
            </a:r>
            <a:r>
              <a:rPr lang="en-US" dirty="0" smtClean="0"/>
              <a:t>)</a:t>
            </a:r>
          </a:p>
          <a:p>
            <a:pPr marL="463550" indent="-176213" algn="l"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 smtClean="0"/>
              <a:t>Logistic Regression (and EMOS)</a:t>
            </a:r>
          </a:p>
          <a:p>
            <a:pPr marL="463550" indent="-176213" algn="l">
              <a:spcAft>
                <a:spcPts val="0"/>
              </a:spcAft>
            </a:pPr>
            <a:r>
              <a:rPr lang="en-US" sz="1600" dirty="0" smtClean="0"/>
              <a:t>    -- Use conditional training</a:t>
            </a:r>
          </a:p>
          <a:p>
            <a:pPr marL="463550" indent="-176213" algn="l">
              <a:spcAft>
                <a:spcPts val="0"/>
              </a:spcAft>
            </a:pPr>
            <a:r>
              <a:rPr lang="en-US" sz="1600" dirty="0" smtClean="0"/>
              <a:t>    -- Use Extended LR for efficiency</a:t>
            </a:r>
          </a:p>
          <a:p>
            <a:pPr marL="463550" indent="-176213" algn="l"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 smtClean="0"/>
              <a:t>Analog Ensemble</a:t>
            </a:r>
          </a:p>
          <a:p>
            <a:pPr marL="463550" indent="-176213" algn="l">
              <a:spcAft>
                <a:spcPts val="0"/>
              </a:spcAft>
            </a:pPr>
            <a:r>
              <a:rPr lang="en-US" sz="1600" dirty="0" smtClean="0"/>
              <a:t>   -- Refine analog metric and selection process</a:t>
            </a:r>
          </a:p>
          <a:p>
            <a:pPr marL="463550" indent="-176213" algn="l">
              <a:spcAft>
                <a:spcPts val="0"/>
              </a:spcAft>
            </a:pPr>
            <a:r>
              <a:rPr lang="en-US" sz="1600" dirty="0" smtClean="0"/>
              <a:t>   </a:t>
            </a:r>
            <a:r>
              <a:rPr lang="en-US" sz="1600" dirty="0" smtClean="0">
                <a:solidFill>
                  <a:srgbClr val="0066FF"/>
                </a:solidFill>
              </a:rPr>
              <a:t>-- Use adaptable # of members</a:t>
            </a:r>
          </a:p>
          <a:p>
            <a:pPr marL="287338" indent="-287338" algn="l">
              <a:spcAft>
                <a:spcPts val="300"/>
              </a:spcAft>
              <a:buFont typeface="Wingdings" pitchFamily="2" charset="2"/>
              <a:buChar char="q"/>
            </a:pPr>
            <a:endParaRPr lang="en-US" sz="600" dirty="0" smtClean="0"/>
          </a:p>
          <a:p>
            <a:pPr marL="287338" indent="-287338" algn="l">
              <a:spcAft>
                <a:spcPts val="300"/>
              </a:spcAft>
              <a:buFont typeface="Wingdings" pitchFamily="2" charset="2"/>
              <a:buChar char="q"/>
            </a:pPr>
            <a:r>
              <a:rPr lang="en-US" dirty="0" smtClean="0"/>
              <a:t>Compare with other postprocessing schemes</a:t>
            </a:r>
          </a:p>
          <a:p>
            <a:pPr marL="463550" indent="-176213" algn="l"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 smtClean="0"/>
              <a:t>Bayesian Model Averaging (BMA)</a:t>
            </a:r>
          </a:p>
          <a:p>
            <a:pPr marL="463550" indent="-176213" algn="l"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 err="1" smtClean="0"/>
              <a:t>Nonhomogeneous</a:t>
            </a:r>
            <a:r>
              <a:rPr lang="en-US" dirty="0" smtClean="0"/>
              <a:t> Gaussian Regression</a:t>
            </a:r>
          </a:p>
          <a:p>
            <a:pPr marL="463550" indent="-176213" algn="l"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 smtClean="0"/>
              <a:t>Ensemble </a:t>
            </a:r>
            <a:r>
              <a:rPr lang="en-US" dirty="0" err="1" smtClean="0"/>
              <a:t>Kernal</a:t>
            </a:r>
            <a:r>
              <a:rPr lang="en-US" dirty="0" smtClean="0"/>
              <a:t> </a:t>
            </a:r>
            <a:r>
              <a:rPr lang="en-US" dirty="0" err="1" smtClean="0"/>
              <a:t>Densitiy</a:t>
            </a:r>
            <a:r>
              <a:rPr lang="en-US" dirty="0" smtClean="0"/>
              <a:t> MOS</a:t>
            </a:r>
          </a:p>
          <a:p>
            <a:pPr marL="463550" indent="-176213" algn="l"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 smtClean="0"/>
              <a:t>Etc…</a:t>
            </a:r>
          </a:p>
          <a:p>
            <a:pPr marL="287338" indent="-287338" algn="l">
              <a:spcAft>
                <a:spcPts val="300"/>
              </a:spcAft>
              <a:buFont typeface="Wingdings" pitchFamily="2" charset="2"/>
              <a:buChar char="q"/>
            </a:pPr>
            <a:endParaRPr lang="en-US" sz="600" dirty="0" smtClean="0"/>
          </a:p>
          <a:p>
            <a:pPr marL="287338" indent="-287338" algn="l">
              <a:spcAft>
                <a:spcPts val="300"/>
              </a:spcAft>
              <a:buFont typeface="Wingdings" pitchFamily="2" charset="2"/>
              <a:buChar char="q"/>
            </a:pPr>
            <a:r>
              <a:rPr lang="en-US" dirty="0" smtClean="0">
                <a:solidFill>
                  <a:srgbClr val="0066FF"/>
                </a:solidFill>
              </a:rPr>
              <a:t>Test hybrid approach  (ex:  Apply analogs to small # of ensemble members)</a:t>
            </a:r>
          </a:p>
          <a:p>
            <a:pPr marL="287338" indent="-287338" algn="l">
              <a:spcAft>
                <a:spcPts val="300"/>
              </a:spcAft>
              <a:buFont typeface="Wingdings" pitchFamily="2" charset="2"/>
              <a:buChar char="q"/>
            </a:pPr>
            <a:endParaRPr lang="en-US" sz="600" dirty="0" smtClean="0"/>
          </a:p>
          <a:p>
            <a:pPr marL="287338" indent="-287338" algn="l">
              <a:spcAft>
                <a:spcPts val="300"/>
              </a:spcAft>
              <a:buFont typeface="Wingdings" pitchFamily="2" charset="2"/>
              <a:buChar char="q"/>
            </a:pPr>
            <a:r>
              <a:rPr lang="en-US" dirty="0" smtClean="0">
                <a:solidFill>
                  <a:srgbClr val="0066FF"/>
                </a:solidFill>
              </a:rPr>
              <a:t>Examine rare events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196154"/>
            <a:ext cx="9133539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smtClean="0">
                <a:solidFill>
                  <a:srgbClr val="151C77"/>
                </a:solidFill>
              </a:rPr>
              <a:t>Long “To Do” List</a:t>
            </a:r>
            <a:endParaRPr lang="en-US" sz="2800" b="1" i="1" dirty="0">
              <a:solidFill>
                <a:srgbClr val="151C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" y="146050"/>
            <a:ext cx="9133538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i="1" dirty="0" smtClean="0">
                <a:solidFill>
                  <a:srgbClr val="151C77"/>
                </a:solidFill>
              </a:rPr>
              <a:t>Rare Events</a:t>
            </a:r>
            <a:endParaRPr lang="en-US" sz="3200" b="1" i="1" dirty="0">
              <a:solidFill>
                <a:srgbClr val="151C7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66" y="1077331"/>
            <a:ext cx="43806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Decisions are often more difficult and critical when event is…</a:t>
            </a:r>
          </a:p>
          <a:p>
            <a:pPr marL="174625" algn="l">
              <a:buFont typeface="Wingdings" pitchFamily="2" charset="2"/>
              <a:buChar char="Ø"/>
            </a:pPr>
            <a:r>
              <a:rPr lang="en-US" dirty="0" smtClean="0"/>
              <a:t> Extreme</a:t>
            </a:r>
          </a:p>
          <a:p>
            <a:pPr marL="174625" algn="l">
              <a:buFont typeface="Wingdings" pitchFamily="2" charset="2"/>
              <a:buChar char="Ø"/>
            </a:pPr>
            <a:r>
              <a:rPr lang="en-US" dirty="0" smtClean="0"/>
              <a:t> Out of the ordinary</a:t>
            </a:r>
          </a:p>
          <a:p>
            <a:pPr marL="174625" algn="l">
              <a:buFont typeface="Wingdings" pitchFamily="2" charset="2"/>
              <a:buChar char="Ø"/>
            </a:pPr>
            <a:r>
              <a:rPr lang="en-US" dirty="0" smtClean="0"/>
              <a:t> Potentially high-impact</a:t>
            </a:r>
          </a:p>
        </p:txBody>
      </p:sp>
      <p:pic>
        <p:nvPicPr>
          <p:cNvPr id="9" name="Picture 8" descr="ROCSS_10mWS_10ms.png"/>
          <p:cNvPicPr>
            <a:picLocks/>
          </p:cNvPicPr>
          <p:nvPr/>
        </p:nvPicPr>
        <p:blipFill>
          <a:blip r:embed="rId3" cstate="print"/>
          <a:srcRect l="8069" t="1973" r="3859" b="4319"/>
          <a:stretch>
            <a:fillRect/>
          </a:stretch>
        </p:blipFill>
        <p:spPr>
          <a:xfrm>
            <a:off x="4860098" y="1227550"/>
            <a:ext cx="4371584" cy="56304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2782960"/>
            <a:ext cx="483504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u="sng" dirty="0" err="1" smtClean="0">
                <a:solidFill>
                  <a:srgbClr val="0033CC"/>
                </a:solidFill>
              </a:rPr>
              <a:t>Postprocessed</a:t>
            </a:r>
            <a:r>
              <a:rPr lang="en-US" u="sng" dirty="0" smtClean="0">
                <a:solidFill>
                  <a:srgbClr val="0033CC"/>
                </a:solidFill>
              </a:rPr>
              <a:t> NWP Forecast (LR* &amp; </a:t>
            </a:r>
            <a:r>
              <a:rPr lang="en-US" u="sng" dirty="0" err="1" smtClean="0">
                <a:solidFill>
                  <a:srgbClr val="0033CC"/>
                </a:solidFill>
              </a:rPr>
              <a:t>AnEn</a:t>
            </a:r>
            <a:r>
              <a:rPr lang="en-US" u="sng" dirty="0" smtClean="0">
                <a:solidFill>
                  <a:srgbClr val="0033CC"/>
                </a:solidFill>
              </a:rPr>
              <a:t>*)</a:t>
            </a:r>
          </a:p>
          <a:p>
            <a:pPr marL="1603375" indent="-1603375" algn="l"/>
            <a:r>
              <a:rPr lang="en-US" dirty="0" smtClean="0"/>
              <a:t>Disadvantage:  </a:t>
            </a:r>
            <a:r>
              <a:rPr lang="en-US" i="1" dirty="0" smtClean="0"/>
              <a:t>Event may not exist within training data.</a:t>
            </a:r>
          </a:p>
          <a:p>
            <a:pPr marL="1252538" indent="-1252538" algn="l"/>
            <a:r>
              <a:rPr lang="en-US" dirty="0" smtClean="0"/>
              <a:t>Advantage:  </a:t>
            </a:r>
            <a:r>
              <a:rPr lang="en-US" i="1" dirty="0" smtClean="0"/>
              <a:t>Finer resolution model may better capture the possible event.</a:t>
            </a:r>
          </a:p>
          <a:p>
            <a:pPr algn="l"/>
            <a:endParaRPr lang="en-US" dirty="0" smtClean="0"/>
          </a:p>
          <a:p>
            <a:pPr algn="l"/>
            <a:r>
              <a:rPr lang="en-US" u="sng" dirty="0" smtClean="0">
                <a:solidFill>
                  <a:srgbClr val="FF0000"/>
                </a:solidFill>
              </a:rPr>
              <a:t>Calibrated NWP Ensemble  (EMOS)</a:t>
            </a:r>
            <a:endParaRPr lang="en-US" u="sng" dirty="0" smtClean="0">
              <a:solidFill>
                <a:srgbClr val="FF0000"/>
              </a:solidFill>
            </a:endParaRPr>
          </a:p>
          <a:p>
            <a:pPr marL="1603375" indent="-1603375" algn="l"/>
            <a:r>
              <a:rPr lang="en-US" dirty="0" smtClean="0"/>
              <a:t>Disadvantage:  </a:t>
            </a:r>
            <a:r>
              <a:rPr lang="en-US" i="1" dirty="0" smtClean="0"/>
              <a:t>Coarser resolution model may miss the event.</a:t>
            </a:r>
          </a:p>
          <a:p>
            <a:pPr marL="1603375" indent="-1603375" algn="l"/>
            <a:r>
              <a:rPr lang="en-US" i="1" dirty="0" smtClean="0"/>
              <a:t>	</a:t>
            </a:r>
            <a:r>
              <a:rPr lang="en-US" i="1" dirty="0" smtClean="0"/>
              <a:t>Event </a:t>
            </a:r>
            <a:r>
              <a:rPr lang="en-US" i="1" dirty="0" smtClean="0"/>
              <a:t>may not exist within training </a:t>
            </a:r>
            <a:r>
              <a:rPr lang="en-US" i="1" dirty="0" smtClean="0"/>
              <a:t>data.</a:t>
            </a:r>
            <a:endParaRPr lang="en-US" i="1" dirty="0" smtClean="0"/>
          </a:p>
          <a:p>
            <a:pPr marL="1252538" indent="-1252538" algn="l"/>
            <a:r>
              <a:rPr lang="en-US" dirty="0" smtClean="0"/>
              <a:t>Advantage:  </a:t>
            </a:r>
            <a:r>
              <a:rPr lang="en-US" i="1" dirty="0" smtClean="0"/>
              <a:t>Multiple real-time model runs may increase chance to pick up on the possible event.</a:t>
            </a:r>
            <a:endParaRPr lang="en-US" i="1" dirty="0" smtClean="0"/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585" y="1189974"/>
            <a:ext cx="805765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1800"/>
              </a:spcAft>
            </a:pPr>
            <a:r>
              <a:rPr lang="en-US" sz="2000" b="1" dirty="0" smtClean="0">
                <a:solidFill>
                  <a:srgbClr val="0033CC"/>
                </a:solidFill>
              </a:rPr>
              <a:t>Reliable</a:t>
            </a:r>
            <a:r>
              <a:rPr lang="en-US" dirty="0" smtClean="0"/>
              <a:t>:   Forecast Probability = Observed Relative Frequency</a:t>
            </a:r>
          </a:p>
          <a:p>
            <a:pPr marL="342900" indent="-342900" algn="l">
              <a:spcAft>
                <a:spcPts val="1800"/>
              </a:spcAft>
            </a:pPr>
            <a:r>
              <a:rPr lang="en-US" i="1" dirty="0" smtClean="0"/>
              <a:t>    and</a:t>
            </a:r>
          </a:p>
          <a:p>
            <a:pPr marL="342900" indent="-342900" algn="l">
              <a:spcAft>
                <a:spcPts val="1800"/>
              </a:spcAft>
            </a:pPr>
            <a:r>
              <a:rPr lang="en-US" b="1" dirty="0" smtClean="0">
                <a:solidFill>
                  <a:srgbClr val="0033CC"/>
                </a:solidFill>
              </a:rPr>
              <a:t>  </a:t>
            </a:r>
            <a:r>
              <a:rPr lang="en-US" sz="2000" b="1" dirty="0" smtClean="0">
                <a:solidFill>
                  <a:srgbClr val="0033CC"/>
                </a:solidFill>
              </a:rPr>
              <a:t>Sharp</a:t>
            </a:r>
            <a:r>
              <a:rPr lang="en-US" dirty="0" smtClean="0"/>
              <a:t>: </a:t>
            </a:r>
            <a:r>
              <a:rPr lang="en-US" dirty="0" smtClean="0"/>
              <a:t>   </a:t>
            </a:r>
            <a:r>
              <a:rPr lang="en-US" dirty="0" smtClean="0"/>
              <a:t>Forecasts more towards the extremes (0% or 100%)</a:t>
            </a:r>
          </a:p>
          <a:p>
            <a:pPr marL="342900" indent="-342900" algn="l">
              <a:spcAft>
                <a:spcPts val="1800"/>
              </a:spcAft>
            </a:pPr>
            <a:r>
              <a:rPr lang="en-US" i="1" dirty="0" smtClean="0"/>
              <a:t>    and</a:t>
            </a:r>
          </a:p>
          <a:p>
            <a:pPr marL="1201738" indent="-1201738" algn="l">
              <a:spcAft>
                <a:spcPts val="1800"/>
              </a:spcAft>
            </a:pPr>
            <a:r>
              <a:rPr lang="en-US" sz="2000" b="1" dirty="0" smtClean="0">
                <a:solidFill>
                  <a:srgbClr val="0033CC"/>
                </a:solidFill>
              </a:rPr>
              <a:t>Valuable</a:t>
            </a:r>
            <a:r>
              <a:rPr lang="en-US" dirty="0" smtClean="0"/>
              <a:t>:  Higher utility to decision-making compared </a:t>
            </a:r>
            <a:r>
              <a:rPr lang="en-US" dirty="0" smtClean="0"/>
              <a:t>to                 </a:t>
            </a:r>
            <a:r>
              <a:rPr lang="en-US" u="sng" dirty="0" smtClean="0"/>
              <a:t>probabilistic climatological forecasts</a:t>
            </a:r>
            <a:r>
              <a:rPr lang="en-US" dirty="0" smtClean="0"/>
              <a:t>  or  </a:t>
            </a:r>
            <a:r>
              <a:rPr lang="en-US" u="sng" dirty="0" smtClean="0"/>
              <a:t>deterministic forecasts</a:t>
            </a:r>
            <a:endParaRPr lang="en-US" u="sng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47751" y="175546"/>
            <a:ext cx="8085788" cy="62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i="1" dirty="0" smtClean="0">
                <a:solidFill>
                  <a:srgbClr val="151C77"/>
                </a:solidFill>
              </a:rPr>
              <a:t>High Quality %</a:t>
            </a:r>
            <a:endParaRPr lang="en-US" sz="3200" b="1" i="1" dirty="0">
              <a:solidFill>
                <a:srgbClr val="151C7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533" y="4396638"/>
            <a:ext cx="805765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1200"/>
              </a:spcAft>
            </a:pPr>
            <a:r>
              <a:rPr lang="en-US" u="sng" dirty="0" smtClean="0"/>
              <a:t>Compare Quality and Production Efficiency of 4 </a:t>
            </a:r>
            <a:r>
              <a:rPr lang="en-US" u="sng" dirty="0" smtClean="0"/>
              <a:t>methods</a:t>
            </a:r>
          </a:p>
          <a:p>
            <a:pPr marL="342900" indent="1035050" algn="l">
              <a:spcAft>
                <a:spcPts val="1200"/>
              </a:spcAft>
            </a:pPr>
            <a:r>
              <a:rPr lang="en-US" dirty="0" smtClean="0"/>
              <a:t>1)  Logistic Regression</a:t>
            </a:r>
          </a:p>
          <a:p>
            <a:pPr marL="342900" indent="1035050" algn="l">
              <a:spcAft>
                <a:spcPts val="1200"/>
              </a:spcAft>
            </a:pPr>
            <a:r>
              <a:rPr lang="en-US" dirty="0" smtClean="0"/>
              <a:t>2</a:t>
            </a:r>
            <a:r>
              <a:rPr lang="en-US" dirty="0" smtClean="0"/>
              <a:t>)  Analog Ensemble</a:t>
            </a:r>
            <a:endParaRPr lang="en-US" u="sng" dirty="0" smtClean="0"/>
          </a:p>
          <a:p>
            <a:pPr marL="342900" indent="1035050" algn="l">
              <a:spcAft>
                <a:spcPts val="1200"/>
              </a:spcAft>
            </a:pPr>
            <a:r>
              <a:rPr lang="en-US" dirty="0" smtClean="0"/>
              <a:t>3)  Ensemble Forecast (</a:t>
            </a:r>
            <a:r>
              <a:rPr lang="en-US" i="1" dirty="0" smtClean="0"/>
              <a:t>raw</a:t>
            </a:r>
            <a:r>
              <a:rPr lang="en-US" dirty="0" smtClean="0"/>
              <a:t>)</a:t>
            </a:r>
          </a:p>
          <a:p>
            <a:pPr marL="342900" indent="1035050" algn="l">
              <a:spcAft>
                <a:spcPts val="1200"/>
              </a:spcAft>
            </a:pPr>
            <a:r>
              <a:rPr lang="en-US" dirty="0" smtClean="0"/>
              <a:t>4)  Ensemble Model Output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" y="146050"/>
            <a:ext cx="9133538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i="1" dirty="0" smtClean="0">
                <a:solidFill>
                  <a:srgbClr val="151C77"/>
                </a:solidFill>
              </a:rPr>
              <a:t>Rare Events</a:t>
            </a:r>
            <a:endParaRPr lang="en-US" sz="3200" b="1" i="1" dirty="0">
              <a:solidFill>
                <a:srgbClr val="151C77"/>
              </a:solidFill>
            </a:endParaRPr>
          </a:p>
        </p:txBody>
      </p:sp>
      <p:pic>
        <p:nvPicPr>
          <p:cNvPr id="4" name="Picture 3" descr="Fargo_2mT_climo_9Jun.png"/>
          <p:cNvPicPr>
            <a:picLocks noChangeAspect="1"/>
          </p:cNvPicPr>
          <p:nvPr/>
        </p:nvPicPr>
        <p:blipFill>
          <a:blip r:embed="rId2" cstate="print"/>
          <a:srcRect t="6122" r="4101"/>
          <a:stretch>
            <a:fillRect/>
          </a:stretch>
        </p:blipFill>
        <p:spPr>
          <a:xfrm>
            <a:off x="100208" y="3791316"/>
            <a:ext cx="3745282" cy="2688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744" y="3519811"/>
            <a:ext cx="2969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Fargo, ND, 00Z, 9 June (J160)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91116" y="1102383"/>
            <a:ext cx="6196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Define </a:t>
            </a:r>
            <a:r>
              <a:rPr lang="en-US" u="sng" dirty="0" smtClean="0"/>
              <a:t>event threshold</a:t>
            </a:r>
            <a:r>
              <a:rPr lang="en-US" dirty="0" smtClean="0"/>
              <a:t> as a climatological percentile by…</a:t>
            </a:r>
          </a:p>
          <a:p>
            <a:pPr marL="174625" algn="l">
              <a:buFont typeface="Wingdings" pitchFamily="2" charset="2"/>
              <a:buChar char="§"/>
            </a:pPr>
            <a:r>
              <a:rPr lang="en-US" dirty="0" smtClean="0"/>
              <a:t> Location</a:t>
            </a:r>
          </a:p>
          <a:p>
            <a:pPr marL="174625" algn="l">
              <a:buFont typeface="Wingdings" pitchFamily="2" charset="2"/>
              <a:buChar char="§"/>
            </a:pPr>
            <a:r>
              <a:rPr lang="en-US" dirty="0" smtClean="0"/>
              <a:t> Day of the year</a:t>
            </a:r>
          </a:p>
          <a:p>
            <a:pPr marL="174625" algn="l">
              <a:buFont typeface="Wingdings" pitchFamily="2" charset="2"/>
              <a:buChar char="§"/>
            </a:pPr>
            <a:r>
              <a:rPr lang="en-US" dirty="0" smtClean="0"/>
              <a:t> Time of day </a:t>
            </a:r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3858017" y="1776181"/>
            <a:ext cx="5270594" cy="5063030"/>
            <a:chOff x="3858017" y="1776181"/>
            <a:chExt cx="5270594" cy="5063030"/>
          </a:xfrm>
        </p:grpSpPr>
        <p:pic>
          <p:nvPicPr>
            <p:cNvPr id="5" name="Picture 4" descr="Fargo_2mT_climo.png"/>
            <p:cNvPicPr>
              <a:picLocks noChangeAspect="1"/>
            </p:cNvPicPr>
            <p:nvPr/>
          </p:nvPicPr>
          <p:blipFill>
            <a:blip r:embed="rId3" cstate="print"/>
            <a:srcRect l="3036" t="2217" r="3108" b="3765"/>
            <a:stretch>
              <a:fillRect/>
            </a:stretch>
          </p:blipFill>
          <p:spPr>
            <a:xfrm>
              <a:off x="3858017" y="1776181"/>
              <a:ext cx="5248405" cy="50630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8389306" y="4148978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Probability</a:t>
              </a:r>
              <a:endParaRPr lang="en-US" sz="16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156" y="2505206"/>
            <a:ext cx="4083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Collect </a:t>
            </a:r>
            <a:r>
              <a:rPr lang="en-US" dirty="0" smtClean="0"/>
              <a:t>all </a:t>
            </a:r>
            <a:r>
              <a:rPr lang="en-US" dirty="0" smtClean="0"/>
              <a:t>observations </a:t>
            </a:r>
            <a:r>
              <a:rPr lang="en-US" dirty="0" smtClean="0"/>
              <a:t>within 15 </a:t>
            </a:r>
            <a:r>
              <a:rPr lang="en-US" dirty="0" smtClean="0"/>
              <a:t>days of the date, then fit to an appropriate PDF: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" y="146050"/>
            <a:ext cx="9133538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i="1" dirty="0" smtClean="0">
                <a:solidFill>
                  <a:srgbClr val="151C77"/>
                </a:solidFill>
              </a:rPr>
              <a:t>Rare Events</a:t>
            </a:r>
            <a:endParaRPr lang="en-US" sz="3200" b="1" i="1" dirty="0">
              <a:solidFill>
                <a:srgbClr val="151C77"/>
              </a:solidFill>
            </a:endParaRPr>
          </a:p>
        </p:txBody>
      </p:sp>
      <p:pic>
        <p:nvPicPr>
          <p:cNvPr id="4" name="Picture 3" descr="ROCSS_2mT_p2.png"/>
          <p:cNvPicPr>
            <a:picLocks noChangeAspect="1"/>
          </p:cNvPicPr>
          <p:nvPr/>
        </p:nvPicPr>
        <p:blipFill>
          <a:blip r:embed="rId2" cstate="print"/>
          <a:srcRect t="3245" r="4822" b="3065"/>
          <a:stretch>
            <a:fillRect/>
          </a:stretch>
        </p:blipFill>
        <p:spPr>
          <a:xfrm>
            <a:off x="4480487" y="1077238"/>
            <a:ext cx="4663513" cy="5780762"/>
          </a:xfrm>
          <a:prstGeom prst="rect">
            <a:avLst/>
          </a:prstGeom>
        </p:spPr>
      </p:pic>
      <p:pic>
        <p:nvPicPr>
          <p:cNvPr id="6" name="Picture 5" descr="ROCSS_10mWS_p98 (1).png"/>
          <p:cNvPicPr>
            <a:picLocks noChangeAspect="1"/>
          </p:cNvPicPr>
          <p:nvPr/>
        </p:nvPicPr>
        <p:blipFill>
          <a:blip r:embed="rId3" cstate="print"/>
          <a:srcRect t="3448" r="7201" b="3065"/>
          <a:stretch>
            <a:fillRect/>
          </a:stretch>
        </p:blipFill>
        <p:spPr>
          <a:xfrm>
            <a:off x="0" y="1089764"/>
            <a:ext cx="4546948" cy="5768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8155" y="378286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69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7485" name="Object 13"/>
          <p:cNvGraphicFramePr>
            <a:graphicFrameLocks noChangeAspect="1"/>
          </p:cNvGraphicFramePr>
          <p:nvPr/>
        </p:nvGraphicFramePr>
        <p:xfrm>
          <a:off x="302600" y="1169300"/>
          <a:ext cx="2261897" cy="858030"/>
        </p:xfrm>
        <a:graphic>
          <a:graphicData uri="http://schemas.openxmlformats.org/presentationml/2006/ole">
            <p:oleObj spid="_x0000_s199682" name="Equation" r:id="rId4" imgW="1269720" imgH="482400" progId="Equation.3">
              <p:embed/>
            </p:oleObj>
          </a:graphicData>
        </a:graphic>
      </p:graphicFrame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053296" y="126321"/>
            <a:ext cx="80954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Value Score </a:t>
            </a:r>
            <a:r>
              <a:rPr lang="en-US" sz="28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(or expense skill score)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310855" y="2408866"/>
            <a:ext cx="8125708" cy="3794045"/>
            <a:chOff x="310855" y="2744541"/>
            <a:chExt cx="8125708" cy="3794045"/>
          </a:xfrm>
        </p:grpSpPr>
        <p:graphicFrame>
          <p:nvGraphicFramePr>
            <p:cNvPr id="3177484" name="Object 12"/>
            <p:cNvGraphicFramePr>
              <a:graphicFrameLocks noChangeAspect="1"/>
            </p:cNvGraphicFramePr>
            <p:nvPr/>
          </p:nvGraphicFramePr>
          <p:xfrm>
            <a:off x="310855" y="2880334"/>
            <a:ext cx="3690338" cy="978734"/>
          </p:xfrm>
          <a:graphic>
            <a:graphicData uri="http://schemas.openxmlformats.org/presentationml/2006/ole">
              <p:oleObj spid="_x0000_s199684" name="Equation" r:id="rId5" imgW="2361960" imgH="609480" progId="Equation.3">
                <p:embed/>
              </p:oleObj>
            </a:graphicData>
          </a:graphic>
        </p:graphicFrame>
        <p:graphicFrame>
          <p:nvGraphicFramePr>
            <p:cNvPr id="3177482" name="Object 10"/>
            <p:cNvGraphicFramePr>
              <a:graphicFrameLocks noChangeAspect="1"/>
            </p:cNvGraphicFramePr>
            <p:nvPr/>
          </p:nvGraphicFramePr>
          <p:xfrm>
            <a:off x="4439521" y="4370606"/>
            <a:ext cx="220662" cy="260350"/>
          </p:xfrm>
          <a:graphic>
            <a:graphicData uri="http://schemas.openxmlformats.org/presentationml/2006/ole">
              <p:oleObj spid="_x0000_s199683" name="Equation" r:id="rId6" imgW="139579" imgH="164957" progId="Equation.3">
                <p:embed/>
              </p:oleObj>
            </a:graphicData>
          </a:graphic>
        </p:graphicFrame>
        <p:pic>
          <p:nvPicPr>
            <p:cNvPr id="3177489" name="Picture 17"/>
            <p:cNvPicPr>
              <a:picLocks noChangeAspect="1" noChangeArrowheads="1"/>
            </p:cNvPicPr>
            <p:nvPr/>
          </p:nvPicPr>
          <p:blipFill>
            <a:blip r:embed="rId7" cstate="print"/>
            <a:srcRect r="22818" b="23795"/>
            <a:stretch>
              <a:fillRect/>
            </a:stretch>
          </p:blipFill>
          <p:spPr bwMode="auto">
            <a:xfrm>
              <a:off x="4942236" y="4711487"/>
              <a:ext cx="3494327" cy="18270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4355715" y="2744541"/>
              <a:ext cx="3938784" cy="1946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300"/>
                </a:spcAft>
              </a:pPr>
              <a:r>
                <a:rPr lang="en-US" sz="18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a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=  # of hits</a:t>
              </a:r>
            </a:p>
            <a:p>
              <a:pPr algn="l">
                <a:spcAft>
                  <a:spcPts val="300"/>
                </a:spcAft>
              </a:pPr>
              <a:r>
                <a:rPr lang="en-US" sz="18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b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=  # of false alarms</a:t>
              </a:r>
            </a:p>
            <a:p>
              <a:pPr algn="l">
                <a:spcAft>
                  <a:spcPts val="300"/>
                </a:spcAft>
              </a:pPr>
              <a:r>
                <a:rPr lang="en-US" sz="18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c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=  # of misses</a:t>
              </a:r>
            </a:p>
            <a:p>
              <a:pPr algn="l">
                <a:spcAft>
                  <a:spcPts val="300"/>
                </a:spcAft>
              </a:pPr>
              <a:r>
                <a:rPr lang="en-US" sz="18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=  # of correct rejections</a:t>
              </a:r>
            </a:p>
            <a:p>
              <a:pPr algn="l">
                <a:spcAft>
                  <a:spcPts val="300"/>
                </a:spcAft>
                <a:buFont typeface="Symbol"/>
                <a:buChar char="a"/>
              </a:pPr>
              <a:r>
                <a:rPr lang="en-US" sz="18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=  </a:t>
              </a:r>
              <a:r>
                <a:rPr lang="en-US" sz="18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1800" i="1" dirty="0" smtClean="0">
                  <a:latin typeface="Times New Roman" pitchFamily="18" charset="0"/>
                  <a:cs typeface="Times New Roman" pitchFamily="18" charset="0"/>
                </a:rPr>
                <a:t>L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ratio</a:t>
              </a:r>
            </a:p>
            <a:p>
              <a:pPr algn="l">
                <a:spcAft>
                  <a:spcPts val="300"/>
                </a:spcAft>
              </a:pPr>
              <a:r>
                <a:rPr lang="en-US" sz="1800" i="1" dirty="0" smtClean="0">
                  <a:latin typeface="Times New Roman" pitchFamily="18" charset="0"/>
                  <a:cs typeface="Times New Roman" pitchFamily="18" charset="0"/>
                </a:rPr>
                <a:t>    =  (</a:t>
              </a:r>
              <a:r>
                <a:rPr lang="en-US" sz="1800" i="1" dirty="0" err="1" smtClean="0">
                  <a:latin typeface="Times New Roman" pitchFamily="18" charset="0"/>
                </a:rPr>
                <a:t>a</a:t>
              </a:r>
              <a:r>
                <a:rPr lang="en-US" sz="1800" dirty="0" err="1" smtClean="0">
                  <a:latin typeface="Times New Roman" pitchFamily="18" charset="0"/>
                </a:rPr>
                <a:t>+</a:t>
              </a:r>
              <a:r>
                <a:rPr lang="en-US" sz="1800" i="1" dirty="0" err="1" smtClean="0">
                  <a:latin typeface="Times New Roman" pitchFamily="18" charset="0"/>
                </a:rPr>
                <a:t>c</a:t>
              </a:r>
              <a:r>
                <a:rPr lang="en-US" sz="1800" i="1" dirty="0" smtClean="0">
                  <a:latin typeface="Times New Roman" pitchFamily="18" charset="0"/>
                </a:rPr>
                <a:t>)</a:t>
              </a:r>
              <a:r>
                <a:rPr lang="en-US" sz="1800" dirty="0" smtClean="0">
                  <a:latin typeface="Times New Roman" pitchFamily="18" charset="0"/>
                </a:rPr>
                <a:t> / </a:t>
              </a:r>
              <a:r>
                <a:rPr lang="en-US" sz="1800" i="1" dirty="0" smtClean="0">
                  <a:latin typeface="Times New Roman" pitchFamily="18" charset="0"/>
                </a:rPr>
                <a:t>(</a:t>
              </a:r>
              <a:r>
                <a:rPr lang="en-US" sz="1800" i="1" dirty="0" err="1" smtClean="0">
                  <a:latin typeface="Times New Roman" pitchFamily="18" charset="0"/>
                </a:rPr>
                <a:t>a</a:t>
              </a:r>
              <a:r>
                <a:rPr lang="en-US" sz="1800" dirty="0" err="1" smtClean="0">
                  <a:latin typeface="Times New Roman" pitchFamily="18" charset="0"/>
                </a:rPr>
                <a:t>+</a:t>
              </a:r>
              <a:r>
                <a:rPr lang="en-US" sz="1800" i="1" dirty="0" err="1" smtClean="0">
                  <a:latin typeface="Times New Roman" pitchFamily="18" charset="0"/>
                </a:rPr>
                <a:t>b+c+d</a:t>
              </a:r>
              <a:r>
                <a:rPr lang="en-US" sz="1800" i="1" dirty="0" smtClean="0">
                  <a:latin typeface="Times New Roman" pitchFamily="18" charset="0"/>
                </a:rPr>
                <a:t>)</a:t>
              </a:r>
              <a:endParaRPr lang="en-US" sz="18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990457" y="4757981"/>
              <a:ext cx="976393" cy="46494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975677" y="1127187"/>
            <a:ext cx="5176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sz="1800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fcst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=  Expense from follow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the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 forecast</a:t>
            </a:r>
          </a:p>
          <a:p>
            <a:pPr algn="l">
              <a:spcAft>
                <a:spcPts val="600"/>
              </a:spcAft>
            </a:pP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sz="1800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clim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=  Expense from follow 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climatological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 forecast</a:t>
            </a:r>
          </a:p>
          <a:p>
            <a:pPr algn="l">
              <a:spcAft>
                <a:spcPts val="600"/>
              </a:spcAft>
            </a:pP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sz="1800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perf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=  Expense from follow a perfect forecast</a:t>
            </a:r>
          </a:p>
        </p:txBody>
      </p:sp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6545" y="3765444"/>
            <a:ext cx="3789320" cy="306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0"/>
            <a:ext cx="9144000" cy="14029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920" y="959603"/>
            <a:ext cx="4062714" cy="21065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5014" y="256917"/>
            <a:ext cx="431182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Cost-Loss Decision Scenario</a:t>
            </a:r>
          </a:p>
          <a:p>
            <a:pPr algn="l">
              <a:spcAft>
                <a:spcPts val="300"/>
              </a:spcAft>
            </a:pPr>
            <a:r>
              <a:rPr lang="en-US" sz="1200" dirty="0" smtClean="0"/>
              <a:t>(first described in </a:t>
            </a:r>
            <a:r>
              <a:rPr lang="en-US" sz="1200" b="1" dirty="0" smtClean="0"/>
              <a:t>Thomas</a:t>
            </a:r>
            <a:r>
              <a:rPr lang="en-US" sz="1200" dirty="0" smtClean="0"/>
              <a:t>, </a:t>
            </a:r>
            <a:r>
              <a:rPr lang="en-US" sz="1200" i="1" dirty="0" smtClean="0"/>
              <a:t>Monthly Weather Review</a:t>
            </a:r>
            <a:r>
              <a:rPr lang="en-US" sz="1200" dirty="0" smtClean="0"/>
              <a:t>, </a:t>
            </a:r>
            <a:r>
              <a:rPr lang="en-US" sz="1200" b="1" dirty="0" smtClean="0"/>
              <a:t>1950</a:t>
            </a:r>
            <a:r>
              <a:rPr lang="en-US" sz="1200" dirty="0" smtClean="0"/>
              <a:t>)</a:t>
            </a:r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spcAft>
                <a:spcPts val="300"/>
              </a:spcAft>
            </a:pP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1655763" indent="-1655763" algn="l">
              <a:spcAft>
                <a:spcPts val="12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Cost (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– Expense of taking 	  protective action</a:t>
            </a:r>
          </a:p>
          <a:p>
            <a:pPr marL="1655763" indent="-1655763" algn="l">
              <a:spcAft>
                <a:spcPts val="12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Loss (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– Expense of unprotected event occurrence</a:t>
            </a:r>
          </a:p>
          <a:p>
            <a:pPr marL="1655763" indent="-1655763" algn="l">
              <a:spcAft>
                <a:spcPts val="1200"/>
              </a:spcAft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Probability ( </a:t>
            </a:r>
            <a:r>
              <a:rPr lang="en-US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– The risk, or chance of a bad-weather event </a:t>
            </a:r>
          </a:p>
          <a:p>
            <a:pPr algn="l">
              <a:spcAft>
                <a:spcPts val="300"/>
              </a:spcAft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347663" algn="l">
              <a:spcAft>
                <a:spcPts val="300"/>
              </a:spcAft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 minimize long-term expenses,       take protective action whenever </a:t>
            </a:r>
          </a:p>
          <a:p>
            <a:pPr marL="347663" algn="l">
              <a:spcAft>
                <a:spcPts val="300"/>
              </a:spcAft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Risk</a:t>
            </a: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&gt;  </a:t>
            </a:r>
            <a:r>
              <a:rPr lang="en-US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Risk Tolerance </a:t>
            </a:r>
          </a:p>
          <a:p>
            <a:pPr marL="347663" algn="l">
              <a:spcAft>
                <a:spcPts val="300"/>
              </a:spcAft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marL="347663" algn="l">
              <a:spcAft>
                <a:spcPts val="1200"/>
              </a:spcAft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&gt;  </a:t>
            </a:r>
            <a:r>
              <a:rPr lang="en-US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347663" algn="l">
              <a:spcAft>
                <a:spcPts val="300"/>
              </a:spcAft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…since in that case, expense of protecting is less than the expected expense of getting caught unprotected,</a:t>
            </a:r>
          </a:p>
          <a:p>
            <a:pPr marL="347663" algn="l">
              <a:spcAft>
                <a:spcPts val="300"/>
              </a:spcAft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&lt;  </a:t>
            </a:r>
            <a:r>
              <a:rPr lang="en-US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5" name="Group 17"/>
          <p:cNvGrpSpPr/>
          <p:nvPr/>
        </p:nvGrpSpPr>
        <p:grpSpPr>
          <a:xfrm>
            <a:off x="4925246" y="3535680"/>
            <a:ext cx="4247221" cy="3216487"/>
            <a:chOff x="4925246" y="3535680"/>
            <a:chExt cx="4247221" cy="321648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493" t="4146" r="7367"/>
            <a:stretch>
              <a:fillRect/>
            </a:stretch>
          </p:blipFill>
          <p:spPr bwMode="auto">
            <a:xfrm>
              <a:off x="5205984" y="3535680"/>
              <a:ext cx="3486912" cy="2972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5162587" y="6475168"/>
              <a:ext cx="4009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/>
                <a:t>(from </a:t>
              </a:r>
              <a:r>
                <a:rPr lang="en-US" sz="1200" b="1" dirty="0" smtClean="0"/>
                <a:t>Allen and </a:t>
              </a:r>
              <a:r>
                <a:rPr lang="en-US" sz="1200" b="1" dirty="0" err="1" smtClean="0"/>
                <a:t>Eckel</a:t>
              </a:r>
              <a:r>
                <a:rPr lang="en-US" sz="1200" dirty="0" smtClean="0"/>
                <a:t>, </a:t>
              </a:r>
              <a:r>
                <a:rPr lang="en-US" sz="1200" i="1" dirty="0" smtClean="0"/>
                <a:t>Weather and Forecasting</a:t>
              </a:r>
              <a:r>
                <a:rPr lang="en-US" sz="1200" dirty="0" smtClean="0"/>
                <a:t>, </a:t>
              </a:r>
              <a:r>
                <a:rPr lang="en-US" sz="1200" b="1" dirty="0" smtClean="0"/>
                <a:t>2012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56792" y="3693231"/>
              <a:ext cx="133510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500" b="1" u="sng" dirty="0" smtClean="0">
                  <a:solidFill>
                    <a:srgbClr val="0000FF"/>
                  </a:solidFill>
                </a:rPr>
                <a:t>Event</a:t>
              </a:r>
              <a:r>
                <a:rPr lang="en-US" sz="1500" b="1" dirty="0" smtClean="0">
                  <a:solidFill>
                    <a:srgbClr val="0000FF"/>
                  </a:solidFill>
                </a:rPr>
                <a:t>   </a:t>
              </a:r>
            </a:p>
            <a:p>
              <a:pPr algn="l">
                <a:lnSpc>
                  <a:spcPct val="90000"/>
                </a:lnSpc>
              </a:pPr>
              <a:r>
                <a:rPr lang="en-US" sz="1500" dirty="0" smtClean="0">
                  <a:solidFill>
                    <a:srgbClr val="0000FF"/>
                  </a:solidFill>
                </a:rPr>
                <a:t>Temp. &lt; 32</a:t>
              </a:r>
              <a:r>
                <a:rPr lang="en-US" sz="1500" dirty="0" smtClean="0">
                  <a:solidFill>
                    <a:srgbClr val="0000FF"/>
                  </a:solidFill>
                  <a:sym typeface="Symbol"/>
                </a:rPr>
                <a:t></a:t>
              </a:r>
              <a:r>
                <a:rPr lang="en-US" sz="1500" dirty="0" smtClean="0">
                  <a:solidFill>
                    <a:srgbClr val="0000FF"/>
                  </a:solidFill>
                </a:rPr>
                <a:t>F</a:t>
              </a:r>
              <a:endParaRPr lang="en-US" sz="1500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4415587" y="4761273"/>
              <a:ext cx="132709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 smtClean="0"/>
                <a:t>Relative Value</a:t>
              </a:r>
              <a:endParaRPr lang="en-US" sz="1400" dirty="0"/>
            </a:p>
          </p:txBody>
        </p:sp>
      </p:grpSp>
      <p:grpSp>
        <p:nvGrpSpPr>
          <p:cNvPr id="8" name="Group 15"/>
          <p:cNvGrpSpPr/>
          <p:nvPr/>
        </p:nvGrpSpPr>
        <p:grpSpPr>
          <a:xfrm>
            <a:off x="4937760" y="55372"/>
            <a:ext cx="3507652" cy="1774825"/>
            <a:chOff x="4937760" y="55372"/>
            <a:chExt cx="3507652" cy="1774825"/>
          </a:xfrm>
        </p:grpSpPr>
        <p:pic>
          <p:nvPicPr>
            <p:cNvPr id="11" name="Picture 379"/>
            <p:cNvPicPr>
              <a:picLocks noChangeAspect="1" noChangeArrowheads="1"/>
            </p:cNvPicPr>
            <p:nvPr/>
          </p:nvPicPr>
          <p:blipFill>
            <a:blip r:embed="rId4" cstate="print"/>
            <a:srcRect l="15031" t="1201" r="1514" b="1801"/>
            <a:stretch>
              <a:fillRect/>
            </a:stretch>
          </p:blipFill>
          <p:spPr bwMode="auto">
            <a:xfrm>
              <a:off x="4937760" y="55372"/>
              <a:ext cx="3023807" cy="17748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5937595" y="591947"/>
              <a:ext cx="603050" cy="6057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25000"/>
                </a:lnSpc>
              </a:pPr>
              <a:r>
                <a:rPr lang="en-US" sz="14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“Hit”</a:t>
              </a:r>
            </a:p>
            <a:p>
              <a:pPr algn="l">
                <a:lnSpc>
                  <a:spcPct val="125000"/>
                </a:lnSpc>
              </a:pPr>
              <a:r>
                <a:rPr lang="en-US" sz="1400" b="1" i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$ C</a:t>
              </a:r>
              <a:endParaRPr lang="en-US" sz="1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6776365" y="1212723"/>
              <a:ext cx="1669047" cy="6057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25000"/>
                </a:lnSpc>
              </a:pPr>
              <a:r>
                <a:rPr lang="en-US" sz="14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“Correct Rejection”</a:t>
              </a:r>
            </a:p>
            <a:p>
              <a:pPr algn="l">
                <a:lnSpc>
                  <a:spcPct val="125000"/>
                </a:lnSpc>
              </a:pPr>
              <a:r>
                <a:rPr lang="en-US" sz="1400" b="1" i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         $ 0</a:t>
              </a:r>
              <a:endParaRPr lang="en-US" sz="1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6778362" y="566547"/>
              <a:ext cx="1282467" cy="6057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25000"/>
                </a:lnSpc>
              </a:pPr>
              <a:r>
                <a:rPr lang="en-US" sz="14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“False Alarm”</a:t>
              </a:r>
            </a:p>
            <a:p>
              <a:pPr algn="l">
                <a:lnSpc>
                  <a:spcPct val="125000"/>
                </a:lnSpc>
              </a:pPr>
              <a:r>
                <a:rPr lang="en-US" sz="1400" b="1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$ C</a:t>
              </a:r>
              <a:endParaRPr lang="en-US" sz="1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5859274" y="1200023"/>
              <a:ext cx="715260" cy="6057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25000"/>
                </a:lnSpc>
              </a:pPr>
              <a:r>
                <a:rPr lang="en-US" sz="14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“Miss”</a:t>
              </a:r>
            </a:p>
            <a:p>
              <a:pPr algn="l">
                <a:lnSpc>
                  <a:spcPct val="125000"/>
                </a:lnSpc>
              </a:pPr>
              <a:r>
                <a:rPr lang="en-US" sz="1400" b="1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$ L</a:t>
              </a:r>
              <a:endParaRPr lang="en-US" sz="1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81513" y="2165678"/>
            <a:ext cx="391224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The Benefits Depend On:</a:t>
            </a:r>
          </a:p>
          <a:p>
            <a:pPr marL="347663" indent="-231775" algn="l">
              <a:spcAft>
                <a:spcPts val="600"/>
              </a:spcAft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Quality of 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 marL="347663" indent="-231775" algn="l">
              <a:spcAft>
                <a:spcPts val="600"/>
              </a:spcAft>
              <a:buFontTx/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User’s 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the event frequency</a:t>
            </a:r>
          </a:p>
          <a:p>
            <a:pPr marL="347663" indent="-231775" algn="l">
              <a:spcAft>
                <a:spcPts val="600"/>
              </a:spcAft>
              <a:buFontTx/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User compliance, and # of decisions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69B7-3FB6-403E-AA92-B0694AC3FF55}" type="slidenum">
              <a:rPr lang="en-US"/>
              <a:pPr/>
              <a:t>25</a:t>
            </a:fld>
            <a:endParaRPr lang="en-US">
              <a:solidFill>
                <a:schemeClr val="bg2"/>
              </a:solidFill>
            </a:endParaRPr>
          </a:p>
        </p:txBody>
      </p:sp>
      <p:pic>
        <p:nvPicPr>
          <p:cNvPr id="3173403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2988" y="1377950"/>
            <a:ext cx="40862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3401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0" y="1409700"/>
            <a:ext cx="4314825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3386" name="Rectangle 10"/>
          <p:cNvSpPr>
            <a:spLocks noChangeArrowheads="1"/>
          </p:cNvSpPr>
          <p:nvPr/>
        </p:nvSpPr>
        <p:spPr bwMode="auto">
          <a:xfrm>
            <a:off x="1057275" y="2376487"/>
            <a:ext cx="323850" cy="166688"/>
          </a:xfrm>
          <a:prstGeom prst="rect">
            <a:avLst/>
          </a:prstGeom>
          <a:solidFill>
            <a:srgbClr val="66FFFF">
              <a:alpha val="31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3387" name="Text Box 11"/>
          <p:cNvSpPr txBox="1">
            <a:spLocks noChangeArrowheads="1"/>
          </p:cNvSpPr>
          <p:nvPr/>
        </p:nvSpPr>
        <p:spPr bwMode="auto">
          <a:xfrm>
            <a:off x="677863" y="1319213"/>
            <a:ext cx="33766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/>
              <a:t>ROC for sample Probability Forecasts</a:t>
            </a:r>
          </a:p>
        </p:txBody>
      </p:sp>
      <p:sp>
        <p:nvSpPr>
          <p:cNvPr id="3173388" name="Text Box 12"/>
          <p:cNvSpPr txBox="1">
            <a:spLocks noChangeArrowheads="1"/>
          </p:cNvSpPr>
          <p:nvPr/>
        </p:nvSpPr>
        <p:spPr bwMode="auto">
          <a:xfrm>
            <a:off x="5364163" y="1306513"/>
            <a:ext cx="3584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/>
              <a:t>ROC for sample Deterministic Forecasts</a:t>
            </a:r>
          </a:p>
        </p:txBody>
      </p:sp>
      <p:sp>
        <p:nvSpPr>
          <p:cNvPr id="3173390" name="Rectangle 14"/>
          <p:cNvSpPr>
            <a:spLocks noChangeArrowheads="1"/>
          </p:cNvSpPr>
          <p:nvPr/>
        </p:nvSpPr>
        <p:spPr bwMode="auto">
          <a:xfrm>
            <a:off x="0" y="26590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3395" name="Text Box 19"/>
          <p:cNvSpPr txBox="1">
            <a:spLocks noChangeArrowheads="1"/>
          </p:cNvSpPr>
          <p:nvPr/>
        </p:nvSpPr>
        <p:spPr bwMode="auto">
          <a:xfrm rot="-2700000">
            <a:off x="1476375" y="3106738"/>
            <a:ext cx="14716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/>
              <a:t>no resolution</a:t>
            </a:r>
          </a:p>
        </p:txBody>
      </p:sp>
      <p:sp>
        <p:nvSpPr>
          <p:cNvPr id="3173396" name="Text Box 20"/>
          <p:cNvSpPr txBox="1">
            <a:spLocks noChangeArrowheads="1"/>
          </p:cNvSpPr>
          <p:nvPr/>
        </p:nvSpPr>
        <p:spPr bwMode="auto">
          <a:xfrm>
            <a:off x="1778000" y="2197100"/>
            <a:ext cx="1209675" cy="3667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0000CC"/>
                </a:solidFill>
                <a:latin typeface="Times New Roman" pitchFamily="18" charset="0"/>
              </a:rPr>
              <a:t>  A</a:t>
            </a:r>
            <a:r>
              <a:rPr lang="en-US" sz="1800" b="1">
                <a:solidFill>
                  <a:srgbClr val="0000CC"/>
                </a:solidFill>
                <a:latin typeface="Times New Roman" pitchFamily="18" charset="0"/>
              </a:rPr>
              <a:t> = 0.93  </a:t>
            </a:r>
          </a:p>
        </p:txBody>
      </p:sp>
      <p:sp>
        <p:nvSpPr>
          <p:cNvPr id="3173397" name="Text Box 21"/>
          <p:cNvSpPr txBox="1">
            <a:spLocks noChangeArrowheads="1"/>
          </p:cNvSpPr>
          <p:nvPr/>
        </p:nvSpPr>
        <p:spPr bwMode="auto">
          <a:xfrm>
            <a:off x="5997575" y="3019425"/>
            <a:ext cx="981075" cy="3667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0000CC"/>
                </a:solidFill>
                <a:latin typeface="Times New Roman" pitchFamily="18" charset="0"/>
              </a:rPr>
              <a:t>A</a:t>
            </a:r>
            <a:r>
              <a:rPr lang="en-US" sz="1800" b="1">
                <a:solidFill>
                  <a:srgbClr val="0000CC"/>
                </a:solidFill>
                <a:latin typeface="Times New Roman" pitchFamily="18" charset="0"/>
              </a:rPr>
              <a:t> = 0.77</a:t>
            </a:r>
          </a:p>
        </p:txBody>
      </p:sp>
      <p:pic>
        <p:nvPicPr>
          <p:cNvPr id="3173402" name="Picture 26"/>
          <p:cNvPicPr>
            <a:picLocks noChangeAspect="1" noChangeArrowheads="1"/>
          </p:cNvPicPr>
          <p:nvPr/>
        </p:nvPicPr>
        <p:blipFill>
          <a:blip r:embed="rId5" cstate="print"/>
          <a:srcRect t="20271" r="20952"/>
          <a:stretch>
            <a:fillRect/>
          </a:stretch>
        </p:blipFill>
        <p:spPr bwMode="auto">
          <a:xfrm>
            <a:off x="2555875" y="3306763"/>
            <a:ext cx="180975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173405" name="Text Box 29"/>
          <p:cNvSpPr txBox="1">
            <a:spLocks noChangeArrowheads="1"/>
          </p:cNvSpPr>
          <p:nvPr/>
        </p:nvSpPr>
        <p:spPr bwMode="auto">
          <a:xfrm>
            <a:off x="3124200" y="3059113"/>
            <a:ext cx="8540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/>
              <a:t>zoom in</a:t>
            </a:r>
          </a:p>
        </p:txBody>
      </p:sp>
      <p:sp>
        <p:nvSpPr>
          <p:cNvPr id="3173406" name="Line 30"/>
          <p:cNvSpPr>
            <a:spLocks noChangeShapeType="1"/>
          </p:cNvSpPr>
          <p:nvPr/>
        </p:nvSpPr>
        <p:spPr bwMode="auto">
          <a:xfrm flipV="1">
            <a:off x="5434013" y="1695450"/>
            <a:ext cx="3322637" cy="3246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3408" name="Text Box 32"/>
          <p:cNvSpPr txBox="1">
            <a:spLocks noChangeArrowheads="1"/>
          </p:cNvSpPr>
          <p:nvPr/>
        </p:nvSpPr>
        <p:spPr bwMode="auto">
          <a:xfrm>
            <a:off x="1194103" y="114148"/>
            <a:ext cx="81200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i="1" dirty="0" smtClean="0">
                <a:solidFill>
                  <a:srgbClr val="151C77"/>
                </a:solidFill>
              </a:rPr>
              <a:t>ROC from Probabilistic vs. Deterministic Forecasts </a:t>
            </a:r>
            <a:endParaRPr lang="en-US" sz="2400" b="1" i="1" dirty="0">
              <a:solidFill>
                <a:srgbClr val="151C77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2400" b="1" i="1" dirty="0" smtClean="0">
                <a:solidFill>
                  <a:srgbClr val="151C77"/>
                </a:solidFill>
              </a:rPr>
              <a:t>over the </a:t>
            </a:r>
            <a:r>
              <a:rPr lang="en-US" sz="2400" b="1" i="1" dirty="0">
                <a:solidFill>
                  <a:srgbClr val="151C77"/>
                </a:solidFill>
              </a:rPr>
              <a:t>same forecast cases</a:t>
            </a: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682146" y="5782718"/>
          <a:ext cx="2449513" cy="817563"/>
        </p:xfrm>
        <a:graphic>
          <a:graphicData uri="http://schemas.openxmlformats.org/presentationml/2006/ole">
            <p:oleObj spid="_x0000_s277506" name="Equation" r:id="rId6" imgW="1397000" imgH="469900" progId="Equation.3">
              <p:embed/>
            </p:oleObj>
          </a:graphicData>
        </a:graphic>
      </p:graphicFrame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3412646" y="5760493"/>
            <a:ext cx="4445000" cy="752475"/>
            <a:chOff x="1984" y="844"/>
            <a:chExt cx="2800" cy="474"/>
          </a:xfrm>
        </p:grpSpPr>
        <p:graphicFrame>
          <p:nvGraphicFramePr>
            <p:cNvPr id="19" name="Object 7"/>
            <p:cNvGraphicFramePr>
              <a:graphicFrameLocks noChangeAspect="1"/>
            </p:cNvGraphicFramePr>
            <p:nvPr/>
          </p:nvGraphicFramePr>
          <p:xfrm>
            <a:off x="3408" y="981"/>
            <a:ext cx="1376" cy="271"/>
          </p:xfrm>
          <a:graphic>
            <a:graphicData uri="http://schemas.openxmlformats.org/presentationml/2006/ole">
              <p:oleObj spid="_x0000_s277507" name="Equation" r:id="rId7" imgW="1206500" imgH="241300" progId="Equation.3">
                <p:embed/>
              </p:oleObj>
            </a:graphicData>
          </a:graphic>
        </p:graphicFrame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1984" y="1096"/>
              <a:ext cx="11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2235" y="844"/>
              <a:ext cx="631" cy="4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800" i="1">
                  <a:latin typeface="Times New Roman" pitchFamily="18" charset="0"/>
                </a:rPr>
                <a:t>A</a:t>
              </a:r>
              <a:r>
                <a:rPr lang="en-US" sz="1800" i="1" baseline="-25000">
                  <a:latin typeface="Times New Roman" pitchFamily="18" charset="0"/>
                </a:rPr>
                <a:t>clim</a:t>
              </a:r>
              <a:r>
                <a:rPr lang="en-US" sz="1800">
                  <a:latin typeface="Times New Roman" pitchFamily="18" charset="0"/>
                </a:rPr>
                <a:t> = ½</a:t>
              </a:r>
            </a:p>
            <a:p>
              <a:pPr>
                <a:lnSpc>
                  <a:spcPct val="120000"/>
                </a:lnSpc>
              </a:pPr>
              <a:r>
                <a:rPr lang="en-US" sz="1800" i="1">
                  <a:latin typeface="Times New Roman" pitchFamily="18" charset="0"/>
                </a:rPr>
                <a:t>A</a:t>
              </a:r>
              <a:r>
                <a:rPr lang="en-US" sz="1800" i="1" baseline="-25000">
                  <a:latin typeface="Times New Roman" pitchFamily="18" charset="0"/>
                </a:rPr>
                <a:t>perf</a:t>
              </a:r>
              <a:r>
                <a:rPr lang="en-US" sz="1800">
                  <a:latin typeface="Times New Roman" pitchFamily="18" charset="0"/>
                </a:rPr>
                <a:t> =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i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9216" y="1049346"/>
            <a:ext cx="3222563" cy="3184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32" y="1272305"/>
            <a:ext cx="6488380" cy="430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Model:  </a:t>
            </a:r>
            <a:r>
              <a:rPr lang="en-US" dirty="0" smtClean="0"/>
              <a:t>Global Environment </a:t>
            </a:r>
            <a:r>
              <a:rPr lang="en-US" dirty="0" err="1" smtClean="0"/>
              <a:t>Multiscale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GEM 4.2.0</a:t>
            </a:r>
          </a:p>
          <a:p>
            <a:pPr marL="171450" indent="-1714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Grid:  0.3</a:t>
            </a:r>
            <a:r>
              <a:rPr lang="en-US" dirty="0" smtClean="0">
                <a:solidFill>
                  <a:srgbClr val="000000"/>
                </a:solidFill>
                <a:latin typeface="+mn-lt"/>
                <a:sym typeface="Symbol"/>
              </a:rPr>
              <a:t>0.3</a:t>
            </a:r>
            <a:r>
              <a:rPr lang="en-US" dirty="0" smtClean="0">
                <a:solidFill>
                  <a:srgbClr val="000000"/>
                </a:solidFill>
                <a:sym typeface="Symbol"/>
              </a:rPr>
              <a:t> (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~33km), 28 levels</a:t>
            </a:r>
          </a:p>
          <a:p>
            <a:pPr marL="171450" indent="-1714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Forecasts:  12Z &amp; 00Z cycles, 72 h lead time                    	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       (using only 12Z, 48-h forecasts in this study) </a:t>
            </a:r>
          </a:p>
          <a:p>
            <a:pPr marL="171450" indent="-1714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# of Members:  21</a:t>
            </a:r>
          </a:p>
          <a:p>
            <a:pPr marL="171450" indent="-171450" algn="l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Initial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Conditions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(i.e., cold start) and 3-hourly boundary condition updates from 21-member Global EPS:</a:t>
            </a:r>
          </a:p>
          <a:p>
            <a:pPr marL="514350" indent="-288925" algn="l">
              <a:spcAft>
                <a:spcPts val="300"/>
              </a:spcAft>
              <a:buFont typeface="Courier New" pitchFamily="49" charset="0"/>
              <a:buChar char="o"/>
            </a:pPr>
            <a:r>
              <a:rPr lang="en-US" dirty="0" smtClean="0"/>
              <a:t>Initial Conditions:  </a:t>
            </a:r>
            <a:r>
              <a:rPr lang="en-US" dirty="0" err="1" smtClean="0"/>
              <a:t>EnKF</a:t>
            </a:r>
            <a:r>
              <a:rPr lang="en-US" dirty="0" smtClean="0"/>
              <a:t> with 192 members</a:t>
            </a:r>
          </a:p>
          <a:p>
            <a:pPr marL="514350" indent="-288925" algn="l">
              <a:spcAft>
                <a:spcPts val="3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00"/>
                </a:solidFill>
              </a:rPr>
              <a:t>Grid: 0.6</a:t>
            </a:r>
            <a:r>
              <a:rPr lang="en-US" dirty="0" smtClean="0">
                <a:solidFill>
                  <a:srgbClr val="000000"/>
                </a:solidFill>
                <a:sym typeface="Symbol"/>
              </a:rPr>
              <a:t>0.6 (</a:t>
            </a:r>
            <a:r>
              <a:rPr lang="en-US" dirty="0" smtClean="0">
                <a:solidFill>
                  <a:srgbClr val="000000"/>
                </a:solidFill>
              </a:rPr>
              <a:t>~66km), 40 levels</a:t>
            </a:r>
            <a:endParaRPr lang="en-US" dirty="0" smtClean="0"/>
          </a:p>
          <a:p>
            <a:pPr marL="514350" indent="-288925" algn="l"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/>
              <a:t>Stochastic Physics, Multi-parameters, and Multi-parameterization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marL="171450" indent="-1714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Stochastic </a:t>
            </a:r>
            <a:r>
              <a:rPr lang="en-US" dirty="0" smtClean="0">
                <a:latin typeface="+mn-lt"/>
              </a:rPr>
              <a:t>Physics:  Markov Chains on physical tendencies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28725" y="26792"/>
            <a:ext cx="802863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151C77"/>
                </a:solidFill>
              </a:rPr>
              <a:t>Canadian</a:t>
            </a:r>
          </a:p>
          <a:p>
            <a:pPr algn="ctr"/>
            <a:r>
              <a:rPr lang="en-US" sz="2600" b="1" i="1" dirty="0" smtClean="0">
                <a:solidFill>
                  <a:srgbClr val="151C77"/>
                </a:solidFill>
              </a:rPr>
              <a:t>Regional Ensemble Prediction System (REPS)</a:t>
            </a:r>
            <a:endParaRPr lang="en-US" sz="2600" b="1" i="1" dirty="0">
              <a:solidFill>
                <a:srgbClr val="151C7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303" y="6106810"/>
            <a:ext cx="87447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Li, X., M. </a:t>
            </a:r>
            <a:r>
              <a:rPr lang="en-US" sz="1400" dirty="0" err="1" smtClean="0"/>
              <a:t>Charron</a:t>
            </a:r>
            <a:r>
              <a:rPr lang="en-US" sz="1400" dirty="0" smtClean="0"/>
              <a:t>, L. </a:t>
            </a:r>
            <a:r>
              <a:rPr lang="en-US" sz="1400" dirty="0" err="1" smtClean="0"/>
              <a:t>Spacek</a:t>
            </a:r>
            <a:r>
              <a:rPr lang="en-US" sz="1400" dirty="0" smtClean="0"/>
              <a:t>, and G. </a:t>
            </a:r>
            <a:r>
              <a:rPr lang="en-US" sz="1400" dirty="0" err="1" smtClean="0"/>
              <a:t>Candille</a:t>
            </a:r>
            <a:r>
              <a:rPr lang="en-US" sz="1400" dirty="0" smtClean="0"/>
              <a:t>, 2008: A regional ensemble prediction system based on moist targeted singular vectors and stochastic parameter perturbations. </a:t>
            </a:r>
            <a:r>
              <a:rPr lang="en-US" sz="1400" i="1" dirty="0" smtClean="0"/>
              <a:t>Mon. </a:t>
            </a:r>
            <a:r>
              <a:rPr lang="en-US" sz="1400" i="1" dirty="0" err="1" smtClean="0"/>
              <a:t>Wea</a:t>
            </a:r>
            <a:r>
              <a:rPr lang="en-US" sz="1400" i="1" dirty="0" smtClean="0"/>
              <a:t>. Rev.</a:t>
            </a:r>
            <a:r>
              <a:rPr lang="en-US" sz="1400" dirty="0" smtClean="0"/>
              <a:t>, </a:t>
            </a:r>
            <a:r>
              <a:rPr lang="en-US" sz="1400" b="1" dirty="0" smtClean="0"/>
              <a:t>136</a:t>
            </a:r>
            <a:r>
              <a:rPr lang="en-US" sz="1400" dirty="0" smtClean="0"/>
              <a:t>, 443–462. </a:t>
            </a:r>
          </a:p>
          <a:p>
            <a:pPr algn="l"/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7850" t="19442" r="5111" b="22673"/>
          <a:stretch>
            <a:fillRect/>
          </a:stretch>
        </p:blipFill>
        <p:spPr>
          <a:xfrm>
            <a:off x="4233798" y="1941535"/>
            <a:ext cx="4935255" cy="2379945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47751" y="146050"/>
            <a:ext cx="8085788" cy="62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i="1" dirty="0" smtClean="0">
                <a:solidFill>
                  <a:srgbClr val="151C77"/>
                </a:solidFill>
              </a:rPr>
              <a:t>Ground Truth Dataset</a:t>
            </a:r>
            <a:endParaRPr lang="en-US" sz="3200" b="1" i="1" dirty="0">
              <a:solidFill>
                <a:srgbClr val="151C7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56" y="1154337"/>
            <a:ext cx="90997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l">
              <a:spcAft>
                <a:spcPts val="1200"/>
              </a:spcAft>
              <a:buFont typeface="Arial" pitchFamily="34" charset="0"/>
              <a:buChar char="•"/>
              <a:tabLst>
                <a:tab pos="1657350" algn="l"/>
              </a:tabLst>
            </a:pPr>
            <a:r>
              <a:rPr lang="en-US" dirty="0" smtClean="0"/>
              <a:t>Locations:  </a:t>
            </a:r>
            <a:r>
              <a:rPr lang="en-US" dirty="0" smtClean="0">
                <a:solidFill>
                  <a:srgbClr val="0033CC"/>
                </a:solidFill>
              </a:rPr>
              <a:t>550 hourly METAR Surface Observations within CONUS</a:t>
            </a:r>
          </a:p>
          <a:p>
            <a:pPr marL="176213" lvl="1" indent="-176213" algn="l">
              <a:spcAft>
                <a:spcPts val="1200"/>
              </a:spcAft>
              <a:buFont typeface="Arial" pitchFamily="34" charset="0"/>
              <a:buChar char="•"/>
              <a:tabLst>
                <a:tab pos="1657350" algn="l"/>
              </a:tabLst>
            </a:pPr>
            <a:r>
              <a:rPr lang="en-US" dirty="0" smtClean="0"/>
              <a:t>Data Period:  </a:t>
            </a:r>
            <a:r>
              <a:rPr lang="en-US" dirty="0" smtClean="0">
                <a:solidFill>
                  <a:srgbClr val="0033CC"/>
                </a:solidFill>
              </a:rPr>
              <a:t>~15 months,1 May 2010 – 31 July 2011   (last 3 months for verification)</a:t>
            </a:r>
          </a:p>
          <a:p>
            <a:pPr marL="176213" lvl="1" indent="-176213" algn="l">
              <a:spcAft>
                <a:spcPts val="0"/>
              </a:spcAft>
              <a:buFont typeface="Arial" pitchFamily="34" charset="0"/>
              <a:buChar char="•"/>
              <a:tabLst>
                <a:tab pos="1657350" algn="l"/>
              </a:tabLst>
            </a:pPr>
            <a:r>
              <a:rPr lang="en-US" dirty="0" smtClean="0"/>
              <a:t>Variable:  </a:t>
            </a:r>
            <a:r>
              <a:rPr lang="en-US" dirty="0" smtClean="0">
                <a:solidFill>
                  <a:srgbClr val="0033CC"/>
                </a:solidFill>
              </a:rPr>
              <a:t>10-m wind </a:t>
            </a:r>
            <a:r>
              <a:rPr lang="en-US" dirty="0" smtClean="0">
                <a:solidFill>
                  <a:srgbClr val="0033CC"/>
                </a:solidFill>
              </a:rPr>
              <a:t>speed, 2-m temp.</a:t>
            </a:r>
            <a:endParaRPr lang="en-US" dirty="0" smtClean="0">
              <a:solidFill>
                <a:srgbClr val="0033CC"/>
              </a:solidFill>
            </a:endParaRPr>
          </a:p>
          <a:p>
            <a:pPr marL="176213" lvl="1" indent="-176213" algn="l">
              <a:spcAft>
                <a:spcPts val="1200"/>
              </a:spcAft>
              <a:tabLst>
                <a:tab pos="1657350" algn="l"/>
              </a:tabLst>
            </a:pPr>
            <a:r>
              <a:rPr lang="en-US" sz="1600" dirty="0" smtClean="0">
                <a:solidFill>
                  <a:srgbClr val="0033CC"/>
                </a:solidFill>
              </a:rPr>
              <a:t>   (wind speed &lt; 3kt reported as 0.0kt, so omitted)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-61624" y="4262971"/>
            <a:ext cx="9286343" cy="2282499"/>
            <a:chOff x="-111728" y="4363179"/>
            <a:chExt cx="9286343" cy="2282499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H="1">
              <a:off x="6250329" y="5919872"/>
              <a:ext cx="1895449" cy="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B920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H="1">
              <a:off x="211209" y="5917947"/>
              <a:ext cx="6115368" cy="3506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B920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 rot="18900000">
              <a:off x="7906447" y="5287295"/>
              <a:ext cx="12681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31 Jul 2011</a:t>
              </a:r>
              <a:endParaRPr lang="en-US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2326" y="4363179"/>
              <a:ext cx="3660041" cy="1123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b="1" u="sng" dirty="0" smtClean="0">
                  <a:solidFill>
                    <a:srgbClr val="FB9205"/>
                  </a:solidFill>
                </a:rPr>
                <a:t>Postprocessing Training Period</a:t>
              </a:r>
            </a:p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FB9205"/>
                  </a:solidFill>
                </a:rPr>
                <a:t> 357 days initially </a:t>
              </a:r>
            </a:p>
            <a:p>
              <a:pPr algn="ctr"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FB9205"/>
                  </a:solidFill>
                </a:rPr>
                <a:t>(grows to 455 days) </a:t>
              </a:r>
              <a:endParaRPr lang="en-US" sz="1600" b="1" dirty="0">
                <a:solidFill>
                  <a:srgbClr val="FB9205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42495" y="6307124"/>
              <a:ext cx="23517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100 Verification Cases</a:t>
              </a:r>
              <a:endParaRPr lang="en-US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8900000">
              <a:off x="-111728" y="5272047"/>
              <a:ext cx="12682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1 May 2010</a:t>
              </a:r>
              <a:endParaRPr lang="en-US" sz="1600" b="1" dirty="0"/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203490" y="5982811"/>
              <a:ext cx="808211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Oval 15"/>
            <p:cNvSpPr/>
            <p:nvPr/>
          </p:nvSpPr>
          <p:spPr bwMode="auto">
            <a:xfrm>
              <a:off x="130895" y="5928734"/>
              <a:ext cx="117987" cy="11798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309298" y="5923818"/>
              <a:ext cx="117987" cy="11798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255423" y="5925743"/>
              <a:ext cx="117987" cy="11798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8900000">
              <a:off x="6090071" y="5254499"/>
              <a:ext cx="13166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23 Apr 2011</a:t>
              </a:r>
              <a:endParaRPr lang="en-US" sz="16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8900000">
              <a:off x="3020015" y="5233278"/>
              <a:ext cx="13260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27 Oct 2010</a:t>
              </a:r>
              <a:endParaRPr lang="en-US" sz="1600" b="1" dirty="0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8174753" y="5914172"/>
              <a:ext cx="117987" cy="11798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Left Brace 22"/>
            <p:cNvSpPr/>
            <p:nvPr/>
          </p:nvSpPr>
          <p:spPr bwMode="auto">
            <a:xfrm rot="16200000" flipV="1">
              <a:off x="7187877" y="5282327"/>
              <a:ext cx="254643" cy="1875100"/>
            </a:xfrm>
            <a:prstGeom prst="leftBrace">
              <a:avLst>
                <a:gd name="adj1" fmla="val 54762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47751" y="175546"/>
            <a:ext cx="8085788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i="1" dirty="0" smtClean="0">
                <a:solidFill>
                  <a:srgbClr val="151C77"/>
                </a:solidFill>
              </a:rPr>
              <a:t>1) Logistic Regression (LR)</a:t>
            </a:r>
            <a:endParaRPr lang="en-US" sz="3200" b="1" i="1" dirty="0">
              <a:solidFill>
                <a:srgbClr val="151C77"/>
              </a:solidFill>
            </a:endParaRPr>
          </a:p>
        </p:txBody>
      </p:sp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116" y="1081823"/>
            <a:ext cx="8885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 Same basic concept as </a:t>
            </a:r>
            <a:r>
              <a:rPr lang="en-US" b="1" dirty="0" smtClean="0"/>
              <a:t>MOS</a:t>
            </a:r>
            <a:r>
              <a:rPr lang="en-US" dirty="0" smtClean="0"/>
              <a:t> (</a:t>
            </a:r>
            <a:r>
              <a:rPr lang="en-US" i="1" dirty="0" smtClean="0"/>
              <a:t>Model Output Statistics</a:t>
            </a:r>
            <a:r>
              <a:rPr lang="en-US" dirty="0" smtClean="0"/>
              <a:t>), or multiple linear regression</a:t>
            </a:r>
          </a:p>
          <a:p>
            <a:pPr algn="l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 Designed specifically for probabilistic forecasting</a:t>
            </a:r>
          </a:p>
          <a:p>
            <a:pPr algn="l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 Performed separately at each obs. location, each lead time, each forecast cycle 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-3787578" y="2176530"/>
            <a:ext cx="12210356" cy="1223494"/>
            <a:chOff x="-3787578" y="1880313"/>
            <a:chExt cx="12210356" cy="1223494"/>
          </a:xfrm>
        </p:grpSpPr>
        <p:graphicFrame>
          <p:nvGraphicFramePr>
            <p:cNvPr id="241667" name="Object 3"/>
            <p:cNvGraphicFramePr>
              <a:graphicFrameLocks noChangeAspect="1"/>
            </p:cNvGraphicFramePr>
            <p:nvPr/>
          </p:nvGraphicFramePr>
          <p:xfrm>
            <a:off x="-3787578" y="2021983"/>
            <a:ext cx="11433596" cy="1081824"/>
          </p:xfrm>
          <a:graphic>
            <a:graphicData uri="http://schemas.openxmlformats.org/presentationml/2006/ole">
              <p:oleObj spid="_x0000_s241667" name="Document" r:id="rId3" imgW="5956042" imgH="564341" progId="Word.Document.12">
                <p:embed/>
              </p:oleObj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928052" y="1880313"/>
              <a:ext cx="4494726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300"/>
                </a:spcAft>
              </a:pP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 p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/>
                <a:t>:  probability of a specific event</a:t>
              </a:r>
            </a:p>
            <a:p>
              <a:pPr algn="l">
                <a:spcAft>
                  <a:spcPts val="300"/>
                </a:spcAft>
              </a:pPr>
              <a:r>
                <a:rPr lang="en-US" sz="2000" i="1" dirty="0" err="1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i="1" baseline="-25000" dirty="0" err="1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: 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/>
                <a:t>predictor variables</a:t>
              </a:r>
            </a:p>
            <a:p>
              <a:pPr algn="l">
                <a:spcAft>
                  <a:spcPts val="300"/>
                </a:spcAft>
              </a:pPr>
              <a:r>
                <a:rPr lang="en-US" sz="2000" i="1" dirty="0" err="1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000" i="1" baseline="-25000" dirty="0" err="1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:  </a:t>
              </a:r>
              <a:r>
                <a:rPr lang="en-US" dirty="0" smtClean="0"/>
                <a:t>regression coefficients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" y="3559861"/>
            <a:ext cx="9144000" cy="3225492"/>
            <a:chOff x="1" y="3559861"/>
            <a:chExt cx="9144000" cy="3225492"/>
          </a:xfrm>
        </p:grpSpPr>
        <p:pic>
          <p:nvPicPr>
            <p:cNvPr id="4" name="Picture 3" descr="LR_ws_BrenhamTX.png"/>
            <p:cNvPicPr>
              <a:picLocks noChangeAspect="1"/>
            </p:cNvPicPr>
            <p:nvPr/>
          </p:nvPicPr>
          <p:blipFill>
            <a:blip r:embed="rId4" cstate="print"/>
            <a:srcRect l="8219" t="5722" r="8356"/>
            <a:stretch>
              <a:fillRect/>
            </a:stretch>
          </p:blipFill>
          <p:spPr>
            <a:xfrm>
              <a:off x="1" y="3788165"/>
              <a:ext cx="9144000" cy="299718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20521010">
              <a:off x="5997793" y="5107026"/>
              <a:ext cx="23743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600" b="1" i="1" dirty="0" smtClean="0">
                <a:solidFill>
                  <a:srgbClr val="0033CC"/>
                </a:solidFill>
              </a:endParaRPr>
            </a:p>
            <a:p>
              <a:pPr algn="l"/>
              <a:r>
                <a:rPr lang="en-US" sz="1600" b="1" i="1" dirty="0" smtClean="0">
                  <a:solidFill>
                    <a:srgbClr val="0033CC"/>
                  </a:solidFill>
                </a:rPr>
                <a:t>verifying observations</a:t>
              </a:r>
            </a:p>
            <a:p>
              <a:pPr algn="l"/>
              <a:r>
                <a:rPr lang="en-US" sz="1600" b="1" i="1" dirty="0" smtClean="0">
                  <a:solidFill>
                    <a:srgbClr val="0033CC"/>
                  </a:solidFill>
                </a:rPr>
                <a:t>    from past forecasts </a:t>
              </a:r>
              <a:endParaRPr lang="en-US" sz="1600" b="1" i="1" dirty="0">
                <a:solidFill>
                  <a:srgbClr val="0033CC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874707" y="5975973"/>
              <a:ext cx="450937" cy="237995"/>
            </a:xfrm>
            <a:custGeom>
              <a:avLst/>
              <a:gdLst>
                <a:gd name="connsiteX0" fmla="*/ 450937 w 450937"/>
                <a:gd name="connsiteY0" fmla="*/ 0 h 237995"/>
                <a:gd name="connsiteX1" fmla="*/ 275572 w 450937"/>
                <a:gd name="connsiteY1" fmla="*/ 200417 h 237995"/>
                <a:gd name="connsiteX2" fmla="*/ 0 w 450937"/>
                <a:gd name="connsiteY2" fmla="*/ 225469 h 23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937" h="237995">
                  <a:moveTo>
                    <a:pt x="450937" y="0"/>
                  </a:moveTo>
                  <a:cubicBezTo>
                    <a:pt x="400832" y="81419"/>
                    <a:pt x="350728" y="162839"/>
                    <a:pt x="275572" y="200417"/>
                  </a:cubicBezTo>
                  <a:cubicBezTo>
                    <a:pt x="200416" y="237995"/>
                    <a:pt x="100208" y="231732"/>
                    <a:pt x="0" y="225469"/>
                  </a:cubicBezTo>
                </a:path>
              </a:pathLst>
            </a:custGeom>
            <a:noFill/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96104" y="3559861"/>
              <a:ext cx="50950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6-h GEM(33km) Forecasts for Brenham Airport, TX</a:t>
              </a:r>
              <a:endParaRPr lang="en-US" sz="16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19531" y="2612444"/>
            <a:ext cx="2578760" cy="1220524"/>
            <a:chOff x="6619531" y="2560928"/>
            <a:chExt cx="2578760" cy="1220524"/>
          </a:xfrm>
        </p:grpSpPr>
        <p:sp>
          <p:nvSpPr>
            <p:cNvPr id="15" name="TextBox 14"/>
            <p:cNvSpPr txBox="1"/>
            <p:nvPr/>
          </p:nvSpPr>
          <p:spPr>
            <a:xfrm>
              <a:off x="6971399" y="2627290"/>
              <a:ext cx="2226892" cy="1154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200"/>
                </a:spcAft>
              </a:pPr>
              <a:r>
                <a:rPr lang="en-US" sz="1600" dirty="0" err="1" smtClean="0">
                  <a:solidFill>
                    <a:srgbClr val="FF0000"/>
                  </a:solidFill>
                </a:rPr>
                <a:t>sqrt</a:t>
              </a:r>
              <a:r>
                <a:rPr lang="en-US" sz="1600" dirty="0" smtClean="0">
                  <a:solidFill>
                    <a:srgbClr val="FF0000"/>
                  </a:solidFill>
                </a:rPr>
                <a:t>(10-m wind speed)</a:t>
              </a:r>
            </a:p>
            <a:p>
              <a:pPr algn="l">
                <a:spcAft>
                  <a:spcPts val="200"/>
                </a:spcAft>
              </a:pPr>
              <a:r>
                <a:rPr lang="en-US" sz="1600" dirty="0" smtClean="0">
                  <a:solidFill>
                    <a:srgbClr val="FF0000"/>
                  </a:solidFill>
                </a:rPr>
                <a:t>10-m wind direction</a:t>
              </a:r>
            </a:p>
            <a:p>
              <a:pPr algn="l">
                <a:spcAft>
                  <a:spcPts val="200"/>
                </a:spcAft>
              </a:pPr>
              <a:r>
                <a:rPr lang="en-US" sz="1600" dirty="0" smtClean="0">
                  <a:solidFill>
                    <a:srgbClr val="FF0000"/>
                  </a:solidFill>
                </a:rPr>
                <a:t>Surface Pressure</a:t>
              </a:r>
            </a:p>
            <a:p>
              <a:pPr algn="l">
                <a:spcAft>
                  <a:spcPts val="200"/>
                </a:spcAft>
              </a:pPr>
              <a:r>
                <a:rPr lang="en-US" sz="1600" dirty="0" smtClean="0">
                  <a:solidFill>
                    <a:srgbClr val="FF0000"/>
                  </a:solidFill>
                </a:rPr>
                <a:t>2-m Temperature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 rot="13119644">
              <a:off x="6619531" y="2560928"/>
              <a:ext cx="450937" cy="237995"/>
            </a:xfrm>
            <a:custGeom>
              <a:avLst/>
              <a:gdLst>
                <a:gd name="connsiteX0" fmla="*/ 450937 w 450937"/>
                <a:gd name="connsiteY0" fmla="*/ 0 h 237995"/>
                <a:gd name="connsiteX1" fmla="*/ 275572 w 450937"/>
                <a:gd name="connsiteY1" fmla="*/ 200417 h 237995"/>
                <a:gd name="connsiteX2" fmla="*/ 0 w 450937"/>
                <a:gd name="connsiteY2" fmla="*/ 225469 h 23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937" h="237995">
                  <a:moveTo>
                    <a:pt x="450937" y="0"/>
                  </a:moveTo>
                  <a:cubicBezTo>
                    <a:pt x="400832" y="81419"/>
                    <a:pt x="350728" y="162839"/>
                    <a:pt x="275572" y="200417"/>
                  </a:cubicBezTo>
                  <a:cubicBezTo>
                    <a:pt x="200416" y="237995"/>
                    <a:pt x="100208" y="231732"/>
                    <a:pt x="0" y="225469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R_10mWS_5ms_9h_reldiag.png"/>
          <p:cNvPicPr>
            <a:picLocks noChangeAspect="1"/>
          </p:cNvPicPr>
          <p:nvPr/>
        </p:nvPicPr>
        <p:blipFill>
          <a:blip r:embed="rId2" cstate="print"/>
          <a:srcRect l="8157" r="3953"/>
          <a:stretch>
            <a:fillRect/>
          </a:stretch>
        </p:blipFill>
        <p:spPr>
          <a:xfrm>
            <a:off x="475989" y="1310806"/>
            <a:ext cx="4108537" cy="39769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0065" y="1027135"/>
            <a:ext cx="255711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Reliability &amp; Sharpness</a:t>
            </a:r>
            <a:endParaRPr lang="en-US" i="1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47751" y="175546"/>
            <a:ext cx="8085788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i="1" dirty="0" smtClean="0">
                <a:solidFill>
                  <a:srgbClr val="151C77"/>
                </a:solidFill>
              </a:rPr>
              <a:t>1) Logistic Regression (LR)</a:t>
            </a:r>
            <a:endParaRPr lang="en-US" sz="3200" b="1" i="1" dirty="0">
              <a:solidFill>
                <a:srgbClr val="151C77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63879" y="1029223"/>
            <a:ext cx="8480121" cy="5828777"/>
            <a:chOff x="663879" y="1029223"/>
            <a:chExt cx="8480121" cy="5828777"/>
          </a:xfrm>
        </p:grpSpPr>
        <p:sp>
          <p:nvSpPr>
            <p:cNvPr id="3" name="TextBox 2"/>
            <p:cNvSpPr txBox="1"/>
            <p:nvPr/>
          </p:nvSpPr>
          <p:spPr>
            <a:xfrm>
              <a:off x="5516339" y="1029223"/>
              <a:ext cx="276229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Utility to Decision Making</a:t>
              </a:r>
              <a:endParaRPr lang="en-US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3879" y="5463704"/>
              <a:ext cx="41085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/>
                <a:t>GEM    deterministic forecasts (33-km grid)</a:t>
              </a:r>
            </a:p>
            <a:p>
              <a:pPr algn="l"/>
              <a:r>
                <a:rPr lang="en-US" sz="1600" dirty="0" smtClean="0"/>
                <a:t>GEM+</a:t>
              </a:r>
              <a:r>
                <a:rPr lang="en-US" sz="1600" dirty="0" smtClean="0"/>
                <a:t>  bias-corrected, downscaled GEM</a:t>
              </a:r>
            </a:p>
            <a:p>
              <a:pPr algn="l"/>
              <a:endParaRPr lang="en-US" sz="1600" dirty="0" smtClean="0"/>
            </a:p>
            <a:p>
              <a:pPr marL="514350" indent="-514350" algn="l"/>
              <a:r>
                <a:rPr lang="en-US" sz="1600" b="1" dirty="0" smtClean="0"/>
                <a:t>$G </a:t>
              </a:r>
              <a:r>
                <a:rPr lang="en-US" sz="1600" dirty="0" smtClean="0"/>
                <a:t>= Computational Expense to </a:t>
              </a:r>
              <a:r>
                <a:rPr lang="en-US" sz="1600" dirty="0" smtClean="0"/>
                <a:t>produce 33-km GEM</a:t>
              </a:r>
              <a:endParaRPr lang="en-US" sz="1600" dirty="0" smtClean="0"/>
            </a:p>
          </p:txBody>
        </p:sp>
        <p:pic>
          <p:nvPicPr>
            <p:cNvPr id="13" name="Picture 12" descr="ROCSS_10mWS_5ms_33km_LR.png"/>
            <p:cNvPicPr>
              <a:picLocks noChangeAspect="1"/>
            </p:cNvPicPr>
            <p:nvPr/>
          </p:nvPicPr>
          <p:blipFill>
            <a:blip r:embed="rId3" cstate="print"/>
            <a:srcRect l="3543" t="3554" r="1771" b="4976"/>
            <a:stretch>
              <a:fillRect/>
            </a:stretch>
          </p:blipFill>
          <p:spPr>
            <a:xfrm>
              <a:off x="4598686" y="1386622"/>
              <a:ext cx="4545314" cy="547137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 rot="16200000">
            <a:off x="-1080043" y="2967594"/>
            <a:ext cx="2699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Observed Relative Frequency</a:t>
            </a:r>
          </a:p>
          <a:p>
            <a:pPr algn="ctr"/>
            <a:r>
              <a:rPr lang="en-US" sz="1400" b="1" dirty="0" smtClean="0">
                <a:solidFill>
                  <a:srgbClr val="008000"/>
                </a:solidFill>
              </a:rPr>
              <a:t>Forecast Frequency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21718" y="3118981"/>
            <a:ext cx="192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Sample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Climatology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436913" y="146050"/>
            <a:ext cx="7696625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i="1" dirty="0" smtClean="0">
                <a:solidFill>
                  <a:srgbClr val="151C77"/>
                </a:solidFill>
              </a:rPr>
              <a:t>2</a:t>
            </a:r>
            <a:r>
              <a:rPr lang="en-US" sz="3200" b="1" i="1" dirty="0" smtClean="0">
                <a:solidFill>
                  <a:srgbClr val="151C77"/>
                </a:solidFill>
              </a:rPr>
              <a:t>) </a:t>
            </a:r>
            <a:r>
              <a:rPr lang="en-US" sz="3200" b="1" i="1" dirty="0" smtClean="0">
                <a:solidFill>
                  <a:srgbClr val="151C77"/>
                </a:solidFill>
              </a:rPr>
              <a:t>Analog Ensemble (</a:t>
            </a:r>
            <a:r>
              <a:rPr lang="en-US" sz="3200" b="1" i="1" dirty="0" err="1" smtClean="0">
                <a:solidFill>
                  <a:srgbClr val="151C77"/>
                </a:solidFill>
              </a:rPr>
              <a:t>AnEn</a:t>
            </a:r>
            <a:r>
              <a:rPr lang="en-US" sz="3200" b="1" i="1" dirty="0" smtClean="0">
                <a:solidFill>
                  <a:srgbClr val="151C77"/>
                </a:solidFill>
              </a:rPr>
              <a:t>)</a:t>
            </a:r>
            <a:endParaRPr lang="en-US" sz="3200" b="1" i="1" dirty="0">
              <a:solidFill>
                <a:srgbClr val="151C77"/>
              </a:solidFill>
            </a:endParaRPr>
          </a:p>
        </p:txBody>
      </p:sp>
      <p:pic>
        <p:nvPicPr>
          <p:cNvPr id="52" name="Picture 51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25468" y="1578279"/>
            <a:ext cx="8292230" cy="432147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7995" y="1081823"/>
            <a:ext cx="888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l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Same spirit as logistic regression:  </a:t>
            </a:r>
            <a:r>
              <a:rPr lang="en-US" dirty="0" smtClean="0">
                <a:solidFill>
                  <a:srgbClr val="0066FF"/>
                </a:solidFill>
              </a:rPr>
              <a:t>At each location &amp; lead time, create % forecast based on verification of past forecasts from the same deterministic </a:t>
            </a:r>
            <a:r>
              <a:rPr lang="en-US" dirty="0" smtClean="0">
                <a:solidFill>
                  <a:srgbClr val="0066FF"/>
                </a:solidFill>
              </a:rPr>
              <a:t>model</a:t>
            </a:r>
            <a:endParaRPr lang="en-US" dirty="0" smtClean="0">
              <a:solidFill>
                <a:srgbClr val="00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667" y="6114642"/>
            <a:ext cx="8783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err="1" smtClean="0"/>
              <a:t>Delle</a:t>
            </a:r>
            <a:r>
              <a:rPr lang="en-US" sz="1400" dirty="0" smtClean="0"/>
              <a:t> </a:t>
            </a:r>
            <a:r>
              <a:rPr lang="en-US" sz="1400" dirty="0" err="1" smtClean="0"/>
              <a:t>Monache</a:t>
            </a:r>
            <a:r>
              <a:rPr lang="en-US" sz="1400" dirty="0" smtClean="0"/>
              <a:t>, L., T. </a:t>
            </a:r>
            <a:r>
              <a:rPr lang="en-US" sz="1400" dirty="0" err="1" smtClean="0"/>
              <a:t>Nipen</a:t>
            </a:r>
            <a:r>
              <a:rPr lang="en-US" sz="1400" dirty="0" smtClean="0"/>
              <a:t>, Y. Liu, G. Roux, and R. Stull, 2011: </a:t>
            </a:r>
            <a:r>
              <a:rPr lang="en-US" sz="1400" dirty="0" err="1" smtClean="0"/>
              <a:t>Kalman</a:t>
            </a:r>
            <a:r>
              <a:rPr lang="en-US" sz="1400" dirty="0" smtClean="0"/>
              <a:t> filter and analog schemes to post-process numerical weather predictions. </a:t>
            </a:r>
            <a:r>
              <a:rPr lang="en-US" sz="1400" i="1" dirty="0" smtClean="0"/>
              <a:t>Mon. </a:t>
            </a:r>
            <a:r>
              <a:rPr lang="en-US" sz="1400" i="1" dirty="0" err="1" smtClean="0"/>
              <a:t>Wea</a:t>
            </a:r>
            <a:r>
              <a:rPr lang="en-US" sz="1400" i="1" dirty="0" smtClean="0"/>
              <a:t>. Rev.</a:t>
            </a:r>
            <a:r>
              <a:rPr lang="en-US" sz="1400" dirty="0" smtClean="0"/>
              <a:t>, </a:t>
            </a:r>
            <a:r>
              <a:rPr lang="en-US" sz="1400" b="1" i="1" dirty="0" smtClean="0"/>
              <a:t>139</a:t>
            </a:r>
            <a:r>
              <a:rPr lang="en-US" sz="1400" i="1" dirty="0" smtClean="0"/>
              <a:t>, 3554</a:t>
            </a:r>
            <a:r>
              <a:rPr lang="en-US" sz="1400" dirty="0" smtClean="0"/>
              <a:t>–</a:t>
            </a:r>
            <a:r>
              <a:rPr lang="en-US" sz="1400" i="1" dirty="0" smtClean="0"/>
              <a:t>3570.</a:t>
            </a:r>
            <a:endParaRPr lang="en-US" sz="1400" dirty="0" smtClean="0"/>
          </a:p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392274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83126" y="1043425"/>
            <a:ext cx="82414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Analog strength at lead time </a:t>
            </a:r>
            <a:r>
              <a:rPr lang="en-US" i="1" dirty="0" smtClean="0">
                <a:latin typeface="Calibri" pitchFamily="34" charset="0"/>
              </a:rPr>
              <a:t>t</a:t>
            </a:r>
            <a:r>
              <a:rPr lang="en-US" dirty="0" smtClean="0">
                <a:latin typeface="Calibri" pitchFamily="34" charset="0"/>
              </a:rPr>
              <a:t> measured by difference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Calibri" pitchFamily="34" charset="0"/>
              </a:rPr>
              <a:t>) between current and past forecast, over a short time window,             to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69824" y="1826190"/>
            <a:ext cx="39551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339725" algn="l"/>
            <a:r>
              <a:rPr lang="en-US" sz="1600" i="1" dirty="0" smtClean="0">
                <a:latin typeface="Calibri" pitchFamily="34" charset="0"/>
                <a:sym typeface="Symbol"/>
              </a:rPr>
              <a:t></a:t>
            </a:r>
            <a:r>
              <a:rPr lang="en-US" sz="1600" i="1" baseline="-25000" dirty="0" smtClean="0">
                <a:latin typeface="Calibri" pitchFamily="34" charset="0"/>
                <a:sym typeface="Symbol"/>
              </a:rPr>
              <a:t>f</a:t>
            </a:r>
            <a:r>
              <a:rPr lang="en-US" sz="1600" dirty="0" smtClean="0">
                <a:latin typeface="Calibri" pitchFamily="34" charset="0"/>
              </a:rPr>
              <a:t> :  Forecasts’ standard deviation over entire analog training period </a:t>
            </a:r>
            <a:endParaRPr lang="en-US" sz="1600" i="1" dirty="0">
              <a:latin typeface="Calibri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46009" y="1644492"/>
          <a:ext cx="4345091" cy="891887"/>
        </p:xfrm>
        <a:graphic>
          <a:graphicData uri="http://schemas.openxmlformats.org/presentationml/2006/ole">
            <p:oleObj spid="_x0000_s258050" name="Equation" r:id="rId4" imgW="2412720" imgH="495000" progId="Equation.3">
              <p:embed/>
            </p:oleObj>
          </a:graphicData>
        </a:graphic>
      </p:graphicFrame>
      <p:graphicFrame>
        <p:nvGraphicFramePr>
          <p:cNvPr id="176137" name="Object 9"/>
          <p:cNvGraphicFramePr>
            <a:graphicFrameLocks noChangeAspect="1"/>
          </p:cNvGraphicFramePr>
          <p:nvPr/>
        </p:nvGraphicFramePr>
        <p:xfrm>
          <a:off x="3519262" y="1306155"/>
          <a:ext cx="571500" cy="342900"/>
        </p:xfrm>
        <a:graphic>
          <a:graphicData uri="http://schemas.openxmlformats.org/presentationml/2006/ole">
            <p:oleObj spid="_x0000_s258051" name="Equation" r:id="rId5" imgW="317160" imgH="190440" progId="Equation.3">
              <p:embed/>
            </p:oleObj>
          </a:graphicData>
        </a:graphic>
      </p:graphicFrame>
      <p:graphicFrame>
        <p:nvGraphicFramePr>
          <p:cNvPr id="176139" name="Object 11"/>
          <p:cNvGraphicFramePr>
            <a:graphicFrameLocks noChangeAspect="1"/>
          </p:cNvGraphicFramePr>
          <p:nvPr/>
        </p:nvGraphicFramePr>
        <p:xfrm>
          <a:off x="4407249" y="1315782"/>
          <a:ext cx="571500" cy="342900"/>
        </p:xfrm>
        <a:graphic>
          <a:graphicData uri="http://schemas.openxmlformats.org/presentationml/2006/ole">
            <p:oleObj spid="_x0000_s258052" name="Equation" r:id="rId6" imgW="317160" imgH="190440" progId="Equation.3">
              <p:embed/>
            </p:oleObj>
          </a:graphicData>
        </a:graphic>
      </p:graphicFrame>
      <p:grpSp>
        <p:nvGrpSpPr>
          <p:cNvPr id="2" name="Group 92"/>
          <p:cNvGrpSpPr/>
          <p:nvPr/>
        </p:nvGrpSpPr>
        <p:grpSpPr>
          <a:xfrm>
            <a:off x="110389" y="4069194"/>
            <a:ext cx="8786276" cy="2709799"/>
            <a:chOff x="110389" y="3421494"/>
            <a:chExt cx="8786276" cy="2709799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>
              <a:off x="4873896" y="5756204"/>
              <a:ext cx="4022769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" name="Group 42"/>
            <p:cNvGrpSpPr>
              <a:grpSpLocks noChangeAspect="1"/>
            </p:cNvGrpSpPr>
            <p:nvPr/>
          </p:nvGrpSpPr>
          <p:grpSpPr>
            <a:xfrm>
              <a:off x="6625305" y="4165239"/>
              <a:ext cx="1600200" cy="800100"/>
              <a:chOff x="4986650" y="3682927"/>
              <a:chExt cx="3200400" cy="1600200"/>
            </a:xfrm>
          </p:grpSpPr>
          <p:cxnSp>
            <p:nvCxnSpPr>
              <p:cNvPr id="19" name="Straight Connector 18"/>
              <p:cNvCxnSpPr>
                <a:cxnSpLocks noChangeAspect="1"/>
              </p:cNvCxnSpPr>
              <p:nvPr/>
            </p:nvCxnSpPr>
            <p:spPr bwMode="auto">
              <a:xfrm flipV="1">
                <a:off x="4986650" y="4902127"/>
                <a:ext cx="16002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20" name="Straight Connector 19"/>
              <p:cNvCxnSpPr>
                <a:cxnSpLocks noChangeAspect="1"/>
              </p:cNvCxnSpPr>
              <p:nvPr/>
            </p:nvCxnSpPr>
            <p:spPr bwMode="auto">
              <a:xfrm flipV="1">
                <a:off x="6586850" y="3682927"/>
                <a:ext cx="1600200" cy="1219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</p:grpSp>
        <p:sp>
          <p:nvSpPr>
            <p:cNvPr id="21" name="TextBox 20"/>
            <p:cNvSpPr txBox="1"/>
            <p:nvPr/>
          </p:nvSpPr>
          <p:spPr>
            <a:xfrm>
              <a:off x="7362708" y="4708034"/>
              <a:ext cx="2832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47"/>
            <p:cNvGrpSpPr>
              <a:grpSpLocks noChangeAspect="1"/>
            </p:cNvGrpSpPr>
            <p:nvPr/>
          </p:nvGrpSpPr>
          <p:grpSpPr>
            <a:xfrm>
              <a:off x="1988862" y="4424363"/>
              <a:ext cx="1592538" cy="265489"/>
              <a:chOff x="533400" y="4498222"/>
              <a:chExt cx="3185076" cy="530978"/>
            </a:xfrm>
          </p:grpSpPr>
          <p:cxnSp>
            <p:nvCxnSpPr>
              <p:cNvPr id="27" name="Straight Connector 26"/>
              <p:cNvCxnSpPr/>
              <p:nvPr/>
            </p:nvCxnSpPr>
            <p:spPr bwMode="auto">
              <a:xfrm flipV="1">
                <a:off x="533400" y="4648200"/>
                <a:ext cx="160020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flipV="1">
                <a:off x="2139108" y="4498222"/>
                <a:ext cx="1579368" cy="1499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</p:grpSp>
        <p:cxnSp>
          <p:nvCxnSpPr>
            <p:cNvPr id="32" name="Straight Arrow Connector 31"/>
            <p:cNvCxnSpPr/>
            <p:nvPr/>
          </p:nvCxnSpPr>
          <p:spPr bwMode="auto">
            <a:xfrm rot="5400000" flipH="1" flipV="1">
              <a:off x="-673581" y="4585925"/>
              <a:ext cx="2329656" cy="7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 rot="16200000">
              <a:off x="-370512" y="4088625"/>
              <a:ext cx="13003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Wind Speed</a:t>
              </a:r>
              <a:endParaRPr lang="en-US" sz="1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70082" y="5014810"/>
              <a:ext cx="5719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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61277" y="3979678"/>
              <a:ext cx="5719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+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>
              <a:off x="489794" y="5751815"/>
              <a:ext cx="376633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grpSp>
          <p:nvGrpSpPr>
            <p:cNvPr id="5" name="Group 61"/>
            <p:cNvGrpSpPr/>
            <p:nvPr/>
          </p:nvGrpSpPr>
          <p:grpSpPr>
            <a:xfrm>
              <a:off x="5676907" y="5679393"/>
              <a:ext cx="3067044" cy="451900"/>
              <a:chOff x="5676907" y="5665104"/>
              <a:chExt cx="3067044" cy="45190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676907" y="5747672"/>
                <a:ext cx="30670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800100" algn="l"/>
                    <a:tab pos="1600200" algn="l"/>
                    <a:tab pos="2400300" algn="l"/>
                  </a:tabLst>
                </a:pPr>
                <a:r>
                  <a:rPr lang="en-US" dirty="0" smtClean="0">
                    <a:latin typeface="Calibri" pitchFamily="34" charset="0"/>
                  </a:rPr>
                  <a:t>0	1	2	3h</a:t>
                </a:r>
                <a:endParaRPr lang="en-US" dirty="0">
                  <a:latin typeface="Calibri" pitchFamily="34" charset="0"/>
                </a:endParaRPr>
              </a:p>
            </p:txBody>
          </p:sp>
          <p:grpSp>
            <p:nvGrpSpPr>
              <p:cNvPr id="7" name="Group 60"/>
              <p:cNvGrpSpPr/>
              <p:nvPr/>
            </p:nvGrpSpPr>
            <p:grpSpPr>
              <a:xfrm>
                <a:off x="5826224" y="5665104"/>
                <a:ext cx="2405061" cy="157347"/>
                <a:chOff x="5826224" y="5665104"/>
                <a:chExt cx="2405061" cy="157347"/>
              </a:xfrm>
            </p:grpSpPr>
            <p:grpSp>
              <p:nvGrpSpPr>
                <p:cNvPr id="9" name="Group 50"/>
                <p:cNvGrpSpPr/>
                <p:nvPr/>
              </p:nvGrpSpPr>
              <p:grpSpPr>
                <a:xfrm>
                  <a:off x="6626323" y="5669882"/>
                  <a:ext cx="1604962" cy="152569"/>
                  <a:chOff x="6626323" y="5669882"/>
                  <a:chExt cx="1604962" cy="152569"/>
                </a:xfrm>
              </p:grpSpPr>
              <p:cxnSp>
                <p:nvCxnSpPr>
                  <p:cNvPr id="48" name="Straight Connector 47"/>
                  <p:cNvCxnSpPr/>
                  <p:nvPr/>
                </p:nvCxnSpPr>
                <p:spPr bwMode="auto">
                  <a:xfrm rot="5400000">
                    <a:off x="6550123" y="5746082"/>
                    <a:ext cx="1524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9" name="Straight Connector 48"/>
                  <p:cNvCxnSpPr/>
                  <p:nvPr/>
                </p:nvCxnSpPr>
                <p:spPr bwMode="auto">
                  <a:xfrm rot="5400000">
                    <a:off x="7350224" y="5746188"/>
                    <a:ext cx="1524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0" name="Straight Connector 49"/>
                  <p:cNvCxnSpPr/>
                  <p:nvPr/>
                </p:nvCxnSpPr>
                <p:spPr bwMode="auto">
                  <a:xfrm rot="5400000">
                    <a:off x="8155085" y="5746251"/>
                    <a:ext cx="1524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53" name="Straight Connector 52"/>
                <p:cNvCxnSpPr/>
                <p:nvPr/>
              </p:nvCxnSpPr>
              <p:spPr bwMode="auto">
                <a:xfrm rot="5400000">
                  <a:off x="5750024" y="5741304"/>
                  <a:ext cx="1524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6" name="TextBox 55"/>
            <p:cNvSpPr txBox="1"/>
            <p:nvPr/>
          </p:nvSpPr>
          <p:spPr>
            <a:xfrm>
              <a:off x="6400059" y="3631504"/>
              <a:ext cx="1909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Current Forecast,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21138" y="3956920"/>
              <a:ext cx="1640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Past Forecast, </a:t>
              </a:r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90683" y="4469909"/>
              <a:ext cx="2832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726632" y="4652860"/>
              <a:ext cx="5719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</a:t>
              </a:r>
              <a:r>
                <a:rPr lang="en-US" sz="2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460677" y="4336841"/>
              <a:ext cx="5719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+</a:t>
              </a:r>
              <a:r>
                <a:rPr lang="en-US" sz="2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62"/>
            <p:cNvGrpSpPr/>
            <p:nvPr/>
          </p:nvGrpSpPr>
          <p:grpSpPr>
            <a:xfrm>
              <a:off x="1038232" y="5665104"/>
              <a:ext cx="3067044" cy="451900"/>
              <a:chOff x="5676907" y="5665104"/>
              <a:chExt cx="3067044" cy="451900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5676907" y="5747672"/>
                <a:ext cx="30670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800100" algn="l"/>
                    <a:tab pos="1600200" algn="l"/>
                    <a:tab pos="2400300" algn="l"/>
                  </a:tabLst>
                </a:pPr>
                <a:r>
                  <a:rPr lang="en-US" dirty="0" smtClean="0">
                    <a:latin typeface="Calibri" pitchFamily="34" charset="0"/>
                  </a:rPr>
                  <a:t>0	1	2	3h</a:t>
                </a:r>
                <a:endParaRPr lang="en-US" dirty="0">
                  <a:latin typeface="Calibri" pitchFamily="34" charset="0"/>
                </a:endParaRPr>
              </a:p>
            </p:txBody>
          </p:sp>
          <p:grpSp>
            <p:nvGrpSpPr>
              <p:cNvPr id="11" name="Group 60"/>
              <p:cNvGrpSpPr/>
              <p:nvPr/>
            </p:nvGrpSpPr>
            <p:grpSpPr>
              <a:xfrm>
                <a:off x="5826224" y="5665104"/>
                <a:ext cx="2405061" cy="157347"/>
                <a:chOff x="5826224" y="5665104"/>
                <a:chExt cx="2405061" cy="157347"/>
              </a:xfrm>
            </p:grpSpPr>
            <p:grpSp>
              <p:nvGrpSpPr>
                <p:cNvPr id="13" name="Group 50"/>
                <p:cNvGrpSpPr/>
                <p:nvPr/>
              </p:nvGrpSpPr>
              <p:grpSpPr>
                <a:xfrm>
                  <a:off x="6626323" y="5669882"/>
                  <a:ext cx="1604962" cy="152569"/>
                  <a:chOff x="6626323" y="5669882"/>
                  <a:chExt cx="1604962" cy="152569"/>
                </a:xfrm>
              </p:grpSpPr>
              <p:cxnSp>
                <p:nvCxnSpPr>
                  <p:cNvPr id="68" name="Straight Connector 67"/>
                  <p:cNvCxnSpPr/>
                  <p:nvPr/>
                </p:nvCxnSpPr>
                <p:spPr bwMode="auto">
                  <a:xfrm rot="5400000">
                    <a:off x="6550123" y="5746082"/>
                    <a:ext cx="1524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9" name="Straight Connector 68"/>
                  <p:cNvCxnSpPr/>
                  <p:nvPr/>
                </p:nvCxnSpPr>
                <p:spPr bwMode="auto">
                  <a:xfrm rot="5400000">
                    <a:off x="7350224" y="5746188"/>
                    <a:ext cx="1524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0" name="Straight Connector 69"/>
                  <p:cNvCxnSpPr/>
                  <p:nvPr/>
                </p:nvCxnSpPr>
                <p:spPr bwMode="auto">
                  <a:xfrm rot="5400000">
                    <a:off x="8155085" y="5746251"/>
                    <a:ext cx="1524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67" name="Straight Connector 66"/>
                <p:cNvCxnSpPr/>
                <p:nvPr/>
              </p:nvCxnSpPr>
              <p:spPr bwMode="auto">
                <a:xfrm rot="5400000">
                  <a:off x="5750024" y="5741304"/>
                  <a:ext cx="1524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74" name="Straight Connector 73"/>
            <p:cNvCxnSpPr/>
            <p:nvPr/>
          </p:nvCxnSpPr>
          <p:spPr bwMode="auto">
            <a:xfrm rot="16200000" flipV="1">
              <a:off x="4719638" y="5605463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rot="16200000" flipV="1">
              <a:off x="4257675" y="57531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4414838" y="5600700"/>
              <a:ext cx="30480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70"/>
          <p:cNvGrpSpPr/>
          <p:nvPr/>
        </p:nvGrpSpPr>
        <p:grpSpPr>
          <a:xfrm>
            <a:off x="104775" y="2615050"/>
            <a:ext cx="9039226" cy="1494466"/>
            <a:chOff x="104775" y="2615050"/>
            <a:chExt cx="9039226" cy="1494466"/>
          </a:xfrm>
        </p:grpSpPr>
        <p:sp>
          <p:nvSpPr>
            <p:cNvPr id="101" name="TextBox 7"/>
            <p:cNvSpPr txBox="1">
              <a:spLocks noChangeArrowheads="1"/>
            </p:cNvSpPr>
            <p:nvPr/>
          </p:nvSpPr>
          <p:spPr bwMode="auto">
            <a:xfrm>
              <a:off x="104775" y="2615050"/>
              <a:ext cx="8241474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dirty="0" smtClean="0">
                  <a:latin typeface="Calibri" pitchFamily="34" charset="0"/>
                </a:rPr>
                <a:t>Using multiple predictor variables for the same predictand:</a:t>
              </a:r>
            </a:p>
            <a:p>
              <a:pPr algn="l"/>
              <a:r>
                <a:rPr lang="en-US" sz="1600" dirty="0" smtClean="0">
                  <a:latin typeface="Calibri" pitchFamily="34" charset="0"/>
                </a:rPr>
                <a:t>(for wind speed, predictors are speed, direction, </a:t>
              </a:r>
              <a:r>
                <a:rPr lang="en-US" sz="1600" dirty="0" err="1" smtClean="0">
                  <a:latin typeface="Calibri" pitchFamily="34" charset="0"/>
                </a:rPr>
                <a:t>sfc</a:t>
              </a:r>
              <a:r>
                <a:rPr lang="en-US" sz="1600" dirty="0" smtClean="0">
                  <a:latin typeface="Calibri" pitchFamily="34" charset="0"/>
                </a:rPr>
                <a:t>. temp., and PBL depth)</a:t>
              </a:r>
              <a:endParaRPr lang="en-US" sz="1600" dirty="0">
                <a:latin typeface="Calibri" pitchFamily="34" charset="0"/>
              </a:endParaRPr>
            </a:p>
          </p:txBody>
        </p:sp>
        <p:graphicFrame>
          <p:nvGraphicFramePr>
            <p:cNvPr id="102" name="Object 101"/>
            <p:cNvGraphicFramePr>
              <a:graphicFrameLocks noChangeAspect="1"/>
            </p:cNvGraphicFramePr>
            <p:nvPr/>
          </p:nvGraphicFramePr>
          <p:xfrm>
            <a:off x="154999" y="3171303"/>
            <a:ext cx="4732338" cy="938213"/>
          </p:xfrm>
          <a:graphic>
            <a:graphicData uri="http://schemas.openxmlformats.org/presentationml/2006/ole">
              <p:oleObj spid="_x0000_s258053" name="Equation" r:id="rId7" imgW="2628720" imgH="520560" progId="Equation.3">
                <p:embed/>
              </p:oleObj>
            </a:graphicData>
          </a:graphic>
        </p:graphicFrame>
        <p:sp>
          <p:nvSpPr>
            <p:cNvPr id="103" name="TextBox 102"/>
            <p:cNvSpPr txBox="1">
              <a:spLocks noChangeArrowheads="1"/>
            </p:cNvSpPr>
            <p:nvPr/>
          </p:nvSpPr>
          <p:spPr bwMode="auto">
            <a:xfrm>
              <a:off x="4969825" y="3350190"/>
              <a:ext cx="417417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31775" algn="l"/>
              <a:r>
                <a:rPr lang="en-US" sz="1600" i="1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N</a:t>
              </a:r>
              <a:r>
                <a:rPr lang="en-US" sz="1600" i="1" baseline="-25000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v</a:t>
              </a:r>
              <a:r>
                <a:rPr lang="en-US" sz="1600" dirty="0" smtClean="0">
                  <a:latin typeface="Calibri" pitchFamily="34" charset="0"/>
                </a:rPr>
                <a:t> :  Number of predictor variables</a:t>
              </a:r>
              <a:endPara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endParaRPr>
            </a:p>
            <a:p>
              <a:pPr marL="231775" algn="l"/>
              <a:r>
                <a:rPr lang="en-US" sz="1600" i="1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w</a:t>
              </a:r>
              <a:r>
                <a:rPr lang="en-US" sz="1600" i="1" baseline="-25000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v</a:t>
              </a:r>
              <a:r>
                <a:rPr lang="en-US" sz="1600" dirty="0" smtClean="0">
                  <a:latin typeface="Calibri" pitchFamily="34" charset="0"/>
                </a:rPr>
                <a:t> :  Weight given to each predictor</a:t>
              </a:r>
              <a:endParaRPr lang="en-US" sz="1600" i="1" dirty="0">
                <a:latin typeface="Calibri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107597" y="5686475"/>
            <a:ext cx="7663909" cy="581100"/>
            <a:chOff x="1107597" y="5686475"/>
            <a:chExt cx="7663909" cy="581100"/>
          </a:xfrm>
        </p:grpSpPr>
        <p:sp>
          <p:nvSpPr>
            <p:cNvPr id="51" name="TextBox 50"/>
            <p:cNvSpPr txBox="1"/>
            <p:nvPr/>
          </p:nvSpPr>
          <p:spPr>
            <a:xfrm>
              <a:off x="1107597" y="5772198"/>
              <a:ext cx="1553630" cy="486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i="1" dirty="0" smtClean="0">
                  <a:solidFill>
                    <a:srgbClr val="0033CC"/>
                  </a:solidFill>
                </a:rPr>
                <a:t>observation</a:t>
              </a:r>
            </a:p>
            <a:p>
              <a:pPr>
                <a:lnSpc>
                  <a:spcPct val="80000"/>
                </a:lnSpc>
              </a:pPr>
              <a:r>
                <a:rPr lang="en-US" sz="1600" i="1" dirty="0" smtClean="0">
                  <a:solidFill>
                    <a:srgbClr val="0033CC"/>
                  </a:solidFill>
                </a:rPr>
                <a:t>from analog #7</a:t>
              </a:r>
              <a:endParaRPr lang="en-US" sz="1600" i="1" dirty="0">
                <a:solidFill>
                  <a:srgbClr val="0033CC"/>
                </a:solidFill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2752725" y="5686475"/>
              <a:ext cx="73343" cy="73343"/>
            </a:xfrm>
            <a:prstGeom prst="ellipse">
              <a:avLst/>
            </a:prstGeom>
            <a:solidFill>
              <a:srgbClr val="00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 flipH="1">
              <a:off x="2576518" y="5781724"/>
              <a:ext cx="171450" cy="161925"/>
            </a:xfrm>
            <a:custGeom>
              <a:avLst/>
              <a:gdLst>
                <a:gd name="connsiteX0" fmla="*/ 0 w 171450"/>
                <a:gd name="connsiteY0" fmla="*/ 0 h 161925"/>
                <a:gd name="connsiteX1" fmla="*/ 66675 w 171450"/>
                <a:gd name="connsiteY1" fmla="*/ 114300 h 161925"/>
                <a:gd name="connsiteX2" fmla="*/ 171450 w 171450"/>
                <a:gd name="connsiteY2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61925">
                  <a:moveTo>
                    <a:pt x="0" y="0"/>
                  </a:moveTo>
                  <a:cubicBezTo>
                    <a:pt x="19050" y="43656"/>
                    <a:pt x="38100" y="87313"/>
                    <a:pt x="66675" y="114300"/>
                  </a:cubicBezTo>
                  <a:cubicBezTo>
                    <a:pt x="95250" y="141288"/>
                    <a:pt x="171450" y="161925"/>
                    <a:pt x="171450" y="161925"/>
                  </a:cubicBezTo>
                </a:path>
              </a:pathLst>
            </a:custGeom>
            <a:noFill/>
            <a:ln w="9525" cap="flat" cmpd="sng" algn="ctr">
              <a:solidFill>
                <a:srgbClr val="0033CC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2790825" y="5686475"/>
              <a:ext cx="5980681" cy="581100"/>
              <a:chOff x="2790825" y="3305175"/>
              <a:chExt cx="5980681" cy="581100"/>
            </a:xfrm>
          </p:grpSpPr>
          <p:sp>
            <p:nvSpPr>
              <p:cNvPr id="61" name="Oval 60"/>
              <p:cNvSpPr>
                <a:spLocks noChangeAspect="1"/>
              </p:cNvSpPr>
              <p:nvPr/>
            </p:nvSpPr>
            <p:spPr bwMode="auto">
              <a:xfrm>
                <a:off x="7391400" y="3305175"/>
                <a:ext cx="73343" cy="73343"/>
              </a:xfrm>
              <a:prstGeom prst="ellipse">
                <a:avLst/>
              </a:prstGeom>
              <a:solidFill>
                <a:srgbClr val="0033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62" name="Group 74"/>
              <p:cNvGrpSpPr/>
              <p:nvPr/>
            </p:nvGrpSpPr>
            <p:grpSpPr>
              <a:xfrm>
                <a:off x="2790825" y="3352800"/>
                <a:ext cx="5980681" cy="533475"/>
                <a:chOff x="2790825" y="3352800"/>
                <a:chExt cx="5980681" cy="533475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7548094" y="3486165"/>
                  <a:ext cx="12234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ts val="1200"/>
                    </a:lnSpc>
                  </a:pPr>
                  <a:r>
                    <a:rPr lang="en-US" sz="1600" i="1" dirty="0" err="1" smtClean="0">
                      <a:solidFill>
                        <a:srgbClr val="0033CC"/>
                      </a:solidFill>
                    </a:rPr>
                    <a:t>AnEn</a:t>
                  </a:r>
                  <a:endParaRPr lang="en-US" sz="1600" i="1" dirty="0" smtClean="0">
                    <a:solidFill>
                      <a:srgbClr val="0033CC"/>
                    </a:solidFill>
                  </a:endParaRPr>
                </a:p>
                <a:p>
                  <a:pPr algn="l">
                    <a:lnSpc>
                      <a:spcPts val="1200"/>
                    </a:lnSpc>
                  </a:pPr>
                  <a:r>
                    <a:rPr lang="en-US" sz="1600" i="1" dirty="0" smtClean="0">
                      <a:solidFill>
                        <a:srgbClr val="0033CC"/>
                      </a:solidFill>
                    </a:rPr>
                    <a:t>member #7</a:t>
                  </a:r>
                  <a:endParaRPr lang="en-US" sz="1600" i="1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65" name="Freeform 64"/>
                <p:cNvSpPr/>
                <p:nvPr/>
              </p:nvSpPr>
              <p:spPr bwMode="auto">
                <a:xfrm>
                  <a:off x="7453318" y="3390899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0 h 161925"/>
                    <a:gd name="connsiteX1" fmla="*/ 66675 w 171450"/>
                    <a:gd name="connsiteY1" fmla="*/ 114300 h 161925"/>
                    <a:gd name="connsiteX2" fmla="*/ 171450 w 171450"/>
                    <a:gd name="connsiteY2" fmla="*/ 161925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61925">
                      <a:moveTo>
                        <a:pt x="0" y="0"/>
                      </a:moveTo>
                      <a:cubicBezTo>
                        <a:pt x="19050" y="43656"/>
                        <a:pt x="38100" y="87313"/>
                        <a:pt x="66675" y="114300"/>
                      </a:cubicBezTo>
                      <a:cubicBezTo>
                        <a:pt x="95250" y="141288"/>
                        <a:pt x="171450" y="161925"/>
                        <a:pt x="171450" y="16192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33CC"/>
                  </a:solidFill>
                  <a:prstDash val="solid"/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6" name="Freeform 65"/>
                <p:cNvSpPr/>
                <p:nvPr/>
              </p:nvSpPr>
              <p:spPr bwMode="auto">
                <a:xfrm>
                  <a:off x="2790825" y="3352800"/>
                  <a:ext cx="4610100" cy="442913"/>
                </a:xfrm>
                <a:custGeom>
                  <a:avLst/>
                  <a:gdLst>
                    <a:gd name="connsiteX0" fmla="*/ 0 w 4610100"/>
                    <a:gd name="connsiteY0" fmla="*/ 0 h 442913"/>
                    <a:gd name="connsiteX1" fmla="*/ 2409825 w 4610100"/>
                    <a:gd name="connsiteY1" fmla="*/ 390525 h 442913"/>
                    <a:gd name="connsiteX2" fmla="*/ 4086225 w 4610100"/>
                    <a:gd name="connsiteY2" fmla="*/ 314325 h 442913"/>
                    <a:gd name="connsiteX3" fmla="*/ 4610100 w 4610100"/>
                    <a:gd name="connsiteY3" fmla="*/ 38100 h 442913"/>
                    <a:gd name="connsiteX4" fmla="*/ 4610100 w 4610100"/>
                    <a:gd name="connsiteY4" fmla="*/ 38100 h 442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10100" h="442913">
                      <a:moveTo>
                        <a:pt x="0" y="0"/>
                      </a:moveTo>
                      <a:cubicBezTo>
                        <a:pt x="864394" y="169069"/>
                        <a:pt x="1728788" y="338138"/>
                        <a:pt x="2409825" y="390525"/>
                      </a:cubicBezTo>
                      <a:cubicBezTo>
                        <a:pt x="3090863" y="442913"/>
                        <a:pt x="3719513" y="373062"/>
                        <a:pt x="4086225" y="314325"/>
                      </a:cubicBezTo>
                      <a:cubicBezTo>
                        <a:pt x="4452937" y="255588"/>
                        <a:pt x="4610100" y="38100"/>
                        <a:pt x="4610100" y="38100"/>
                      </a:cubicBezTo>
                      <a:lnTo>
                        <a:pt x="4610100" y="38100"/>
                      </a:lnTo>
                    </a:path>
                  </a:pathLst>
                </a:custGeom>
                <a:noFill/>
                <a:ln w="19050" cap="flat" cmpd="sng" algn="ctr">
                  <a:solidFill>
                    <a:srgbClr val="0033CC"/>
                  </a:solidFill>
                  <a:prstDash val="dash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1436913" y="146050"/>
            <a:ext cx="7696625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i="1" dirty="0" smtClean="0">
                <a:solidFill>
                  <a:srgbClr val="151C77"/>
                </a:solidFill>
              </a:rPr>
              <a:t>2</a:t>
            </a:r>
            <a:r>
              <a:rPr lang="en-US" sz="3200" b="1" i="1" dirty="0" smtClean="0">
                <a:solidFill>
                  <a:srgbClr val="151C77"/>
                </a:solidFill>
              </a:rPr>
              <a:t>) </a:t>
            </a:r>
            <a:r>
              <a:rPr lang="en-US" sz="3200" b="1" i="1" dirty="0" smtClean="0">
                <a:solidFill>
                  <a:srgbClr val="151C77"/>
                </a:solidFill>
              </a:rPr>
              <a:t>Analog Ensemble (</a:t>
            </a:r>
            <a:r>
              <a:rPr lang="en-US" sz="3200" b="1" i="1" dirty="0" err="1" smtClean="0">
                <a:solidFill>
                  <a:srgbClr val="151C77"/>
                </a:solidFill>
              </a:rPr>
              <a:t>AnEn</a:t>
            </a:r>
            <a:r>
              <a:rPr lang="en-US" sz="3200" b="1" i="1" dirty="0" smtClean="0">
                <a:solidFill>
                  <a:srgbClr val="151C77"/>
                </a:solidFill>
              </a:rPr>
              <a:t>)</a:t>
            </a:r>
            <a:endParaRPr lang="en-US" sz="3200" b="1" i="1" dirty="0">
              <a:solidFill>
                <a:srgbClr val="151C7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2274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En21_10mWS_5ms_9h_reldiag.png"/>
          <p:cNvPicPr>
            <a:picLocks/>
          </p:cNvPicPr>
          <p:nvPr/>
        </p:nvPicPr>
        <p:blipFill>
          <a:blip r:embed="rId3" cstate="print"/>
          <a:srcRect l="8149" r="3897"/>
          <a:stretch>
            <a:fillRect/>
          </a:stretch>
        </p:blipFill>
        <p:spPr>
          <a:xfrm>
            <a:off x="469947" y="1310806"/>
            <a:ext cx="4131342" cy="3976969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436913" y="146050"/>
            <a:ext cx="7696625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i="1" dirty="0" smtClean="0">
                <a:solidFill>
                  <a:srgbClr val="151C77"/>
                </a:solidFill>
              </a:rPr>
              <a:t>2</a:t>
            </a:r>
            <a:r>
              <a:rPr lang="en-US" sz="3200" b="1" i="1" dirty="0" smtClean="0">
                <a:solidFill>
                  <a:srgbClr val="151C77"/>
                </a:solidFill>
              </a:rPr>
              <a:t>) </a:t>
            </a:r>
            <a:r>
              <a:rPr lang="en-US" sz="3200" b="1" i="1" dirty="0" smtClean="0">
                <a:solidFill>
                  <a:srgbClr val="151C77"/>
                </a:solidFill>
              </a:rPr>
              <a:t>Analog Ensemble (</a:t>
            </a:r>
            <a:r>
              <a:rPr lang="en-US" sz="3200" b="1" i="1" dirty="0" err="1" smtClean="0">
                <a:solidFill>
                  <a:srgbClr val="151C77"/>
                </a:solidFill>
              </a:rPr>
              <a:t>AnEn</a:t>
            </a:r>
            <a:r>
              <a:rPr lang="en-US" sz="3200" b="1" i="1" dirty="0" smtClean="0">
                <a:solidFill>
                  <a:srgbClr val="151C77"/>
                </a:solidFill>
              </a:rPr>
              <a:t>)</a:t>
            </a:r>
            <a:endParaRPr lang="en-US" sz="3200" b="1" i="1" dirty="0">
              <a:solidFill>
                <a:srgbClr val="151C7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6339" y="1029223"/>
            <a:ext cx="276229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Utility to Decision Making</a:t>
            </a:r>
            <a:endParaRPr lang="en-US" i="1" dirty="0"/>
          </a:p>
        </p:txBody>
      </p:sp>
      <p:pic>
        <p:nvPicPr>
          <p:cNvPr id="6" name="Picture 5" descr="ROCSS_10mWS_5ms_33km_AnEn.png"/>
          <p:cNvPicPr>
            <a:picLocks noChangeAspect="1"/>
          </p:cNvPicPr>
          <p:nvPr/>
        </p:nvPicPr>
        <p:blipFill>
          <a:blip r:embed="rId4" cstate="print"/>
          <a:srcRect l="3543" t="3554" r="1771" b="4976"/>
          <a:stretch>
            <a:fillRect/>
          </a:stretch>
        </p:blipFill>
        <p:spPr>
          <a:xfrm>
            <a:off x="4598686" y="1386622"/>
            <a:ext cx="4545314" cy="5471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0065" y="1027135"/>
            <a:ext cx="255711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Reliability &amp; Sharpness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080043" y="2967594"/>
            <a:ext cx="2699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Observed Relative Frequency</a:t>
            </a:r>
          </a:p>
          <a:p>
            <a:pPr algn="ctr"/>
            <a:r>
              <a:rPr lang="en-US" sz="1400" b="1" dirty="0" smtClean="0">
                <a:solidFill>
                  <a:srgbClr val="008000"/>
                </a:solidFill>
              </a:rPr>
              <a:t>Forecast Frequency</a:t>
            </a:r>
            <a:endParaRPr lang="en-US" sz="1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36305</TotalTime>
  <Words>1543</Words>
  <Application>Microsoft Office PowerPoint</Application>
  <PresentationFormat>On-screen Show (4:3)</PresentationFormat>
  <Paragraphs>284</Paragraphs>
  <Slides>25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Default Design</vt:lpstr>
      <vt:lpstr>Document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Naval Postgraduate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faeckel</dc:creator>
  <cp:lastModifiedBy>teckel</cp:lastModifiedBy>
  <cp:revision>895</cp:revision>
  <dcterms:created xsi:type="dcterms:W3CDTF">2008-03-05T18:29:40Z</dcterms:created>
  <dcterms:modified xsi:type="dcterms:W3CDTF">2013-03-07T22:39:09Z</dcterms:modified>
</cp:coreProperties>
</file>