
<file path=[Content_Types].xml><?xml version="1.0" encoding="utf-8"?>
<Types xmlns="http://schemas.openxmlformats.org/package/2006/content-types">
  <Default Extension="gif" ContentType="image/gif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 autoCompressPictures="0">
  <p:sldMasterIdLst>
    <p:sldMasterId id="2147483648" r:id="rId1"/>
  </p:sldMasterIdLst>
  <p:sldIdLst>
    <p:sldId id="256" r:id="rId2"/>
    <p:sldId id="257" r:id="rId3"/>
    <p:sldId id="263" r:id="rId4"/>
    <p:sldId id="258" r:id="rId5"/>
    <p:sldId id="259" r:id="rId6"/>
    <p:sldId id="260" r:id="rId7"/>
    <p:sldId id="261" r:id="rId8"/>
    <p:sldId id="262" r:id="rId9"/>
  </p:sldIdLst>
  <p:sldSz cx="12192000" cy="6858000"/>
  <p:notesSz cx="6858000" cy="9144000"/>
  <p:defaultTextStyle>
    <a:defPPr>
      <a:defRPr lang="en-US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/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32767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652"/>
    <p:restoredTop sz="94637"/>
  </p:normalViewPr>
  <p:slideViewPr>
    <p:cSldViewPr snapToGrid="0" snapToObjects="1">
      <p:cViewPr varScale="1">
        <p:scale>
          <a:sx n="128" d="100"/>
          <a:sy n="128" d="100"/>
        </p:scale>
        <p:origin x="472" y="176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sorterViewPr>
    <p:cViewPr>
      <p:scale>
        <a:sx n="66" d="100"/>
        <a:sy n="66" d="100"/>
      </p:scale>
      <p:origin x="0" y="0"/>
    </p:cViewPr>
  </p:sorter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ableStyles" Target="tableStyles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theme" Target="theme/theme1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viewProps" Target="viewProps.xml"/><Relationship Id="rId5" Type="http://schemas.openxmlformats.org/officeDocument/2006/relationships/slide" Target="slides/slide4.xml"/><Relationship Id="rId10" Type="http://schemas.openxmlformats.org/officeDocument/2006/relationships/presProps" Target="presProps.xml"/><Relationship Id="rId4" Type="http://schemas.openxmlformats.org/officeDocument/2006/relationships/slide" Target="slides/slide3.xml"/><Relationship Id="rId9" Type="http://schemas.openxmlformats.org/officeDocument/2006/relationships/slide" Target="slides/slide8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524000" y="1122363"/>
            <a:ext cx="9144000" cy="2387600"/>
          </a:xfrm>
        </p:spPr>
        <p:txBody>
          <a:bodyPr anchor="b"/>
          <a:lstStyle>
            <a:lvl1pPr algn="ctr"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524000" y="3602038"/>
            <a:ext cx="9144000" cy="1655762"/>
          </a:xfrm>
        </p:spPr>
        <p:txBody>
          <a:bodyPr/>
          <a:lstStyle>
            <a:lvl1pPr marL="0" indent="0" algn="ctr">
              <a:buNone/>
              <a:defRPr sz="2400"/>
            </a:lvl1pPr>
            <a:lvl2pPr marL="457200" indent="0" algn="ctr">
              <a:buNone/>
              <a:defRPr sz="2000"/>
            </a:lvl2pPr>
            <a:lvl3pPr marL="914400" indent="0" algn="ctr">
              <a:buNone/>
              <a:defRPr sz="1800"/>
            </a:lvl3pPr>
            <a:lvl4pPr marL="1371600" indent="0" algn="ctr">
              <a:buNone/>
              <a:defRPr sz="1600"/>
            </a:lvl4pPr>
            <a:lvl5pPr marL="1828800" indent="0" algn="ctr">
              <a:buNone/>
              <a:defRPr sz="1600"/>
            </a:lvl5pPr>
            <a:lvl6pPr marL="2286000" indent="0" algn="ctr">
              <a:buNone/>
              <a:defRPr sz="1600"/>
            </a:lvl6pPr>
            <a:lvl7pPr marL="2743200" indent="0" algn="ctr">
              <a:buNone/>
              <a:defRPr sz="1600"/>
            </a:lvl7pPr>
            <a:lvl8pPr marL="3200400" indent="0" algn="ctr">
              <a:buNone/>
              <a:defRPr sz="1600"/>
            </a:lvl8pPr>
            <a:lvl9pPr marL="3657600" indent="0" algn="ctr">
              <a:buNone/>
              <a:defRPr sz="1600"/>
            </a:lvl9pPr>
          </a:lstStyle>
          <a:p>
            <a:r>
              <a:rPr lang="en-US"/>
              <a:t>Click to edit Master subtitle style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0223748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018353291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724900" y="365125"/>
            <a:ext cx="2628900" cy="5811838"/>
          </a:xfrm>
        </p:spPr>
        <p:txBody>
          <a:bodyPr vert="eaVert"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838200" y="365125"/>
            <a:ext cx="7734300" cy="5811838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12073825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672700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1850" y="1709738"/>
            <a:ext cx="10515600" cy="2852737"/>
          </a:xfrm>
        </p:spPr>
        <p:txBody>
          <a:bodyPr anchor="b"/>
          <a:lstStyle>
            <a:lvl1pPr>
              <a:defRPr sz="60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1850" y="4589463"/>
            <a:ext cx="10515600" cy="1500187"/>
          </a:xfrm>
        </p:spPr>
        <p:txBody>
          <a:bodyPr/>
          <a:lstStyle>
            <a:lvl1pPr marL="0" indent="0">
              <a:buNone/>
              <a:defRPr sz="24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531126019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838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172200" y="1825625"/>
            <a:ext cx="5181600" cy="435133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8459332"/>
      </p:ext>
    </p:extLst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365125"/>
            <a:ext cx="10515600" cy="1325563"/>
          </a:xfrm>
        </p:spPr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9788" y="1681163"/>
            <a:ext cx="5157787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839788" y="2505075"/>
            <a:ext cx="5157787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6172200" y="1681163"/>
            <a:ext cx="5183188" cy="82391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6172200" y="2505075"/>
            <a:ext cx="5183188" cy="3684588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10/3/21</a:t>
            </a:fld>
            <a:endParaRPr lang="en-US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95668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10/3/21</a:t>
            </a:fld>
            <a:endParaRPr lang="en-US"/>
          </a:p>
        </p:txBody>
      </p:sp>
      <p:sp>
        <p:nvSpPr>
          <p:cNvPr id="4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5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949257091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10/3/21</a:t>
            </a:fld>
            <a:endParaRPr lang="en-US"/>
          </a:p>
        </p:txBody>
      </p:sp>
      <p:sp>
        <p:nvSpPr>
          <p:cNvPr id="3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4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300893452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85237657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9788" y="457200"/>
            <a:ext cx="3932237" cy="1600200"/>
          </a:xfrm>
        </p:spPr>
        <p:txBody>
          <a:bodyPr anchor="b"/>
          <a:lstStyle>
            <a:lvl1pPr>
              <a:defRPr sz="3200"/>
            </a:lvl1pPr>
          </a:lstStyle>
          <a:p>
            <a:r>
              <a:rPr lang="en-US"/>
              <a:t>Click to edit Master title style</a:t>
            </a:r>
          </a:p>
        </p:txBody>
      </p:sp>
      <p:sp>
        <p:nvSpPr>
          <p:cNvPr id="3" name="Picture Placeholder 2"/>
          <p:cNvSpPr>
            <a:spLocks noGrp="1"/>
          </p:cNvSpPr>
          <p:nvPr>
            <p:ph type="pic" idx="1"/>
          </p:nvPr>
        </p:nvSpPr>
        <p:spPr>
          <a:xfrm>
            <a:off x="5183188" y="987425"/>
            <a:ext cx="6172200" cy="4873625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en-US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839788" y="2057400"/>
            <a:ext cx="3932237" cy="3811588"/>
          </a:xfrm>
        </p:spPr>
        <p:txBody>
          <a:bodyPr/>
          <a:lstStyle>
            <a:lvl1pPr marL="0" indent="0">
              <a:buNone/>
              <a:defRPr sz="1600"/>
            </a:lvl1pPr>
            <a:lvl2pPr marL="457200" indent="0">
              <a:buNone/>
              <a:defRPr sz="1400"/>
            </a:lvl2pPr>
            <a:lvl3pPr marL="914400" indent="0">
              <a:buNone/>
              <a:defRPr sz="1200"/>
            </a:lvl3pPr>
            <a:lvl4pPr marL="1371600" indent="0">
              <a:buNone/>
              <a:defRPr sz="1000"/>
            </a:lvl4pPr>
            <a:lvl5pPr marL="1828800" indent="0">
              <a:buNone/>
              <a:defRPr sz="1000"/>
            </a:lvl5pPr>
            <a:lvl6pPr marL="2286000" indent="0">
              <a:buNone/>
              <a:defRPr sz="1000"/>
            </a:lvl6pPr>
            <a:lvl7pPr marL="2743200" indent="0">
              <a:buNone/>
              <a:defRPr sz="1000"/>
            </a:lvl7pPr>
            <a:lvl8pPr marL="3200400" indent="0">
              <a:buNone/>
              <a:defRPr sz="1000"/>
            </a:lvl8pPr>
            <a:lvl9pPr marL="3657600" indent="0">
              <a:buNone/>
              <a:defRPr sz="10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F76AF61D-80D4-8C4A-B4DB-DD1AAFD4C2AB}" type="datetimeFigureOut">
              <a:rPr lang="en-US" smtClean="0"/>
              <a:t>10/3/21</a:t>
            </a:fld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14197939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838200" y="365125"/>
            <a:ext cx="10515600" cy="1325563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en-US"/>
              <a:t>Click to edit Master title style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838200" y="1825625"/>
            <a:ext cx="10515600" cy="4351338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8382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F76AF61D-80D4-8C4A-B4DB-DD1AAFD4C2AB}" type="datetimeFigureOut">
              <a:rPr lang="en-US" smtClean="0"/>
              <a:t>10/3/21</a:t>
            </a:fld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4038600" y="6356350"/>
            <a:ext cx="41148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8610600" y="6356350"/>
            <a:ext cx="27432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11222D6-654A-B44D-98E8-56360F923E8C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0516013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57" r:id="rId9"/>
    <p:sldLayoutId id="2147483658" r:id="rId10"/>
    <p:sldLayoutId id="2147483659" r:id="rId11"/>
  </p:sldLayoutIdLst>
  <p:txStyles>
    <p:titleStyle>
      <a:lvl1pPr algn="l" defTabSz="914400" rtl="0" eaLnBrk="1" latinLnBrk="0" hangingPunct="1">
        <a:lnSpc>
          <a:spcPct val="90000"/>
        </a:lnSpc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228600" indent="-228600" algn="l" defTabSz="914400" rtl="0" eaLnBrk="1" latinLnBrk="0" hangingPunct="1">
        <a:lnSpc>
          <a:spcPct val="90000"/>
        </a:lnSpc>
        <a:spcBef>
          <a:spcPts val="1000"/>
        </a:spcBef>
        <a:buFont typeface="Arial"/>
        <a:buChar char="•"/>
        <a:defRPr sz="2800" kern="1200">
          <a:solidFill>
            <a:schemeClr val="tx1"/>
          </a:solidFill>
          <a:latin typeface="+mn-lt"/>
          <a:ea typeface="+mn-ea"/>
          <a:cs typeface="+mn-cs"/>
        </a:defRPr>
      </a:lvl1pPr>
      <a:lvl2pPr marL="685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lnSpc>
          <a:spcPct val="90000"/>
        </a:lnSpc>
        <a:spcBef>
          <a:spcPts val="500"/>
        </a:spcBef>
        <a:buFont typeface="Arial"/>
        <a:buChar char="•"/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gif"/><Relationship Id="rId1" Type="http://schemas.openxmlformats.org/officeDocument/2006/relationships/slideLayout" Target="../slideLayouts/slideLayout1.xml"/></Relationships>
</file>

<file path=ppt/slides/_rels/slide3.xml.rels><?xml version="1.0" encoding="UTF-8" standalone="yes"?>
<Relationships xmlns="http://schemas.openxmlformats.org/package/2006/relationships"><Relationship Id="rId3" Type="http://schemas.openxmlformats.org/officeDocument/2006/relationships/image" Target="../media/image3.jpeg"/><Relationship Id="rId2" Type="http://schemas.openxmlformats.org/officeDocument/2006/relationships/image" Target="../media/image2.jpeg"/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4.gif"/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>
                <a:solidFill>
                  <a:schemeClr val="tx2"/>
                </a:solidFill>
                <a:latin typeface="+mn-lt"/>
              </a:rPr>
              <a:t>Time in Meteorology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266200090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243913" y="158536"/>
            <a:ext cx="10083113" cy="2312815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</a:rPr>
              <a:t>Meteorologists need to use the same time everywhere since we exchange data globally</a:t>
            </a:r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Picture 3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2907956" y="2694693"/>
            <a:ext cx="6829167" cy="3588280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1110309963"/>
      </p:ext>
    </p:extLst>
  </p:cSld>
  <p:clrMapOvr>
    <a:masterClrMapping/>
  </p:clrMapOvr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2301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Meteorologists use the local standard time at the Greenwich Meridian (0° longitude, near London).</a:t>
            </a:r>
            <a:br>
              <a:rPr lang="en-US" b="1" dirty="0">
                <a:latin typeface="+mn-lt"/>
              </a:rPr>
            </a:br>
            <a:br>
              <a:rPr lang="en-US" b="1" dirty="0">
                <a:latin typeface="+mn-lt"/>
              </a:rPr>
            </a:br>
            <a:endParaRPr lang="en-US" b="1" dirty="0">
              <a:solidFill>
                <a:schemeClr val="accent1"/>
              </a:solidFill>
              <a:latin typeface="+mn-lt"/>
            </a:endParaRPr>
          </a:p>
        </p:txBody>
      </p:sp>
      <p:pic>
        <p:nvPicPr>
          <p:cNvPr id="5" name="Content Placeholder 4" descr="A person standing next to a solar panel&#10;&#10;Description automatically generated with low confidence">
            <a:extLst>
              <a:ext uri="{FF2B5EF4-FFF2-40B4-BE49-F238E27FC236}">
                <a16:creationId xmlns:a16="http://schemas.microsoft.com/office/drawing/2014/main" id="{C2B50614-DC18-3D42-99B9-D3A6CDAC1C18}"/>
              </a:ext>
            </a:extLst>
          </p:cNvPr>
          <p:cNvPicPr>
            <a:picLocks noGrp="1" noChangeAspect="1"/>
          </p:cNvPicPr>
          <p:nvPr>
            <p:ph idx="1"/>
          </p:nvPr>
        </p:nvPicPr>
        <p:blipFill>
          <a:blip r:embed="rId2"/>
          <a:stretch>
            <a:fillRect/>
          </a:stretch>
        </p:blipFill>
        <p:spPr>
          <a:xfrm>
            <a:off x="1764957" y="2750472"/>
            <a:ext cx="3084513" cy="3084513"/>
          </a:xfrm>
        </p:spPr>
      </p:pic>
      <p:pic>
        <p:nvPicPr>
          <p:cNvPr id="7" name="Picture 6" descr="Diagram&#10;&#10;Description automatically generated">
            <a:extLst>
              <a:ext uri="{FF2B5EF4-FFF2-40B4-BE49-F238E27FC236}">
                <a16:creationId xmlns:a16="http://schemas.microsoft.com/office/drawing/2014/main" id="{5007B381-DC5B-3346-8852-661C8FC442C7}"/>
              </a:ext>
            </a:extLst>
          </p:cNvPr>
          <p:cNvPicPr>
            <a:picLocks noChangeAspect="1"/>
          </p:cNvPicPr>
          <p:nvPr/>
        </p:nvPicPr>
        <p:blipFill>
          <a:blip r:embed="rId3"/>
          <a:stretch>
            <a:fillRect/>
          </a:stretch>
        </p:blipFill>
        <p:spPr>
          <a:xfrm>
            <a:off x="5999358" y="2473686"/>
            <a:ext cx="4516241" cy="3638083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821605692"/>
      </p:ext>
    </p:extLst>
  </p:cSld>
  <p:clrMapOvr>
    <a:masterClrMapping/>
  </p:clrMapOvr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1023015"/>
            <a:ext cx="10515600" cy="1325563"/>
          </a:xfrm>
        </p:spPr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Meteorologists use the local standard time at the Greenwich Meridian (0° longitude, near London).</a:t>
            </a:r>
            <a:br>
              <a:rPr lang="en-US" b="1" dirty="0">
                <a:latin typeface="+mn-lt"/>
              </a:rPr>
            </a:br>
            <a:br>
              <a:rPr lang="en-US" b="1" dirty="0">
                <a:latin typeface="+mn-lt"/>
              </a:rPr>
            </a:br>
            <a:r>
              <a:rPr lang="en-US" b="1" dirty="0">
                <a:solidFill>
                  <a:schemeClr val="accent1"/>
                </a:solidFill>
                <a:latin typeface="+mn-lt"/>
              </a:rPr>
              <a:t>Many names for this time: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38199" y="3229389"/>
            <a:ext cx="10076935" cy="3084126"/>
          </a:xfrm>
        </p:spPr>
        <p:txBody>
          <a:bodyPr>
            <a:normAutofit/>
          </a:bodyPr>
          <a:lstStyle/>
          <a:p>
            <a:r>
              <a:rPr lang="en-US" sz="3400" b="1" dirty="0"/>
              <a:t>Greenwich Mean Time (GMT)</a:t>
            </a:r>
          </a:p>
          <a:p>
            <a:r>
              <a:rPr lang="en-US" sz="3400" b="1" dirty="0"/>
              <a:t>Universal Coordinated Time (UTC)</a:t>
            </a:r>
          </a:p>
          <a:p>
            <a:r>
              <a:rPr lang="en-US" sz="3400" b="1" dirty="0"/>
              <a:t>Zulu Time (Z)</a:t>
            </a:r>
          </a:p>
          <a:p>
            <a:r>
              <a:rPr lang="en-US" sz="3400" b="1" dirty="0"/>
              <a:t>Generally, UTC is used today, but some groups (like the NWS) often use Z and GMT.</a:t>
            </a:r>
          </a:p>
        </p:txBody>
      </p:sp>
    </p:spTree>
    <p:extLst>
      <p:ext uri="{BB962C8B-B14F-4D97-AF65-F5344CB8AC3E}">
        <p14:creationId xmlns:p14="http://schemas.microsoft.com/office/powerpoint/2010/main" val="1414585753"/>
      </p:ext>
    </p:extLst>
  </p:cSld>
  <p:clrMapOvr>
    <a:masterClrMapping/>
  </p:clrMapOvr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>
            <a:normAutofit fontScale="90000"/>
          </a:bodyPr>
          <a:lstStyle/>
          <a:p>
            <a:r>
              <a:rPr lang="en-US" b="1" dirty="0">
                <a:solidFill>
                  <a:schemeClr val="accent1"/>
                </a:solidFill>
                <a:latin typeface="+mn-lt"/>
              </a:rPr>
              <a:t>How to convert.  UTC is LATER than Pacific time since the Greenwich Meridian is to our east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>
            <a:normAutofit/>
          </a:bodyPr>
          <a:lstStyle/>
          <a:p>
            <a:r>
              <a:rPr lang="en-US" sz="3200" b="1" dirty="0"/>
              <a:t>UTC = PST +  8 </a:t>
            </a:r>
            <a:r>
              <a:rPr lang="en-US" sz="3200" b="1" dirty="0" err="1"/>
              <a:t>hr</a:t>
            </a:r>
            <a:endParaRPr lang="en-US" sz="3200" b="1" dirty="0"/>
          </a:p>
          <a:p>
            <a:r>
              <a:rPr lang="en-US" sz="3200" b="1" dirty="0"/>
              <a:t>UTC = PDT + 7 </a:t>
            </a:r>
            <a:r>
              <a:rPr lang="en-US" sz="3200" b="1" dirty="0" err="1"/>
              <a:t>hr</a:t>
            </a:r>
            <a:endParaRPr lang="en-US" sz="3200" b="1" dirty="0"/>
          </a:p>
          <a:p>
            <a:r>
              <a:rPr lang="en-US" sz="3200" b="1" dirty="0"/>
              <a:t>Uses a 24 </a:t>
            </a:r>
            <a:r>
              <a:rPr lang="en-US" sz="3200" b="1" dirty="0" err="1"/>
              <a:t>hr</a:t>
            </a:r>
            <a:r>
              <a:rPr lang="en-US" sz="3200" b="1" dirty="0"/>
              <a:t> clock</a:t>
            </a:r>
          </a:p>
          <a:p>
            <a:r>
              <a:rPr lang="en-US" sz="3200" b="1" dirty="0"/>
              <a:t>First, convert our time to 24 </a:t>
            </a:r>
            <a:r>
              <a:rPr lang="en-US" sz="3200" b="1" dirty="0" err="1"/>
              <a:t>hr</a:t>
            </a:r>
            <a:r>
              <a:rPr lang="en-US" sz="3200" b="1" dirty="0"/>
              <a:t> clock</a:t>
            </a:r>
          </a:p>
          <a:p>
            <a:r>
              <a:rPr lang="en-US" sz="3200" b="1" dirty="0"/>
              <a:t>Then, add 7 or 8 </a:t>
            </a:r>
            <a:r>
              <a:rPr lang="en-US" sz="3200" b="1" dirty="0" err="1"/>
              <a:t>hr</a:t>
            </a:r>
            <a:r>
              <a:rPr lang="en-US" sz="3200" b="1" dirty="0"/>
              <a:t> depending on whether we are in daylight or standard time.</a:t>
            </a:r>
          </a:p>
          <a:p>
            <a:r>
              <a:rPr lang="en-US" sz="3200" b="1" dirty="0"/>
              <a:t>If the sum is equal to or greater than 24 </a:t>
            </a:r>
            <a:r>
              <a:rPr lang="en-US" sz="3200" b="1" dirty="0" err="1"/>
              <a:t>hr</a:t>
            </a:r>
            <a:r>
              <a:rPr lang="en-US" sz="3200" b="1" dirty="0"/>
              <a:t>, subtract 24h and add one day.</a:t>
            </a:r>
          </a:p>
        </p:txBody>
      </p:sp>
    </p:spTree>
    <p:extLst>
      <p:ext uri="{BB962C8B-B14F-4D97-AF65-F5344CB8AC3E}">
        <p14:creationId xmlns:p14="http://schemas.microsoft.com/office/powerpoint/2010/main" val="2001547099"/>
      </p:ext>
    </p:extLst>
  </p:cSld>
  <p:clrMapOvr>
    <a:masterClrMapping/>
  </p:clrMapOvr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838200" y="365126"/>
            <a:ext cx="10621662" cy="796410"/>
          </a:xfrm>
        </p:spPr>
        <p:txBody>
          <a:bodyPr/>
          <a:lstStyle/>
          <a:p>
            <a:r>
              <a:rPr lang="en-US" dirty="0">
                <a:solidFill>
                  <a:schemeClr val="accent1"/>
                </a:solidFill>
                <a:latin typeface="+mn-lt"/>
              </a:rPr>
              <a:t>Examples</a:t>
            </a:r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732137" y="1248975"/>
            <a:ext cx="10899689" cy="5333057"/>
          </a:xfrm>
        </p:spPr>
        <p:txBody>
          <a:bodyPr>
            <a:normAutofit/>
          </a:bodyPr>
          <a:lstStyle/>
          <a:p>
            <a:r>
              <a:rPr lang="en-US" b="1" dirty="0"/>
              <a:t>4 AM PDT 1 October:  </a:t>
            </a:r>
          </a:p>
          <a:p>
            <a:pPr lvl="1"/>
            <a:r>
              <a:rPr lang="en-US" b="1" dirty="0"/>
              <a:t>4 AM become O4</a:t>
            </a:r>
          </a:p>
          <a:p>
            <a:pPr lvl="1"/>
            <a:r>
              <a:rPr lang="en-US" b="1" dirty="0"/>
              <a:t>Add 7 </a:t>
            </a:r>
            <a:r>
              <a:rPr lang="en-US" b="1" dirty="0" err="1"/>
              <a:t>hr</a:t>
            </a:r>
            <a:r>
              <a:rPr lang="en-US" b="1" dirty="0"/>
              <a:t> = 11 UTC 1 October</a:t>
            </a:r>
          </a:p>
          <a:p>
            <a:r>
              <a:rPr lang="en-US" b="1" dirty="0"/>
              <a:t>4 PM PDT 1 October</a:t>
            </a:r>
          </a:p>
          <a:p>
            <a:pPr lvl="1"/>
            <a:r>
              <a:rPr lang="en-US" b="1" dirty="0"/>
              <a:t>4 PM become 16</a:t>
            </a:r>
          </a:p>
          <a:p>
            <a:pPr lvl="1"/>
            <a:r>
              <a:rPr lang="en-US" b="1" dirty="0"/>
              <a:t>Add 7 </a:t>
            </a:r>
            <a:r>
              <a:rPr lang="en-US" b="1" dirty="0" err="1"/>
              <a:t>hr</a:t>
            </a:r>
            <a:r>
              <a:rPr lang="en-US" b="1" dirty="0"/>
              <a:t> = 23 UTC 1 October</a:t>
            </a:r>
          </a:p>
          <a:p>
            <a:r>
              <a:rPr lang="en-US" b="1" dirty="0"/>
              <a:t>6 PM PST 1 January</a:t>
            </a:r>
          </a:p>
          <a:p>
            <a:pPr lvl="1"/>
            <a:r>
              <a:rPr lang="en-US" b="1" dirty="0"/>
              <a:t>6 PM becomes 18</a:t>
            </a:r>
          </a:p>
          <a:p>
            <a:pPr lvl="1"/>
            <a:r>
              <a:rPr lang="en-US" b="1" dirty="0"/>
              <a:t>18 + 8= 26 UTC.  Need to subtract 24 and becomes 02 UTC 2 January</a:t>
            </a:r>
          </a:p>
          <a:p>
            <a:r>
              <a:rPr lang="en-US" b="1" dirty="0"/>
              <a:t>Your test: 10 PM PST 1 January is what in UTC? </a:t>
            </a:r>
          </a:p>
          <a:p>
            <a:r>
              <a:rPr lang="en-US" b="1" dirty="0"/>
              <a:t>You need to be able to do this conversion or you won’t be able to understand weather maps.</a:t>
            </a:r>
          </a:p>
          <a:p>
            <a:pPr lvl="1"/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741460831"/>
      </p:ext>
    </p:extLst>
  </p:cSld>
  <p:clrMapOvr>
    <a:masterClrMapping/>
  </p:clrMapOvr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/>
          <p:cNvPicPr>
            <a:picLocks noGrp="1" noChangeAspect="1"/>
          </p:cNvPicPr>
          <p:nvPr>
            <p:ph idx="1"/>
          </p:nvPr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1647568" y="427980"/>
            <a:ext cx="9378905" cy="5897263"/>
          </a:xfrm>
        </p:spPr>
      </p:pic>
    </p:spTree>
    <p:extLst>
      <p:ext uri="{BB962C8B-B14F-4D97-AF65-F5344CB8AC3E}">
        <p14:creationId xmlns:p14="http://schemas.microsoft.com/office/powerpoint/2010/main" val="188739301"/>
      </p:ext>
    </p:extLst>
  </p:cSld>
  <p:clrMapOvr>
    <a:masterClrMapping/>
  </p:clrMapOvr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>
            <a:extLst>
              <a:ext uri="{FF2B5EF4-FFF2-40B4-BE49-F238E27FC236}">
                <a16:creationId xmlns:a16="http://schemas.microsoft.com/office/drawing/2014/main" id="{350660C7-9647-1F4F-8E89-29B45474A51B}"/>
              </a:ext>
            </a:extLst>
          </p:cNvPr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endParaRPr lang="en-US"/>
          </a:p>
        </p:txBody>
      </p:sp>
      <p:sp>
        <p:nvSpPr>
          <p:cNvPr id="3" name="Content Placeholder 2">
            <a:extLst>
              <a:ext uri="{FF2B5EF4-FFF2-40B4-BE49-F238E27FC236}">
                <a16:creationId xmlns:a16="http://schemas.microsoft.com/office/drawing/2014/main" id="{E045BA3E-BA45-214C-8D33-EABC345F73D5}"/>
              </a:ext>
            </a:extLst>
          </p:cNvPr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endParaRPr lang="en-US"/>
          </a:p>
        </p:txBody>
      </p:sp>
      <p:pic>
        <p:nvPicPr>
          <p:cNvPr id="4" name="Content Placeholder 3">
            <a:extLst>
              <a:ext uri="{FF2B5EF4-FFF2-40B4-BE49-F238E27FC236}">
                <a16:creationId xmlns:a16="http://schemas.microsoft.com/office/drawing/2014/main" id="{FCB44190-FE79-D24D-9B8C-9082E1E34BAB}"/>
              </a:ext>
            </a:extLst>
          </p:cNvPr>
          <p:cNvPicPr>
            <a:picLocks noChangeAspect="1"/>
          </p:cNvPicPr>
          <p:nvPr/>
        </p:nvPicPr>
        <p:blipFill rotWithShape="1"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81726" r="74562" b="4724"/>
          <a:stretch/>
        </p:blipFill>
        <p:spPr>
          <a:xfrm>
            <a:off x="658012" y="2163199"/>
            <a:ext cx="9706232" cy="3210468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2469978836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">
      <a:majorFont>
        <a:latin typeface="Calibri Light" panose="020F0302020204030204"/>
        <a:ea typeface=""/>
        <a:cs typeface=""/>
        <a:font script="Jpan" typeface="Yu Gothic Light"/>
        <a:font script="Hang" typeface="맑은 고딕"/>
        <a:font script="Hans" typeface="DengXian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 panose="020F0502020204030204"/>
        <a:ea typeface=""/>
        <a:cs typeface=""/>
        <a:font script="Jpan" typeface="Yu Gothic"/>
        <a:font script="Hang" typeface="맑은 고딕"/>
        <a:font script="Hans" typeface="DengXian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otalTime>108</TotalTime>
  <Words>275</Words>
  <Application>Microsoft Macintosh PowerPoint</Application>
  <PresentationFormat>Widescreen</PresentationFormat>
  <Paragraphs>27</Paragraphs>
  <Slides>8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3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8</vt:i4>
      </vt:variant>
    </vt:vector>
  </HeadingPairs>
  <TitlesOfParts>
    <vt:vector size="12" baseType="lpstr">
      <vt:lpstr>Arial</vt:lpstr>
      <vt:lpstr>Calibri</vt:lpstr>
      <vt:lpstr>Calibri Light</vt:lpstr>
      <vt:lpstr>Office Theme</vt:lpstr>
      <vt:lpstr>Time in Meteorology</vt:lpstr>
      <vt:lpstr>Meteorologists need to use the same time everywhere since we exchange data globally</vt:lpstr>
      <vt:lpstr>Meteorologists use the local standard time at the Greenwich Meridian (0° longitude, near London).  </vt:lpstr>
      <vt:lpstr>Meteorologists use the local standard time at the Greenwich Meridian (0° longitude, near London).  Many names for this time:</vt:lpstr>
      <vt:lpstr>How to convert.  UTC is LATER than Pacific time since the Greenwich Meridian is to our east</vt:lpstr>
      <vt:lpstr>Examples</vt:lpstr>
      <vt:lpstr>PowerPoint Presentation</vt:lpstr>
      <vt:lpstr>PowerPoint Presentation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Time in Meteorology</dc:title>
  <dc:creator>Cliff Mass</dc:creator>
  <cp:lastModifiedBy>Clifford F. Mass</cp:lastModifiedBy>
  <cp:revision>13</cp:revision>
  <dcterms:created xsi:type="dcterms:W3CDTF">2017-10-01T19:57:20Z</dcterms:created>
  <dcterms:modified xsi:type="dcterms:W3CDTF">2021-10-03T22:19:05Z</dcterms:modified>
</cp:coreProperties>
</file>