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8"/>
  </p:notesMasterIdLst>
  <p:handoutMasterIdLst>
    <p:handoutMasterId r:id="rId209"/>
  </p:handoutMasterIdLst>
  <p:sldIdLst>
    <p:sldId id="256" r:id="rId2"/>
    <p:sldId id="379" r:id="rId3"/>
    <p:sldId id="340" r:id="rId4"/>
    <p:sldId id="341" r:id="rId5"/>
    <p:sldId id="380" r:id="rId6"/>
    <p:sldId id="381" r:id="rId7"/>
    <p:sldId id="490" r:id="rId8"/>
    <p:sldId id="539" r:id="rId9"/>
    <p:sldId id="342" r:id="rId10"/>
    <p:sldId id="491" r:id="rId11"/>
    <p:sldId id="344" r:id="rId12"/>
    <p:sldId id="345" r:id="rId13"/>
    <p:sldId id="393" r:id="rId14"/>
    <p:sldId id="343" r:id="rId15"/>
    <p:sldId id="274" r:id="rId16"/>
    <p:sldId id="270" r:id="rId17"/>
    <p:sldId id="302" r:id="rId18"/>
    <p:sldId id="303" r:id="rId19"/>
    <p:sldId id="304" r:id="rId20"/>
    <p:sldId id="305" r:id="rId21"/>
    <p:sldId id="294" r:id="rId22"/>
    <p:sldId id="540" r:id="rId23"/>
    <p:sldId id="492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46" r:id="rId32"/>
    <p:sldId id="382" r:id="rId33"/>
    <p:sldId id="383" r:id="rId34"/>
    <p:sldId id="407" r:id="rId35"/>
    <p:sldId id="384" r:id="rId36"/>
    <p:sldId id="310" r:id="rId37"/>
    <p:sldId id="385" r:id="rId38"/>
    <p:sldId id="313" r:id="rId39"/>
    <p:sldId id="314" r:id="rId40"/>
    <p:sldId id="493" r:id="rId41"/>
    <p:sldId id="311" r:id="rId42"/>
    <p:sldId id="408" r:id="rId43"/>
    <p:sldId id="262" r:id="rId44"/>
    <p:sldId id="263" r:id="rId45"/>
    <p:sldId id="257" r:id="rId46"/>
    <p:sldId id="506" r:id="rId47"/>
    <p:sldId id="507" r:id="rId48"/>
    <p:sldId id="386" r:id="rId49"/>
    <p:sldId id="315" r:id="rId50"/>
    <p:sldId id="541" r:id="rId51"/>
    <p:sldId id="316" r:id="rId52"/>
    <p:sldId id="372" r:id="rId53"/>
    <p:sldId id="319" r:id="rId54"/>
    <p:sldId id="387" r:id="rId55"/>
    <p:sldId id="508" r:id="rId56"/>
    <p:sldId id="542" r:id="rId57"/>
    <p:sldId id="396" r:id="rId58"/>
    <p:sldId id="394" r:id="rId59"/>
    <p:sldId id="494" r:id="rId60"/>
    <p:sldId id="495" r:id="rId61"/>
    <p:sldId id="395" r:id="rId62"/>
    <p:sldId id="410" r:id="rId63"/>
    <p:sldId id="478" r:id="rId64"/>
    <p:sldId id="496" r:id="rId65"/>
    <p:sldId id="479" r:id="rId66"/>
    <p:sldId id="268" r:id="rId67"/>
    <p:sldId id="528" r:id="rId68"/>
    <p:sldId id="317" r:id="rId69"/>
    <p:sldId id="424" r:id="rId70"/>
    <p:sldId id="509" r:id="rId71"/>
    <p:sldId id="513" r:id="rId72"/>
    <p:sldId id="413" r:id="rId73"/>
    <p:sldId id="416" r:id="rId74"/>
    <p:sldId id="497" r:id="rId75"/>
    <p:sldId id="480" r:id="rId76"/>
    <p:sldId id="510" r:id="rId77"/>
    <p:sldId id="318" r:id="rId78"/>
    <p:sldId id="399" r:id="rId79"/>
    <p:sldId id="400" r:id="rId80"/>
    <p:sldId id="347" r:id="rId81"/>
    <p:sldId id="543" r:id="rId82"/>
    <p:sldId id="417" r:id="rId83"/>
    <p:sldId id="544" r:id="rId84"/>
    <p:sldId id="418" r:id="rId85"/>
    <p:sldId id="545" r:id="rId86"/>
    <p:sldId id="482" r:id="rId87"/>
    <p:sldId id="421" r:id="rId88"/>
    <p:sldId id="498" r:id="rId89"/>
    <p:sldId id="529" r:id="rId90"/>
    <p:sldId id="499" r:id="rId91"/>
    <p:sldId id="546" r:id="rId92"/>
    <p:sldId id="547" r:id="rId93"/>
    <p:sldId id="548" r:id="rId94"/>
    <p:sldId id="549" r:id="rId95"/>
    <p:sldId id="414" r:id="rId96"/>
    <p:sldId id="419" r:id="rId97"/>
    <p:sldId id="420" r:id="rId98"/>
    <p:sldId id="348" r:id="rId99"/>
    <p:sldId id="349" r:id="rId100"/>
    <p:sldId id="415" r:id="rId101"/>
    <p:sldId id="422" r:id="rId102"/>
    <p:sldId id="530" r:id="rId103"/>
    <p:sldId id="423" r:id="rId104"/>
    <p:sldId id="511" r:id="rId105"/>
    <p:sldId id="425" r:id="rId106"/>
    <p:sldId id="550" r:id="rId107"/>
    <p:sldId id="512" r:id="rId108"/>
    <p:sldId id="551" r:id="rId109"/>
    <p:sldId id="402" r:id="rId110"/>
    <p:sldId id="514" r:id="rId111"/>
    <p:sldId id="403" r:id="rId112"/>
    <p:sldId id="282" r:id="rId113"/>
    <p:sldId id="281" r:id="rId114"/>
    <p:sldId id="426" r:id="rId115"/>
    <p:sldId id="428" r:id="rId116"/>
    <p:sldId id="429" r:id="rId117"/>
    <p:sldId id="532" r:id="rId118"/>
    <p:sldId id="430" r:id="rId119"/>
    <p:sldId id="431" r:id="rId120"/>
    <p:sldId id="515" r:id="rId121"/>
    <p:sldId id="433" r:id="rId122"/>
    <p:sldId id="434" r:id="rId123"/>
    <p:sldId id="516" r:id="rId124"/>
    <p:sldId id="352" r:id="rId125"/>
    <p:sldId id="517" r:id="rId126"/>
    <p:sldId id="518" r:id="rId127"/>
    <p:sldId id="519" r:id="rId128"/>
    <p:sldId id="520" r:id="rId129"/>
    <p:sldId id="432" r:id="rId130"/>
    <p:sldId id="260" r:id="rId131"/>
    <p:sldId id="404" r:id="rId132"/>
    <p:sldId id="500" r:id="rId133"/>
    <p:sldId id="322" r:id="rId134"/>
    <p:sldId id="353" r:id="rId135"/>
    <p:sldId id="365" r:id="rId136"/>
    <p:sldId id="427" r:id="rId137"/>
    <p:sldId id="265" r:id="rId138"/>
    <p:sldId id="266" r:id="rId139"/>
    <p:sldId id="277" r:id="rId140"/>
    <p:sldId id="323" r:id="rId141"/>
    <p:sldId id="435" r:id="rId142"/>
    <p:sldId id="261" r:id="rId143"/>
    <p:sldId id="552" r:id="rId144"/>
    <p:sldId id="264" r:id="rId145"/>
    <p:sldId id="364" r:id="rId146"/>
    <p:sldId id="438" r:id="rId147"/>
    <p:sldId id="288" r:id="rId148"/>
    <p:sldId id="406" r:id="rId149"/>
    <p:sldId id="363" r:id="rId150"/>
    <p:sldId id="289" r:id="rId151"/>
    <p:sldId id="405" r:id="rId152"/>
    <p:sldId id="521" r:id="rId153"/>
    <p:sldId id="373" r:id="rId154"/>
    <p:sldId id="376" r:id="rId155"/>
    <p:sldId id="371" r:id="rId156"/>
    <p:sldId id="375" r:id="rId157"/>
    <p:sldId id="377" r:id="rId158"/>
    <p:sldId id="533" r:id="rId159"/>
    <p:sldId id="534" r:id="rId160"/>
    <p:sldId id="388" r:id="rId161"/>
    <p:sldId id="389" r:id="rId162"/>
    <p:sldId id="354" r:id="rId163"/>
    <p:sldId id="360" r:id="rId164"/>
    <p:sldId id="362" r:id="rId165"/>
    <p:sldId id="355" r:id="rId166"/>
    <p:sldId id="535" r:id="rId167"/>
    <p:sldId id="536" r:id="rId168"/>
    <p:sldId id="390" r:id="rId169"/>
    <p:sldId id="537" r:id="rId170"/>
    <p:sldId id="457" r:id="rId171"/>
    <p:sldId id="522" r:id="rId172"/>
    <p:sldId id="538" r:id="rId173"/>
    <p:sldId id="366" r:id="rId174"/>
    <p:sldId id="367" r:id="rId175"/>
    <p:sldId id="368" r:id="rId176"/>
    <p:sldId id="369" r:id="rId177"/>
    <p:sldId id="458" r:id="rId178"/>
    <p:sldId id="483" r:id="rId179"/>
    <p:sldId id="459" r:id="rId180"/>
    <p:sldId id="460" r:id="rId181"/>
    <p:sldId id="468" r:id="rId182"/>
    <p:sldId id="469" r:id="rId183"/>
    <p:sldId id="470" r:id="rId184"/>
    <p:sldId id="476" r:id="rId185"/>
    <p:sldId id="339" r:id="rId186"/>
    <p:sldId id="391" r:id="rId187"/>
    <p:sldId id="259" r:id="rId188"/>
    <p:sldId id="258" r:id="rId189"/>
    <p:sldId id="484" r:id="rId190"/>
    <p:sldId id="485" r:id="rId191"/>
    <p:sldId id="486" r:id="rId192"/>
    <p:sldId id="525" r:id="rId193"/>
    <p:sldId id="553" r:id="rId194"/>
    <p:sldId id="554" r:id="rId195"/>
    <p:sldId id="555" r:id="rId196"/>
    <p:sldId id="556" r:id="rId197"/>
    <p:sldId id="527" r:id="rId198"/>
    <p:sldId id="557" r:id="rId199"/>
    <p:sldId id="558" r:id="rId200"/>
    <p:sldId id="559" r:id="rId201"/>
    <p:sldId id="560" r:id="rId202"/>
    <p:sldId id="488" r:id="rId203"/>
    <p:sldId id="489" r:id="rId204"/>
    <p:sldId id="477" r:id="rId205"/>
    <p:sldId id="487" r:id="rId206"/>
    <p:sldId id="523" r:id="rId20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2"/>
    <p:restoredTop sz="94659"/>
  </p:normalViewPr>
  <p:slideViewPr>
    <p:cSldViewPr>
      <p:cViewPr varScale="1">
        <p:scale>
          <a:sx n="87" d="100"/>
          <a:sy n="87" d="100"/>
        </p:scale>
        <p:origin x="21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heme" Target="theme/theme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6FB71D-FD0A-E54A-9A1E-C91563714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8B2B9-CAF6-C54A-896A-A3120D52A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5D32E7-4038-3E4D-BA42-BF76DE4670F0}" type="datetime1">
              <a:rPr lang="en-US" altLang="en-US"/>
              <a:pPr/>
              <a:t>4/3/23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BC5F3-2A02-C54D-B63D-8651A4A892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41C36-D0AC-494D-8777-3ED2ADFD36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9A0128-79D0-CB4F-B4C9-7BD1395DD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A1A36C0-58AF-4140-B359-CACB01298D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A03DFE6-CD5A-EB44-8A4C-402EE6A7D5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F390D8F-70F3-044C-B785-52347F8936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C383640-3BDF-DF46-B24C-76EA8A8A760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4146FA02-BE5E-6941-B5F0-B223A55A549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F53B803-383A-174B-95F4-D64E9CDB5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A3C0CB-C717-864D-8D61-3BE7F9D510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4A46FFC9-107B-6E4A-BB29-B195DD1FE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E322DA-AC6E-3A46-943E-F74AE334BDD8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9699" name="Rectangle 1026">
            <a:extLst>
              <a:ext uri="{FF2B5EF4-FFF2-40B4-BE49-F238E27FC236}">
                <a16:creationId xmlns:a16="http://schemas.microsoft.com/office/drawing/2014/main" id="{494430AC-4116-FA4E-A62F-8EB97BAEF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>
            <a:extLst>
              <a:ext uri="{FF2B5EF4-FFF2-40B4-BE49-F238E27FC236}">
                <a16:creationId xmlns:a16="http://schemas.microsoft.com/office/drawing/2014/main" id="{D46FC8CC-E51D-314B-B0F9-8B1609C69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E0170F2-7280-CD41-A433-8897FFDB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EFBBB47-E17F-534D-8ABA-FD94C39B8B85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867D8D0-4294-4548-99E6-6AA0782A77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05A6C-AADC-EF4B-8C29-81594DAB9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FE157C1-9DFB-2D40-A885-1D5ABFABC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6F6E3C7-620B-5842-A3FF-CF5144613E64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70A5AE0-1DC3-E144-AEAD-55110AEFA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8F456C9-0ED1-FA47-836E-0EED1717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2C1F8D9D-CE71-774B-8F0A-FDC5F9512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7804BD7-B2B6-A34D-9A7E-E591D6AC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0BE67CE8-17DC-B043-AD29-26FB1D45D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9B1B466-4D34-6743-AB43-86C394C2E418}" type="slidenum">
              <a:rPr lang="en-US" altLang="en-US" sz="1200"/>
              <a:pPr/>
              <a:t>72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3B124887-C6C0-7344-96E9-C6CAEE0D0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7A64159-86F3-724D-B2CC-762EAC581BB4}" type="slidenum">
              <a:rPr lang="en-US" altLang="en-US" sz="1200"/>
              <a:pPr/>
              <a:t>155</a:t>
            </a:fld>
            <a:endParaRPr lang="en-US" altLang="en-US" sz="1200"/>
          </a:p>
        </p:txBody>
      </p:sp>
      <p:sp>
        <p:nvSpPr>
          <p:cNvPr id="155651" name="Rectangle 1026">
            <a:extLst>
              <a:ext uri="{FF2B5EF4-FFF2-40B4-BE49-F238E27FC236}">
                <a16:creationId xmlns:a16="http://schemas.microsoft.com/office/drawing/2014/main" id="{C7AC2359-F0A3-5C45-BE19-CCA537B99E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1027">
            <a:extLst>
              <a:ext uri="{FF2B5EF4-FFF2-40B4-BE49-F238E27FC236}">
                <a16:creationId xmlns:a16="http://schemas.microsoft.com/office/drawing/2014/main" id="{873FE585-7BBB-364F-B715-01DE61D93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118FA17B-BE16-EE47-8F79-01BE05E7B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BE75D5-FAC2-A849-B823-D1732B3B6FA4}" type="slidenum">
              <a:rPr lang="en-US" altLang="en-US" sz="1200"/>
              <a:pPr/>
              <a:t>162</a:t>
            </a:fld>
            <a:endParaRPr lang="en-US" altLang="en-US" sz="1200"/>
          </a:p>
        </p:txBody>
      </p:sp>
      <p:sp>
        <p:nvSpPr>
          <p:cNvPr id="161795" name="Rectangle 1026">
            <a:extLst>
              <a:ext uri="{FF2B5EF4-FFF2-40B4-BE49-F238E27FC236}">
                <a16:creationId xmlns:a16="http://schemas.microsoft.com/office/drawing/2014/main" id="{B9A96240-BAD3-1542-A6CF-55E0D9E7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1027">
            <a:extLst>
              <a:ext uri="{FF2B5EF4-FFF2-40B4-BE49-F238E27FC236}">
                <a16:creationId xmlns:a16="http://schemas.microsoft.com/office/drawing/2014/main" id="{CDFA1864-7990-B047-A19F-A7964EA46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Use this slide to introduce where the Gorge is and the nature of the gap flow scenario.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Spend some time pointing out important features like: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 mountain barrier, the Columbia Basin and how it provides a topographically confined air shed and note how the Gorge is the only drain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Then switch gears and point out other gaps on this map (Frasier, JDF, Stampede, Chehalis) and mention important results of each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Frasier - cold outflow, Juan de Fuca - easterly gales, westerly gales, PSCZ, Chehalis - PSCZ, Stampede - downslope windstorms, CRG - Cold outflow, gales, wintry precipitation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 meteorological phenomena driven by gaps are obviously very important, especially in the PNW.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FA29BD1D-132C-1949-86E1-F99C892D0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9E1A3A9-A285-A041-9F6B-C3EFD786E368}" type="slidenum">
              <a:rPr lang="en-US" altLang="en-US" sz="1200"/>
              <a:pPr/>
              <a:t>163</a:t>
            </a:fld>
            <a:endParaRPr lang="en-US" altLang="en-US" sz="120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969406D-5F89-544D-9AC6-AE9C55B2B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0848A812-5950-A44B-8C84-44A5899CC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6BA911A-22CE-714C-8FB7-C2FA2ACE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44A2781-61F3-964F-B99F-59E3AD2D11D3}" type="slidenum">
              <a:rPr lang="en-US" altLang="en-US" sz="1200"/>
              <a:pPr/>
              <a:t>164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99254C8E-8892-7141-9A57-119B6025A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EFEB041-DCFF-A947-94F9-AF0A561A1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FF465006-6D9A-5E44-B73B-C775A888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4C9FAD-F40E-5B42-87B0-A7CAA8E23DA6}" type="slidenum">
              <a:rPr lang="en-US" altLang="en-US" sz="1200"/>
              <a:pPr/>
              <a:t>165</a:t>
            </a:fld>
            <a:endParaRPr lang="en-US" altLang="en-US" sz="1200"/>
          </a:p>
        </p:txBody>
      </p:sp>
      <p:sp>
        <p:nvSpPr>
          <p:cNvPr id="163843" name="Rectangle 1026">
            <a:extLst>
              <a:ext uri="{FF2B5EF4-FFF2-40B4-BE49-F238E27FC236}">
                <a16:creationId xmlns:a16="http://schemas.microsoft.com/office/drawing/2014/main" id="{DBD1AF4E-4BE0-484D-A25D-D6A11EFD2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1027">
            <a:extLst>
              <a:ext uri="{FF2B5EF4-FFF2-40B4-BE49-F238E27FC236}">
                <a16:creationId xmlns:a16="http://schemas.microsoft.com/office/drawing/2014/main" id="{344844BA-0487-F54B-B5F0-5AD99AADE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7800E0C-7ACE-AE4F-B888-6E8E7B6C0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1F1E12-8830-E640-AA27-2A9A08D32B42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0915BA0-BDEE-8D4D-AA0B-CE2DB7E44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AB2C241-2AA4-BF4C-9A26-67479939B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Some leakage over McKenzie and Santiam Passes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NOTE: There are two layers of images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1C078FE-850D-D549-A61E-18BB442BE4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E9896E3-8642-CC44-8F56-350EDBF1CBA9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4A7DE1B-8E87-3F4D-9822-BDAF2A5A1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3ABEBDF-7FF3-5A41-9F60-A5B4C0F2B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</a:t>
            </a:r>
          </a:p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28D87B4-B9AA-344F-8D46-51B0471FC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9105BAE-9311-ED4A-B15F-A8D33611EA3F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E3D756B-B61C-4047-9BF3-E0680228A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7A27A5C0-F0A3-FB4E-81AC-B265DAE95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06791123-8FA4-074D-BB60-6DB302C6C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A4BB44-FB05-314F-9663-D78B94BE7376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2A6EAE4-984A-2E41-A937-91DD49D19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11966D3-B710-3042-BF94-DB522B98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4B3A829-51CB-7249-912A-50342F55F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9B389F-BD0C-A644-9861-0357DB06D62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2AC3412-7B23-0D4F-87F5-5D6A25F20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190B5E3-F488-874B-AF61-3FCC27E14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BD06673-B275-8747-A8FB-53A02083D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FD97CF0-C79E-1A43-BE01-735B3ADE05CC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3F4EE91-2BDD-1340-8D5A-BC48C8A2D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98006EB-C404-C743-983C-EF93306A6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692572B-E894-AA45-95AA-4AE8DF29A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F19ED4-167A-3B47-8602-E5F29043902B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608B04C-DF6D-4A45-8286-23400E689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97820D89-E998-D640-A5CC-E11766CEE8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3491EA6-4C0E-F34E-96AA-1B4A207A59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44CA32-AB01-4B45-B179-00F77630C6AD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116D76-13F3-AB46-88CC-89B8DB742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8B5C54A-C721-FF48-B645-83A6B1497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09B7F4-B923-A74C-A8FC-7C4106F477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C8AF4-8A5E-614D-8B13-0C26FB8D93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1742-C886-0B45-BB75-00478D85C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125A-A773-914C-A491-8D3ADC5F3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9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C2CEF-F02B-4940-B8B2-D4875F185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B616CB-BB43-904C-9F08-324F4D0F9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F0B19-13AC-6044-96C6-E0147338B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24582-9EAF-674F-A8C5-15515719B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D65B7-51FC-0A42-AB47-20742A1CF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DFFE9-C7EF-C741-AC22-4BF1F6435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BA8FC0-1089-9946-96D6-D1CAB00F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251A3-2FA5-7642-A345-F2377A408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3863B3-8653-5541-9164-70E710F7A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61AC8-D030-1348-9A22-099172160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9BB7C-34EF-FC47-A0C8-7D4B436D4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240A0-C04C-EB41-B289-4A7FB0290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8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96FA1-CABF-2A43-B4D1-92526DE00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15EBB6-61D0-8941-9F73-9355EE89E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06616E-6A55-D34A-B7D8-EC6E79042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E45FC-83A2-F941-939A-493774BA9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372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45B44-40EB-B644-85B8-0F31DFB4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FE6B7-45BE-B14F-A0C3-5807BE184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360DDF-A550-C84C-B4FA-0C7005610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BBE43-CB77-744D-ADF2-DFF7611A5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43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C878B6-EED0-4345-A0CD-E7F2B7336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0324EA-DBF2-D640-9B26-DA82D8356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78D7CD-1420-A647-BC28-7607B68EA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5F407-B36C-604C-9A0C-CF1617C71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6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E1A1FC-59F2-1046-9C18-E941EB944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76CA8-64E1-914B-B628-8FBB073C0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D42FCE-B611-EE41-8083-5CB259477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72AA-4AED-C542-A3C8-9EB7FDE350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F6EBB-B4BD-DC4D-94D9-3C6EC2F7D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0D91D-85AB-BE4D-97C0-404BBC4A3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5BA344-DCDA-EE43-9983-4F43BAD4A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27231-1C99-2647-906F-67DDB1FF9F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14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D569D-D186-1243-83EE-DDDCDB0E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C149-2271-974E-B0E8-8CDCED00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D6661-43EE-BE42-8DF1-8F33F9470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BB586-3FDE-C248-A26A-9B3F2C1B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13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F2F8-64B2-1E42-8C51-1B5B0E55B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8C60E-9DF8-F046-BA34-0132BCFEA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FCA20-E739-8742-BACB-610A376F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9202-FCDA-2545-93C5-E8B5CCC3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5A0A78-401C-0F48-A3BB-1CA087741E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931EB2D-597E-C444-8C3E-542BD8165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581813-CDB3-3540-A0EF-8873113DF0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192554-0C54-0240-BA1C-1D6149752E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93EA73-29F9-4747-B248-18B837CAC6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7CA9D7-78E3-1546-A6B4-A8C3397342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cliffmass.blogspot.com/2013/04/the-banana-belt-of-brookings-oregon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308E455-343C-DF47-88B4-DA3CC07F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Temperature Prediction</a:t>
            </a:r>
            <a:b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52D3EE7-5891-1546-9BA3-E73DD3DEF0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F1556BA-3472-EC43-B4C6-1BF46045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36-km terrain UW WRF</a:t>
            </a:r>
          </a:p>
        </p:txBody>
      </p:sp>
      <p:sp>
        <p:nvSpPr>
          <p:cNvPr id="24579" name="Vertical Text Placeholder 2">
            <a:extLst>
              <a:ext uri="{FF2B5EF4-FFF2-40B4-BE49-F238E27FC236}">
                <a16:creationId xmlns:a16="http://schemas.microsoft.com/office/drawing/2014/main" id="{FC8F0CEA-6ED5-9745-840E-78321B0BB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nov16.36kmterrain.gif">
            <a:extLst>
              <a:ext uri="{FF2B5EF4-FFF2-40B4-BE49-F238E27FC236}">
                <a16:creationId xmlns:a16="http://schemas.microsoft.com/office/drawing/2014/main" id="{212DD4CC-59AA-E249-B060-E1E148598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31112" r="13333" b="32221"/>
          <a:stretch/>
        </p:blipFill>
        <p:spPr bwMode="auto">
          <a:xfrm>
            <a:off x="1676400" y="1219200"/>
            <a:ext cx="571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B7A4D1F3-BAA5-DA4A-8CC5-99A79F467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7" name="Content Placeholder 3">
            <a:extLst>
              <a:ext uri="{FF2B5EF4-FFF2-40B4-BE49-F238E27FC236}">
                <a16:creationId xmlns:a16="http://schemas.microsoft.com/office/drawing/2014/main" id="{F86572F5-721A-2D4F-B390-0CB2BBBDD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14400"/>
            <a:ext cx="8497455" cy="52578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>
            <a:extLst>
              <a:ext uri="{FF2B5EF4-FFF2-40B4-BE49-F238E27FC236}">
                <a16:creationId xmlns:a16="http://schemas.microsoft.com/office/drawing/2014/main" id="{A9AF7DD2-4401-6F46-8C36-D8B0B8540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Condensation (e.g., dew) on ground</a:t>
            </a:r>
          </a:p>
        </p:txBody>
      </p:sp>
      <p:sp>
        <p:nvSpPr>
          <p:cNvPr id="109571" name="Content Placeholder 2">
            <a:extLst>
              <a:ext uri="{FF2B5EF4-FFF2-40B4-BE49-F238E27FC236}">
                <a16:creationId xmlns:a16="http://schemas.microsoft.com/office/drawing/2014/main" id="{2010A59B-4504-A04F-82D5-381258035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49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Can slow cooling near ground </a:t>
            </a:r>
            <a:r>
              <a:rPr lang="en-US" altLang="en-US" b="1" dirty="0">
                <a:ea typeface="ＭＳ Ｐゴシック" panose="020B0600070205080204" pitchFamily="34" charset="-128"/>
              </a:rPr>
              <a:t>as latent heat is released.</a:t>
            </a:r>
          </a:p>
        </p:txBody>
      </p:sp>
      <p:pic>
        <p:nvPicPr>
          <p:cNvPr id="109572" name="Picture 3">
            <a:extLst>
              <a:ext uri="{FF2B5EF4-FFF2-40B4-BE49-F238E27FC236}">
                <a16:creationId xmlns:a16="http://schemas.microsoft.com/office/drawing/2014/main" id="{E8AD6CC6-DD80-F84D-BB48-2AD121229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876800" cy="325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806E-B5EE-FE46-B4F4-132B97E15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Temperature Decline is Reduced When Dew Starts to Form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AB22858-A621-97EB-3451-61FA0F36B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0"/>
            <a:ext cx="6489501" cy="38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592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D0DB1A1D-AFEF-D74A-93F9-83BD63FE2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of water releases latent heat of fusion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39473C83-9023-5548-9480-3FA9CD601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Used in orchards to protect sensitive buds</a:t>
            </a:r>
          </a:p>
        </p:txBody>
      </p:sp>
      <p:pic>
        <p:nvPicPr>
          <p:cNvPr id="4" name="Picture 3" descr="wetfruit.JPG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BD1B0836-9FFD-3242-BCDF-9A6956DCA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385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7D8-68E8-A146-B25D-5529FAFB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B1EE4E-C74C-B945-9290-68597D82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37514"/>
            <a:ext cx="7641563" cy="5310886"/>
          </a:xfrm>
        </p:spPr>
      </p:pic>
    </p:spTree>
    <p:extLst>
      <p:ext uri="{BB962C8B-B14F-4D97-AF65-F5344CB8AC3E}">
        <p14:creationId xmlns:p14="http://schemas.microsoft.com/office/powerpoint/2010/main" val="1440098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>
            <a:extLst>
              <a:ext uri="{FF2B5EF4-FFF2-40B4-BE49-F238E27FC236}">
                <a16:creationId xmlns:a16="http://schemas.microsoft.com/office/drawing/2014/main" id="{60DE9053-D067-2243-896E-FD8F45200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Melting and Sublimation of Snow Cools the Atmosphere</a:t>
            </a: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696A5117-DC9E-EE4D-81DF-63D4146C3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8486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cause a drop in </a:t>
            </a:r>
            <a:r>
              <a:rPr lang="en-US" altLang="en-US" b="1" dirty="0">
                <a:ea typeface="ＭＳ Ｐゴシック" panose="020B0600070205080204" pitchFamily="34" charset="-128"/>
              </a:rPr>
              <a:t>freezing (or melting) levels and snow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Note: Freezing or melting level (0C elevation).  Snow level (level at which snow has melted)—about 300 m (1000 ft) below freezing level.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2B626706-D079-1C49-8FBA-280EFFC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343879"/>
            <a:ext cx="3524093" cy="2300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ACDA3-5E97-1143-A209-377E0A51C0AA}"/>
              </a:ext>
            </a:extLst>
          </p:cNvPr>
          <p:cNvSpPr txBox="1"/>
          <p:nvPr/>
        </p:nvSpPr>
        <p:spPr>
          <a:xfrm>
            <a:off x="2680765" y="5088397"/>
            <a:ext cx="161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Layer (OC)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EDC1-02DE-71A7-54C5-2A06C621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rt, scatter chart&#10;&#10;Description automatically generated">
            <a:extLst>
              <a:ext uri="{FF2B5EF4-FFF2-40B4-BE49-F238E27FC236}">
                <a16:creationId xmlns:a16="http://schemas.microsoft.com/office/drawing/2014/main" id="{3FB88CDB-E71B-1A24-7F14-EE70E2B64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762000"/>
            <a:ext cx="8170578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2930DA-3028-F004-5C3F-58FC3E8BEED8}"/>
              </a:ext>
            </a:extLst>
          </p:cNvPr>
          <p:cNvSpPr txBox="1"/>
          <p:nvPr/>
        </p:nvSpPr>
        <p:spPr>
          <a:xfrm>
            <a:off x="685800" y="2971800"/>
            <a:ext cx="1499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Isothermal</a:t>
            </a:r>
          </a:p>
          <a:p>
            <a:r>
              <a:rPr lang="en-US" dirty="0"/>
              <a:t>0C</a:t>
            </a:r>
          </a:p>
        </p:txBody>
      </p:sp>
    </p:spTree>
    <p:extLst>
      <p:ext uri="{BB962C8B-B14F-4D97-AF65-F5344CB8AC3E}">
        <p14:creationId xmlns:p14="http://schemas.microsoft.com/office/powerpoint/2010/main" val="13249712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a bright “band” on weather radars (melting snowflake is like a huge raindrop)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Produces an isothermal (32F) melting layer between the freezing and snow levels.</a:t>
            </a:r>
          </a:p>
          <a:p>
            <a:endParaRPr lang="en-US" dirty="0"/>
          </a:p>
        </p:txBody>
      </p:sp>
      <p:pic>
        <p:nvPicPr>
          <p:cNvPr id="5" name="Picture 4" descr="A close-up of a spider&#10;&#10;Description automatically generated with medium confidence">
            <a:extLst>
              <a:ext uri="{FF2B5EF4-FFF2-40B4-BE49-F238E27FC236}">
                <a16:creationId xmlns:a16="http://schemas.microsoft.com/office/drawing/2014/main" id="{78F92D01-A225-7446-A35E-0AD5AA317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5" t="9187" r="15589" b="13134"/>
          <a:stretch/>
        </p:blipFill>
        <p:spPr>
          <a:xfrm>
            <a:off x="7210246" y="2209800"/>
            <a:ext cx="1907628" cy="1676401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06226EE-BB3A-71A8-DAA3-C8FB3219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53" y="4150584"/>
            <a:ext cx="3819447" cy="24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46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1B78-8F5F-6D4E-9557-3279943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Melting of falling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C6AA-B860-2D44-81EF-E90639D8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90897"/>
            <a:ext cx="7010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Heavier precipitation produces </a:t>
            </a:r>
            <a:r>
              <a:rPr lang="en-US" altLang="en-US" b="1" dirty="0">
                <a:ea typeface="ＭＳ Ｐゴシック" panose="020B0600070205080204" pitchFamily="34" charset="-128"/>
              </a:rPr>
              <a:t>greater cooling and lowering of freezing level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 (sublimation) into unsaturated air can also drop freezing level, but effect is short-lived.</a:t>
            </a:r>
          </a:p>
          <a:p>
            <a:endParaRPr lang="en-US" dirty="0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A9F4EEF-4571-4DCF-AFF3-B7ECC957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267200"/>
            <a:ext cx="3524093" cy="23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42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>
            <a:extLst>
              <a:ext uri="{FF2B5EF4-FFF2-40B4-BE49-F238E27FC236}">
                <a16:creationId xmlns:a16="http://schemas.microsoft.com/office/drawing/2014/main" id="{AD1AE231-F16C-0C4B-B01A-AF7CF8A4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Bright Band</a:t>
            </a:r>
          </a:p>
        </p:txBody>
      </p:sp>
      <p:pic>
        <p:nvPicPr>
          <p:cNvPr id="113667" name="Content Placeholder 3">
            <a:extLst>
              <a:ext uri="{FF2B5EF4-FFF2-40B4-BE49-F238E27FC236}">
                <a16:creationId xmlns:a16="http://schemas.microsoft.com/office/drawing/2014/main" id="{E74C9C97-467F-844C-9F3A-BE82A4F33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457" y="1676400"/>
            <a:ext cx="8067675" cy="4572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Vertical Text Placeholder 2">
            <a:extLst>
              <a:ext uri="{FF2B5EF4-FFF2-40B4-BE49-F238E27FC236}">
                <a16:creationId xmlns:a16="http://schemas.microsoft.com/office/drawing/2014/main" id="{9E279F05-B494-E343-8A46-1E79CFA6ADF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Title 4">
            <a:extLst>
              <a:ext uri="{FF2B5EF4-FFF2-40B4-BE49-F238E27FC236}">
                <a16:creationId xmlns:a16="http://schemas.microsoft.com/office/drawing/2014/main" id="{64446CB3-88E2-ED43-8803-C0A2C217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4" name="Picture 5" descr="oct11.12kmterrain.gif">
            <a:extLst>
              <a:ext uri="{FF2B5EF4-FFF2-40B4-BE49-F238E27FC236}">
                <a16:creationId xmlns:a16="http://schemas.microsoft.com/office/drawing/2014/main" id="{6F5734E5-358F-B547-B312-62B6E878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81CA04-204A-7243-9A04-E6A06B230D23}"/>
              </a:ext>
            </a:extLst>
          </p:cNvPr>
          <p:cNvSpPr txBox="1"/>
          <p:nvPr/>
        </p:nvSpPr>
        <p:spPr>
          <a:xfrm>
            <a:off x="5486400" y="381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12-km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9F307-B3A2-8244-A71E-027D4D6F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65858A-5D65-2546-BA41-EA88E722A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13" y="1663700"/>
            <a:ext cx="8761174" cy="4584700"/>
          </a:xfrm>
        </p:spPr>
      </p:pic>
    </p:spTree>
    <p:extLst>
      <p:ext uri="{BB962C8B-B14F-4D97-AF65-F5344CB8AC3E}">
        <p14:creationId xmlns:p14="http://schemas.microsoft.com/office/powerpoint/2010/main" val="34111171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C128E9C1-25BB-BA4E-B44B-CB616B432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see bright band on radar imagery</a:t>
            </a:r>
          </a:p>
        </p:txBody>
      </p:sp>
      <p:pic>
        <p:nvPicPr>
          <p:cNvPr id="114691" name="Content Placeholder 3">
            <a:extLst>
              <a:ext uri="{FF2B5EF4-FFF2-40B4-BE49-F238E27FC236}">
                <a16:creationId xmlns:a16="http://schemas.microsoft.com/office/drawing/2014/main" id="{80FE00FB-556A-0940-8ABE-722FDF60F1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33500"/>
            <a:ext cx="6153150" cy="492252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B28E3F0-686F-1C42-9ECD-9DCF1774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9262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marginal conditions, melting can bring snow level down to surface in heaviest precipitation…rain elsewhere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C2DF077-B81E-964B-8F26-01B579245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438400"/>
            <a:ext cx="25908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Locally</a:t>
            </a:r>
          </a:p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seen in convergence zones</a:t>
            </a:r>
          </a:p>
        </p:txBody>
      </p:sp>
      <p:pic>
        <p:nvPicPr>
          <p:cNvPr id="115716" name="Picture 4" descr="200504041433.gif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B7331D8-A9F3-E84A-9B44-CD8DB83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9071"/>
            <a:ext cx="50485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966BF559-493C-AA4F-9A42-BD2021A2E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379" y="1066800"/>
            <a:ext cx="3124200" cy="1600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Snohomish, WA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April 4, 2005</a:t>
            </a:r>
          </a:p>
        </p:txBody>
      </p:sp>
      <p:pic>
        <p:nvPicPr>
          <p:cNvPr id="116739" name="Picture 1027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52290A5-4C7E-B34E-A0C5-9981E61E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&#13;Snowing_3.JPG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57DBDC3-CE66-8C4E-889E-2E8956C0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555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>
            <a:extLst>
              <a:ext uri="{FF2B5EF4-FFF2-40B4-BE49-F238E27FC236}">
                <a16:creationId xmlns:a16="http://schemas.microsoft.com/office/drawing/2014/main" id="{99D2162F-F4CF-474E-9A13-3E135E30F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Varying Surface Properties Affect Temperature</a:t>
            </a:r>
          </a:p>
        </p:txBody>
      </p:sp>
      <p:sp>
        <p:nvSpPr>
          <p:cNvPr id="118787" name="Content Placeholder 2">
            <a:extLst>
              <a:ext uri="{FF2B5EF4-FFF2-40B4-BE49-F238E27FC236}">
                <a16:creationId xmlns:a16="http://schemas.microsoft.com/office/drawing/2014/main" id="{303913B2-D990-A942-BE6F-1EADFDB442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2667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Surface properties can have large impact on surface temperatures.  Examples: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Albedo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conductivity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Soil/water thermal capacity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Soil moisture</a:t>
            </a:r>
          </a:p>
        </p:txBody>
      </p:sp>
      <p:pic>
        <p:nvPicPr>
          <p:cNvPr id="3" name="Picture 2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6199F10E-57EB-F54C-9A05-158D486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760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>
            <a:extLst>
              <a:ext uri="{FF2B5EF4-FFF2-40B4-BE49-F238E27FC236}">
                <a16:creationId xmlns:a16="http://schemas.microsoft.com/office/drawing/2014/main" id="{81099388-07F1-2D48-9040-9853F5B04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Snow Versus No Snow</a:t>
            </a:r>
          </a:p>
        </p:txBody>
      </p:sp>
      <p:sp>
        <p:nvSpPr>
          <p:cNvPr id="119811" name="Content Placeholder 2">
            <a:extLst>
              <a:ext uri="{FF2B5EF4-FFF2-40B4-BE49-F238E27FC236}">
                <a16:creationId xmlns:a16="http://schemas.microsoft.com/office/drawing/2014/main" id="{0170CDB8-F21C-E147-85A4-A26CDFB88C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Snow promotes cooling in four ways:</a:t>
            </a:r>
          </a:p>
          <a:p>
            <a:pPr lvl="1"/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Reflects solar, emits IR, reduces conduction of heat from below, takes energy to melt snow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10-15F cooling effect or more possible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temperature records often associated with snow.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Can have intense low-level horizontal temp gradients on snow boundaries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>
            <a:extLst>
              <a:ext uri="{FF2B5EF4-FFF2-40B4-BE49-F238E27FC236}">
                <a16:creationId xmlns:a16="http://schemas.microsoft.com/office/drawing/2014/main" id="{C987C2AF-DF9A-DF40-8796-158BD73DD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0835" name="Content Placeholder 3">
            <a:extLst>
              <a:ext uri="{FF2B5EF4-FFF2-40B4-BE49-F238E27FC236}">
                <a16:creationId xmlns:a16="http://schemas.microsoft.com/office/drawing/2014/main" id="{CA9DCBA0-2478-804F-A87E-0AEDA1A55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838200"/>
            <a:ext cx="6610350" cy="5287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37BDB-3E21-43A6-B4D8-4224DB4D1C48}"/>
              </a:ext>
            </a:extLst>
          </p:cNvPr>
          <p:cNvSpPr txBox="1"/>
          <p:nvPr/>
        </p:nvSpPr>
        <p:spPr>
          <a:xfrm>
            <a:off x="4295775" y="4419600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colder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699B-8E93-134F-8401-17E9A502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SNOW IS A COOLING MACHINE</a:t>
            </a:r>
          </a:p>
        </p:txBody>
      </p:sp>
      <p:pic>
        <p:nvPicPr>
          <p:cNvPr id="5" name="Content Placeholder 4" descr="A snowy landscape with trees&#10;&#10;Description automatically generated with medium confidence">
            <a:extLst>
              <a:ext uri="{FF2B5EF4-FFF2-40B4-BE49-F238E27FC236}">
                <a16:creationId xmlns:a16="http://schemas.microsoft.com/office/drawing/2014/main" id="{F4678583-E050-AC4F-BD68-54E49EC32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69" y="1905000"/>
            <a:ext cx="7772400" cy="3847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645C9-60EB-C646-8DA7-FF8DEE091388}"/>
              </a:ext>
            </a:extLst>
          </p:cNvPr>
          <p:cNvSpPr txBox="1"/>
          <p:nvPr/>
        </p:nvSpPr>
        <p:spPr>
          <a:xfrm>
            <a:off x="876300" y="590443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locations that get snow, record cold temperatures are inevitably associated with snow cover</a:t>
            </a:r>
          </a:p>
        </p:txBody>
      </p:sp>
    </p:spTree>
    <p:extLst>
      <p:ext uri="{BB962C8B-B14F-4D97-AF65-F5344CB8AC3E}">
        <p14:creationId xmlns:p14="http://schemas.microsoft.com/office/powerpoint/2010/main" val="24686717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>
            <a:extLst>
              <a:ext uri="{FF2B5EF4-FFF2-40B4-BE49-F238E27FC236}">
                <a16:creationId xmlns:a16="http://schemas.microsoft.com/office/drawing/2014/main" id="{174DD1BC-FF9F-0E4A-9E8B-F1DA6776A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moisture</a:t>
            </a:r>
          </a:p>
        </p:txBody>
      </p:sp>
      <p:sp>
        <p:nvSpPr>
          <p:cNvPr id="121859" name="Content Placeholder 2">
            <a:extLst>
              <a:ext uri="{FF2B5EF4-FFF2-40B4-BE49-F238E27FC236}">
                <a16:creationId xmlns:a16="http://schemas.microsoft.com/office/drawing/2014/main" id="{BC8C6C99-BC52-EE4A-B339-E9BE02D2B4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Moist surfaces result in cooling by evaporation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 warmer (Bowen ratio larger)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Forecaster needs to keep this in mind </a:t>
            </a:r>
            <a:r>
              <a:rPr lang="en-US" altLang="en-US" dirty="0">
                <a:ea typeface="ＭＳ Ｐゴシック" panose="020B0600070205080204" pitchFamily="34" charset="-128"/>
              </a:rPr>
              <a:t>(often not handled well in models)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Wet surfaces can produce surface air cooling of 1-5F and a surface temperature gradient where moisture gradients exist.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10954450-57BC-0D40-9554-1506F3253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3" name="Content Placeholder 6">
            <a:extLst>
              <a:ext uri="{FF2B5EF4-FFF2-40B4-BE49-F238E27FC236}">
                <a16:creationId xmlns:a16="http://schemas.microsoft.com/office/drawing/2014/main" id="{ED7F5669-CEED-4F4F-A96B-E11E13C891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03238"/>
            <a:ext cx="7772400" cy="2498725"/>
          </a:xfrm>
        </p:spPr>
      </p:pic>
      <p:pic>
        <p:nvPicPr>
          <p:cNvPr id="122884" name="Picture 8">
            <a:extLst>
              <a:ext uri="{FF2B5EF4-FFF2-40B4-BE49-F238E27FC236}">
                <a16:creationId xmlns:a16="http://schemas.microsoft.com/office/drawing/2014/main" id="{C20C909C-B5C9-384D-B031-0C55D588F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29000"/>
            <a:ext cx="39243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Vertical Text Placeholder 2">
            <a:extLst>
              <a:ext uri="{FF2B5EF4-FFF2-40B4-BE49-F238E27FC236}">
                <a16:creationId xmlns:a16="http://schemas.microsoft.com/office/drawing/2014/main" id="{37F624E7-9455-5E46-8354-5187B0C6FF7F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6C283412-23A6-6C47-8955-B24D8B744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8" name="Picture 5" descr="oct11.4kmterrain.gif">
            <a:extLst>
              <a:ext uri="{FF2B5EF4-FFF2-40B4-BE49-F238E27FC236}">
                <a16:creationId xmlns:a16="http://schemas.microsoft.com/office/drawing/2014/main" id="{3FE994A9-4AC1-6A4B-8905-46D0BDE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E99234-5541-5947-A331-D0C85B13AF26}"/>
              </a:ext>
            </a:extLst>
          </p:cNvPr>
          <p:cNvSpPr txBox="1"/>
          <p:nvPr/>
        </p:nvSpPr>
        <p:spPr>
          <a:xfrm>
            <a:off x="4267200" y="533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4-km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80B57-74B5-874B-A4B9-A195E77D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Real-Time Soil Moisture Maps are Available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C8D79ED-B934-7F41-9D56-59ED0DEB4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5" y="1905000"/>
            <a:ext cx="3868669" cy="41148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79956B9-B163-EC41-9626-0620A746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609603" cy="27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19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A9885D8-2626-A648-99D4-5B4EBC580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Influence of water bodies</a:t>
            </a:r>
          </a:p>
        </p:txBody>
      </p:sp>
      <p:sp>
        <p:nvSpPr>
          <p:cNvPr id="123907" name="Content Placeholder 2">
            <a:extLst>
              <a:ext uri="{FF2B5EF4-FFF2-40B4-BE49-F238E27FC236}">
                <a16:creationId xmlns:a16="http://schemas.microsoft.com/office/drawing/2014/main" id="{8F2DFA46-FE8E-8C4D-BAA3-8D9A8D430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has large heat capacity, with slowly changing temperature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Tend to be warmer than land surfaces during winter, cooler in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Creates large temperature gradients along coastal zones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 models gain resolution, doing a better job at this.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F764DEA8-484B-6248-8243-2DFBEC9A6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1" name="Content Placeholder 3">
            <a:extLst>
              <a:ext uri="{FF2B5EF4-FFF2-40B4-BE49-F238E27FC236}">
                <a16:creationId xmlns:a16="http://schemas.microsoft.com/office/drawing/2014/main" id="{97A6CC13-00FE-AF46-A360-C0533CF35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88746"/>
            <a:ext cx="6172200" cy="5907292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Figure11.11.jpg">
            <a:extLst>
              <a:ext uri="{FF2B5EF4-FFF2-40B4-BE49-F238E27FC236}">
                <a16:creationId xmlns:a16="http://schemas.microsoft.com/office/drawing/2014/main" id="{7E52D3FE-D94C-914D-95EA-494C4CB4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1038"/>
            <a:ext cx="6324600" cy="65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BD89ED-DED1-2E4F-8D80-962A39C3385A}"/>
              </a:ext>
            </a:extLst>
          </p:cNvPr>
          <p:cNvSpPr txBox="1"/>
          <p:nvPr/>
        </p:nvSpPr>
        <p:spPr>
          <a:xfrm>
            <a:off x="7315200" y="2854477"/>
            <a:ext cx="1544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January</a:t>
            </a:r>
          </a:p>
          <a:p>
            <a:r>
              <a:rPr lang="en-US" dirty="0"/>
              <a:t>Morning</a:t>
            </a:r>
          </a:p>
          <a:p>
            <a:r>
              <a:rPr lang="en-US" dirty="0"/>
              <a:t>6-7:30 AM</a:t>
            </a:r>
          </a:p>
        </p:txBody>
      </p:sp>
    </p:spTree>
    <p:extLst>
      <p:ext uri="{BB962C8B-B14F-4D97-AF65-F5344CB8AC3E}">
        <p14:creationId xmlns:p14="http://schemas.microsoft.com/office/powerpoint/2010/main" val="14832243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61DD-5EED-B342-9B97-120C0608822E}"/>
              </a:ext>
            </a:extLst>
          </p:cNvPr>
          <p:cNvSpPr txBox="1"/>
          <p:nvPr/>
        </p:nvSpPr>
        <p:spPr>
          <a:xfrm>
            <a:off x="297382" y="27432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201DA-A088-6544-AAE9-FBAB1E9B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5522"/>
            <a:ext cx="6430423" cy="6686956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B262-327F-FF40-B35E-AA510F116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Conduction of heat from below the surface can greatly change surface temperatures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DF68C-1D42-4044-BBC8-4E193D786D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6D55E76-85FA-D54B-BD68-6177B492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01975"/>
            <a:ext cx="5029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2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6882-DA5E-D24E-82EC-6E126ED7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 often are often the first (or only) places to ice up</a:t>
            </a:r>
          </a:p>
        </p:txBody>
      </p:sp>
      <p:pic>
        <p:nvPicPr>
          <p:cNvPr id="5" name="Content Placeholder 4" descr="A picture containing text, sky, sign, yellow&#10;&#10;Description automatically generated">
            <a:extLst>
              <a:ext uri="{FF2B5EF4-FFF2-40B4-BE49-F238E27FC236}">
                <a16:creationId xmlns:a16="http://schemas.microsoft.com/office/drawing/2014/main" id="{68DF155C-3C4F-4B4F-AB35-D1E067A94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452949"/>
            <a:ext cx="1670050" cy="1612900"/>
          </a:xfrm>
        </p:spPr>
      </p:pic>
      <p:pic>
        <p:nvPicPr>
          <p:cNvPr id="7" name="Picture 6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0AAC5BD1-F6F3-8E48-854A-7BEADEF5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64" y="2514600"/>
            <a:ext cx="61684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74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806-D671-B84F-A513-B6160CA2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696200" cy="609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Bridges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69645-3AE1-2441-BD9D-CC104458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990600"/>
            <a:ext cx="8153400" cy="4114800"/>
          </a:xfrm>
        </p:spPr>
        <p:txBody>
          <a:bodyPr/>
          <a:lstStyle/>
          <a:p>
            <a:r>
              <a:rPr lang="en-US" sz="2800" dirty="0"/>
              <a:t>Bridges have air under them, air being an excellent insulator.</a:t>
            </a:r>
          </a:p>
          <a:p>
            <a:r>
              <a:rPr lang="en-US" sz="2800" dirty="0"/>
              <a:t>The road surface can radiate heat to space and thus the bridge deck cools rapidly.</a:t>
            </a:r>
          </a:p>
          <a:p>
            <a:r>
              <a:rPr lang="en-US" sz="2800" dirty="0"/>
              <a:t>Roadway surfaces in contract with the soil are warmed by the heat conduction from below.</a:t>
            </a:r>
          </a:p>
          <a:p>
            <a:r>
              <a:rPr lang="en-US" sz="2800" dirty="0"/>
              <a:t>The conduction of warmth is largest early in the winter season.</a:t>
            </a:r>
          </a:p>
        </p:txBody>
      </p:sp>
      <p:pic>
        <p:nvPicPr>
          <p:cNvPr id="5" name="Picture 4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6C8C98E2-C881-E242-9EB9-A5D1C136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403023"/>
            <a:ext cx="3200400" cy="21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0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7FB-706A-984E-934C-BEECBB52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SnowWatch</a:t>
            </a:r>
            <a:r>
              <a:rPr lang="en-US" sz="4000" b="1" dirty="0">
                <a:solidFill>
                  <a:schemeClr val="accent2"/>
                </a:solidFill>
              </a:rPr>
              <a:t> Temps One Morning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8B90E8C-0C2C-1346-829B-C56F3DC06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96831"/>
            <a:ext cx="4724400" cy="4219656"/>
          </a:xfrm>
        </p:spPr>
      </p:pic>
    </p:spTree>
    <p:extLst>
      <p:ext uri="{BB962C8B-B14F-4D97-AF65-F5344CB8AC3E}">
        <p14:creationId xmlns:p14="http://schemas.microsoft.com/office/powerpoint/2010/main" val="33809658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6EAA59E6-AE0F-0748-ABEA-3BC220324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Effect</a:t>
            </a:r>
          </a:p>
        </p:txBody>
      </p:sp>
      <p:sp>
        <p:nvSpPr>
          <p:cNvPr id="125955" name="Content Placeholder 2">
            <a:extLst>
              <a:ext uri="{FF2B5EF4-FFF2-40B4-BE49-F238E27FC236}">
                <a16:creationId xmlns:a16="http://schemas.microsoft.com/office/drawing/2014/main" id="{568BEFAE-A01B-834F-A7DF-227D99838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077200" cy="3505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Concrete/asphalt/bricks have great thermal mass:  warm up during day and release heat at night.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heat released by combustion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Drier surfaces in urban areas…less evaporation/evapotranspiration</a:t>
            </a:r>
          </a:p>
        </p:txBody>
      </p:sp>
      <p:pic>
        <p:nvPicPr>
          <p:cNvPr id="5" name="Picture 4" descr="A picture containing sky, outdoor, city, shore&#10;&#10;Description automatically generated">
            <a:extLst>
              <a:ext uri="{FF2B5EF4-FFF2-40B4-BE49-F238E27FC236}">
                <a16:creationId xmlns:a16="http://schemas.microsoft.com/office/drawing/2014/main" id="{F7B48DE0-D412-4744-A716-0E4FDD6B2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495800"/>
            <a:ext cx="3505200" cy="21771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74E6DBF-8162-2046-9632-71923C6BB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Vertical Text Placeholder 2">
            <a:extLst>
              <a:ext uri="{FF2B5EF4-FFF2-40B4-BE49-F238E27FC236}">
                <a16:creationId xmlns:a16="http://schemas.microsoft.com/office/drawing/2014/main" id="{6AAF09F3-EC44-AF49-ADB1-DF7C2FC029AE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60616AC6-27EF-A54D-8277-8070BC75A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964"/>
            <a:ext cx="751205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311E7-6612-B542-A52C-7442D8DD0816}"/>
              </a:ext>
            </a:extLst>
          </p:cNvPr>
          <p:cNvSpPr txBox="1"/>
          <p:nvPr/>
        </p:nvSpPr>
        <p:spPr>
          <a:xfrm>
            <a:off x="4953000" y="121920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km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3F4B-721F-BE42-BEE6-81ED4BC2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Urban heat islands occur in our major cities</a:t>
            </a:r>
          </a:p>
        </p:txBody>
      </p:sp>
      <p:pic>
        <p:nvPicPr>
          <p:cNvPr id="21507" name="Picture 4" descr="urbanheatisland.jpg">
            <a:extLst>
              <a:ext uri="{FF2B5EF4-FFF2-40B4-BE49-F238E27FC236}">
                <a16:creationId xmlns:a16="http://schemas.microsoft.com/office/drawing/2014/main" id="{43E71312-9DA2-3E41-93C5-E2B7424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/>
          <a:stretch>
            <a:fillRect/>
          </a:stretch>
        </p:blipFill>
        <p:spPr bwMode="auto">
          <a:xfrm>
            <a:off x="846138" y="2060575"/>
            <a:ext cx="8081962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5">
            <a:extLst>
              <a:ext uri="{FF2B5EF4-FFF2-40B4-BE49-F238E27FC236}">
                <a16:creationId xmlns:a16="http://schemas.microsoft.com/office/drawing/2014/main" id="{9EC08009-25E2-5A4D-97B8-FDB1FCBA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2111375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6722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BBA9454B-8047-0849-B535-F5CBC38E3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6868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 Example:  London</a:t>
            </a:r>
          </a:p>
        </p:txBody>
      </p:sp>
      <p:pic>
        <p:nvPicPr>
          <p:cNvPr id="126979" name="Content Placeholder 3">
            <a:extLst>
              <a:ext uri="{FF2B5EF4-FFF2-40B4-BE49-F238E27FC236}">
                <a16:creationId xmlns:a16="http://schemas.microsoft.com/office/drawing/2014/main" id="{922A47F7-8DEB-8E4D-9BBE-9D5733DB14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76400"/>
            <a:ext cx="5637213" cy="4351338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E660-E3FB-114A-87B3-68DD1E35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>
                <a:solidFill>
                  <a:srgbClr val="000090"/>
                </a:solidFill>
                <a:ea typeface="ＭＳ Ｐゴシック" panose="020B0600070205080204" pitchFamily="34" charset="-128"/>
              </a:rPr>
              <a:t>Seattle’s urban core often 2-10F warmer than it would have been without concrete and buildings</a:t>
            </a:r>
          </a:p>
        </p:txBody>
      </p:sp>
      <p:pic>
        <p:nvPicPr>
          <p:cNvPr id="22531" name="Content Placeholder 3" descr="heatislandir.tiff">
            <a:extLst>
              <a:ext uri="{FF2B5EF4-FFF2-40B4-BE49-F238E27FC236}">
                <a16:creationId xmlns:a16="http://schemas.microsoft.com/office/drawing/2014/main" id="{A4559BF1-DE9D-6541-9EDD-EB766F7D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4260444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5167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E263BB7A-C60A-9645-B6AD-855FAF5D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5720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 descr="5168.jpg     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463B80C6-E329-9442-A4E1-066DABA9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076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21470-932C-7348-B1FB-8EC25C56075C}"/>
              </a:ext>
            </a:extLst>
          </p:cNvPr>
          <p:cNvSpPr txBox="1"/>
          <p:nvPr/>
        </p:nvSpPr>
        <p:spPr>
          <a:xfrm>
            <a:off x="5337206" y="914400"/>
            <a:ext cx="282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New York City Area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75088520-E207-4948-A702-6A8807293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29" y="326231"/>
            <a:ext cx="7772400" cy="1362075"/>
          </a:xfrm>
        </p:spPr>
        <p:txBody>
          <a:bodyPr/>
          <a:lstStyle/>
          <a:p>
            <a:r>
              <a:rPr lang="en-US" altLang="en-US" sz="3600" cap="none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LOCAL DIURNAL CIRCULATIONS ON TEMPERATURE</a:t>
            </a:r>
          </a:p>
        </p:txBody>
      </p:sp>
      <p:sp>
        <p:nvSpPr>
          <p:cNvPr id="132099" name="Text Placeholder 2">
            <a:extLst>
              <a:ext uri="{FF2B5EF4-FFF2-40B4-BE49-F238E27FC236}">
                <a16:creationId xmlns:a16="http://schemas.microsoft.com/office/drawing/2014/main" id="{61572734-47CF-1341-AEA0-EE117411C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081213"/>
            <a:ext cx="7772400" cy="15001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Sea and land breezes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ea typeface="ＭＳ Ｐゴシック" panose="020B0600070205080204" pitchFamily="34" charset="-128"/>
              </a:rPr>
              <a:t>Upslope and downslope flows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20FF27-A637-D93D-594E-F774690B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38587"/>
            <a:ext cx="7772400" cy="2336936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>
            <a:extLst>
              <a:ext uri="{FF2B5EF4-FFF2-40B4-BE49-F238E27FC236}">
                <a16:creationId xmlns:a16="http://schemas.microsoft.com/office/drawing/2014/main" id="{A4339ECC-85D5-1A40-8FE1-EFF03DB39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3352800" cy="477361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Sea/land breeze circulations</a:t>
            </a:r>
          </a:p>
        </p:txBody>
      </p:sp>
      <p:pic>
        <p:nvPicPr>
          <p:cNvPr id="133123" name="Content Placeholder 5" descr="6.1seabreeze3.tiff">
            <a:extLst>
              <a:ext uri="{FF2B5EF4-FFF2-40B4-BE49-F238E27FC236}">
                <a16:creationId xmlns:a16="http://schemas.microsoft.com/office/drawing/2014/main" id="{9C1C6305-D6E0-EB4B-8D55-69C8D1F3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/>
          <a:stretch>
            <a:fillRect/>
          </a:stretch>
        </p:blipFill>
        <p:spPr bwMode="auto">
          <a:xfrm>
            <a:off x="3657599" y="381000"/>
            <a:ext cx="5121059" cy="553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D1C0D5CC-4CC9-9543-9F38-1857E104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sea breeze can cap or slow coastal temperature rises during mid-day by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advecting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cool marine air inland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C86AD2-84F7-D543-95CE-4FB46A44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14600"/>
            <a:ext cx="7239000" cy="3200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Often cuts off diurnal rise during late morning/early afternoon as cool marine air moves in with the sea breeze.</a:t>
            </a:r>
          </a:p>
        </p:txBody>
      </p:sp>
      <p:pic>
        <p:nvPicPr>
          <p:cNvPr id="4" name="Content Placeholder 5" descr="6.1seabreeze3.tiff">
            <a:extLst>
              <a:ext uri="{FF2B5EF4-FFF2-40B4-BE49-F238E27FC236}">
                <a16:creationId xmlns:a16="http://schemas.microsoft.com/office/drawing/2014/main" id="{8C3235A2-10ED-A945-83D6-7D315B9A0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25" r="-19225" b="48919"/>
          <a:stretch/>
        </p:blipFill>
        <p:spPr bwMode="auto">
          <a:xfrm>
            <a:off x="2286000" y="4133193"/>
            <a:ext cx="441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62BAA590-9E33-B64E-8F1B-8CE65941D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303112"/>
              </p:ext>
            </p:extLst>
          </p:nvPr>
        </p:nvGraphicFramePr>
        <p:xfrm>
          <a:off x="1066800" y="838200"/>
          <a:ext cx="7893242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327400" progId="Word.Document.8">
                  <p:embed/>
                </p:oleObj>
              </mc:Choice>
              <mc:Fallback>
                <p:oleObj name="Document" r:id="rId2" imgW="5486400" imgH="3327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38200"/>
                        <a:ext cx="7893242" cy="478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3" descr="6.9cloudfront.tiff">
            <a:extLst>
              <a:ext uri="{FF2B5EF4-FFF2-40B4-BE49-F238E27FC236}">
                <a16:creationId xmlns:a16="http://schemas.microsoft.com/office/drawing/2014/main" id="{F7798951-3A53-D044-A5CA-0640326D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8" y="1524000"/>
            <a:ext cx="6215063" cy="48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D19C0-A791-7E45-B88D-31896F2A6912}"/>
              </a:ext>
            </a:extLst>
          </p:cNvPr>
          <p:cNvSpPr txBox="1"/>
          <p:nvPr/>
        </p:nvSpPr>
        <p:spPr>
          <a:xfrm>
            <a:off x="1828800" y="762000"/>
            <a:ext cx="5788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Sea Breeze Front on the WA coast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7EFB819-0F99-AB43-9E5F-3B79D295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763000" cy="1066800"/>
          </a:xfrm>
        </p:spPr>
        <p:txBody>
          <a:bodyPr/>
          <a:lstStyle/>
          <a:p>
            <a:pPr algn="l" eaLnBrk="1" hangingPunct="1"/>
            <a:r>
              <a:rPr lang="en-US" altLang="en-US" sz="13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chemeClr val="accent2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Comparison of the daily temperature cycle between observations (blue dashed) and the model (red triangles) for a coastal location (Boston, MA) on 10 August 1997 impacted by the passage of a sea breeze front.</a:t>
            </a:r>
          </a:p>
        </p:txBody>
      </p:sp>
      <p:pic>
        <p:nvPicPr>
          <p:cNvPr id="136195" name="Picture 3" descr="&#10;lwindj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4949CB-4F70-7245-9729-479202294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9" b="6017"/>
          <a:stretch/>
        </p:blipFill>
        <p:spPr bwMode="auto">
          <a:xfrm>
            <a:off x="1219200" y="2743200"/>
            <a:ext cx="7086600" cy="381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2945BA7-B607-E249-8785-D9E8C3C96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1988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 and Go Home?</a:t>
            </a:r>
          </a:p>
        </p:txBody>
      </p:sp>
      <p:sp>
        <p:nvSpPr>
          <p:cNvPr id="23555" name="Vertical Text Placeholder 2">
            <a:extLst>
              <a:ext uri="{FF2B5EF4-FFF2-40B4-BE49-F238E27FC236}">
                <a16:creationId xmlns:a16="http://schemas.microsoft.com/office/drawing/2014/main" id="{902D820A-AA7D-F248-ACB7-DFE0F3069312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/>
        <p:txBody>
          <a:bodyPr vert="horz"/>
          <a:lstStyle/>
          <a:p>
            <a:pPr marL="514350" indent="-51435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(2)  </a:t>
            </a:r>
            <a:r>
              <a:rPr lang="en-US" altLang="en-US" b="1">
                <a:ea typeface="ＭＳ Ｐゴシック" panose="020B0600070205080204" pitchFamily="34" charset="-128"/>
              </a:rPr>
              <a:t>Model resolution is often inadequate for properly simulating important features that influence temperature.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Examples include the Columbia River Gorge and drainage flows in valleys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Coastal temperature contrasts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sea-breeze-medium.png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828CBB3-0F1D-0C4B-934B-D402220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68374"/>
            <a:ext cx="495509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608BE-F5AF-4646-A61D-A0C1A0000ABA}"/>
              </a:ext>
            </a:extLst>
          </p:cNvPr>
          <p:cNvSpPr txBox="1"/>
          <p:nvPr/>
        </p:nvSpPr>
        <p:spPr>
          <a:xfrm>
            <a:off x="838200" y="2397948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Same thing is true in NYC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6F13EC55-7ED5-0946-9552-87FC653F5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 breezes and resultant cooling can occur on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5AE58-0CC6-E544-AF43-908E3FB9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ocean coasts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coasts of bays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lakes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 large rivers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and even over land where there are differences in temperature (e.g., due to snow or soil moisture distributions!)</a:t>
            </a:r>
            <a:endParaRPr lang="en-US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/>
          <a:stretch/>
        </p:blipFill>
        <p:spPr bwMode="auto">
          <a:xfrm>
            <a:off x="3941762" y="160954"/>
            <a:ext cx="4364038" cy="666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46B9A-0B26-FA4D-9BDD-AECBCF657701}"/>
              </a:ext>
            </a:extLst>
          </p:cNvPr>
          <p:cNvSpPr txBox="1"/>
          <p:nvPr/>
        </p:nvSpPr>
        <p:spPr>
          <a:xfrm>
            <a:off x="838200" y="1905506"/>
            <a:ext cx="2421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Washington State sea breezes—big influence on temperature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&#13;File_01.jpg#5                                                  0009FA8B&#13;Macintosh2 HD                  ABA78158:">
            <a:extLst>
              <a:ext uri="{FF2B5EF4-FFF2-40B4-BE49-F238E27FC236}">
                <a16:creationId xmlns:a16="http://schemas.microsoft.com/office/drawing/2014/main" id="{304AEC41-5D67-BD41-BAC5-7BCBA9681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33046" b="33780"/>
          <a:stretch/>
        </p:blipFill>
        <p:spPr bwMode="auto">
          <a:xfrm>
            <a:off x="381000" y="762000"/>
            <a:ext cx="857759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300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Object 2">
            <a:extLst>
              <a:ext uri="{FF2B5EF4-FFF2-40B4-BE49-F238E27FC236}">
                <a16:creationId xmlns:a16="http://schemas.microsoft.com/office/drawing/2014/main" id="{77B6186F-C4DA-2547-87B4-2D4C23B45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762000"/>
          <a:ext cx="4838700" cy="531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851400" imgH="5321300" progId="Word.Document.8">
                  <p:embed/>
                </p:oleObj>
              </mc:Choice>
              <mc:Fallback>
                <p:oleObj name="Document" r:id="rId2" imgW="4851400" imgH="5321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762000"/>
                        <a:ext cx="4838700" cy="531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5" name="TextBox 1">
            <a:extLst>
              <a:ext uri="{FF2B5EF4-FFF2-40B4-BE49-F238E27FC236}">
                <a16:creationId xmlns:a16="http://schemas.microsoft.com/office/drawing/2014/main" id="{306374F3-2964-1147-BF17-D7A37451F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43000"/>
            <a:ext cx="27051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The Sound Breeze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Brings Afternoon Cooling During Summer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Over Central Sound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FE17685A-FF04-B045-9797-AF2BF1E4A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2286000" cy="2819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Slope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Winds</a:t>
            </a:r>
          </a:p>
        </p:txBody>
      </p:sp>
      <p:pic>
        <p:nvPicPr>
          <p:cNvPr id="146435" name="Picture 2" descr="Figure6.2.jpg">
            <a:extLst>
              <a:ext uri="{FF2B5EF4-FFF2-40B4-BE49-F238E27FC236}">
                <a16:creationId xmlns:a16="http://schemas.microsoft.com/office/drawing/2014/main" id="{A4A7204C-377E-E54A-9ACA-3489D39A1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2" y="685800"/>
            <a:ext cx="5029200" cy="590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>
            <a:extLst>
              <a:ext uri="{FF2B5EF4-FFF2-40B4-BE49-F238E27FC236}">
                <a16:creationId xmlns:a16="http://schemas.microsoft.com/office/drawing/2014/main" id="{4FD62FAB-F2ED-A841-BC93-55472F75D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slope winds</a:t>
            </a:r>
          </a:p>
        </p:txBody>
      </p:sp>
      <p:sp>
        <p:nvSpPr>
          <p:cNvPr id="145411" name="Content Placeholder 2">
            <a:extLst>
              <a:ext uri="{FF2B5EF4-FFF2-40B4-BE49-F238E27FC236}">
                <a16:creationId xmlns:a16="http://schemas.microsoft.com/office/drawing/2014/main" id="{272B8CF6-9514-4744-B0B2-AF644A2E5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influence on low-level temperatures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Importantly, drainage/downslope winds produce cooling at bottom of slopes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Example:  Salt Lake City eastern suburbs downstream of gaps often cool 10-15F compared to surrounding areas.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oldairdrainage.gif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D28497A-D154-3F45-8E56-40B23411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62400"/>
            <a:ext cx="5943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sangre2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087E9B1-A278-C340-B789-BC46EAD2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27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1">
            <a:extLst>
              <a:ext uri="{FF2B5EF4-FFF2-40B4-BE49-F238E27FC236}">
                <a16:creationId xmlns:a16="http://schemas.microsoft.com/office/drawing/2014/main" id="{2C7D4BE2-2570-A84D-96D7-BF0D3F820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5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>
            <a:extLst>
              <a:ext uri="{FF2B5EF4-FFF2-40B4-BE49-F238E27FC236}">
                <a16:creationId xmlns:a16="http://schemas.microsoft.com/office/drawing/2014/main" id="{182AB8A8-7F1C-9141-90A8-B66F5359B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47459" name="Picture 2" descr="Figure6.19.jpg">
            <a:extLst>
              <a:ext uri="{FF2B5EF4-FFF2-40B4-BE49-F238E27FC236}">
                <a16:creationId xmlns:a16="http://schemas.microsoft.com/office/drawing/2014/main" id="{47E5B314-F1D6-9E45-965D-2BA2FF44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858000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B9C587D-0AFB-7049-81F7-A515734AEC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rainage.gi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E78700A-1B41-5B47-879E-79128B1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5978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>
            <a:extLst>
              <a:ext uri="{FF2B5EF4-FFF2-40B4-BE49-F238E27FC236}">
                <a16:creationId xmlns:a16="http://schemas.microsoft.com/office/drawing/2014/main" id="{AC422B52-D053-1747-8CCD-42EE45CB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91210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9124C-B836-4F49-BF99-7E2AB5E9CE98}"/>
              </a:ext>
            </a:extLst>
          </p:cNvPr>
          <p:cNvSpPr txBox="1"/>
          <p:nvPr/>
        </p:nvSpPr>
        <p:spPr>
          <a:xfrm>
            <a:off x="914400" y="914400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Cold, dense air tends to settle into lower elevations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road, sky&#10;&#10;Description automatically generated">
            <a:extLst>
              <a:ext uri="{FF2B5EF4-FFF2-40B4-BE49-F238E27FC236}">
                <a16:creationId xmlns:a16="http://schemas.microsoft.com/office/drawing/2014/main" id="{05A96431-4AE7-A043-8E0C-210C88A8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5800"/>
            <a:ext cx="4701571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79996-EA50-8644-8591-0F951170D447}"/>
              </a:ext>
            </a:extLst>
          </p:cNvPr>
          <p:cNvSpPr txBox="1"/>
          <p:nvPr/>
        </p:nvSpPr>
        <p:spPr>
          <a:xfrm>
            <a:off x="76200" y="2997815"/>
            <a:ext cx="3212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 on the microscale</a:t>
            </a:r>
          </a:p>
        </p:txBody>
      </p:sp>
    </p:spTree>
    <p:extLst>
      <p:ext uri="{BB962C8B-B14F-4D97-AF65-F5344CB8AC3E}">
        <p14:creationId xmlns:p14="http://schemas.microsoft.com/office/powerpoint/2010/main" val="245346015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1">
            <a:extLst>
              <a:ext uri="{FF2B5EF4-FFF2-40B4-BE49-F238E27FC236}">
                <a16:creationId xmlns:a16="http://schemas.microsoft.com/office/drawing/2014/main" id="{ED0B0920-3090-7F4C-A7D9-B0110B15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97510"/>
            <a:ext cx="4419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b="1" dirty="0">
                <a:solidFill>
                  <a:schemeClr val="accent2"/>
                </a:solidFill>
              </a:rPr>
              <a:t>Mesoscale Cold Pools</a:t>
            </a:r>
          </a:p>
          <a:p>
            <a:endParaRPr lang="en-US" altLang="en-US" dirty="0"/>
          </a:p>
          <a:p>
            <a:r>
              <a:rPr lang="en-US" altLang="en-US" sz="3200" dirty="0"/>
              <a:t>Cold air can collect in mesoscale basins…such as the Columbia Basin of eastern Washington, the  Willamette Valley, Central Valley of CA, and many more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44FE5BE-94C1-864D-82BA-3A211C465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3276"/>
            <a:ext cx="3445609" cy="5506534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" descr="i1520-0434-16-4-432-f01.jpg">
            <a:extLst>
              <a:ext uri="{FF2B5EF4-FFF2-40B4-BE49-F238E27FC236}">
                <a16:creationId xmlns:a16="http://schemas.microsoft.com/office/drawing/2014/main" id="{772B5487-DA62-184F-B797-582EFBA26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0"/>
            <a:ext cx="689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7B68FA7-3D77-904F-B511-ADACC0BBC7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57600" y="76200"/>
            <a:ext cx="5334000" cy="1447800"/>
          </a:xfrm>
        </p:spPr>
        <p:txBody>
          <a:bodyPr/>
          <a:lstStyle/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Near Sea Level Gap</a:t>
            </a:r>
          </a:p>
          <a:p>
            <a:pPr algn="l" eaLnBrk="1" hangingPunct="1"/>
            <a:r>
              <a:rPr lang="en-US" altLang="en-US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  <a:endParaRPr lang="en-US" altLang="en-US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1" descr="i1520-0493-129-10-2600-f08.gif">
            <a:extLst>
              <a:ext uri="{FF2B5EF4-FFF2-40B4-BE49-F238E27FC236}">
                <a16:creationId xmlns:a16="http://schemas.microsoft.com/office/drawing/2014/main" id="{8629AB6B-D828-1742-B08E-B50691037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82600"/>
            <a:ext cx="8255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 descr="i1520-0434-16-4-432-f03.gif">
            <a:extLst>
              <a:ext uri="{FF2B5EF4-FFF2-40B4-BE49-F238E27FC236}">
                <a16:creationId xmlns:a16="http://schemas.microsoft.com/office/drawing/2014/main" id="{108E0641-1830-C748-8117-6836F6A66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Box 2">
            <a:extLst>
              <a:ext uri="{FF2B5EF4-FFF2-40B4-BE49-F238E27FC236}">
                <a16:creationId xmlns:a16="http://schemas.microsoft.com/office/drawing/2014/main" id="{3ECE0572-B6D6-464A-8735-FAA687F6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6" y="2057400"/>
            <a:ext cx="20601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Washington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Cold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Pool </a:t>
            </a:r>
          </a:p>
          <a:p>
            <a:r>
              <a:rPr lang="en-US" altLang="en-US" sz="2800" b="1" dirty="0">
                <a:solidFill>
                  <a:schemeClr val="accent2"/>
                </a:solidFill>
              </a:rPr>
              <a:t>Climatology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1B51EA2E-8361-CB42-AA01-0690E188F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4697260" cy="2743200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9AB186-BB73-C746-9A44-604544BE0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62100"/>
            <a:ext cx="2933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0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4E38CE6-B0A8-6146-8B97-DC02DB10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5043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C9ACA-4B37-2240-8484-B2A5AE3DAB7D}"/>
              </a:ext>
            </a:extLst>
          </p:cNvPr>
          <p:cNvSpPr txBox="1"/>
          <p:nvPr/>
        </p:nvSpPr>
        <p:spPr>
          <a:xfrm>
            <a:off x="3200400" y="685800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171436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B28774D-3B0F-FB4F-B02D-43D6C2EFD8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76200"/>
            <a:ext cx="4800600" cy="1600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Columbia Gorge Flow Simulation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42ECD03A-F6E8-FB4F-A61E-6451B35DB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Cold Pool Forecasting Issues</a:t>
            </a:r>
          </a:p>
        </p:txBody>
      </p:sp>
      <p:sp>
        <p:nvSpPr>
          <p:cNvPr id="158723" name="Content Placeholder 2">
            <a:extLst>
              <a:ext uri="{FF2B5EF4-FFF2-40B4-BE49-F238E27FC236}">
                <a16:creationId xmlns:a16="http://schemas.microsoft.com/office/drawing/2014/main" id="{004D8007-41C4-6443-B923-FF7709D535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428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often mix out cold air too readily…resulting in warm temperature biases at low levels.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Cold pools are often capped by inversion, which can be very persistent.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Mixing out of cold pools is a difficult forecasting problem</a:t>
            </a:r>
            <a:r>
              <a:rPr lang="en-US" altLang="en-US" dirty="0">
                <a:ea typeface="ＭＳ Ｐゴシック" panose="020B0600070205080204" pitchFamily="34" charset="-128"/>
              </a:rPr>
              <a:t>…often takes a strong synoptic system capable of mixing out the inversion overhead.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>
            <a:extLst>
              <a:ext uri="{FF2B5EF4-FFF2-40B4-BE49-F238E27FC236}">
                <a16:creationId xmlns:a16="http://schemas.microsoft.com/office/drawing/2014/main" id="{F253D9D4-8606-854E-936B-30D0973C22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172" y="289144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Gap Winds and Temperatures</a:t>
            </a:r>
          </a:p>
        </p:txBody>
      </p:sp>
      <p:sp>
        <p:nvSpPr>
          <p:cNvPr id="159747" name="Content Placeholder 2">
            <a:extLst>
              <a:ext uri="{FF2B5EF4-FFF2-40B4-BE49-F238E27FC236}">
                <a16:creationId xmlns:a16="http://schemas.microsoft.com/office/drawing/2014/main" id="{7BFBE5FD-8943-044F-8B8D-E40C363A18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172" y="1440027"/>
            <a:ext cx="830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cooler air in and immediately downstream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lower dew point as well downwind of gaps.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Local examples:  Columbia River Gorge, Fraser River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DC120-143B-AD4F-8639-E4A127E6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8500"/>
          <a:stretch/>
        </p:blipFill>
        <p:spPr bwMode="auto">
          <a:xfrm>
            <a:off x="5257800" y="4572000"/>
            <a:ext cx="3586163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1A33B390-7A7A-1644-9C77-4BC1AC60B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73277" y="1219200"/>
            <a:ext cx="3124200" cy="1828800"/>
          </a:xfrm>
        </p:spPr>
        <p:txBody>
          <a:bodyPr/>
          <a:lstStyle/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Columbia Gorge: Near Sea Level Gap</a:t>
            </a:r>
          </a:p>
          <a:p>
            <a:pPr algn="l" eaLnBrk="1" hangingPunct="1"/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On Border of WA and OR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1FA274B-DFDF-974C-97C4-A77EC1BA0B7C}"/>
              </a:ext>
            </a:extLst>
          </p:cNvPr>
          <p:cNvSpPr/>
          <p:nvPr/>
        </p:nvSpPr>
        <p:spPr bwMode="auto">
          <a:xfrm rot="20307078">
            <a:off x="4065338" y="3926976"/>
            <a:ext cx="1981200" cy="52261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26">
            <a:extLst>
              <a:ext uri="{FF2B5EF4-FFF2-40B4-BE49-F238E27FC236}">
                <a16:creationId xmlns:a16="http://schemas.microsoft.com/office/drawing/2014/main" id="{5F8DD480-BBC9-0C4D-97EC-6F72CF85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6915" name="Rectangle 1027">
            <a:extLst>
              <a:ext uri="{FF2B5EF4-FFF2-40B4-BE49-F238E27FC236}">
                <a16:creationId xmlns:a16="http://schemas.microsoft.com/office/drawing/2014/main" id="{4C2D4920-5329-634D-AE83-DFE2105BF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166916" name="Group 1028">
            <a:extLst>
              <a:ext uri="{FF2B5EF4-FFF2-40B4-BE49-F238E27FC236}">
                <a16:creationId xmlns:a16="http://schemas.microsoft.com/office/drawing/2014/main" id="{6438CC1A-8C53-8B4C-94E3-EDA70D73128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166917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FC2840C5-6A8B-E04D-A389-9F05B9A25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6918" name="Group 1030">
              <a:extLst>
                <a:ext uri="{FF2B5EF4-FFF2-40B4-BE49-F238E27FC236}">
                  <a16:creationId xmlns:a16="http://schemas.microsoft.com/office/drawing/2014/main" id="{0DEB8C44-EECD-ED4B-AA5D-D9B9557B9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166919" name="Group 1031">
                <a:extLst>
                  <a:ext uri="{FF2B5EF4-FFF2-40B4-BE49-F238E27FC236}">
                    <a16:creationId xmlns:a16="http://schemas.microsoft.com/office/drawing/2014/main" id="{2E3C8FD4-8A18-B74D-908B-E55F0689F1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166921" name="Text Box 1032">
                  <a:extLst>
                    <a:ext uri="{FF2B5EF4-FFF2-40B4-BE49-F238E27FC236}">
                      <a16:creationId xmlns:a16="http://schemas.microsoft.com/office/drawing/2014/main" id="{9267FB49-1C92-7544-8337-6E208F5C54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166922" name="Text Box 1033">
                  <a:extLst>
                    <a:ext uri="{FF2B5EF4-FFF2-40B4-BE49-F238E27FC236}">
                      <a16:creationId xmlns:a16="http://schemas.microsoft.com/office/drawing/2014/main" id="{9F273332-CF04-0A43-B30A-A15E6FDB46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166923" name="Text Box 1034">
                  <a:extLst>
                    <a:ext uri="{FF2B5EF4-FFF2-40B4-BE49-F238E27FC236}">
                      <a16:creationId xmlns:a16="http://schemas.microsoft.com/office/drawing/2014/main" id="{8D68841A-6B1A-8A4E-8739-C4C3D58E6F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166924" name="Line 1035">
                  <a:extLst>
                    <a:ext uri="{FF2B5EF4-FFF2-40B4-BE49-F238E27FC236}">
                      <a16:creationId xmlns:a16="http://schemas.microsoft.com/office/drawing/2014/main" id="{D4567BC5-F6AE-E74B-B1AD-B27A73B6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5" name="Text Box 1036">
                  <a:extLst>
                    <a:ext uri="{FF2B5EF4-FFF2-40B4-BE49-F238E27FC236}">
                      <a16:creationId xmlns:a16="http://schemas.microsoft.com/office/drawing/2014/main" id="{74E2717B-8C7C-BB46-BAA5-09EF1B3A6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166926" name="Line 1037">
                  <a:extLst>
                    <a:ext uri="{FF2B5EF4-FFF2-40B4-BE49-F238E27FC236}">
                      <a16:creationId xmlns:a16="http://schemas.microsoft.com/office/drawing/2014/main" id="{24E44522-B91E-CE49-8667-6317ACF7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7" name="Line 1038">
                  <a:extLst>
                    <a:ext uri="{FF2B5EF4-FFF2-40B4-BE49-F238E27FC236}">
                      <a16:creationId xmlns:a16="http://schemas.microsoft.com/office/drawing/2014/main" id="{02607851-EBAA-DD41-933C-5E143C0DE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8" name="Line 1039">
                  <a:extLst>
                    <a:ext uri="{FF2B5EF4-FFF2-40B4-BE49-F238E27FC236}">
                      <a16:creationId xmlns:a16="http://schemas.microsoft.com/office/drawing/2014/main" id="{FEB19DEA-C21C-A940-8787-BED3DA12D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929" name="Text Box 1040">
                  <a:extLst>
                    <a:ext uri="{FF2B5EF4-FFF2-40B4-BE49-F238E27FC236}">
                      <a16:creationId xmlns:a16="http://schemas.microsoft.com/office/drawing/2014/main" id="{B842C2DF-6B59-7840-A7F9-2DD54EFA4A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166920" name="Rectangle 1041">
                <a:extLst>
                  <a:ext uri="{FF2B5EF4-FFF2-40B4-BE49-F238E27FC236}">
                    <a16:creationId xmlns:a16="http://schemas.microsoft.com/office/drawing/2014/main" id="{95780984-33D9-A54F-A80C-3377F1E0E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C5A7C64-3844-ED47-8FE5-5A96B185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97BCBA76-8345-3A4B-A561-1A71CAF63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/>
              <a:t>T on</a:t>
            </a:r>
            <a:br>
              <a:rPr lang="en-US" altLang="en-US" sz="3200"/>
            </a:br>
            <a:r>
              <a:rPr lang="en-US" altLang="en-US" sz="3200"/>
              <a:t>150 m</a:t>
            </a:r>
            <a:br>
              <a:rPr lang="en-US" altLang="en-US" sz="3200"/>
            </a:br>
            <a:r>
              <a:rPr lang="en-US" altLang="en-US" sz="320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F3364070-8417-9C41-A550-A038D4DD0502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4E3035F8-45EA-9646-895B-0A7BE475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57C1AA8B-F1D9-3C47-A8C6-67188D516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9D72AD0B-FA25-7A42-9642-6E816C57B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21" name="Group 1033">
            <a:extLst>
              <a:ext uri="{FF2B5EF4-FFF2-40B4-BE49-F238E27FC236}">
                <a16:creationId xmlns:a16="http://schemas.microsoft.com/office/drawing/2014/main" id="{A7D03C44-E9B7-3F48-BCE7-AF04344AB798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143000"/>
            <a:ext cx="9906000" cy="4860925"/>
            <a:chOff x="48" y="357"/>
            <a:chExt cx="5962" cy="3062"/>
          </a:xfrm>
        </p:grpSpPr>
        <p:pic>
          <p:nvPicPr>
            <p:cNvPr id="162824" name="Picture 1035" descr="D:\Workspace\fsnow_n_fzra.PKGS.v2.jpg">
              <a:extLst>
                <a:ext uri="{FF2B5EF4-FFF2-40B4-BE49-F238E27FC236}">
                  <a16:creationId xmlns:a16="http://schemas.microsoft.com/office/drawing/2014/main" id="{60B949C9-512F-744D-B4CD-73116EE6E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632"/>
              <a:ext cx="4370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3" name="Rectangle 1040">
              <a:extLst>
                <a:ext uri="{FF2B5EF4-FFF2-40B4-BE49-F238E27FC236}">
                  <a16:creationId xmlns:a16="http://schemas.microsoft.com/office/drawing/2014/main" id="{014ACB10-F398-C54B-8988-774E8C83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57"/>
              <a:ext cx="5962" cy="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</a:pPr>
              <a:r>
                <a:rPr lang="en-US" altLang="en-US" sz="2800" b="1" dirty="0"/>
                <a:t>Wintry precipitation at PDX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dirty="0"/>
                <a:t>Almost exclusively E or SE (outflow from the Gorge)</a:t>
              </a:r>
            </a:p>
            <a:p>
              <a:pPr lvl="1" eaLnBrk="1" hangingPunct="1">
                <a:spcBef>
                  <a:spcPct val="20000"/>
                </a:spcBef>
                <a:buFontTx/>
                <a:buChar char="–"/>
              </a:pPr>
              <a:r>
                <a:rPr lang="en-US" altLang="en-US" dirty="0"/>
                <a:t>Tendency towards E for snow and SE for freezing rain</a:t>
              </a:r>
            </a:p>
            <a:p>
              <a:pPr eaLnBrk="1" hangingPunct="1">
                <a:spcBef>
                  <a:spcPct val="20000"/>
                </a:spcBef>
              </a:pPr>
              <a:endParaRPr lang="en-US" altLang="en-US" sz="2800" dirty="0"/>
            </a:p>
          </p:txBody>
        </p:sp>
      </p:grp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15" y="228600"/>
            <a:ext cx="7391400" cy="1905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Cold Air Moving Out of the Fraser River Valley</a:t>
            </a:r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4CEB72D7-1634-3B46-9440-5EC2E531C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73" y="2057400"/>
            <a:ext cx="8317853" cy="4419600"/>
          </a:xfrm>
        </p:spPr>
      </p:pic>
    </p:spTree>
    <p:extLst>
      <p:ext uri="{BB962C8B-B14F-4D97-AF65-F5344CB8AC3E}">
        <p14:creationId xmlns:p14="http://schemas.microsoft.com/office/powerpoint/2010/main" val="167440697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8982-E5C4-0246-AEA7-79B5C9BF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3962400" cy="3886200"/>
          </a:xfrm>
        </p:spPr>
        <p:txBody>
          <a:bodyPr/>
          <a:lstStyle/>
          <a:p>
            <a:r>
              <a:rPr lang="en-US" dirty="0"/>
              <a:t>Cold Air Moving Out of the Fraser River Valley</a:t>
            </a:r>
          </a:p>
        </p:txBody>
      </p:sp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F0891BEB-E6A1-B341-BD3E-081FF6BDB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236" y="914400"/>
            <a:ext cx="4553764" cy="48450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BBCCEB-0F13-034E-A7CD-853F44C4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8408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>
            <a:extLst>
              <a:ext uri="{FF2B5EF4-FFF2-40B4-BE49-F238E27FC236}">
                <a16:creationId xmlns:a16="http://schemas.microsoft.com/office/drawing/2014/main" id="{3D7BACEF-5FAB-5646-856F-8C783FFC6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Onshore Versus Offshore Flow</a:t>
            </a:r>
          </a:p>
        </p:txBody>
      </p:sp>
      <p:sp>
        <p:nvSpPr>
          <p:cNvPr id="173059" name="Content Placeholder 2">
            <a:extLst>
              <a:ext uri="{FF2B5EF4-FFF2-40B4-BE49-F238E27FC236}">
                <a16:creationId xmlns:a16="http://schemas.microsoft.com/office/drawing/2014/main" id="{65BAF915-F1A7-F34C-8508-A3295247B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Onshore (cool) versus offshore (warm) flow during summer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Found all over the world (e.g., Australia, S. Africa)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Very profound in summer in coastal areas with cold water offshore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A4CE4E9-2642-F646-A886-E168C93A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446" y="1752600"/>
            <a:ext cx="2654694" cy="451485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C08-E801-AA48-8111-F04CAB65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Question: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dirty="0"/>
              <a:t>Here in western WA what time of year brings the largest temperature declines?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E3801-8E99-234F-9F5F-045DFBFEB983}"/>
              </a:ext>
            </a:extLst>
          </p:cNvPr>
          <p:cNvSpPr txBox="1"/>
          <p:nvPr/>
        </p:nvSpPr>
        <p:spPr>
          <a:xfrm>
            <a:off x="4572000" y="3733800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33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26">
            <a:extLst>
              <a:ext uri="{FF2B5EF4-FFF2-40B4-BE49-F238E27FC236}">
                <a16:creationId xmlns:a16="http://schemas.microsoft.com/office/drawing/2014/main" id="{47FF2A4A-6C91-9046-81B8-1FAAF8A116F7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8899525" cy="5705475"/>
            <a:chOff x="77" y="378"/>
            <a:chExt cx="5606" cy="3594"/>
          </a:xfrm>
        </p:grpSpPr>
        <p:grpSp>
          <p:nvGrpSpPr>
            <p:cNvPr id="32771" name="Group 1027">
              <a:extLst>
                <a:ext uri="{FF2B5EF4-FFF2-40B4-BE49-F238E27FC236}">
                  <a16:creationId xmlns:a16="http://schemas.microsoft.com/office/drawing/2014/main" id="{4945A182-B6BF-334A-B049-AA5854FDA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19"/>
              <a:ext cx="2764" cy="2879"/>
              <a:chOff x="96" y="719"/>
              <a:chExt cx="2764" cy="2879"/>
            </a:xfrm>
          </p:grpSpPr>
          <p:pic>
            <p:nvPicPr>
              <p:cNvPr id="32780" name="Picture 1028" descr="S:\Gorge_Docs\Meetings\200108MesoMeeting\images\horiz_res_r2\D1_TPW_305.gif">
                <a:extLst>
                  <a:ext uri="{FF2B5EF4-FFF2-40B4-BE49-F238E27FC236}">
                    <a16:creationId xmlns:a16="http://schemas.microsoft.com/office/drawing/2014/main" id="{7930D899-0BE6-5B4F-86EC-EFB7BB3D21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1" name="Text Box 1029">
                <a:extLst>
                  <a:ext uri="{FF2B5EF4-FFF2-40B4-BE49-F238E27FC236}">
                    <a16:creationId xmlns:a16="http://schemas.microsoft.com/office/drawing/2014/main" id="{832FA137-0D35-2042-8FCA-B6A68AF7B0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" y="2384"/>
                <a:ext cx="378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82" name="Text Box 1030">
                <a:extLst>
                  <a:ext uri="{FF2B5EF4-FFF2-40B4-BE49-F238E27FC236}">
                    <a16:creationId xmlns:a16="http://schemas.microsoft.com/office/drawing/2014/main" id="{D260FDE6-6103-B04E-9BE7-7B9459055B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2" y="2464"/>
                <a:ext cx="42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grpSp>
          <p:nvGrpSpPr>
            <p:cNvPr id="32772" name="Group 1031">
              <a:extLst>
                <a:ext uri="{FF2B5EF4-FFF2-40B4-BE49-F238E27FC236}">
                  <a16:creationId xmlns:a16="http://schemas.microsoft.com/office/drawing/2014/main" id="{434EFAE7-1B0C-7046-B362-20B58A003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9" y="719"/>
              <a:ext cx="2764" cy="2879"/>
              <a:chOff x="2919" y="719"/>
              <a:chExt cx="2764" cy="2879"/>
            </a:xfrm>
          </p:grpSpPr>
          <p:pic>
            <p:nvPicPr>
              <p:cNvPr id="32777" name="Picture 1032" descr="S:\Gorge_Docs\Meetings\200108MesoMeeting\images\horiz_res_r2\D2_TPW_305.gif">
                <a:extLst>
                  <a:ext uri="{FF2B5EF4-FFF2-40B4-BE49-F238E27FC236}">
                    <a16:creationId xmlns:a16="http://schemas.microsoft.com/office/drawing/2014/main" id="{3979CB40-097D-0F48-AAAF-FC5934DBC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9" y="719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78" name="Text Box 1033">
                <a:extLst>
                  <a:ext uri="{FF2B5EF4-FFF2-40B4-BE49-F238E27FC236}">
                    <a16:creationId xmlns:a16="http://schemas.microsoft.com/office/drawing/2014/main" id="{5D32FE5A-EC32-D244-82BA-1789B9116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3" y="2295"/>
                <a:ext cx="33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2779" name="Text Box 1034">
                <a:extLst>
                  <a:ext uri="{FF2B5EF4-FFF2-40B4-BE49-F238E27FC236}">
                    <a16:creationId xmlns:a16="http://schemas.microsoft.com/office/drawing/2014/main" id="{EEAD8F45-18FC-BC43-9DB8-439D721BA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5" y="2287"/>
                <a:ext cx="429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rgbClr val="0066FF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2773" name="Rectangle 1035">
              <a:extLst>
                <a:ext uri="{FF2B5EF4-FFF2-40B4-BE49-F238E27FC236}">
                  <a16:creationId xmlns:a16="http://schemas.microsoft.com/office/drawing/2014/main" id="{1665AFEE-59AD-C64C-89C6-4345DAFF1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600 m</a:t>
              </a:r>
            </a:p>
          </p:txBody>
        </p:sp>
        <p:sp>
          <p:nvSpPr>
            <p:cNvPr id="32774" name="Rectangle 1036">
              <a:extLst>
                <a:ext uri="{FF2B5EF4-FFF2-40B4-BE49-F238E27FC236}">
                  <a16:creationId xmlns:a16="http://schemas.microsoft.com/office/drawing/2014/main" id="{76EA9F22-1562-054C-84AA-229D00565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36 km grid spacing</a:t>
              </a:r>
            </a:p>
          </p:txBody>
        </p:sp>
        <p:sp>
          <p:nvSpPr>
            <p:cNvPr id="32775" name="Rectangle 1037">
              <a:extLst>
                <a:ext uri="{FF2B5EF4-FFF2-40B4-BE49-F238E27FC236}">
                  <a16:creationId xmlns:a16="http://schemas.microsoft.com/office/drawing/2014/main" id="{15159E54-E0BC-7042-8E31-618027148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12 km grid spacing</a:t>
              </a:r>
            </a:p>
          </p:txBody>
        </p:sp>
        <p:sp>
          <p:nvSpPr>
            <p:cNvPr id="32776" name="Rectangle 1038">
              <a:extLst>
                <a:ext uri="{FF2B5EF4-FFF2-40B4-BE49-F238E27FC236}">
                  <a16:creationId xmlns:a16="http://schemas.microsoft.com/office/drawing/2014/main" id="{2BDE3DAA-A172-B34E-9DA6-CC1ABAC99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Pass Height = 700 m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3E8D44B4-BA73-244B-BC82-A486B7F46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0" y="314155"/>
            <a:ext cx="7543800" cy="381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Summer!</a:t>
            </a:r>
          </a:p>
        </p:txBody>
      </p:sp>
      <p:pic>
        <p:nvPicPr>
          <p:cNvPr id="174083" name="Content Placeholder 3">
            <a:extLst>
              <a:ext uri="{FF2B5EF4-FFF2-40B4-BE49-F238E27FC236}">
                <a16:creationId xmlns:a16="http://schemas.microsoft.com/office/drawing/2014/main" id="{E2FA5362-541D-3C49-A16B-D00353445B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38200"/>
            <a:ext cx="6122915" cy="5737176"/>
          </a:xfr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9E0D-8905-0240-855E-BC344CCB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Warming </a:t>
            </a:r>
            <a:r>
              <a:rPr lang="en-US" b="1" dirty="0"/>
              <a:t>then</a:t>
            </a:r>
            <a:r>
              <a:rPr lang="en-US" dirty="0"/>
              <a:t> sudden cooling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68DBE943-152B-5C40-9162-345F671B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05000"/>
            <a:ext cx="8001000" cy="4572000"/>
          </a:xfrm>
        </p:spPr>
      </p:pic>
    </p:spTree>
    <p:extLst>
      <p:ext uri="{BB962C8B-B14F-4D97-AF65-F5344CB8AC3E}">
        <p14:creationId xmlns:p14="http://schemas.microsoft.com/office/powerpoint/2010/main" val="44995020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C6A0-784D-CE41-A1F5-B0ABF7CE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Reason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B92D-A203-4140-BA56-3032612D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324"/>
            <a:ext cx="7772400" cy="4114800"/>
          </a:xfrm>
        </p:spPr>
        <p:txBody>
          <a:bodyPr/>
          <a:lstStyle/>
          <a:p>
            <a:r>
              <a:rPr lang="en-US" b="1" dirty="0"/>
              <a:t>Changes between onshore and offshore flow.</a:t>
            </a:r>
          </a:p>
          <a:p>
            <a:r>
              <a:rPr lang="en-US" dirty="0"/>
              <a:t>Onshore flow is off the cool ocean (cool temps)</a:t>
            </a:r>
          </a:p>
          <a:p>
            <a:r>
              <a:rPr lang="en-US" dirty="0"/>
              <a:t>Offshore flow is warm during the summer (warm temps).</a:t>
            </a:r>
          </a:p>
          <a:p>
            <a:r>
              <a:rPr lang="en-US" dirty="0"/>
              <a:t>Known as the </a:t>
            </a:r>
            <a:r>
              <a:rPr lang="en-US" b="1" dirty="0"/>
              <a:t>onshore or marine push </a:t>
            </a:r>
            <a:r>
              <a:rPr lang="en-US" dirty="0"/>
              <a:t>over the NW.</a:t>
            </a:r>
          </a:p>
          <a:p>
            <a:r>
              <a:rPr lang="en-US" dirty="0"/>
              <a:t>Similar situation in coastal regions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08619761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>
            <a:extLst>
              <a:ext uri="{FF2B5EF4-FFF2-40B4-BE49-F238E27FC236}">
                <a16:creationId xmlns:a16="http://schemas.microsoft.com/office/drawing/2014/main" id="{433E9CCC-F005-1545-8FBC-188616F1D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7" name="Picture 4" descr="200505262100.gif">
            <a:extLst>
              <a:ext uri="{FF2B5EF4-FFF2-40B4-BE49-F238E27FC236}">
                <a16:creationId xmlns:a16="http://schemas.microsoft.com/office/drawing/2014/main" id="{B079F27C-FB99-DF46-8DC5-8D60A8D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>
            <a:extLst>
              <a:ext uri="{FF2B5EF4-FFF2-40B4-BE49-F238E27FC236}">
                <a16:creationId xmlns:a16="http://schemas.microsoft.com/office/drawing/2014/main" id="{8C262AB0-0AA0-274B-8D5A-86C1EFB8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6131" name="Picture 2" descr="200505272100.gif">
            <a:extLst>
              <a:ext uri="{FF2B5EF4-FFF2-40B4-BE49-F238E27FC236}">
                <a16:creationId xmlns:a16="http://schemas.microsoft.com/office/drawing/2014/main" id="{9FA1D4E7-6633-F94C-9F2B-E30F363B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>
            <a:extLst>
              <a:ext uri="{FF2B5EF4-FFF2-40B4-BE49-F238E27FC236}">
                <a16:creationId xmlns:a16="http://schemas.microsoft.com/office/drawing/2014/main" id="{5898156E-538D-2947-A4E4-067EEB89E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7155" name="Picture 2" descr="200505282100.gif">
            <a:extLst>
              <a:ext uri="{FF2B5EF4-FFF2-40B4-BE49-F238E27FC236}">
                <a16:creationId xmlns:a16="http://schemas.microsoft.com/office/drawing/2014/main" id="{1375D772-6268-B14A-8C50-60A2CC1FA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C3A1A30E-5925-E743-B457-C2A8AC28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8179" name="Picture 2" descr="200505291730.gif">
            <a:extLst>
              <a:ext uri="{FF2B5EF4-FFF2-40B4-BE49-F238E27FC236}">
                <a16:creationId xmlns:a16="http://schemas.microsoft.com/office/drawing/2014/main" id="{6B1A91BE-D1A0-8E4D-AC92-25F846F8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>
            <a:extLst>
              <a:ext uri="{FF2B5EF4-FFF2-40B4-BE49-F238E27FC236}">
                <a16:creationId xmlns:a16="http://schemas.microsoft.com/office/drawing/2014/main" id="{093E31E5-B736-1E49-A6E4-9B2180F4B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372CF128-4FFE-C442-9A07-6F2F6DA1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F5CF3200-894C-B94F-AAFC-53B3853FF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1491" name="Content Placeholder 4">
            <a:extLst>
              <a:ext uri="{FF2B5EF4-FFF2-40B4-BE49-F238E27FC236}">
                <a16:creationId xmlns:a16="http://schemas.microsoft.com/office/drawing/2014/main" id="{53A50E5C-262D-2344-BBB5-9A8E60C47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57200"/>
            <a:ext cx="3014663" cy="6002338"/>
          </a:xfr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54B056BD-FE67-B742-8E50-BC5700ABE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D20995D-C0BD-DD4E-8286-B8B4CD3480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667000"/>
            <a:ext cx="8229600" cy="2209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0228" name="Picture 3" descr="satellite">
            <a:extLst>
              <a:ext uri="{FF2B5EF4-FFF2-40B4-BE49-F238E27FC236}">
                <a16:creationId xmlns:a16="http://schemas.microsoft.com/office/drawing/2014/main" id="{7627684A-F8AB-3948-86D1-856A29F9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4" descr="forestfire">
            <a:extLst>
              <a:ext uri="{FF2B5EF4-FFF2-40B4-BE49-F238E27FC236}">
                <a16:creationId xmlns:a16="http://schemas.microsoft.com/office/drawing/2014/main" id="{1F71DF99-6727-B348-8719-51AE84BF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375818"/>
            <a:ext cx="424953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026">
            <a:extLst>
              <a:ext uri="{FF2B5EF4-FFF2-40B4-BE49-F238E27FC236}">
                <a16:creationId xmlns:a16="http://schemas.microsoft.com/office/drawing/2014/main" id="{0895DA3B-A4C6-654D-9C3D-681F70997ABD}"/>
              </a:ext>
            </a:extLst>
          </p:cNvPr>
          <p:cNvGrpSpPr>
            <a:grpSpLocks/>
          </p:cNvGrpSpPr>
          <p:nvPr/>
        </p:nvGrpSpPr>
        <p:grpSpPr bwMode="auto">
          <a:xfrm>
            <a:off x="4633913" y="1141413"/>
            <a:ext cx="4387850" cy="4570412"/>
            <a:chOff x="2919" y="719"/>
            <a:chExt cx="2764" cy="2879"/>
          </a:xfrm>
        </p:grpSpPr>
        <p:pic>
          <p:nvPicPr>
            <p:cNvPr id="33805" name="Picture 1027" descr="S:\Gorge_Docs\Meetings\200108MesoMeeting\images\horiz_res_r2\D2_TPW_305.gif">
              <a:extLst>
                <a:ext uri="{FF2B5EF4-FFF2-40B4-BE49-F238E27FC236}">
                  <a16:creationId xmlns:a16="http://schemas.microsoft.com/office/drawing/2014/main" id="{4CD55AAC-A9FD-0442-8F16-CF59036C7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719"/>
              <a:ext cx="2764" cy="2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 Box 1028">
              <a:extLst>
                <a:ext uri="{FF2B5EF4-FFF2-40B4-BE49-F238E27FC236}">
                  <a16:creationId xmlns:a16="http://schemas.microsoft.com/office/drawing/2014/main" id="{60A81E65-F39E-8B40-BE78-2AB5FAC25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3" y="2295"/>
              <a:ext cx="33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3807" name="Text Box 1029">
              <a:extLst>
                <a:ext uri="{FF2B5EF4-FFF2-40B4-BE49-F238E27FC236}">
                  <a16:creationId xmlns:a16="http://schemas.microsoft.com/office/drawing/2014/main" id="{57F70BF4-674B-2D4A-9EE0-ECDDE9050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" y="2287"/>
              <a:ext cx="42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800">
                  <a:solidFill>
                    <a:srgbClr val="0066FF"/>
                  </a:solidFill>
                  <a:latin typeface="Times New Roman" panose="02020603050405020304" pitchFamily="18" charset="0"/>
                </a:rPr>
                <a:t>The Dalles</a:t>
              </a:r>
            </a:p>
          </p:txBody>
        </p:sp>
      </p:grp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6E2AC3D3-1162-D34B-BE82-D8C0459E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Pass Height = 600 m</a:t>
            </a:r>
          </a:p>
        </p:txBody>
      </p:sp>
      <p:sp>
        <p:nvSpPr>
          <p:cNvPr id="33796" name="Rectangle 1031">
            <a:extLst>
              <a:ext uri="{FF2B5EF4-FFF2-40B4-BE49-F238E27FC236}">
                <a16:creationId xmlns:a16="http://schemas.microsoft.com/office/drawing/2014/main" id="{A16C4CF5-2AE2-7F4A-B1C1-F7637E39A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600075"/>
            <a:ext cx="41005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12 km grid spacing</a:t>
            </a:r>
          </a:p>
        </p:txBody>
      </p:sp>
      <p:grpSp>
        <p:nvGrpSpPr>
          <p:cNvPr id="33797" name="Group 1032">
            <a:extLst>
              <a:ext uri="{FF2B5EF4-FFF2-40B4-BE49-F238E27FC236}">
                <a16:creationId xmlns:a16="http://schemas.microsoft.com/office/drawing/2014/main" id="{7576B645-A6F9-1F46-834F-2A70ED83D4F5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600075"/>
            <a:ext cx="4387850" cy="5705475"/>
            <a:chOff x="77" y="378"/>
            <a:chExt cx="2764" cy="3594"/>
          </a:xfrm>
        </p:grpSpPr>
        <p:grpSp>
          <p:nvGrpSpPr>
            <p:cNvPr id="33798" name="Group 1033">
              <a:extLst>
                <a:ext uri="{FF2B5EF4-FFF2-40B4-BE49-F238E27FC236}">
                  <a16:creationId xmlns:a16="http://schemas.microsoft.com/office/drawing/2014/main" id="{EF8A9076-BB7A-C848-BED7-740998F90A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" y="720"/>
              <a:ext cx="2764" cy="2879"/>
              <a:chOff x="77" y="720"/>
              <a:chExt cx="2764" cy="2879"/>
            </a:xfrm>
          </p:grpSpPr>
          <p:pic>
            <p:nvPicPr>
              <p:cNvPr id="33801" name="Picture 1034" descr="S:\Gorge_Docs\Meetings\200108MesoMeeting\images\horiz_res_r2\D3_TPW_305.gif">
                <a:extLst>
                  <a:ext uri="{FF2B5EF4-FFF2-40B4-BE49-F238E27FC236}">
                    <a16:creationId xmlns:a16="http://schemas.microsoft.com/office/drawing/2014/main" id="{656D9AC5-80E4-1447-A7B8-7564BB6656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" y="720"/>
                <a:ext cx="2764" cy="2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2" name="Text Box 1035">
                <a:extLst>
                  <a:ext uri="{FF2B5EF4-FFF2-40B4-BE49-F238E27FC236}">
                    <a16:creationId xmlns:a16="http://schemas.microsoft.com/office/drawing/2014/main" id="{B37002E0-5E8B-7540-ADC9-0C91BFDB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" y="2221"/>
                <a:ext cx="37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Portland</a:t>
                </a:r>
              </a:p>
            </p:txBody>
          </p:sp>
          <p:sp>
            <p:nvSpPr>
              <p:cNvPr id="33803" name="Text Box 1036">
                <a:extLst>
                  <a:ext uri="{FF2B5EF4-FFF2-40B4-BE49-F238E27FC236}">
                    <a16:creationId xmlns:a16="http://schemas.microsoft.com/office/drawing/2014/main" id="{96D4F9D5-DA11-764F-BD7A-A9BD7B069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" y="2224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Cascade Locks</a:t>
                </a:r>
              </a:p>
            </p:txBody>
          </p:sp>
          <p:sp>
            <p:nvSpPr>
              <p:cNvPr id="33804" name="Text Box 1037">
                <a:extLst>
                  <a:ext uri="{FF2B5EF4-FFF2-40B4-BE49-F238E27FC236}">
                    <a16:creationId xmlns:a16="http://schemas.microsoft.com/office/drawing/2014/main" id="{B8358813-5238-8C4A-AB58-DE77233B3C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8" y="2288"/>
                <a:ext cx="3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8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The Dalles</a:t>
                </a:r>
              </a:p>
            </p:txBody>
          </p:sp>
        </p:grpSp>
        <p:sp>
          <p:nvSpPr>
            <p:cNvPr id="33799" name="Rectangle 1038">
              <a:extLst>
                <a:ext uri="{FF2B5EF4-FFF2-40B4-BE49-F238E27FC236}">
                  <a16:creationId xmlns:a16="http://schemas.microsoft.com/office/drawing/2014/main" id="{84140091-F187-B94E-AC5F-3152A7A96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78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4 km grid spacing</a:t>
              </a:r>
            </a:p>
          </p:txBody>
        </p:sp>
        <p:sp>
          <p:nvSpPr>
            <p:cNvPr id="33800" name="Rectangle 1039">
              <a:extLst>
                <a:ext uri="{FF2B5EF4-FFF2-40B4-BE49-F238E27FC236}">
                  <a16:creationId xmlns:a16="http://schemas.microsoft.com/office/drawing/2014/main" id="{94304F8E-CA61-B442-BA85-B786AE49D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" y="3643"/>
              <a:ext cx="258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3200"/>
                <a:t>Pass Height = 400 m</a:t>
              </a:r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>
            <a:extLst>
              <a:ext uri="{FF2B5EF4-FFF2-40B4-BE49-F238E27FC236}">
                <a16:creationId xmlns:a16="http://schemas.microsoft.com/office/drawing/2014/main" id="{CFEFA599-61D5-DC41-8143-F49FAEDF0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96200" cy="65563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West Coast Thermal Trough:  the Most Important Warm Season Mesoscale Feature of the West Coast</a:t>
            </a:r>
          </a:p>
        </p:txBody>
      </p:sp>
      <p:sp>
        <p:nvSpPr>
          <p:cNvPr id="181251" name="Content Placeholder 2">
            <a:extLst>
              <a:ext uri="{FF2B5EF4-FFF2-40B4-BE49-F238E27FC236}">
                <a16:creationId xmlns:a16="http://schemas.microsoft.com/office/drawing/2014/main" id="{9ABB673B-A9BA-C844-B342-31FEFC9DE2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914650"/>
            <a:ext cx="4572000" cy="3459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An inverted pressure trough based out of the Central Valley of CA that can extend into the Pacific Northwest</a:t>
            </a:r>
          </a:p>
        </p:txBody>
      </p:sp>
      <p:pic>
        <p:nvPicPr>
          <p:cNvPr id="181252" name="Picture 3" descr="jja207">
            <a:extLst>
              <a:ext uri="{FF2B5EF4-FFF2-40B4-BE49-F238E27FC236}">
                <a16:creationId xmlns:a16="http://schemas.microsoft.com/office/drawing/2014/main" id="{B5730108-0F34-434F-9466-DE450243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43" y="2833779"/>
            <a:ext cx="42068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Box 4">
            <a:extLst>
              <a:ext uri="{FF2B5EF4-FFF2-40B4-BE49-F238E27FC236}">
                <a16:creationId xmlns:a16="http://schemas.microsoft.com/office/drawing/2014/main" id="{724377CC-7CD6-1441-A51C-0895A5CB2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96000"/>
            <a:ext cx="3611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925 hPa heights and temperature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 descr="firstthree_m_bettercolors_v3">
            <a:extLst>
              <a:ext uri="{FF2B5EF4-FFF2-40B4-BE49-F238E27FC236}">
                <a16:creationId xmlns:a16="http://schemas.microsoft.com/office/drawing/2014/main" id="{335853C3-159D-A64B-B20E-CB2E5849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04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secondthree_m_bettercolors_v3">
            <a:extLst>
              <a:ext uri="{FF2B5EF4-FFF2-40B4-BE49-F238E27FC236}">
                <a16:creationId xmlns:a16="http://schemas.microsoft.com/office/drawing/2014/main" id="{35670786-8A8C-5349-A674-68E20D51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142038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crosssectionhorizontal">
            <a:extLst>
              <a:ext uri="{FF2B5EF4-FFF2-40B4-BE49-F238E27FC236}">
                <a16:creationId xmlns:a16="http://schemas.microsoft.com/office/drawing/2014/main" id="{163E8E15-4046-8E42-81AB-D37D6EC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>
            <a:extLst>
              <a:ext uri="{FF2B5EF4-FFF2-40B4-BE49-F238E27FC236}">
                <a16:creationId xmlns:a16="http://schemas.microsoft.com/office/drawing/2014/main" id="{476399BC-40EB-E843-A8A0-83CF02759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interesting details</a:t>
            </a:r>
          </a:p>
        </p:txBody>
      </p:sp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BFDC9ADE-4CBE-FE4F-87F4-16F80988FD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Warmest weather occurs on the last warm day when trough is overhead and about to move east of the Cascades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trough is to the south, northerly flow pulls cool air in form the north.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Slow ramp up, quick decline.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nobbys_head_051224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8BDEAB58-20D5-CA4E-AF6C-B76D629B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943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787C7ED7-3A60-CD46-8259-E26BAF0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86400"/>
            <a:ext cx="7001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Southerly Buster…SE Australia</a:t>
            </a:r>
            <a:r>
              <a:rPr lang="en-US" altLang="en-US" sz="2800" b="1" dirty="0"/>
              <a:t>…</a:t>
            </a:r>
            <a:r>
              <a:rPr lang="en-US" altLang="en-US" b="1" dirty="0"/>
              <a:t>just like the push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A6B41CCE-DF83-EE4E-BFD7-80F7AEB0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Each area has local weather features that influence temperature.  Over Puget Sound, the key is the Convergence Zone , which can produce localized areas of cooling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&#10;convg3.gif 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E1121266-5770-2D4A-B2AD-C2723447C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720725"/>
            <a:ext cx="73787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zphoto2.gif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27D25D3A-7F4C-3643-8071-0F3AB02A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48768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>
            <a:extLst>
              <a:ext uri="{FF2B5EF4-FFF2-40B4-BE49-F238E27FC236}">
                <a16:creationId xmlns:a16="http://schemas.microsoft.com/office/drawing/2014/main" id="{9E5C682A-120B-E94F-A38E-4ECAE865E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Can be 10-15F cooler in convergence zone than in clear zones to north and south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>
            <a:extLst>
              <a:ext uri="{FF2B5EF4-FFF2-40B4-BE49-F238E27FC236}">
                <a16:creationId xmlns:a16="http://schemas.microsoft.com/office/drawing/2014/main" id="{44D5BD03-A2CD-FD4C-AE61-25D3BEC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945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approach a temperature forecast</a:t>
            </a:r>
          </a:p>
        </p:txBody>
      </p:sp>
      <p:sp>
        <p:nvSpPr>
          <p:cNvPr id="196611" name="Content Placeholder 2">
            <a:extLst>
              <a:ext uri="{FF2B5EF4-FFF2-40B4-BE49-F238E27FC236}">
                <a16:creationId xmlns:a16="http://schemas.microsoft.com/office/drawing/2014/main" id="{C6631F8D-66ED-A841-BAE3-4F8BF4B66C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7526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Always be aware of climatology (min, max, average, records)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Make use of </a:t>
            </a:r>
            <a:r>
              <a:rPr lang="en-US" altLang="en-US" b="1" dirty="0">
                <a:ea typeface="ＭＳ Ｐゴシック" panose="020B0600070205080204" pitchFamily="34" charset="-128"/>
              </a:rPr>
              <a:t>forecast funnel</a:t>
            </a:r>
            <a:r>
              <a:rPr lang="en-US" altLang="en-US" dirty="0">
                <a:ea typeface="ＭＳ Ｐゴシック" panose="020B0600070205080204" pitchFamily="34" charset="-128"/>
              </a:rPr>
              <a:t>:  synoptic scale to mesoscale to microscale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 most locations, good to start with looking at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temperature evolution for manual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Often the first level above surface influence (for near SL stations)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9D1137B-489D-E741-B38C-40DDFAC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41C91EB5-AB57-314D-8384-1D02E8BAE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1.33 km grid spacing, Pass Height = 150 m</a:t>
            </a:r>
          </a:p>
        </p:txBody>
      </p:sp>
      <p:grpSp>
        <p:nvGrpSpPr>
          <p:cNvPr id="34820" name="Group 1028">
            <a:extLst>
              <a:ext uri="{FF2B5EF4-FFF2-40B4-BE49-F238E27FC236}">
                <a16:creationId xmlns:a16="http://schemas.microsoft.com/office/drawing/2014/main" id="{8FF9498C-1EB5-7147-9960-AC616993BD1C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58813"/>
            <a:ext cx="7620000" cy="6096000"/>
            <a:chOff x="480" y="240"/>
            <a:chExt cx="4800" cy="3840"/>
          </a:xfrm>
        </p:grpSpPr>
        <p:pic>
          <p:nvPicPr>
            <p:cNvPr id="34821" name="Picture 1029" descr="S:\Gorge_Docs\Meetings\200108MesoMeeting\images\horiz_res_r2\D4_TPW_305.gif">
              <a:extLst>
                <a:ext uri="{FF2B5EF4-FFF2-40B4-BE49-F238E27FC236}">
                  <a16:creationId xmlns:a16="http://schemas.microsoft.com/office/drawing/2014/main" id="{9D99A932-DE63-2047-96BC-93A146B29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40"/>
              <a:ext cx="4800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22" name="Group 1030">
              <a:extLst>
                <a:ext uri="{FF2B5EF4-FFF2-40B4-BE49-F238E27FC236}">
                  <a16:creationId xmlns:a16="http://schemas.microsoft.com/office/drawing/2014/main" id="{21AD7484-FD98-9A44-A326-7D7EBDA51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5" y="2088"/>
              <a:ext cx="2491" cy="1516"/>
              <a:chOff x="965" y="2088"/>
              <a:chExt cx="2491" cy="1516"/>
            </a:xfrm>
          </p:grpSpPr>
          <p:grpSp>
            <p:nvGrpSpPr>
              <p:cNvPr id="34823" name="Group 1031">
                <a:extLst>
                  <a:ext uri="{FF2B5EF4-FFF2-40B4-BE49-F238E27FC236}">
                    <a16:creationId xmlns:a16="http://schemas.microsoft.com/office/drawing/2014/main" id="{7D1369D4-C40C-E940-A84B-A63B53E92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5" y="2222"/>
                <a:ext cx="2491" cy="1382"/>
                <a:chOff x="965" y="2222"/>
                <a:chExt cx="2491" cy="1382"/>
              </a:xfrm>
            </p:grpSpPr>
            <p:sp>
              <p:nvSpPr>
                <p:cNvPr id="34825" name="Text Box 1032">
                  <a:extLst>
                    <a:ext uri="{FF2B5EF4-FFF2-40B4-BE49-F238E27FC236}">
                      <a16:creationId xmlns:a16="http://schemas.microsoft.com/office/drawing/2014/main" id="{0EA7091B-4665-7449-8791-9CAA0AFB77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5" y="324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Portland</a:t>
                  </a:r>
                </a:p>
              </p:txBody>
            </p:sp>
            <p:sp>
              <p:nvSpPr>
                <p:cNvPr id="34826" name="Text Box 1033">
                  <a:extLst>
                    <a:ext uri="{FF2B5EF4-FFF2-40B4-BE49-F238E27FC236}">
                      <a16:creationId xmlns:a16="http://schemas.microsoft.com/office/drawing/2014/main" id="{E90C62F8-429F-5044-B574-1598DCE9E7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4" y="3412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Troutdale</a:t>
                  </a:r>
                </a:p>
              </p:txBody>
            </p:sp>
            <p:sp>
              <p:nvSpPr>
                <p:cNvPr id="34827" name="Text Box 1034">
                  <a:extLst>
                    <a:ext uri="{FF2B5EF4-FFF2-40B4-BE49-F238E27FC236}">
                      <a16:creationId xmlns:a16="http://schemas.microsoft.com/office/drawing/2014/main" id="{B2D9392A-DB35-5D4F-B0E6-3A06874563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84" y="3245"/>
                  <a:ext cx="6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The Dalles</a:t>
                  </a:r>
                </a:p>
              </p:txBody>
            </p:sp>
            <p:sp>
              <p:nvSpPr>
                <p:cNvPr id="34828" name="Line 1035">
                  <a:extLst>
                    <a:ext uri="{FF2B5EF4-FFF2-40B4-BE49-F238E27FC236}">
                      <a16:creationId xmlns:a16="http://schemas.microsoft.com/office/drawing/2014/main" id="{9DA38D0D-5BBA-E240-A6AA-5C098757F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0" y="2449"/>
                  <a:ext cx="211" cy="848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29" name="Text Box 1036">
                  <a:extLst>
                    <a:ext uri="{FF2B5EF4-FFF2-40B4-BE49-F238E27FC236}">
                      <a16:creationId xmlns:a16="http://schemas.microsoft.com/office/drawing/2014/main" id="{9320A27B-E2E1-4A4F-B9D4-E35DA729D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" y="3245"/>
                  <a:ext cx="84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140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Cascade Locks</a:t>
                  </a:r>
                </a:p>
              </p:txBody>
            </p:sp>
            <p:sp>
              <p:nvSpPr>
                <p:cNvPr id="34830" name="Line 1037">
                  <a:extLst>
                    <a:ext uri="{FF2B5EF4-FFF2-40B4-BE49-F238E27FC236}">
                      <a16:creationId xmlns:a16="http://schemas.microsoft.com/office/drawing/2014/main" id="{F96993A7-7DCA-1F43-837C-30D6BBEF0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1" y="2533"/>
                  <a:ext cx="1" cy="924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1" name="Line 1038">
                  <a:extLst>
                    <a:ext uri="{FF2B5EF4-FFF2-40B4-BE49-F238E27FC236}">
                      <a16:creationId xmlns:a16="http://schemas.microsoft.com/office/drawing/2014/main" id="{BAAFF59E-EAD7-0743-8505-EAEB7A063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60" y="2322"/>
                  <a:ext cx="2" cy="98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2" name="Line 1039">
                  <a:extLst>
                    <a:ext uri="{FF2B5EF4-FFF2-40B4-BE49-F238E27FC236}">
                      <a16:creationId xmlns:a16="http://schemas.microsoft.com/office/drawing/2014/main" id="{638BC5E2-B9EC-9645-B0CB-9BB14F321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918" y="2417"/>
                  <a:ext cx="139" cy="892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3" name="Text Box 1040">
                  <a:extLst>
                    <a:ext uri="{FF2B5EF4-FFF2-40B4-BE49-F238E27FC236}">
                      <a16:creationId xmlns:a16="http://schemas.microsoft.com/office/drawing/2014/main" id="{C6068074-0ECB-7B40-87DF-24A3F7FA4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2222"/>
                  <a:ext cx="21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en-US">
                      <a:latin typeface="Times New Roman" panose="02020603050405020304" pitchFamily="18" charset="0"/>
                    </a:rPr>
                    <a:t>•</a:t>
                  </a:r>
                </a:p>
              </p:txBody>
            </p:sp>
          </p:grpSp>
          <p:sp>
            <p:nvSpPr>
              <p:cNvPr id="34824" name="Rectangle 1041">
                <a:extLst>
                  <a:ext uri="{FF2B5EF4-FFF2-40B4-BE49-F238E27FC236}">
                    <a16:creationId xmlns:a16="http://schemas.microsoft.com/office/drawing/2014/main" id="{30A64095-2FE9-1544-A595-2BF865922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2" y="2088"/>
                <a:ext cx="924" cy="55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BF9A3A2B-55C4-6B4B-BDC5-31484EFCC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Approach to Temp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2115206B-A9B5-BE41-87F8-1B3E4CA63A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600200"/>
            <a:ext cx="8402637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synoptic scale forecasts are reasonable and you have high-resolution mesoscale models available, you can start with their temperatures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they have enough resolution for the problem you are dealing with.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When model resolution is inadequate, manually adjust near complex terrain and near coastlines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Deal with poor land use distribution (e.g., urban areas) or snow/moisture surfaces distribution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>
            <a:extLst>
              <a:ext uri="{FF2B5EF4-FFF2-40B4-BE49-F238E27FC236}">
                <a16:creationId xmlns:a16="http://schemas.microsoft.com/office/drawing/2014/main" id="{59BCC981-3E42-544E-879A-9CC491675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Approach to temperature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8ABF276F-25B2-5246-AEB1-A6CFCC49D2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Keep in mind that many models have inadequate (too small) diurnal cycles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Nearly all mix too much in the vertical….thus, mix out shallow cold air in stable situations—</a:t>
            </a:r>
            <a:r>
              <a:rPr lang="en-US" altLang="en-US" b="1" dirty="0">
                <a:ea typeface="ＭＳ Ｐゴシック" panose="020B0600070205080204" pitchFamily="34" charset="-128"/>
              </a:rPr>
              <a:t>producing a warm bias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4405E-A5FA-F247-BCD3-31ED96CA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b="1" dirty="0"/>
              <a:t>Always Keep in Mind Verification Statistics of Models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57F83B42-F2FF-0C5A-DDD5-D282B853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328" y="2184400"/>
            <a:ext cx="5063344" cy="4064000"/>
          </a:xfrm>
        </p:spPr>
      </p:pic>
    </p:spTree>
    <p:extLst>
      <p:ext uri="{BB962C8B-B14F-4D97-AF65-F5344CB8AC3E}">
        <p14:creationId xmlns:p14="http://schemas.microsoft.com/office/powerpoint/2010/main" val="341744396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B74B-6941-BE18-720F-58A6D572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1242"/>
            <a:ext cx="7772400" cy="792316"/>
          </a:xfrm>
        </p:spPr>
        <p:txBody>
          <a:bodyPr/>
          <a:lstStyle/>
          <a:p>
            <a:r>
              <a:rPr lang="en-US" dirty="0"/>
              <a:t>Errors can vary seasonally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A75321A-CEF8-A864-5A0A-E7C156756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83558"/>
            <a:ext cx="6625652" cy="5283200"/>
          </a:xfrm>
        </p:spPr>
      </p:pic>
    </p:spTree>
    <p:extLst>
      <p:ext uri="{BB962C8B-B14F-4D97-AF65-F5344CB8AC3E}">
        <p14:creationId xmlns:p14="http://schemas.microsoft.com/office/powerpoint/2010/main" val="60615738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328-267E-FC0B-C92D-62800C03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A9414FB7-6215-519F-5B34-CA1C16009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585019"/>
            <a:ext cx="6772223" cy="5435600"/>
          </a:xfrm>
        </p:spPr>
      </p:pic>
    </p:spTree>
    <p:extLst>
      <p:ext uri="{BB962C8B-B14F-4D97-AF65-F5344CB8AC3E}">
        <p14:creationId xmlns:p14="http://schemas.microsoft.com/office/powerpoint/2010/main" val="378984430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943D-3B7D-0BC0-CDFD-69EA1403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A0F6938-674E-D121-680A-C03DF9084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990600"/>
            <a:ext cx="6392472" cy="5130800"/>
          </a:xfrm>
        </p:spPr>
      </p:pic>
    </p:spTree>
    <p:extLst>
      <p:ext uri="{BB962C8B-B14F-4D97-AF65-F5344CB8AC3E}">
        <p14:creationId xmlns:p14="http://schemas.microsoft.com/office/powerpoint/2010/main" val="95266894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77DE-106B-C4D7-59F5-A568E371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D5695C8-742E-A401-C65E-894A9EF94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19200"/>
            <a:ext cx="5636559" cy="4913924"/>
          </a:xfrm>
        </p:spPr>
      </p:pic>
    </p:spTree>
    <p:extLst>
      <p:ext uri="{BB962C8B-B14F-4D97-AF65-F5344CB8AC3E}">
        <p14:creationId xmlns:p14="http://schemas.microsoft.com/office/powerpoint/2010/main" val="330553161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3844-53F5-C54A-B288-0F7CD884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Vary Spatially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0C10A621-5D1D-4C41-84CF-7E5165B6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2209800"/>
            <a:ext cx="3758406" cy="3123870"/>
          </a:xfr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C2D3D5F-E4EC-2048-B606-6A653F14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09800"/>
            <a:ext cx="397271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150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1C2B-5A3D-72EF-F226-CA268D66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NBM Improves Model Forecasts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5112E00-FCDC-C27A-6A20-0C8CFFB06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250" y="2133600"/>
            <a:ext cx="5651500" cy="3238500"/>
          </a:xfrm>
        </p:spPr>
      </p:pic>
    </p:spTree>
    <p:extLst>
      <p:ext uri="{BB962C8B-B14F-4D97-AF65-F5344CB8AC3E}">
        <p14:creationId xmlns:p14="http://schemas.microsoft.com/office/powerpoint/2010/main" val="66532219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E3730-CD8F-EFE5-9F30-E2C8A581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1EBB6EC-F6F4-58CA-DC5B-8D3D6E6C4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685800"/>
            <a:ext cx="5290867" cy="5486400"/>
          </a:xfrm>
        </p:spPr>
      </p:pic>
    </p:spTree>
    <p:extLst>
      <p:ext uri="{BB962C8B-B14F-4D97-AF65-F5344CB8AC3E}">
        <p14:creationId xmlns:p14="http://schemas.microsoft.com/office/powerpoint/2010/main" val="228657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0628F1F-0501-974C-9993-3CD229C7E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Measurements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8EE8DF29-C5CD-B04C-B72D-600E194041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2-m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shade</a:t>
            </a:r>
          </a:p>
          <a:p>
            <a:r>
              <a:rPr lang="en-US" altLang="en-US" u="sng">
                <a:ea typeface="ＭＳ Ｐゴシック" panose="020B0600070205080204" pitchFamily="34" charset="-128"/>
              </a:rPr>
              <a:t>Should be over a natural vegetated surface</a:t>
            </a:r>
          </a:p>
          <a:p>
            <a:pPr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-too often not the case.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E9F8DA9-C390-A24D-9EBC-8C7A64CF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2274480-D481-464D-8F10-E56ADED2A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B6B297DB-AE0C-F449-9B6F-92EAB6FFBA06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36869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D3709131-309B-B746-B325-765939B84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A2C8A427-708C-614C-9C5A-2BDBE6F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A354C8EC-A3DA-A748-976D-86385E75E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443D6AEF-0D5E-BF46-9152-E65189493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067E358D-6707-C34B-88F6-BE553F1A9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DF1B506A-DEBE-2649-8929-55F237C1B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BACA80BE-7B55-274A-B7BD-68631684E5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C88D-F656-38AB-965D-143CA919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38F27D8-5FC4-CB04-0C18-AFDDD4DEE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457200"/>
            <a:ext cx="6334792" cy="5943600"/>
          </a:xfrm>
        </p:spPr>
      </p:pic>
    </p:spTree>
    <p:extLst>
      <p:ext uri="{BB962C8B-B14F-4D97-AF65-F5344CB8AC3E}">
        <p14:creationId xmlns:p14="http://schemas.microsoft.com/office/powerpoint/2010/main" val="355518298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E6AD3-F632-0934-6A32-CC79E6BC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F937205-CAF9-322C-9C08-3E9352E18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018" y="1981200"/>
            <a:ext cx="4961964" cy="4114800"/>
          </a:xfrm>
        </p:spPr>
      </p:pic>
    </p:spTree>
    <p:extLst>
      <p:ext uri="{BB962C8B-B14F-4D97-AF65-F5344CB8AC3E}">
        <p14:creationId xmlns:p14="http://schemas.microsoft.com/office/powerpoint/2010/main" val="330852971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>
            <a:extLst>
              <a:ext uri="{FF2B5EF4-FFF2-40B4-BE49-F238E27FC236}">
                <a16:creationId xmlns:a16="http://schemas.microsoft.com/office/drawing/2014/main" id="{151373BC-4FB8-E447-8E87-6C7A6FE4F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MOS  and NBM (National Blend of Models) temps are hard to beat on “typical” days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4FD162DE-9660-9547-A1C6-6DD82B893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857500"/>
            <a:ext cx="7772400" cy="411480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itle 1">
            <a:extLst>
              <a:ext uri="{FF2B5EF4-FFF2-40B4-BE49-F238E27FC236}">
                <a16:creationId xmlns:a16="http://schemas.microsoft.com/office/drawing/2014/main" id="{506E4A67-A866-9148-BB97-8B5A42ACD7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Private Sector Temps are often better than the NWS Forecasts</a:t>
            </a:r>
          </a:p>
        </p:txBody>
      </p:sp>
      <p:sp>
        <p:nvSpPr>
          <p:cNvPr id="204803" name="Subtitle 2">
            <a:extLst>
              <a:ext uri="{FF2B5EF4-FFF2-40B4-BE49-F238E27FC236}">
                <a16:creationId xmlns:a16="http://schemas.microsoft.com/office/drawing/2014/main" id="{23E7C4BB-267D-5747-9456-0ADDBF1BB7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Why?  Better post-processing of model output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E5EE256C-3FAD-2A4B-B937-3384F4715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943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2">
            <a:extLst>
              <a:ext uri="{FF2B5EF4-FFF2-40B4-BE49-F238E27FC236}">
                <a16:creationId xmlns:a16="http://schemas.microsoft.com/office/drawing/2014/main" id="{22235A0D-9FA8-F44F-8927-51043A3A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/>
          <a:stretch>
            <a:fillRect/>
          </a:stretch>
        </p:blipFill>
        <p:spPr bwMode="auto">
          <a:xfrm>
            <a:off x="1219200" y="3657600"/>
            <a:ext cx="68516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9134E-B0C9-221D-E10B-F65F1FFCC2BC}"/>
              </a:ext>
            </a:extLst>
          </p:cNvPr>
          <p:cNvSpPr txBox="1"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https://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vlab.noaa.gov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/web/mdl/</a:t>
            </a:r>
            <a:r>
              <a:rPr lang="en-US" b="1" i="0" dirty="0" err="1">
                <a:solidFill>
                  <a:srgbClr val="272833"/>
                </a:solidFill>
                <a:effectLst/>
                <a:latin typeface="proxima-nova"/>
              </a:rPr>
              <a:t>mos</a:t>
            </a:r>
            <a:r>
              <a:rPr lang="en-US" b="1" i="0" dirty="0">
                <a:solidFill>
                  <a:srgbClr val="272833"/>
                </a:solidFill>
                <a:effectLst/>
                <a:latin typeface="proxima-nova"/>
              </a:rPr>
              <a:t>-verification</a:t>
            </a:r>
            <a:endParaRPr lang="en-US" dirty="0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>
            <a:extLst>
              <a:ext uri="{FF2B5EF4-FFF2-40B4-BE49-F238E27FC236}">
                <a16:creationId xmlns:a16="http://schemas.microsoft.com/office/drawing/2014/main" id="{D8164AA1-C4AF-0548-8D9E-23C6E67F4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good approach for warm day maxima</a:t>
            </a:r>
          </a:p>
        </p:txBody>
      </p:sp>
      <p:sp>
        <p:nvSpPr>
          <p:cNvPr id="199683" name="Content Placeholder 2">
            <a:extLst>
              <a:ext uri="{FF2B5EF4-FFF2-40B4-BE49-F238E27FC236}">
                <a16:creationId xmlns:a16="http://schemas.microsoft.com/office/drawing/2014/main" id="{ECC1BD2E-FE9F-FD4A-9FE8-E6824F3BA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495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Full sun, no marine influence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temps down to SLP and add 1-4F to get maximum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 does this work so well?</a:t>
            </a:r>
          </a:p>
        </p:txBody>
      </p:sp>
      <p:pic>
        <p:nvPicPr>
          <p:cNvPr id="3" name="Picture 2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457D16DF-D810-90ED-9B4D-E97F4EE7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514600"/>
            <a:ext cx="3366965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A09B-0A91-374C-8200-6733C7FE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12Z sounding, SLP:1027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6CEE824A-B793-4847-A79F-EE8F2B3B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514600"/>
            <a:ext cx="7772400" cy="243309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9C3582-70A5-054F-9C91-92B78627C99D}"/>
              </a:ext>
            </a:extLst>
          </p:cNvPr>
          <p:cNvCxnSpPr/>
          <p:nvPr/>
        </p:nvCxnSpPr>
        <p:spPr bwMode="auto">
          <a:xfrm>
            <a:off x="6324600" y="350520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F74CBE6-3100-B241-843F-7B909ED8DE97}"/>
              </a:ext>
            </a:extLst>
          </p:cNvPr>
          <p:cNvSpPr txBox="1"/>
          <p:nvPr/>
        </p:nvSpPr>
        <p:spPr>
          <a:xfrm>
            <a:off x="1981200" y="5563438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~16C or 61F</a:t>
            </a:r>
          </a:p>
        </p:txBody>
      </p:sp>
    </p:spTree>
    <p:extLst>
      <p:ext uri="{BB962C8B-B14F-4D97-AF65-F5344CB8AC3E}">
        <p14:creationId xmlns:p14="http://schemas.microsoft.com/office/powerpoint/2010/main" val="50730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1:  overmixing in PBL under stable conditions can result in the inability to maintain shallow cold air masses.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Result:  warm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ea typeface="ＭＳ Ｐゴシック" panose="020B0600070205080204" pitchFamily="34" charset="-128"/>
              </a:rPr>
              <a:t>Example 2:  improper soil moisture modeling (too wet or dry) can greatly influence temperatures. (too wet produces too cool temps, vice versa)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A6B4F041-9A4E-7948-8440-AAB56EA57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4953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temperatures may be seriously in error due to deficient model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physical parameterizations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Examples:  Problems in planetary boundary layer physics, radiation, surface energy fluxes, cloud and precipitation processes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D0B0613F-9C97-758B-A0A9-8C774B067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69222"/>
            <a:ext cx="2603500" cy="39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3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37AC-D830-B54C-A875-51FAF7EC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Systematic Biases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11841-8ADD-C04D-9F24-E45B168B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 a result of physics errors, models can have serious temperature biases, some of them are </a:t>
            </a:r>
            <a:r>
              <a:rPr lang="en-US" altLang="en-US" i="1" dirty="0">
                <a:ea typeface="ＭＳ Ｐゴシック" panose="020B0600070205080204" pitchFamily="34" charset="-128"/>
              </a:rPr>
              <a:t>systemic (</a:t>
            </a:r>
            <a:r>
              <a:rPr lang="en-US" altLang="en-US" b="1" dirty="0">
                <a:ea typeface="ＭＳ Ｐゴシック" panose="020B0600070205080204" pitchFamily="34" charset="-128"/>
              </a:rPr>
              <a:t>persistent and frequent</a:t>
            </a:r>
            <a:r>
              <a:rPr lang="en-US" altLang="en-US" dirty="0">
                <a:ea typeface="ＭＳ Ｐゴシック" panose="020B0600070205080204" pitchFamily="34" charset="-128"/>
              </a:rPr>
              <a:t>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systematic biases exist. (</a:t>
            </a:r>
            <a:r>
              <a:rPr lang="en-US" altLang="en-US" dirty="0" err="1">
                <a:ea typeface="ＭＳ Ｐゴシック" panose="020B0600070205080204" pitchFamily="34" charset="-128"/>
              </a:rPr>
              <a:t>e.g</a:t>
            </a:r>
            <a:r>
              <a:rPr lang="en-US" altLang="en-US" dirty="0">
                <a:ea typeface="ＭＳ Ｐゴシック" panose="020B0600070205080204" pitchFamily="34" charset="-128"/>
              </a:rPr>
              <a:t> wind speed)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9D01E-6C76-A94E-98FE-DCB5239B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394635"/>
            <a:ext cx="4343400" cy="34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48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4CCBB7D-334D-9C4A-BD31-10E930654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PBL Problem Example: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Shallow Fog…Nov 19, 2005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A3C91B-207C-F742-B7C4-CEA8201B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Held fog in at low elevations for days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maintained a deep inversion, without the observed shallow mixed layer of cold air a few hundred m deep.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 could not maintain moisture at low levels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3B05739-6AC6-8C47-AF2B-17728AA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134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D29A6E7-A556-CA48-8A1A-B61D5D97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49430-D2E2-8347-BA88-8AEBF98E3B40}"/>
              </a:ext>
            </a:extLst>
          </p:cNvPr>
          <p:cNvSpPr txBox="1"/>
          <p:nvPr/>
        </p:nvSpPr>
        <p:spPr>
          <a:xfrm>
            <a:off x="3886200" y="5943600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Sounding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44C3D53-F6C7-9C4E-AD2F-AE51A45D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26F8E-7B08-F34A-BAB7-E1E2D61D46A9}"/>
              </a:ext>
            </a:extLst>
          </p:cNvPr>
          <p:cNvSpPr txBox="1"/>
          <p:nvPr/>
        </p:nvSpPr>
        <p:spPr>
          <a:xfrm>
            <a:off x="3429000" y="6264275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Model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4148EE8-1D2C-314F-88FC-FB71BF38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685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459A2DD6-AA4F-AD4D-94BF-F42AA11D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702425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rs.gif">
            <a:extLst>
              <a:ext uri="{FF2B5EF4-FFF2-40B4-BE49-F238E27FC236}">
                <a16:creationId xmlns:a16="http://schemas.microsoft.com/office/drawing/2014/main" id="{4EFFB9E8-3B13-E149-BCF1-C996C7D96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>
            <a:extLst>
              <a:ext uri="{FF2B5EF4-FFF2-40B4-BE49-F238E27FC236}">
                <a16:creationId xmlns:a16="http://schemas.microsoft.com/office/drawing/2014/main" id="{1B347A64-C9BE-124D-A641-695F308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057400"/>
            <a:ext cx="3733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333399"/>
                </a:solidFill>
              </a:rPr>
              <a:t>Stevenson Screen</a:t>
            </a:r>
          </a:p>
          <a:p>
            <a:r>
              <a:rPr lang="en-US" altLang="en-US" sz="3600" dirty="0">
                <a:solidFill>
                  <a:srgbClr val="333399"/>
                </a:solidFill>
              </a:rPr>
              <a:t>AKA:  Cotton Region Shelter</a:t>
            </a:r>
          </a:p>
          <a:p>
            <a:endParaRPr lang="en-US" altLang="en-US" sz="3600" dirty="0">
              <a:solidFill>
                <a:srgbClr val="333399"/>
              </a:solidFill>
            </a:endParaRPr>
          </a:p>
          <a:p>
            <a:r>
              <a:rPr lang="en-US" altLang="en-US" sz="3600" dirty="0">
                <a:solidFill>
                  <a:srgbClr val="333399"/>
                </a:solidFill>
              </a:rPr>
              <a:t>The Old Traditional Approach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77AEACE-F6B3-CF42-BC35-A6759F44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3120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7544CAC-BF8E-5A42-9C01-5D3056967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Other reasons why you can’t simply take the model temps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8D405D3-B82D-9346-9D0E-C54A91C52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Models can also have synoptic and timing errors that can undermine temperature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Errors in cloud distributions (which often occur) can greatly influence temperatures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6C091D4-6C68-7B41-A0B2-4D010A5E4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Basics:  First Law of Thermodynamics</a:t>
            </a:r>
          </a:p>
        </p:txBody>
      </p:sp>
      <p:sp>
        <p:nvSpPr>
          <p:cNvPr id="55299" name="TextBox 3">
            <a:extLst>
              <a:ext uri="{FF2B5EF4-FFF2-40B4-BE49-F238E27FC236}">
                <a16:creationId xmlns:a16="http://schemas.microsoft.com/office/drawing/2014/main" id="{748DA072-8E33-144F-B848-CD53C80F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828800"/>
            <a:ext cx="75358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Local Temperature Change = </a:t>
            </a:r>
          </a:p>
          <a:p>
            <a:endParaRPr lang="en-US" altLang="en-US" dirty="0"/>
          </a:p>
          <a:p>
            <a:r>
              <a:rPr lang="en-US" altLang="en-US" dirty="0"/>
              <a:t>	Horizontal Advection  +</a:t>
            </a:r>
          </a:p>
          <a:p>
            <a:endParaRPr lang="en-US" altLang="en-US" dirty="0"/>
          </a:p>
          <a:p>
            <a:r>
              <a:rPr lang="en-US" altLang="en-US" dirty="0"/>
              <a:t>		Vertical Advection/adiabatic heating-cooling</a:t>
            </a:r>
          </a:p>
          <a:p>
            <a:endParaRPr lang="en-US" altLang="en-US" dirty="0"/>
          </a:p>
          <a:p>
            <a:r>
              <a:rPr lang="en-US" altLang="en-US" dirty="0"/>
              <a:t>			Diabatic Heating and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5904-251C-3548-BE97-6D1AB5CE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5105400"/>
            <a:ext cx="71120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57D2AD0-F987-9B4E-8E80-A34ABF330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262673"/>
                </a:solidFill>
                <a:ea typeface="ＭＳ Ｐゴシック" panose="020B0600070205080204" pitchFamily="34" charset="-128"/>
              </a:rPr>
              <a:t>Horizontal Advection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F5100A51-BABD-5240-BA4C-FC63597C0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dominates away from terrain (level areas) and near coastlines.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Large near strong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largest in the lower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are good at this if they have enough resolution.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0D73442-383A-1743-99E9-02A1924C8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Content Placeholder 3">
            <a:extLst>
              <a:ext uri="{FF2B5EF4-FFF2-40B4-BE49-F238E27FC236}">
                <a16:creationId xmlns:a16="http://schemas.microsoft.com/office/drawing/2014/main" id="{03B3B390-AFDE-884C-B045-FDCCF60E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76200"/>
            <a:ext cx="6781800" cy="6781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C86EA000-EABE-9C4A-9682-0A9748364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heating/cooling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0D6179E6-7F82-7441-B73A-11B13A9B4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be VERY significant near topographic barriers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Warming with downslope flow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Cooling with upslope flow.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C36F77F-5D8E-9446-A887-8140B9343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Warming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57CF706-05A9-BD45-B5BF-12FAE9EB1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Large compressional warming during downslope flow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Often large over Cascade foothills (e.g., Cascades-North Bend), but apparent all over the world, including to the lee (east) of the Rockies--the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Chinook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In Europe called the </a:t>
            </a:r>
            <a:r>
              <a:rPr lang="en-US" altLang="en-US" sz="2800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Foehn</a:t>
            </a:r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Wind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Usually, </a:t>
            </a:r>
            <a:r>
              <a:rPr lang="en-US" altLang="en-US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air comes from mid-levels </a:t>
            </a:r>
            <a:r>
              <a:rPr lang="en-US" altLang="en-US" sz="2800" dirty="0">
                <a:ea typeface="ＭＳ Ｐゴシック" panose="020B0600070205080204" pitchFamily="34" charset="-128"/>
              </a:rPr>
              <a:t>where potential temperature is higher than at the surface.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A drop in dew point usually accompanies downslope flow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9396" name="Picture 4" descr="&#13;downslope.gif 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228561A-EA53-0347-89E5-A04131EA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600"/>
            <a:ext cx="3586163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B5242D49-E765-7F44-8C8C-0AFB42AEA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3" descr="terrainnw.tiff">
            <a:extLst>
              <a:ext uri="{FF2B5EF4-FFF2-40B4-BE49-F238E27FC236}">
                <a16:creationId xmlns:a16="http://schemas.microsoft.com/office/drawing/2014/main" id="{BFE47C3E-60BC-3E46-9DE2-7154CF4EDD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47" r="-23347"/>
          <a:stretch>
            <a:fillRect/>
          </a:stretch>
        </p:blipFill>
        <p:spPr>
          <a:xfrm>
            <a:off x="-762000" y="609600"/>
            <a:ext cx="10820400" cy="57277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065CBC7B-5289-5042-9B02-B0F2C856F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11DD1B3-E65A-B04E-8CCD-12216DCF7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8" name="Picture 4" descr="ww_slp.09.0000.gif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F42D5DD-0BE0-634F-8A4F-0DEA0E39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31371"/>
            <a:ext cx="64770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E8C11029-C960-9966-9B56-21B470BD48CA}"/>
              </a:ext>
            </a:extLst>
          </p:cNvPr>
          <p:cNvSpPr/>
          <p:nvPr/>
        </p:nvSpPr>
        <p:spPr bwMode="auto">
          <a:xfrm rot="18305515">
            <a:off x="5672855" y="2387830"/>
            <a:ext cx="1371600" cy="6096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F8D3BB0-6793-FD4B-93B7-DD26BEF09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4628610-9F12-5949-9404-6165ED8D2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2" name="Picture 4" descr="cx7.09.0000.gif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66CABC-B0B7-A043-BB30-1412F657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8548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473FEA7F-DF6E-8D4A-9ED1-D047A708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333399"/>
                </a:solidFill>
              </a:rPr>
              <a:t>Today: ASOS Temperature/Humidity Sensor Standard NWS/FAA instrumentation</a:t>
            </a:r>
          </a:p>
          <a:p>
            <a:r>
              <a:rPr lang="en-US" altLang="en-US" sz="3200" b="1" dirty="0">
                <a:solidFill>
                  <a:srgbClr val="C00000"/>
                </a:solidFill>
              </a:rPr>
              <a:t>Vulnerable to fan failures</a:t>
            </a:r>
          </a:p>
        </p:txBody>
      </p:sp>
      <p:pic>
        <p:nvPicPr>
          <p:cNvPr id="18435" name="Picture 3" descr="ASOS4.jpg">
            <a:extLst>
              <a:ext uri="{FF2B5EF4-FFF2-40B4-BE49-F238E27FC236}">
                <a16:creationId xmlns:a16="http://schemas.microsoft.com/office/drawing/2014/main" id="{C79E479D-5BF0-D54B-BD01-48A4914A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540"/>
            <a:ext cx="53340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757E7-780F-ED45-9F0A-3223BE1E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010D5-DFC2-5C4C-8543-15BC9B03D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304800"/>
            <a:ext cx="5943600" cy="5943600"/>
          </a:xfrm>
        </p:spPr>
      </p:pic>
    </p:spTree>
    <p:extLst>
      <p:ext uri="{BB962C8B-B14F-4D97-AF65-F5344CB8AC3E}">
        <p14:creationId xmlns:p14="http://schemas.microsoft.com/office/powerpoint/2010/main" val="2325322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0B6F9FC-699F-044E-A868-9E5B5C9C6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Downslope Example at the Surface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73F701C-CB1D-054F-B462-547B8C69F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20" name="Picture 4" descr="temp825301.gif                                                 0017DA0C&#10;Cliff Disk                     BB5EA40C:">
            <a:extLst>
              <a:ext uri="{FF2B5EF4-FFF2-40B4-BE49-F238E27FC236}">
                <a16:creationId xmlns:a16="http://schemas.microsoft.com/office/drawing/2014/main" id="{CFE38446-AF26-2F48-943D-2DB7B0A33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4422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BDA36-B816-BB43-B07C-B44138C8DD83}"/>
              </a:ext>
            </a:extLst>
          </p:cNvPr>
          <p:cNvSpPr txBox="1"/>
          <p:nvPr/>
        </p:nvSpPr>
        <p:spPr>
          <a:xfrm>
            <a:off x="2327321" y="5329238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drop in dew point temperature?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C117EC5A-A3E9-304F-B34A-75DC3FD5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2514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warmest temperatures are often at the bottom of the terrain slope during downslope flow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>
            <a:extLst>
              <a:ext uri="{FF2B5EF4-FFF2-40B4-BE49-F238E27FC236}">
                <a16:creationId xmlns:a16="http://schemas.microsoft.com/office/drawing/2014/main" id="{2E646278-AEDB-D644-B098-EE68007CD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28600"/>
          <a:ext cx="4573588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95650" imgH="4768850" progId="Word.Document.8">
                  <p:embed/>
                </p:oleObj>
              </mc:Choice>
              <mc:Fallback>
                <p:oleObj name="Document" r:id="rId2" imgW="3295650" imgH="47688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8600"/>
                        <a:ext cx="4573588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2">
            <a:extLst>
              <a:ext uri="{FF2B5EF4-FFF2-40B4-BE49-F238E27FC236}">
                <a16:creationId xmlns:a16="http://schemas.microsoft.com/office/drawing/2014/main" id="{42FEDAA3-3414-4649-B7B3-4244D6AAB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3400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Brookings:  The Classic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Northwest Example</a:t>
            </a:r>
          </a:p>
          <a:p>
            <a:r>
              <a:rPr lang="en-US" altLang="en-US" b="1" dirty="0">
                <a:solidFill>
                  <a:schemeClr val="accent2"/>
                </a:solidFill>
              </a:rPr>
              <a:t>Located in the “Banana Belt” of Oregon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C2DE2-3B50-A74D-8E92-B65D3666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86000"/>
            <a:ext cx="2743200" cy="41406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765D882A-CF46-CA4C-B2FE-89D66EB51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731268"/>
              </p:ext>
            </p:extLst>
          </p:nvPr>
        </p:nvGraphicFramePr>
        <p:xfrm>
          <a:off x="1838325" y="1069975"/>
          <a:ext cx="5468938" cy="471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724400" progId="Word.Document.8">
                  <p:embed/>
                </p:oleObj>
              </mc:Choice>
              <mc:Fallback>
                <p:oleObj name="Document" r:id="rId2" imgW="5486400" imgH="47244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325" y="1069975"/>
                        <a:ext cx="5468938" cy="471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2AA2E7-22A5-3E47-9820-B3A341C096E8}"/>
              </a:ext>
            </a:extLst>
          </p:cNvPr>
          <p:cNvSpPr txBox="1"/>
          <p:nvPr/>
        </p:nvSpPr>
        <p:spPr>
          <a:xfrm>
            <a:off x="2819400" y="5943600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February 27, 1985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axtemp.jpg                                                    000B6ED9&#13;Macintosh2 HD                  ABA78158:">
            <a:extLst>
              <a:ext uri="{FF2B5EF4-FFF2-40B4-BE49-F238E27FC236}">
                <a16:creationId xmlns:a16="http://schemas.microsoft.com/office/drawing/2014/main" id="{84BD7854-08D3-4442-86D3-A925AF7C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56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7321-3CDC-784B-9D9C-B17AAA87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700D-E3A0-E24C-9BB3-A847B2F3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https://cliffmass.blogspot.com/2013/04/the-banana-belt-of-brookings-oregon.html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84A6-05F7-1449-8CF6-00ED2F69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in upslope flow is harder to see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15BEF-734F-9C4B-AA50-7E3F715CA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09800"/>
            <a:ext cx="7645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7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4EE92F0-E302-DE41-9598-5F29806391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262673"/>
                </a:solidFill>
                <a:ea typeface="ＭＳ Ｐゴシック" panose="020B0600070205080204" pitchFamily="34" charset="-128"/>
              </a:rPr>
              <a:t>Adiabatic cooling is there but harder to see,  Why?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0C066F05-0EA5-4F41-A2AD-4DB3E31C78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Clouds and precipitation accompanying upward motion have significant temperature effects during lifting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Adiabatic ascent leads to saturation/latent heating which results in a lesser cooling rate for rising air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Saturated adiabatic lapse rate is smaller than dry adiabatic lapse rate.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Direct</a:t>
            </a:r>
            <a:r>
              <a:rPr lang="en-US" altLang="en-US" dirty="0">
                <a:ea typeface="ＭＳ Ｐゴシック" panose="020B0600070205080204" pitchFamily="34" charset="-128"/>
              </a:rPr>
              <a:t> radiational heating and cooling of the air is relatively small  (except in dust/smoke layers)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Indirectly</a:t>
            </a:r>
            <a:r>
              <a:rPr lang="en-US" altLang="en-US" dirty="0">
                <a:ea typeface="ＭＳ Ｐゴシック" panose="020B0600070205080204" pitchFamily="34" charset="-128"/>
              </a:rPr>
              <a:t>, very large influence on air temp through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modulation of ground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and communication into the boundary layer by turbulence.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3675138"/>
            <a:ext cx="3276600" cy="23664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eatacairport.jpg">
            <a:extLst>
              <a:ext uri="{FF2B5EF4-FFF2-40B4-BE49-F238E27FC236}">
                <a16:creationId xmlns:a16="http://schemas.microsoft.com/office/drawing/2014/main" id="{EB7441A1-2B2D-5642-B5BE-6A80247B9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2918"/>
            <a:ext cx="538638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16530CF8-7F13-6C44-B440-12B2707A3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" y="2133600"/>
            <a:ext cx="233838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Sea Tac</a:t>
            </a:r>
          </a:p>
          <a:p>
            <a:r>
              <a:rPr lang="en-US" altLang="en-US" sz="3200" b="1" dirty="0"/>
              <a:t>Example</a:t>
            </a:r>
          </a:p>
          <a:p>
            <a:r>
              <a:rPr lang="en-US" altLang="en-US" sz="3200" dirty="0"/>
              <a:t>ASOS Typically placed</a:t>
            </a:r>
          </a:p>
          <a:p>
            <a:r>
              <a:rPr lang="en-US" altLang="en-US" sz="3200" dirty="0"/>
              <a:t>On runway</a:t>
            </a:r>
          </a:p>
          <a:p>
            <a:r>
              <a:rPr lang="en-US" altLang="en-US" sz="3200" dirty="0"/>
              <a:t>Grassy strip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F17E79A-0D8E-EC47-B728-72EA4B6CD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Effects on Surface Air Temps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B30BA6-ACFD-7348-B4DA-097AD9409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" y="1143000"/>
            <a:ext cx="8686800" cy="4876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§"/>
            </a:pPr>
            <a:r>
              <a:rPr lang="en-US" altLang="en-US" b="1" dirty="0">
                <a:ea typeface="ＭＳ Ｐゴシック" panose="020B0600070205080204" pitchFamily="34" charset="-128"/>
              </a:rPr>
              <a:t>Surface heating by the solar flux and cooling by IR flux dominate surface and near-surface temperatures.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Clouds have a major effect on surface radiational heating/cooling.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Smoke can too.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1D19E1-A31C-6E42-8DA0-E88E84E9F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653367"/>
            <a:ext cx="3276600" cy="2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5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5B91B5A-0983-8542-A501-45B063E41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818" y="184150"/>
            <a:ext cx="8000363" cy="6858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Clouds, Radiation and Surface Temps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C373E72C-A30C-554D-8D6D-C7B4A18A9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580" y="854075"/>
            <a:ext cx="8649019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lessen surface warming during day by reducing solar radiation, scattering solar to space.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Clouds </a:t>
            </a:r>
            <a:r>
              <a:rPr lang="en-US" altLang="en-US" b="1" dirty="0">
                <a:ea typeface="ＭＳ Ｐゴシック" panose="020B0600070205080204" pitchFamily="34" charset="-128"/>
              </a:rPr>
              <a:t>decrease</a:t>
            </a:r>
            <a:r>
              <a:rPr lang="en-US" altLang="en-US" dirty="0">
                <a:ea typeface="ＭＳ Ｐゴシック" panose="020B0600070205080204" pitchFamily="34" charset="-128"/>
              </a:rPr>
              <a:t> cooling at night by intercepting IR radiation and reradiating IR back to the surface.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Thin cirrus: </a:t>
            </a:r>
            <a:r>
              <a:rPr lang="en-US" altLang="en-US" dirty="0">
                <a:ea typeface="ＭＳ Ｐゴシック" panose="020B0600070205080204" pitchFamily="34" charset="-128"/>
              </a:rPr>
              <a:t>only minor influence (1-2F cooling)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Thick altostratus: </a:t>
            </a:r>
            <a:r>
              <a:rPr lang="en-US" altLang="en-US" dirty="0">
                <a:ea typeface="ＭＳ Ｐゴシック" panose="020B0600070205080204" pitchFamily="34" charset="-128"/>
              </a:rPr>
              <a:t>5-10F cooling or more.</a:t>
            </a:r>
          </a:p>
        </p:txBody>
      </p:sp>
      <p:pic>
        <p:nvPicPr>
          <p:cNvPr id="3" name="Picture 2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ED72979F-FA67-CE4C-BD82-AD0A5ACF5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317" y="4774698"/>
            <a:ext cx="2819083" cy="174675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26773C53-E3B2-2046-B927-E6B10ED63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3622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can see association between changes in clouds and temperature at short-time scales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>
            <a:extLst>
              <a:ext uri="{FF2B5EF4-FFF2-40B4-BE49-F238E27FC236}">
                <a16:creationId xmlns:a16="http://schemas.microsoft.com/office/drawing/2014/main" id="{97BD5AB9-4E2B-DF46-92E3-29D00567C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Rectangle 1027">
            <a:extLst>
              <a:ext uri="{FF2B5EF4-FFF2-40B4-BE49-F238E27FC236}">
                <a16:creationId xmlns:a16="http://schemas.microsoft.com/office/drawing/2014/main" id="{D75C0EC1-9302-2543-81E2-87B2243F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6804" name="Picture 1030" descr="temp616873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A0575DA7-3FEA-2046-B51A-481C08F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031" descr="temp682224.gif  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CBC8A8BC-0B88-A646-9284-EDA06F55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7391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32CDB984-29A3-DB49-AD97-825E96999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</a:t>
            </a:r>
          </a:p>
        </p:txBody>
      </p:sp>
      <p:pic>
        <p:nvPicPr>
          <p:cNvPr id="77827" name="Content Placeholder 3" descr="temp496213.gif">
            <a:extLst>
              <a:ext uri="{FF2B5EF4-FFF2-40B4-BE49-F238E27FC236}">
                <a16:creationId xmlns:a16="http://schemas.microsoft.com/office/drawing/2014/main" id="{1AEA69B8-E6E2-384A-87AD-D041A3963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4" b="-2454"/>
          <a:stretch>
            <a:fillRect/>
          </a:stretch>
        </p:blipFill>
        <p:spPr>
          <a:xfrm>
            <a:off x="1692275" y="3200400"/>
            <a:ext cx="6705600" cy="3549650"/>
          </a:xfrm>
        </p:spPr>
      </p:pic>
      <p:pic>
        <p:nvPicPr>
          <p:cNvPr id="77828" name="Picture 4" descr="temp763542.gif">
            <a:extLst>
              <a:ext uri="{FF2B5EF4-FFF2-40B4-BE49-F238E27FC236}">
                <a16:creationId xmlns:a16="http://schemas.microsoft.com/office/drawing/2014/main" id="{DCBDC5BD-5BCB-7247-8F39-ABCDBF382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52400"/>
            <a:ext cx="6705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51D-B28D-484E-B0F0-5FABD25A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88E2E-9634-8A45-BC46-97D7CD333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22" y="1752600"/>
            <a:ext cx="8619755" cy="4301541"/>
          </a:xfrm>
        </p:spPr>
      </p:pic>
    </p:spTree>
    <p:extLst>
      <p:ext uri="{BB962C8B-B14F-4D97-AF65-F5344CB8AC3E}">
        <p14:creationId xmlns:p14="http://schemas.microsoft.com/office/powerpoint/2010/main" val="4103480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AA9A-6FDE-6D6A-9008-919364F2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hart, table&#10;&#10;Description automatically generated">
            <a:extLst>
              <a:ext uri="{FF2B5EF4-FFF2-40B4-BE49-F238E27FC236}">
                <a16:creationId xmlns:a16="http://schemas.microsoft.com/office/drawing/2014/main" id="{867FB34D-EADA-6CF7-BD2C-7888968AA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3" y="2209800"/>
            <a:ext cx="8298377" cy="3439588"/>
          </a:xfrm>
        </p:spPr>
      </p:pic>
    </p:spTree>
    <p:extLst>
      <p:ext uri="{BB962C8B-B14F-4D97-AF65-F5344CB8AC3E}">
        <p14:creationId xmlns:p14="http://schemas.microsoft.com/office/powerpoint/2010/main" val="4251119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0CB69B3-7C37-1645-BBD9-60A5AF109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629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Surprising Effect of Clouds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0E7E303E-ECA8-2A4A-8EF1-EEA9F730D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9586" y="2286000"/>
            <a:ext cx="376966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there are low-level inversion conditions, surface temperatures can WARM when low-level clouds move in aloft!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9B45F-AFC7-2D41-99F9-0D756176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1" y="2743200"/>
            <a:ext cx="4114800" cy="36576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D2E09C-B296-B544-B229-77CA47726F4C}"/>
              </a:ext>
            </a:extLst>
          </p:cNvPr>
          <p:cNvSpPr/>
          <p:nvPr/>
        </p:nvSpPr>
        <p:spPr bwMode="auto">
          <a:xfrm>
            <a:off x="7790328" y="4648200"/>
            <a:ext cx="1295400" cy="685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33545BE-4ACB-3846-95D0-5FC1690C252A}"/>
              </a:ext>
            </a:extLst>
          </p:cNvPr>
          <p:cNvSpPr/>
          <p:nvPr/>
        </p:nvSpPr>
        <p:spPr bwMode="auto">
          <a:xfrm>
            <a:off x="8275543" y="5334000"/>
            <a:ext cx="324971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E5EDD4AD-3585-9E41-B6DC-3CB5AF2E6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Impacts of Dust and Smoke</a:t>
            </a:r>
          </a:p>
        </p:txBody>
      </p:sp>
      <p:pic>
        <p:nvPicPr>
          <p:cNvPr id="79875" name="Content Placeholder 3">
            <a:extLst>
              <a:ext uri="{FF2B5EF4-FFF2-40B4-BE49-F238E27FC236}">
                <a16:creationId xmlns:a16="http://schemas.microsoft.com/office/drawing/2014/main" id="{82DDC527-EC1A-9140-BACA-AF4C29C81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2216150"/>
            <a:ext cx="6781800" cy="36449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7E17E2-59DF-E242-92BD-42E99E61CB2D}"/>
              </a:ext>
            </a:extLst>
          </p:cNvPr>
          <p:cNvSpPr txBox="1"/>
          <p:nvPr/>
        </p:nvSpPr>
        <p:spPr>
          <a:xfrm>
            <a:off x="3810000" y="6017567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St Helens, 1980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FC06-017C-924B-ADB5-D68839A9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 St. Helens:  May 1980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8D593-F666-0B47-93FF-00EF86A47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0" y="1981200"/>
            <a:ext cx="4165600" cy="4165600"/>
          </a:xfrm>
        </p:spPr>
      </p:pic>
    </p:spTree>
    <p:extLst>
      <p:ext uri="{BB962C8B-B14F-4D97-AF65-F5344CB8AC3E}">
        <p14:creationId xmlns:p14="http://schemas.microsoft.com/office/powerpoint/2010/main" val="55621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eatac.substrate.jpg">
            <a:extLst>
              <a:ext uri="{FF2B5EF4-FFF2-40B4-BE49-F238E27FC236}">
                <a16:creationId xmlns:a16="http://schemas.microsoft.com/office/drawing/2014/main" id="{E6C3DEC5-EDB9-0D48-9656-77A1F1AE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50EFF-9A37-A940-9CD6-52B2E60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210B4-E271-A345-BCE9-65F4E89CF623}"/>
              </a:ext>
            </a:extLst>
          </p:cNvPr>
          <p:cNvSpPr txBox="1"/>
          <p:nvPr/>
        </p:nvSpPr>
        <p:spPr>
          <a:xfrm>
            <a:off x="3555471" y="6172200"/>
            <a:ext cx="203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SeaTac Airport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E58C-0DA1-724C-8AC1-EE923EEBF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9E579-8366-E646-8BEC-C80CA7B6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02" y="1181100"/>
            <a:ext cx="7813298" cy="4184650"/>
          </a:xfrm>
        </p:spPr>
      </p:pic>
    </p:spTree>
    <p:extLst>
      <p:ext uri="{BB962C8B-B14F-4D97-AF65-F5344CB8AC3E}">
        <p14:creationId xmlns:p14="http://schemas.microsoft.com/office/powerpoint/2010/main" val="1383513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93EDE3E6-41FD-9345-AC6C-EDF1E015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Mount St. Helens</a:t>
            </a:r>
          </a:p>
        </p:txBody>
      </p:sp>
      <p:pic>
        <p:nvPicPr>
          <p:cNvPr id="80899" name="Content Placeholder 3">
            <a:extLst>
              <a:ext uri="{FF2B5EF4-FFF2-40B4-BE49-F238E27FC236}">
                <a16:creationId xmlns:a16="http://schemas.microsoft.com/office/drawing/2014/main" id="{22641E7F-373C-F440-8614-FE599B68D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696200" cy="344069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665F3C-13C7-AA4D-B992-EC9A46ED0845}"/>
              </a:ext>
            </a:extLst>
          </p:cNvPr>
          <p:cNvSpPr txBox="1"/>
          <p:nvPr/>
        </p:nvSpPr>
        <p:spPr>
          <a:xfrm>
            <a:off x="1981200" y="5486400"/>
            <a:ext cx="5559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Nothing got in, nothing got out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4535719-6A55-A842-B7A8-1FD7D4012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Wildfire Smoke Can Reduce Max Temps by 1-20F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1A33946C-86A4-6549-B0D3-11F906C33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57500"/>
            <a:ext cx="7772400" cy="23622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681AE922-61BE-F845-905B-4041C63A2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August 2017</a:t>
            </a:r>
          </a:p>
        </p:txBody>
      </p:sp>
      <p:pic>
        <p:nvPicPr>
          <p:cNvPr id="83971" name="Content Placeholder 4">
            <a:extLst>
              <a:ext uri="{FF2B5EF4-FFF2-40B4-BE49-F238E27FC236}">
                <a16:creationId xmlns:a16="http://schemas.microsoft.com/office/drawing/2014/main" id="{C511FA91-CEF4-C24F-8399-13AA3BFFA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488" y="1981200"/>
            <a:ext cx="6931025" cy="4114800"/>
          </a:xfrm>
        </p:spPr>
      </p:pic>
      <p:sp>
        <p:nvSpPr>
          <p:cNvPr id="83972" name="TextBox 5">
            <a:extLst>
              <a:ext uri="{FF2B5EF4-FFF2-40B4-BE49-F238E27FC236}">
                <a16:creationId xmlns:a16="http://schemas.microsoft.com/office/drawing/2014/main" id="{8987E838-571C-824D-9EF9-582709134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172200"/>
            <a:ext cx="207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August 9. 2017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The impacts on solar radiation can be profound (25-35% drop in solar flux at surface)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7692" y="3754467"/>
            <a:ext cx="3008099" cy="2880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1" y="4035197"/>
            <a:ext cx="4142074" cy="1514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478209" y="2405995"/>
            <a:ext cx="7640409" cy="13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53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CEBD4058-2843-A844-8DC2-B5BF6431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Different between WRF forecast (no smoke) and observed</a:t>
            </a:r>
          </a:p>
        </p:txBody>
      </p:sp>
      <p:pic>
        <p:nvPicPr>
          <p:cNvPr id="84995" name="Content Placeholder 4">
            <a:extLst>
              <a:ext uri="{FF2B5EF4-FFF2-40B4-BE49-F238E27FC236}">
                <a16:creationId xmlns:a16="http://schemas.microsoft.com/office/drawing/2014/main" id="{9440F316-D608-FF4B-A01F-BB800D5C0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410200" cy="423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A324-9C64-3146-A237-3D73C39B9B04}"/>
              </a:ext>
            </a:extLst>
          </p:cNvPr>
          <p:cNvSpPr txBox="1"/>
          <p:nvPr/>
        </p:nvSpPr>
        <p:spPr>
          <a:xfrm>
            <a:off x="533400" y="28956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</a:t>
            </a:r>
          </a:p>
          <a:p>
            <a:r>
              <a:rPr lang="en-US" dirty="0"/>
              <a:t>Too</a:t>
            </a:r>
          </a:p>
          <a:p>
            <a:r>
              <a:rPr lang="en-US" dirty="0"/>
              <a:t>WARM</a:t>
            </a:r>
          </a:p>
          <a:p>
            <a:r>
              <a:rPr lang="en-US" dirty="0"/>
              <a:t>With </a:t>
            </a:r>
          </a:p>
          <a:p>
            <a:r>
              <a:rPr lang="en-US" dirty="0"/>
              <a:t>Smoke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8" y="2710746"/>
            <a:ext cx="1817191" cy="10129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3" y="1219396"/>
            <a:ext cx="5667647" cy="4425299"/>
          </a:xfrm>
        </p:spPr>
      </p:pic>
    </p:spTree>
    <p:extLst>
      <p:ext uri="{BB962C8B-B14F-4D97-AF65-F5344CB8AC3E}">
        <p14:creationId xmlns:p14="http://schemas.microsoft.com/office/powerpoint/2010/main" val="4111622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022D8-E977-0645-B42B-4D70B19E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Several Models Now Consider Radiative Effects of Wildfire Smoke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7586B-360B-0743-8657-DF27CEB5A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91000"/>
          </a:xfrm>
        </p:spPr>
        <p:txBody>
          <a:bodyPr/>
          <a:lstStyle/>
          <a:p>
            <a:r>
              <a:rPr lang="en-US" dirty="0"/>
              <a:t>UW WRF has added smoke effects.</a:t>
            </a:r>
          </a:p>
          <a:p>
            <a:r>
              <a:rPr lang="en-US" dirty="0"/>
              <a:t>NOAA HRRR model now has smoke effects.</a:t>
            </a:r>
          </a:p>
          <a:p>
            <a:r>
              <a:rPr lang="en-US" dirty="0"/>
              <a:t>Not in GFS/NAM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9D01D4-4B7E-224D-9BDA-067A912A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352800"/>
            <a:ext cx="4318635" cy="3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02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6E974FE-7CF4-6A44-AC20-2264CC5B8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Opacity of Air Influences Surface Temps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69FF2-3538-1448-8F4A-2DC82D307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Increased water vapor content enhances IR opacity (H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0 vapor is an active greenhouse gas)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Better absorption and emission in IR with more water vapor.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Less water vapor results in better surface IR cooling under clear conditions.  That is why deserts cool very rapidly at night.  Why Washington DC stays hot all night.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FEEB0E-E2FF-414A-9707-E00C7A87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5179219"/>
            <a:ext cx="458470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031EDBBB-77F0-B644-AAC7-A3D06DBE4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7EC2E86C-622F-8D4D-9BFA-3022925B5F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75" y="457200"/>
            <a:ext cx="8024825" cy="575880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5C17D-C33F-E340-7EB5-DB9617937011}"/>
              </a:ext>
            </a:extLst>
          </p:cNvPr>
          <p:cNvSpPr txBox="1"/>
          <p:nvPr/>
        </p:nvSpPr>
        <p:spPr>
          <a:xfrm>
            <a:off x="2057400" y="6235337"/>
            <a:ext cx="5251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Moisture Content has a Large Impact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099AF4F-9A12-5849-9827-C294B67F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Remember:  Temperature at the surface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can be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very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different than at 2-m</a:t>
            </a:r>
          </a:p>
        </p:txBody>
      </p:sp>
      <p:pic>
        <p:nvPicPr>
          <p:cNvPr id="21507" name="Content Placeholder 3" descr="surfacetemp.jpg">
            <a:extLst>
              <a:ext uri="{FF2B5EF4-FFF2-40B4-BE49-F238E27FC236}">
                <a16:creationId xmlns:a16="http://schemas.microsoft.com/office/drawing/2014/main" id="{FF28553E-7FA9-C945-8189-887095654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99" r="-17099"/>
          <a:stretch>
            <a:fillRect/>
          </a:stretch>
        </p:blipFill>
        <p:spPr>
          <a:xfrm>
            <a:off x="1295400" y="2667000"/>
            <a:ext cx="6629400" cy="3509963"/>
          </a:xfrm>
        </p:spPr>
      </p:pic>
      <p:sp>
        <p:nvSpPr>
          <p:cNvPr id="21508" name="TextBox 4">
            <a:extLst>
              <a:ext uri="{FF2B5EF4-FFF2-40B4-BE49-F238E27FC236}">
                <a16:creationId xmlns:a16="http://schemas.microsoft.com/office/drawing/2014/main" id="{927B0509-63E0-BD4B-B572-1D6774EC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4840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Marblemont WA, December 2011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A54A-7F51-914D-85C5-202BD9CD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153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Drier Areas Have Large Diurnal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187C08-A81E-5C48-B1EF-F6908C7A8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00" r="3125"/>
          <a:stretch/>
        </p:blipFill>
        <p:spPr>
          <a:xfrm>
            <a:off x="247650" y="1981200"/>
            <a:ext cx="8392026" cy="3429000"/>
          </a:xfrm>
        </p:spPr>
      </p:pic>
    </p:spTree>
    <p:extLst>
      <p:ext uri="{BB962C8B-B14F-4D97-AF65-F5344CB8AC3E}">
        <p14:creationId xmlns:p14="http://schemas.microsoft.com/office/powerpoint/2010/main" val="2663102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E587-8E7C-0446-B318-9328F3E6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EEF2122-3BCA-7A4D-A41D-80A52C0F7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8631936" cy="4495800"/>
          </a:xfrm>
        </p:spPr>
      </p:pic>
    </p:spTree>
    <p:extLst>
      <p:ext uri="{BB962C8B-B14F-4D97-AF65-F5344CB8AC3E}">
        <p14:creationId xmlns:p14="http://schemas.microsoft.com/office/powerpoint/2010/main" val="15046644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E9DA1189-A353-7444-AE99-C2980FDE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Effects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A4EB94DD-BF21-D443-B027-8714A5850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066800"/>
            <a:ext cx="84582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Variations in lower tropospheric turbulence and mixing can have a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huge impact on surface air temperatures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Strong winds produce more turbulence and thus more vertical mixing/turbulent heat fluxes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Lower vertical stability also enhances turbulence.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2-m temperature can vary with the degree of turbulence, particularly at night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6B56DEF-9E18-6244-9ED9-84FF2D39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4495800"/>
            <a:ext cx="3606800" cy="220543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99F42EA1-C90C-CC47-B5FB-EA590B9FF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and Temperature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19FC3C30-F0B4-524D-8D37-8B1E8D1370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Higher temps on windy nights. Destroys or weakens inversions.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Lower temps on calm nights (with clear or nearly clear skies). Surface-based inversion. Lack of mixing down of warm air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December 24, 1983 example (next).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F01-CB0A-D242-B9F7-55952C39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5F7679-0B3A-A44B-8667-A8BF8D3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5560"/>
            <a:ext cx="7315200" cy="60554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09E4B-4E1C-EF42-9273-091DAB68D405}"/>
              </a:ext>
            </a:extLst>
          </p:cNvPr>
          <p:cNvSpPr txBox="1"/>
          <p:nvPr/>
        </p:nvSpPr>
        <p:spPr>
          <a:xfrm>
            <a:off x="4038600" y="6385725"/>
            <a:ext cx="191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mph</a:t>
            </a:r>
          </a:p>
        </p:txBody>
      </p:sp>
    </p:spTree>
    <p:extLst>
      <p:ext uri="{BB962C8B-B14F-4D97-AF65-F5344CB8AC3E}">
        <p14:creationId xmlns:p14="http://schemas.microsoft.com/office/powerpoint/2010/main" val="2486495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0189E6A1-1EEC-4F49-9BDC-07E0A783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December 24, 1983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 swath: higher temps </a:t>
            </a:r>
          </a:p>
        </p:txBody>
      </p:sp>
      <p:pic>
        <p:nvPicPr>
          <p:cNvPr id="91139" name="Content Placeholder 4">
            <a:extLst>
              <a:ext uri="{FF2B5EF4-FFF2-40B4-BE49-F238E27FC236}">
                <a16:creationId xmlns:a16="http://schemas.microsoft.com/office/drawing/2014/main" id="{F12D0786-CD9C-1C40-812E-10AF0B5F54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025650" y="222530"/>
            <a:ext cx="5029200" cy="72517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E6D86-C0DD-6E47-9D90-00755C59B0CF}"/>
              </a:ext>
            </a:extLst>
          </p:cNvPr>
          <p:cNvSpPr txBox="1"/>
          <p:nvPr/>
        </p:nvSpPr>
        <p:spPr>
          <a:xfrm>
            <a:off x="5715000" y="5953982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temps that night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6F04-A9A7-5B4A-9252-8801D957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Humans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 create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winds and turbulence that alter surface temperatures (wind machines in orchards)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Mixes warmer air from aloft down to the surface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21839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D4FE144B-0450-424A-982F-8295E5087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Orchard Fans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B59B1A-8110-6A4F-9D87-B25ABFCB5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8" name="Picture 4" descr="Wind Machine.JPG      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15C444B2-4B94-8244-8590-02614F543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381000" y="1905000"/>
            <a:ext cx="3452415" cy="388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good_cherryblossom.JPG                                         0017F222&#10;Cliff Disk                     BB5EA40C:">
            <a:extLst>
              <a:ext uri="{FF2B5EF4-FFF2-40B4-BE49-F238E27FC236}">
                <a16:creationId xmlns:a16="http://schemas.microsoft.com/office/drawing/2014/main" id="{0B81FFFC-E883-2141-996A-1ACA7508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5" y="2438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5">
            <a:extLst>
              <a:ext uri="{FF2B5EF4-FFF2-40B4-BE49-F238E27FC236}">
                <a16:creationId xmlns:a16="http://schemas.microsoft.com/office/drawing/2014/main" id="{A10E25DF-0B95-D248-AF46-018195493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29" y="6093767"/>
            <a:ext cx="7487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Fans in orchards and vineyards—can save vulnerable crops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3D2BCD81-064B-1547-827B-08F153F40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1" name="Content Placeholder 3">
            <a:extLst>
              <a:ext uri="{FF2B5EF4-FFF2-40B4-BE49-F238E27FC236}">
                <a16:creationId xmlns:a16="http://schemas.microsoft.com/office/drawing/2014/main" id="{6439E57D-FDA2-254A-A8FF-53423E0516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7467600" cy="495935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9E859ACC-10DE-2E4B-8075-AB53E2655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5" name="Content Placeholder 3">
            <a:extLst>
              <a:ext uri="{FF2B5EF4-FFF2-40B4-BE49-F238E27FC236}">
                <a16:creationId xmlns:a16="http://schemas.microsoft.com/office/drawing/2014/main" id="{7F501D5C-CE6A-8C4D-806E-2528F7F3C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"/>
            <a:ext cx="5638800" cy="65770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5B6F-B5E5-5D77-8BC6-8C30115B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0025"/>
            <a:ext cx="81534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2-m versus surface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8D48-9DE1-5ADE-2CC3-FCC4945B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4114800"/>
          </a:xfrm>
        </p:spPr>
        <p:txBody>
          <a:bodyPr/>
          <a:lstStyle/>
          <a:p>
            <a:r>
              <a:rPr lang="en-US" dirty="0"/>
              <a:t>2-m air temperature is often much warmer than surface during cool, winter nights</a:t>
            </a:r>
          </a:p>
          <a:p>
            <a:r>
              <a:rPr lang="en-US" dirty="0"/>
              <a:t>2-m air temperature is often much colder than surface on warm, summer days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8BA9212-7A98-7253-0D1F-4364CDD3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020" y="3490222"/>
            <a:ext cx="4687780" cy="31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1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39EADBB9-080A-D14E-A76B-4382BD525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862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Changes of Water</a:t>
            </a: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68AF42A3-3CF7-1942-9930-4878712FE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895600"/>
            <a:ext cx="8001000" cy="3048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have a large impact on temperature and </a:t>
            </a:r>
            <a:r>
              <a:rPr lang="en-US" altLang="en-US" b="1" dirty="0">
                <a:ea typeface="ＭＳ Ｐゴシック" panose="020B0600070205080204" pitchFamily="34" charset="-128"/>
              </a:rPr>
              <a:t>type</a:t>
            </a:r>
            <a:r>
              <a:rPr lang="en-US" altLang="en-US" dirty="0">
                <a:ea typeface="ＭＳ Ｐゴシック" panose="020B0600070205080204" pitchFamily="34" charset="-128"/>
              </a:rPr>
              <a:t>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Condensation, freezing and deposition </a:t>
            </a:r>
            <a:r>
              <a:rPr lang="en-US" altLang="en-US" b="1" dirty="0">
                <a:ea typeface="ＭＳ Ｐゴシック" panose="020B0600070205080204" pitchFamily="34" charset="-128"/>
              </a:rPr>
              <a:t>release latent heat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Evaporation, sublimation, and melting cause </a:t>
            </a:r>
            <a:r>
              <a:rPr lang="en-US" altLang="en-US" b="1" dirty="0">
                <a:ea typeface="ＭＳ Ｐゴシック" panose="020B0600070205080204" pitchFamily="34" charset="-128"/>
              </a:rPr>
              <a:t>cooling</a:t>
            </a:r>
            <a:r>
              <a:rPr lang="en-US" altLang="en-US" dirty="0">
                <a:ea typeface="ＭＳ Ｐゴシック" panose="020B0600070205080204" pitchFamily="34" charset="-128"/>
              </a:rPr>
              <a:t> (require or absorb heat).</a:t>
            </a:r>
          </a:p>
        </p:txBody>
      </p:sp>
      <p:pic>
        <p:nvPicPr>
          <p:cNvPr id="97284" name="Picture 1">
            <a:extLst>
              <a:ext uri="{FF2B5EF4-FFF2-40B4-BE49-F238E27FC236}">
                <a16:creationId xmlns:a16="http://schemas.microsoft.com/office/drawing/2014/main" id="{89BCF85D-9FC8-1D44-9264-52773A30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" y="609600"/>
            <a:ext cx="7600997" cy="5700749"/>
          </a:xfrm>
        </p:spPr>
      </p:pic>
    </p:spTree>
    <p:extLst>
      <p:ext uri="{BB962C8B-B14F-4D97-AF65-F5344CB8AC3E}">
        <p14:creationId xmlns:p14="http://schemas.microsoft.com/office/powerpoint/2010/main" val="8634797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4BEC5385-105F-334B-9637-9E2E68769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464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Phase Change of H</a:t>
            </a:r>
            <a:r>
              <a:rPr lang="en-US" altLang="en-US" b="1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0 Have Major Energy Implications</a:t>
            </a: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9ED7AD55-BD8A-C94B-9C70-2CDD75ECA4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686800" cy="4191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 to L. Requires heat of fusion</a:t>
            </a:r>
            <a:r>
              <a:rPr lang="en-US" altLang="en-US" dirty="0">
                <a:ea typeface="ＭＳ Ｐゴシック" panose="020B0600070205080204" pitchFamily="34" charset="-128"/>
              </a:rPr>
              <a:t>.  79.7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L to V</a:t>
            </a:r>
            <a:r>
              <a:rPr lang="en-US" altLang="en-US" dirty="0">
                <a:ea typeface="ＭＳ Ｐゴシック" panose="020B0600070205080204" pitchFamily="34" charset="-128"/>
              </a:rPr>
              <a:t>.  Requires </a:t>
            </a:r>
            <a:r>
              <a:rPr lang="en-US" altLang="en-US" b="1" dirty="0">
                <a:ea typeface="ＭＳ Ｐゴシック" panose="020B0600070205080204" pitchFamily="34" charset="-128"/>
              </a:rPr>
              <a:t>heat of vaporization</a:t>
            </a:r>
            <a:r>
              <a:rPr lang="en-US" altLang="en-US" dirty="0">
                <a:ea typeface="ＭＳ Ｐゴシック" panose="020B0600070205080204" pitchFamily="34" charset="-128"/>
              </a:rPr>
              <a:t>:  539 </a:t>
            </a:r>
            <a:r>
              <a:rPr lang="en-US" altLang="en-US" dirty="0" err="1">
                <a:ea typeface="ＭＳ Ｐゴシック" panose="020B0600070205080204" pitchFamily="34" charset="-128"/>
              </a:rPr>
              <a:t>cal</a:t>
            </a:r>
            <a:r>
              <a:rPr lang="en-US" altLang="en-US" dirty="0">
                <a:ea typeface="ＭＳ Ｐゴシック" panose="020B0600070205080204" pitchFamily="34" charset="-128"/>
              </a:rPr>
              <a:t> gm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-1 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 to V, sum of both.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Releases energy </a:t>
            </a:r>
            <a:r>
              <a:rPr lang="en-US" altLang="en-US" dirty="0">
                <a:ea typeface="ＭＳ Ｐゴシック" panose="020B0600070205080204" pitchFamily="34" charset="-128"/>
              </a:rPr>
              <a:t>when you go the other direction (V to L, L to S, V to S)</a:t>
            </a:r>
            <a:r>
              <a:rPr lang="en-US" altLang="en-US" sz="3200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7A2EE72E-AC60-884E-92E9-BCD2D97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724400"/>
            <a:ext cx="2971800" cy="196215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48F-BCFB-27A5-C270-E158B4C7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is the Battery of the Atmosphere</a:t>
            </a:r>
          </a:p>
        </p:txBody>
      </p:sp>
      <p:pic>
        <p:nvPicPr>
          <p:cNvPr id="5" name="Content Placeholder 4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3FD024F8-7177-7470-ECB8-0231F44F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251092"/>
            <a:ext cx="3088030" cy="4114800"/>
          </a:xfrm>
        </p:spPr>
      </p:pic>
      <p:pic>
        <p:nvPicPr>
          <p:cNvPr id="9" name="Picture 8" descr="A picture containing text, battery, electronics&#10;&#10;Description automatically generated">
            <a:extLst>
              <a:ext uri="{FF2B5EF4-FFF2-40B4-BE49-F238E27FC236}">
                <a16:creationId xmlns:a16="http://schemas.microsoft.com/office/drawing/2014/main" id="{2E45CE3E-1105-B130-3AEA-71E8C5B2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194" y="2660615"/>
            <a:ext cx="3733800" cy="35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04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at the surface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CFE86F4B-0A44-9F49-BFCE-5E7F0B3099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563" y="1828800"/>
            <a:ext cx="8001000" cy="44196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Evaporation from a wet or moist surface produces cooling and requires energy.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Much of the incoming solar radiation on a moist surface is used to evaporate H</a:t>
            </a:r>
            <a:r>
              <a:rPr lang="en-US" altLang="en-US" sz="36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ea typeface="ＭＳ Ｐゴシック" panose="020B0600070205080204" pitchFamily="34" charset="-128"/>
              </a:rPr>
              <a:t>0,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not for sensible heating.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Ratio of two expressed in the </a:t>
            </a:r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ED2FDA52-E944-824B-BF31-CCEC860A6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Bowen Ratio</a:t>
            </a:r>
          </a:p>
        </p:txBody>
      </p:sp>
      <p:sp>
        <p:nvSpPr>
          <p:cNvPr id="99332" name="TextBox 1">
            <a:extLst>
              <a:ext uri="{FF2B5EF4-FFF2-40B4-BE49-F238E27FC236}">
                <a16:creationId xmlns:a16="http://schemas.microsoft.com/office/drawing/2014/main" id="{1038E49E-C43E-7A45-936F-B0B68A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8001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/>
              <a:t>Bowen ratio= 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u="sng" dirty="0">
                <a:solidFill>
                  <a:schemeClr val="accent2"/>
                </a:solidFill>
              </a:rPr>
              <a:t>energy used for sensible heating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energy used for evaporation and sublimation</a:t>
            </a:r>
          </a:p>
          <a:p>
            <a:endParaRPr lang="en-US" altLang="en-US" sz="3200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~10 deserts, </a:t>
            </a:r>
          </a:p>
          <a:p>
            <a:r>
              <a:rPr lang="en-US" altLang="en-US" sz="3200" dirty="0"/>
              <a:t>2-6 arid regions, .</a:t>
            </a:r>
          </a:p>
          <a:p>
            <a:r>
              <a:rPr lang="en-US" altLang="en-US" sz="3200" dirty="0"/>
              <a:t>4-.8 temperate forests/grasslands, .</a:t>
            </a:r>
          </a:p>
          <a:p>
            <a:r>
              <a:rPr lang="en-US" altLang="en-US" sz="3200" dirty="0"/>
              <a:t>2 tropical rain forest, </a:t>
            </a:r>
          </a:p>
          <a:p>
            <a:r>
              <a:rPr lang="en-US" altLang="en-US" sz="3200" dirty="0"/>
              <a:t>.1 tropical ocean</a:t>
            </a:r>
          </a:p>
        </p:txBody>
      </p:sp>
    </p:spTree>
    <p:extLst>
      <p:ext uri="{BB962C8B-B14F-4D97-AF65-F5344CB8AC3E}">
        <p14:creationId xmlns:p14="http://schemas.microsoft.com/office/powerpoint/2010/main" val="7911219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83537C20-9AFB-2442-A94D-1B051978F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Variations in surface moisture can produce significant temperature variations…</a:t>
            </a:r>
            <a:r>
              <a:rPr lang="en-US" altLang="en-US" sz="3600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both in time and space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C3E3E44E-428B-EA4F-945D-7FE7F60F4B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790825"/>
            <a:ext cx="7543800" cy="2057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Moist areas can be 1-5F cooler than dry areas.</a:t>
            </a:r>
          </a:p>
        </p:txBody>
      </p:sp>
      <p:pic>
        <p:nvPicPr>
          <p:cNvPr id="3" name="Picture 2" descr="A picture containing outdoor, grass, field&#10;&#10;Description automatically generated">
            <a:extLst>
              <a:ext uri="{FF2B5EF4-FFF2-40B4-BE49-F238E27FC236}">
                <a16:creationId xmlns:a16="http://schemas.microsoft.com/office/drawing/2014/main" id="{48000768-DD92-DC4F-A28F-C5D35A7B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3819525"/>
            <a:ext cx="32258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7CE01689-4E69-B94C-A4A1-B67D757EB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Irrigated Fields: 1-5F cooler</a:t>
            </a:r>
          </a:p>
        </p:txBody>
      </p:sp>
      <p:pic>
        <p:nvPicPr>
          <p:cNvPr id="101379" name="Content Placeholder 3">
            <a:extLst>
              <a:ext uri="{FF2B5EF4-FFF2-40B4-BE49-F238E27FC236}">
                <a16:creationId xmlns:a16="http://schemas.microsoft.com/office/drawing/2014/main" id="{295C4FC9-AFCB-1140-B6A5-F9C7F35C3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20888"/>
            <a:ext cx="7772400" cy="4035425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4868B44-8F48-1645-A07B-CC9AB10D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687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18435" name="Content Placeholder 3" descr="easternwasagr.tiff">
            <a:extLst>
              <a:ext uri="{FF2B5EF4-FFF2-40B4-BE49-F238E27FC236}">
                <a16:creationId xmlns:a16="http://schemas.microsoft.com/office/drawing/2014/main" id="{79C3CC14-D73D-114E-9B86-CE1CA0A23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  <p:extLst>
      <p:ext uri="{BB962C8B-B14F-4D97-AF65-F5344CB8AC3E}">
        <p14:creationId xmlns:p14="http://schemas.microsoft.com/office/powerpoint/2010/main" val="252526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B7AF1-2428-334E-B37B-A67CCF16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76600" cy="39624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California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Central Valley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683ACC-5DBD-7641-9533-14E58FEC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3906" y="1295400"/>
            <a:ext cx="3441700" cy="4890837"/>
          </a:xfrm>
        </p:spPr>
      </p:pic>
    </p:spTree>
    <p:extLst>
      <p:ext uri="{BB962C8B-B14F-4D97-AF65-F5344CB8AC3E}">
        <p14:creationId xmlns:p14="http://schemas.microsoft.com/office/powerpoint/2010/main" val="213536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id="{136DD65A-D484-3740-BC5A-BE44D0C63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Simply Use Model Temps Directly?</a:t>
            </a:r>
          </a:p>
        </p:txBody>
      </p:sp>
      <p:sp>
        <p:nvSpPr>
          <p:cNvPr id="22531" name="Vertical Text Placeholder 4">
            <a:extLst>
              <a:ext uri="{FF2B5EF4-FFF2-40B4-BE49-F238E27FC236}">
                <a16:creationId xmlns:a16="http://schemas.microsoft.com/office/drawing/2014/main" id="{2961A492-544F-A944-9E8D-2E67BA65F6BC}"/>
              </a:ext>
            </a:extLst>
          </p:cNvPr>
          <p:cNvSpPr>
            <a:spLocks noGrp="1" noChangeArrowheads="1"/>
          </p:cNvSpPr>
          <p:nvPr>
            <p:ph type="body" orient="vert" idx="1"/>
          </p:nvPr>
        </p:nvSpPr>
        <p:spPr>
          <a:xfrm>
            <a:off x="609600" y="2133600"/>
            <a:ext cx="7772400" cy="4114800"/>
          </a:xfrm>
        </p:spPr>
        <p:txBody>
          <a:bodyPr vert="horz"/>
          <a:lstStyle/>
          <a:p>
            <a:pPr marL="514350" indent="-514350" eaLnBrk="1" hangingPunct="1">
              <a:buFont typeface="Times" pitchFamily="2" charset="0"/>
              <a:buAutoNum type="arabicPeriod"/>
            </a:pPr>
            <a:r>
              <a:rPr lang="en-US" altLang="en-US" b="1" dirty="0">
                <a:ea typeface="ＭＳ Ｐゴシック" panose="020B0600070205080204" pitchFamily="34" charset="-128"/>
              </a:rPr>
              <a:t>Model surface elevation may be very different than actual surface elevation due to limited model resolution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Differences can be in the hundreds of meters or more in steep terrain.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Improves as resolution increases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Where model terrain  </a:t>
            </a:r>
            <a:r>
              <a:rPr lang="en-US" altLang="en-US" sz="3200" dirty="0" err="1">
                <a:ea typeface="ＭＳ Ｐゴシック" panose="020B0600070205080204" pitchFamily="34" charset="-128"/>
              </a:rPr>
              <a:t>istoo</a:t>
            </a:r>
            <a:r>
              <a:rPr lang="en-US" altLang="en-US" sz="3200" dirty="0">
                <a:ea typeface="ＭＳ Ｐゴシック" panose="020B0600070205080204" pitchFamily="34" charset="-128"/>
              </a:rPr>
              <a:t> high, temps too cold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828F-94AB-F948-A3C0-72CE6785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Cooling and higher humidity</a:t>
            </a:r>
          </a:p>
        </p:txBody>
      </p:sp>
      <p:pic>
        <p:nvPicPr>
          <p:cNvPr id="19459" name="Content Placeholder 3" descr="season_big.jpg">
            <a:extLst>
              <a:ext uri="{FF2B5EF4-FFF2-40B4-BE49-F238E27FC236}">
                <a16:creationId xmlns:a16="http://schemas.microsoft.com/office/drawing/2014/main" id="{E475A24C-CE45-D942-A825-DC558E743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61061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83A0-7E28-A292-E7A3-891116AE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200400" cy="5791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Role of Soil Moisture in the June 2021 Northwest Heatwave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9D303DE-FB97-CFC9-9E79-B05C0BBD6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751" y="914400"/>
            <a:ext cx="4837814" cy="5486400"/>
          </a:xfrm>
        </p:spPr>
      </p:pic>
    </p:spTree>
    <p:extLst>
      <p:ext uri="{BB962C8B-B14F-4D97-AF65-F5344CB8AC3E}">
        <p14:creationId xmlns:p14="http://schemas.microsoft.com/office/powerpoint/2010/main" val="38870870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237A625-D1CA-240A-935A-EFE9798B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7896457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D718261-28DD-7CE4-8BA2-5ACEBA17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297543"/>
            <a:ext cx="6210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87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D718261-28DD-7CE4-8BA2-5ACEBA170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r="7055" b="54363"/>
          <a:stretch/>
        </p:blipFill>
        <p:spPr>
          <a:xfrm>
            <a:off x="533400" y="1371600"/>
            <a:ext cx="8293085" cy="45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96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:a16="http://schemas.microsoft.com/office/drawing/2014/main" id="{86227CC2-8902-E149-8C03-0563BB1B0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of precipitation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cooling agent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generally short lived</a:t>
            </a:r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D3C1E473-3E1F-414F-B74B-A2A2AD7009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of the cooling occurs during the first hour of precipitation.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Air cools to the </a:t>
            </a:r>
            <a:r>
              <a:rPr lang="en-US" altLang="en-US" b="1" dirty="0">
                <a:ea typeface="ＭＳ Ｐゴシック" panose="020B0600070205080204" pitchFamily="34" charset="-128"/>
              </a:rPr>
              <a:t>wet bulb temperature (T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w</a:t>
            </a:r>
            <a:r>
              <a:rPr lang="en-US" altLang="en-US" b="1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Ends when air becomes saturated.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produce large cooling (10-20F in very dry air)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>
            <a:extLst>
              <a:ext uri="{FF2B5EF4-FFF2-40B4-BE49-F238E27FC236}">
                <a16:creationId xmlns:a16="http://schemas.microsoft.com/office/drawing/2014/main" id="{CEF13F35-0926-7740-A08B-38FECC12A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427" name="Content Placeholder 3">
            <a:extLst>
              <a:ext uri="{FF2B5EF4-FFF2-40B4-BE49-F238E27FC236}">
                <a16:creationId xmlns:a16="http://schemas.microsoft.com/office/drawing/2014/main" id="{49080695-FA9E-1B4A-BE48-D39E62ECD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71600"/>
            <a:ext cx="4797425" cy="4114800"/>
          </a:xfrm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E8549ACA-B290-D641-B0DC-FE04BA4A1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6560" y="1612900"/>
            <a:ext cx="3632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67A8D5C5-1730-CC4C-89EA-DBCEA003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BB072D2-6E26-FE4C-861D-5785512C5F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90600"/>
            <a:ext cx="7246002" cy="5427662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1F901ECA-89E8-164E-83D5-8C9415288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7315200" cy="533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Evaporation and resulting saturation on a sounding</a:t>
            </a:r>
          </a:p>
        </p:txBody>
      </p:sp>
      <p:pic>
        <p:nvPicPr>
          <p:cNvPr id="105475" name="Content Placeholder 3" descr="2003011612.72317.skewt.gif">
            <a:extLst>
              <a:ext uri="{FF2B5EF4-FFF2-40B4-BE49-F238E27FC236}">
                <a16:creationId xmlns:a16="http://schemas.microsoft.com/office/drawing/2014/main" id="{7EF6C3F2-6A5C-324A-9680-309C2BE91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752600"/>
            <a:ext cx="5143500" cy="4114800"/>
          </a:xfrm>
        </p:spPr>
      </p:pic>
      <p:pic>
        <p:nvPicPr>
          <p:cNvPr id="105476" name="Picture 4" descr="2003011700.72317.skewt.gif">
            <a:extLst>
              <a:ext uri="{FF2B5EF4-FFF2-40B4-BE49-F238E27FC236}">
                <a16:creationId xmlns:a16="http://schemas.microsoft.com/office/drawing/2014/main" id="{E7F23E23-9534-4247-93A9-BB9228D7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9212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A0F97268-A294-7B4F-9D13-9077EAE794ED}"/>
              </a:ext>
            </a:extLst>
          </p:cNvPr>
          <p:cNvSpPr/>
          <p:nvPr/>
        </p:nvSpPr>
        <p:spPr bwMode="auto">
          <a:xfrm>
            <a:off x="2895600" y="4724400"/>
            <a:ext cx="9906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478E559B-9256-F74E-853E-E190A688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9" name="Content Placeholder 3" descr="kgso.meteo.gif">
            <a:extLst>
              <a:ext uri="{FF2B5EF4-FFF2-40B4-BE49-F238E27FC236}">
                <a16:creationId xmlns:a16="http://schemas.microsoft.com/office/drawing/2014/main" id="{EBCAD1E0-14FC-B042-824D-87AB3EAB6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2"/>
          <a:stretch/>
        </p:blipFill>
        <p:spPr>
          <a:xfrm>
            <a:off x="304800" y="533400"/>
            <a:ext cx="8735105" cy="2819400"/>
          </a:xfrm>
        </p:spPr>
      </p:pic>
      <p:pic>
        <p:nvPicPr>
          <p:cNvPr id="4" name="Content Placeholder 5" descr="krdu.meteo.gif">
            <a:extLst>
              <a:ext uri="{FF2B5EF4-FFF2-40B4-BE49-F238E27FC236}">
                <a16:creationId xmlns:a16="http://schemas.microsoft.com/office/drawing/2014/main" id="{EA49F367-B21F-BD46-BC87-911B3A35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" b="60679"/>
          <a:stretch/>
        </p:blipFill>
        <p:spPr bwMode="auto">
          <a:xfrm>
            <a:off x="292212" y="3200400"/>
            <a:ext cx="876027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17225</TotalTime>
  <Words>3840</Words>
  <Application>Microsoft Macintosh PowerPoint</Application>
  <PresentationFormat>On-screen Show (4:3)</PresentationFormat>
  <Paragraphs>444</Paragraphs>
  <Slides>206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206</vt:i4>
      </vt:variant>
    </vt:vector>
  </HeadingPairs>
  <TitlesOfParts>
    <vt:vector size="214" baseType="lpstr">
      <vt:lpstr>Arial</vt:lpstr>
      <vt:lpstr>Lucida Grande</vt:lpstr>
      <vt:lpstr>proxima-nova</vt:lpstr>
      <vt:lpstr>Times</vt:lpstr>
      <vt:lpstr>Times New Roman</vt:lpstr>
      <vt:lpstr>Wingdings</vt:lpstr>
      <vt:lpstr>Blank Presentation</vt:lpstr>
      <vt:lpstr>Document</vt:lpstr>
      <vt:lpstr>Temperature Prediction ATMS 452</vt:lpstr>
      <vt:lpstr>Temperature Measurements</vt:lpstr>
      <vt:lpstr>PowerPoint Presentation</vt:lpstr>
      <vt:lpstr>PowerPoint Presentation</vt:lpstr>
      <vt:lpstr>PowerPoint Presentation</vt:lpstr>
      <vt:lpstr>PowerPoint Presentation</vt:lpstr>
      <vt:lpstr>Remember:  Temperature at the surface can be very different than at 2-m</vt:lpstr>
      <vt:lpstr>2-m versus surface temperatures</vt:lpstr>
      <vt:lpstr>Why Not Simply Use Model Temps Directly?</vt:lpstr>
      <vt:lpstr>36-km terrain UW WRF</vt:lpstr>
      <vt:lpstr>PowerPoint Presentation</vt:lpstr>
      <vt:lpstr>PowerPoint Presentation</vt:lpstr>
      <vt:lpstr>PowerPoint Presentation</vt:lpstr>
      <vt:lpstr>Why Not Simply Use Model Temps Directly and Go Home?</vt:lpstr>
      <vt:lpstr>PowerPoint Presentation</vt:lpstr>
      <vt:lpstr>Columbia Gorge Flow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Systematic Biases</vt:lpstr>
      <vt:lpstr>PBL Problem Example: Shallow Fog…Nov 19, 2005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reasons why you can’t simply take the model temps</vt:lpstr>
      <vt:lpstr>Back to Basics:  First Law of Thermodynamics</vt:lpstr>
      <vt:lpstr>Horizontal Advection</vt:lpstr>
      <vt:lpstr>PowerPoint Presentation</vt:lpstr>
      <vt:lpstr>Adiabatic heating/cooling</vt:lpstr>
      <vt:lpstr>Downslope Warming</vt:lpstr>
      <vt:lpstr>PowerPoint Presentation</vt:lpstr>
      <vt:lpstr>PowerPoint Presentation</vt:lpstr>
      <vt:lpstr>PowerPoint Presentation</vt:lpstr>
      <vt:lpstr>PowerPoint Presentation</vt:lpstr>
      <vt:lpstr>Downslope Example at the Surface</vt:lpstr>
      <vt:lpstr>The warmest temperatures are often at the bottom of the terrain slope during downslope flow</vt:lpstr>
      <vt:lpstr>PowerPoint Presentation</vt:lpstr>
      <vt:lpstr>PowerPoint Presentation</vt:lpstr>
      <vt:lpstr>PowerPoint Presentation</vt:lpstr>
      <vt:lpstr>Another example</vt:lpstr>
      <vt:lpstr>Adiabatic cooling in upslope flow is harder to see</vt:lpstr>
      <vt:lpstr>Adiabatic cooling is there but harder to see,  Why?</vt:lpstr>
      <vt:lpstr>Radiation Effects on Surface Air Temps</vt:lpstr>
      <vt:lpstr>Radiation Effects on Surface Air Temps</vt:lpstr>
      <vt:lpstr>Clouds, Radiation and Surface Temps</vt:lpstr>
      <vt:lpstr>One can see association between changes in clouds and temperature at short-time scales</vt:lpstr>
      <vt:lpstr>PowerPoint Presentation</vt:lpstr>
      <vt:lpstr>w</vt:lpstr>
      <vt:lpstr>PowerPoint Presentation</vt:lpstr>
      <vt:lpstr>PowerPoint Presentation</vt:lpstr>
      <vt:lpstr>Surprising Effect of Clouds</vt:lpstr>
      <vt:lpstr>Impacts of Dust and Smoke</vt:lpstr>
      <vt:lpstr>Mount St. Helens:  May 1980</vt:lpstr>
      <vt:lpstr>PowerPoint Presentation</vt:lpstr>
      <vt:lpstr>Mount St. Helens</vt:lpstr>
      <vt:lpstr>Wildfire Smoke Can Reduce Max Temps by 1-20F</vt:lpstr>
      <vt:lpstr>August 2017</vt:lpstr>
      <vt:lpstr>The impacts on solar radiation can be profound (25-35% drop in solar flux at surface)</vt:lpstr>
      <vt:lpstr>Different between WRF forecast (no smoke) and observed</vt:lpstr>
      <vt:lpstr>Seattle</vt:lpstr>
      <vt:lpstr>Several Models Now Consider Radiative Effects of Wildfire Smoke</vt:lpstr>
      <vt:lpstr>IR Opacity of Air Influences Surface Temps</vt:lpstr>
      <vt:lpstr>PowerPoint Presentation</vt:lpstr>
      <vt:lpstr>Drier Areas Have Large Diurnal Range</vt:lpstr>
      <vt:lpstr>PowerPoint Presentation</vt:lpstr>
      <vt:lpstr>Turbulence Effects</vt:lpstr>
      <vt:lpstr>Turbulence and Temperature</vt:lpstr>
      <vt:lpstr>PowerPoint Presentation</vt:lpstr>
      <vt:lpstr>December 24, 1983 Strong wind swath: higher temps </vt:lpstr>
      <vt:lpstr>Humans can create strong winds and turbulence that alter surface temperatures (wind machines in orchards) Mixes warmer air from aloft down to the surface </vt:lpstr>
      <vt:lpstr>Orchard Fans</vt:lpstr>
      <vt:lpstr>PowerPoint Presentation</vt:lpstr>
      <vt:lpstr>PowerPoint Presentation</vt:lpstr>
      <vt:lpstr>Phase Changes of Water</vt:lpstr>
      <vt:lpstr>PowerPoint Presentation</vt:lpstr>
      <vt:lpstr>Phase Change of H20 Have Major Energy Implications</vt:lpstr>
      <vt:lpstr>Water is the Battery of the Atmosphere</vt:lpstr>
      <vt:lpstr>Evaporation at the surface</vt:lpstr>
      <vt:lpstr>Bowen Ratio</vt:lpstr>
      <vt:lpstr>Variations in surface moisture can produce significant temperature variations…both in time and space.</vt:lpstr>
      <vt:lpstr>Irrigated Fields: 1-5F cooler</vt:lpstr>
      <vt:lpstr>Massive Irrigation in Eastern WA</vt:lpstr>
      <vt:lpstr>California  Central Valley</vt:lpstr>
      <vt:lpstr>Cooling and higher humidity</vt:lpstr>
      <vt:lpstr>Role of Soil Moisture in the June 2021 Northwest Heatwave</vt:lpstr>
      <vt:lpstr>PowerPoint Presentation</vt:lpstr>
      <vt:lpstr>PowerPoint Presentation</vt:lpstr>
      <vt:lpstr>PowerPoint Presentation</vt:lpstr>
      <vt:lpstr>Evaporation of precipitation is a powerful cooling agent but generally short lived</vt:lpstr>
      <vt:lpstr>PowerPoint Presentation</vt:lpstr>
      <vt:lpstr>PowerPoint Presentation</vt:lpstr>
      <vt:lpstr>Evaporation and resulting saturation on a sounding</vt:lpstr>
      <vt:lpstr>PowerPoint Presentation</vt:lpstr>
      <vt:lpstr>PowerPoint Presentation</vt:lpstr>
      <vt:lpstr>Condensation (e.g., dew) on ground</vt:lpstr>
      <vt:lpstr>Temperature Decline is Reduced When Dew Starts to Form</vt:lpstr>
      <vt:lpstr>Freezing of water releases latent heat of fusion</vt:lpstr>
      <vt:lpstr>PowerPoint Presentation</vt:lpstr>
      <vt:lpstr>Melting and Sublimation of Snow Cools the Atmosphere</vt:lpstr>
      <vt:lpstr>PowerPoint Presentation</vt:lpstr>
      <vt:lpstr>Melting of falling snow</vt:lpstr>
      <vt:lpstr>Melting of falling snow</vt:lpstr>
      <vt:lpstr>Bright Band</vt:lpstr>
      <vt:lpstr>PowerPoint Presentation</vt:lpstr>
      <vt:lpstr>Can see bright band on radar imagery</vt:lpstr>
      <vt:lpstr>In marginal conditions, melting can bring snow level down to surface in heaviest precipitation…rain elsewhere</vt:lpstr>
      <vt:lpstr>PowerPoint Presentation</vt:lpstr>
      <vt:lpstr>Varying Surface Properties Affect Temperature</vt:lpstr>
      <vt:lpstr>Snow Versus No Snow</vt:lpstr>
      <vt:lpstr>PowerPoint Presentation</vt:lpstr>
      <vt:lpstr>SNOW IS A COOLING MACHINE</vt:lpstr>
      <vt:lpstr>Surface moisture</vt:lpstr>
      <vt:lpstr>PowerPoint Presentation</vt:lpstr>
      <vt:lpstr>Real-Time Soil Moisture Maps are Available</vt:lpstr>
      <vt:lpstr>Influence of water bodies</vt:lpstr>
      <vt:lpstr>PowerPoint Presentation</vt:lpstr>
      <vt:lpstr>PowerPoint Presentation</vt:lpstr>
      <vt:lpstr>PowerPoint Presentation</vt:lpstr>
      <vt:lpstr>Conduction of heat from below the surface can greatly change surface temperatures</vt:lpstr>
      <vt:lpstr>Bridges often are often the first (or only) places to ice up</vt:lpstr>
      <vt:lpstr>Bridges</vt:lpstr>
      <vt:lpstr>SnowWatch Temps One Morning</vt:lpstr>
      <vt:lpstr>Urban Heat Island Effect</vt:lpstr>
      <vt:lpstr>Urban heat islands occur in our major cities</vt:lpstr>
      <vt:lpstr>Urban Heat Island Example:  London</vt:lpstr>
      <vt:lpstr>Seattle’s urban core often 2-10F warmer than it would have been without concrete and buildings</vt:lpstr>
      <vt:lpstr>PowerPoint Presentation</vt:lpstr>
      <vt:lpstr>IMPACTS OF LOCAL DIURNAL CIRCULATIONS ON TEMPERATURE</vt:lpstr>
      <vt:lpstr>Sea/land breeze circulations</vt:lpstr>
      <vt:lpstr>A sea breeze can cap or slow coastal temperature rises during mid-day by advecting cool marine air inland</vt:lpstr>
      <vt:lpstr>PowerPoint Presentation</vt:lpstr>
      <vt:lpstr>PowerPoint Presentation</vt:lpstr>
      <vt:lpstr> Comparison of the daily temperature cycle between observations (blue dashed) and the model (red triangles) for a coastal location (Boston, MA) on 10 August 1997 impacted by the passage of a sea breeze front.</vt:lpstr>
      <vt:lpstr>PowerPoint Presentation</vt:lpstr>
      <vt:lpstr>Sea breezes and resultant cooling can occur on:  </vt:lpstr>
      <vt:lpstr>PowerPoint Presentation</vt:lpstr>
      <vt:lpstr>PowerPoint Presentation</vt:lpstr>
      <vt:lpstr>PowerPoint Presentation</vt:lpstr>
      <vt:lpstr>Diurnal Slope Winds</vt:lpstr>
      <vt:lpstr>Diurnal slope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Pool Forecasting Issues</vt:lpstr>
      <vt:lpstr>Gap Winds and Temperatures</vt:lpstr>
      <vt:lpstr>PowerPoint Presentation</vt:lpstr>
      <vt:lpstr>PowerPoint Presentation</vt:lpstr>
      <vt:lpstr>PowerPoint Presentation</vt:lpstr>
      <vt:lpstr>PowerPoint Presentation</vt:lpstr>
      <vt:lpstr>Cold Air Moving Out of the Fraser River Valley</vt:lpstr>
      <vt:lpstr>Cold Air Moving Out of the Fraser River Valley</vt:lpstr>
      <vt:lpstr>Onshore Versus Offshore Flow</vt:lpstr>
      <vt:lpstr>Question: Here in western WA what time of year brings the largest temperature declines? </vt:lpstr>
      <vt:lpstr>The Summer!</vt:lpstr>
      <vt:lpstr>Warming then sudden cooling</vt:lpstr>
      <vt:lpstr>The Reason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West Coast Thermal Trough</vt:lpstr>
      <vt:lpstr>The West Coast Thermal Trough:  the Most Important Warm Season Mesoscale Feature of the West Coast</vt:lpstr>
      <vt:lpstr>PowerPoint Presentation</vt:lpstr>
      <vt:lpstr>PowerPoint Presentation</vt:lpstr>
      <vt:lpstr>PowerPoint Presentation</vt:lpstr>
      <vt:lpstr>Some interesting details</vt:lpstr>
      <vt:lpstr>PowerPoint Presentation</vt:lpstr>
      <vt:lpstr>Each area has local weather features that influence temperature.  Over Puget Sound, the key is the Convergence Zone , which can produce localized areas of cooling</vt:lpstr>
      <vt:lpstr>PowerPoint Presentation</vt:lpstr>
      <vt:lpstr>PowerPoint Presentation</vt:lpstr>
      <vt:lpstr>How to approach a temperature forecast</vt:lpstr>
      <vt:lpstr>Approach to Temp</vt:lpstr>
      <vt:lpstr>Approach to temperature</vt:lpstr>
      <vt:lpstr>Always Keep in Mind Verification Statistics of Models</vt:lpstr>
      <vt:lpstr>Errors can vary seasonally</vt:lpstr>
      <vt:lpstr>PowerPoint Presentation</vt:lpstr>
      <vt:lpstr>PowerPoint Presentation</vt:lpstr>
      <vt:lpstr>PowerPoint Presentation</vt:lpstr>
      <vt:lpstr>Errors Vary Spatially</vt:lpstr>
      <vt:lpstr>NBM Improves Model Forecasts</vt:lpstr>
      <vt:lpstr>PowerPoint Presentation</vt:lpstr>
      <vt:lpstr>PowerPoint Presentation</vt:lpstr>
      <vt:lpstr>PowerPoint Presentation</vt:lpstr>
      <vt:lpstr>MOS  and NBM (National Blend of Models) temps are hard to beat on “typical” days</vt:lpstr>
      <vt:lpstr>Private Sector Temps are often better than the NWS Forecasts</vt:lpstr>
      <vt:lpstr>PowerPoint Presentation</vt:lpstr>
      <vt:lpstr>A very good approach for warm day maxima</vt:lpstr>
      <vt:lpstr>12Z sounding, SLP:1027 hPa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217</cp:revision>
  <dcterms:created xsi:type="dcterms:W3CDTF">2005-04-06T18:05:25Z</dcterms:created>
  <dcterms:modified xsi:type="dcterms:W3CDTF">2023-04-10T18:00:37Z</dcterms:modified>
</cp:coreProperties>
</file>