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4"/>
  </p:notesMasterIdLst>
  <p:handoutMasterIdLst>
    <p:handoutMasterId r:id="rId185"/>
  </p:handoutMasterIdLst>
  <p:sldIdLst>
    <p:sldId id="256" r:id="rId2"/>
    <p:sldId id="379" r:id="rId3"/>
    <p:sldId id="340" r:id="rId4"/>
    <p:sldId id="341" r:id="rId5"/>
    <p:sldId id="380" r:id="rId6"/>
    <p:sldId id="381" r:id="rId7"/>
    <p:sldId id="490" r:id="rId8"/>
    <p:sldId id="342" r:id="rId9"/>
    <p:sldId id="491" r:id="rId10"/>
    <p:sldId id="344" r:id="rId11"/>
    <p:sldId id="345" r:id="rId12"/>
    <p:sldId id="393" r:id="rId13"/>
    <p:sldId id="343" r:id="rId14"/>
    <p:sldId id="274" r:id="rId15"/>
    <p:sldId id="270" r:id="rId16"/>
    <p:sldId id="302" r:id="rId17"/>
    <p:sldId id="303" r:id="rId18"/>
    <p:sldId id="304" r:id="rId19"/>
    <p:sldId id="305" r:id="rId20"/>
    <p:sldId id="294" r:id="rId21"/>
    <p:sldId id="492" r:id="rId22"/>
    <p:sldId id="295" r:id="rId23"/>
    <p:sldId id="296" r:id="rId24"/>
    <p:sldId id="297" r:id="rId25"/>
    <p:sldId id="298" r:id="rId26"/>
    <p:sldId id="299" r:id="rId27"/>
    <p:sldId id="300" r:id="rId28"/>
    <p:sldId id="301" r:id="rId29"/>
    <p:sldId id="346" r:id="rId30"/>
    <p:sldId id="382" r:id="rId31"/>
    <p:sldId id="383" r:id="rId32"/>
    <p:sldId id="407" r:id="rId33"/>
    <p:sldId id="384" r:id="rId34"/>
    <p:sldId id="310" r:id="rId35"/>
    <p:sldId id="385" r:id="rId36"/>
    <p:sldId id="313" r:id="rId37"/>
    <p:sldId id="314" r:id="rId38"/>
    <p:sldId id="493" r:id="rId39"/>
    <p:sldId id="311" r:id="rId40"/>
    <p:sldId id="408" r:id="rId41"/>
    <p:sldId id="262" r:id="rId42"/>
    <p:sldId id="263" r:id="rId43"/>
    <p:sldId id="257" r:id="rId44"/>
    <p:sldId id="506" r:id="rId45"/>
    <p:sldId id="507" r:id="rId46"/>
    <p:sldId id="386" r:id="rId47"/>
    <p:sldId id="315" r:id="rId48"/>
    <p:sldId id="316" r:id="rId49"/>
    <p:sldId id="372" r:id="rId50"/>
    <p:sldId id="319" r:id="rId51"/>
    <p:sldId id="387" r:id="rId52"/>
    <p:sldId id="508" r:id="rId53"/>
    <p:sldId id="396" r:id="rId54"/>
    <p:sldId id="394" r:id="rId55"/>
    <p:sldId id="494" r:id="rId56"/>
    <p:sldId id="495" r:id="rId57"/>
    <p:sldId id="395" r:id="rId58"/>
    <p:sldId id="410" r:id="rId59"/>
    <p:sldId id="478" r:id="rId60"/>
    <p:sldId id="496" r:id="rId61"/>
    <p:sldId id="479" r:id="rId62"/>
    <p:sldId id="268" r:id="rId63"/>
    <p:sldId id="317" r:id="rId64"/>
    <p:sldId id="424" r:id="rId65"/>
    <p:sldId id="509" r:id="rId66"/>
    <p:sldId id="513" r:id="rId67"/>
    <p:sldId id="413" r:id="rId68"/>
    <p:sldId id="416" r:id="rId69"/>
    <p:sldId id="480" r:id="rId70"/>
    <p:sldId id="497" r:id="rId71"/>
    <p:sldId id="510" r:id="rId72"/>
    <p:sldId id="318" r:id="rId73"/>
    <p:sldId id="399" r:id="rId74"/>
    <p:sldId id="400" r:id="rId75"/>
    <p:sldId id="347" r:id="rId76"/>
    <p:sldId id="417" r:id="rId77"/>
    <p:sldId id="418" r:id="rId78"/>
    <p:sldId id="482" r:id="rId79"/>
    <p:sldId id="421" r:id="rId80"/>
    <p:sldId id="498" r:id="rId81"/>
    <p:sldId id="499" r:id="rId82"/>
    <p:sldId id="414" r:id="rId83"/>
    <p:sldId id="419" r:id="rId84"/>
    <p:sldId id="420" r:id="rId85"/>
    <p:sldId id="348" r:id="rId86"/>
    <p:sldId id="349" r:id="rId87"/>
    <p:sldId id="415" r:id="rId88"/>
    <p:sldId id="422" r:id="rId89"/>
    <p:sldId id="423" r:id="rId90"/>
    <p:sldId id="511" r:id="rId91"/>
    <p:sldId id="425" r:id="rId92"/>
    <p:sldId id="512" r:id="rId93"/>
    <p:sldId id="402" r:id="rId94"/>
    <p:sldId id="514" r:id="rId95"/>
    <p:sldId id="403" r:id="rId96"/>
    <p:sldId id="282" r:id="rId97"/>
    <p:sldId id="281" r:id="rId98"/>
    <p:sldId id="426" r:id="rId99"/>
    <p:sldId id="428" r:id="rId100"/>
    <p:sldId id="429" r:id="rId101"/>
    <p:sldId id="430" r:id="rId102"/>
    <p:sldId id="431" r:id="rId103"/>
    <p:sldId id="515" r:id="rId104"/>
    <p:sldId id="433" r:id="rId105"/>
    <p:sldId id="434" r:id="rId106"/>
    <p:sldId id="516" r:id="rId107"/>
    <p:sldId id="352" r:id="rId108"/>
    <p:sldId id="517" r:id="rId109"/>
    <p:sldId id="518" r:id="rId110"/>
    <p:sldId id="519" r:id="rId111"/>
    <p:sldId id="520" r:id="rId112"/>
    <p:sldId id="432" r:id="rId113"/>
    <p:sldId id="260" r:id="rId114"/>
    <p:sldId id="404" r:id="rId115"/>
    <p:sldId id="500" r:id="rId116"/>
    <p:sldId id="322" r:id="rId117"/>
    <p:sldId id="353" r:id="rId118"/>
    <p:sldId id="365" r:id="rId119"/>
    <p:sldId id="427" r:id="rId120"/>
    <p:sldId id="265" r:id="rId121"/>
    <p:sldId id="266" r:id="rId122"/>
    <p:sldId id="277" r:id="rId123"/>
    <p:sldId id="323" r:id="rId124"/>
    <p:sldId id="435" r:id="rId125"/>
    <p:sldId id="261" r:id="rId126"/>
    <p:sldId id="264" r:id="rId127"/>
    <p:sldId id="438" r:id="rId128"/>
    <p:sldId id="364" r:id="rId129"/>
    <p:sldId id="288" r:id="rId130"/>
    <p:sldId id="406" r:id="rId131"/>
    <p:sldId id="363" r:id="rId132"/>
    <p:sldId id="405" r:id="rId133"/>
    <p:sldId id="521" r:id="rId134"/>
    <p:sldId id="289" r:id="rId135"/>
    <p:sldId id="373" r:id="rId136"/>
    <p:sldId id="376" r:id="rId137"/>
    <p:sldId id="371" r:id="rId138"/>
    <p:sldId id="375" r:id="rId139"/>
    <p:sldId id="377" r:id="rId140"/>
    <p:sldId id="388" r:id="rId141"/>
    <p:sldId id="389" r:id="rId142"/>
    <p:sldId id="354" r:id="rId143"/>
    <p:sldId id="355" r:id="rId144"/>
    <p:sldId id="360" r:id="rId145"/>
    <p:sldId id="361" r:id="rId146"/>
    <p:sldId id="362" r:id="rId147"/>
    <p:sldId id="390" r:id="rId148"/>
    <p:sldId id="457" r:id="rId149"/>
    <p:sldId id="522" r:id="rId150"/>
    <p:sldId id="366" r:id="rId151"/>
    <p:sldId id="367" r:id="rId152"/>
    <p:sldId id="368" r:id="rId153"/>
    <p:sldId id="369" r:id="rId154"/>
    <p:sldId id="458" r:id="rId155"/>
    <p:sldId id="459" r:id="rId156"/>
    <p:sldId id="460" r:id="rId157"/>
    <p:sldId id="468" r:id="rId158"/>
    <p:sldId id="469" r:id="rId159"/>
    <p:sldId id="470" r:id="rId160"/>
    <p:sldId id="462" r:id="rId161"/>
    <p:sldId id="463" r:id="rId162"/>
    <p:sldId id="464" r:id="rId163"/>
    <p:sldId id="466" r:id="rId164"/>
    <p:sldId id="483" r:id="rId165"/>
    <p:sldId id="476" r:id="rId166"/>
    <p:sldId id="339" r:id="rId167"/>
    <p:sldId id="391" r:id="rId168"/>
    <p:sldId id="259" r:id="rId169"/>
    <p:sldId id="258" r:id="rId170"/>
    <p:sldId id="484" r:id="rId171"/>
    <p:sldId id="485" r:id="rId172"/>
    <p:sldId id="486" r:id="rId173"/>
    <p:sldId id="487" r:id="rId174"/>
    <p:sldId id="523" r:id="rId175"/>
    <p:sldId id="524" r:id="rId176"/>
    <p:sldId id="525" r:id="rId177"/>
    <p:sldId id="526" r:id="rId178"/>
    <p:sldId id="527" r:id="rId179"/>
    <p:sldId id="488" r:id="rId180"/>
    <p:sldId id="327" r:id="rId181"/>
    <p:sldId id="489" r:id="rId182"/>
    <p:sldId id="477" r:id="rId18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2"/>
    <p:restoredTop sz="94635"/>
  </p:normalViewPr>
  <p:slideViewPr>
    <p:cSldViewPr>
      <p:cViewPr varScale="1">
        <p:scale>
          <a:sx n="201" d="100"/>
          <a:sy n="201" d="100"/>
        </p:scale>
        <p:origin x="33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6FB71D-FD0A-E54A-9A1E-C91563714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cs typeface="+mn-cs"/>
              </a:defRPr>
            </a:lvl1pPr>
          </a:lstStyle>
          <a:p>
            <a:pPr>
              <a:defRPr/>
            </a:pPr>
            <a:endParaRPr lang="en-US"/>
          </a:p>
        </p:txBody>
      </p:sp>
      <p:sp>
        <p:nvSpPr>
          <p:cNvPr id="3" name="Date Placeholder 2">
            <a:extLst>
              <a:ext uri="{FF2B5EF4-FFF2-40B4-BE49-F238E27FC236}">
                <a16:creationId xmlns:a16="http://schemas.microsoft.com/office/drawing/2014/main" id="{6418B2B9-CAF6-C54A-896A-A3120D52A3E9}"/>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05D32E7-4038-3E4D-BA42-BF76DE4670F0}" type="datetime1">
              <a:rPr lang="en-US" altLang="en-US"/>
              <a:pPr/>
              <a:t>4/12/21</a:t>
            </a:fld>
            <a:endParaRPr lang="en-US" altLang="en-US"/>
          </a:p>
        </p:txBody>
      </p:sp>
      <p:sp>
        <p:nvSpPr>
          <p:cNvPr id="4" name="Footer Placeholder 3">
            <a:extLst>
              <a:ext uri="{FF2B5EF4-FFF2-40B4-BE49-F238E27FC236}">
                <a16:creationId xmlns:a16="http://schemas.microsoft.com/office/drawing/2014/main" id="{21ABC5F3-2A02-C54D-B63D-8651A4A892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79E41C36-D0AC-494D-8777-3ED2ADFD36C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39A0128-79D0-CB4F-B4C9-7BD1395DD22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A1A36C0-58AF-4140-B359-CACB01298D0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5363" name="Rectangle 3">
            <a:extLst>
              <a:ext uri="{FF2B5EF4-FFF2-40B4-BE49-F238E27FC236}">
                <a16:creationId xmlns:a16="http://schemas.microsoft.com/office/drawing/2014/main" id="{1A03DFE6-CD5A-EB44-8A4C-402EE6A7D5B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3F390D8F-70F3-044C-B785-52347F89368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EC383640-3BDF-DF46-B24C-76EA8A8A760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4146FA02-BE5E-6941-B5F0-B223A55A549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5367" name="Rectangle 7">
            <a:extLst>
              <a:ext uri="{FF2B5EF4-FFF2-40B4-BE49-F238E27FC236}">
                <a16:creationId xmlns:a16="http://schemas.microsoft.com/office/drawing/2014/main" id="{EF53B803-383A-174B-95F4-D64E9CDB5043}"/>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9A3C0CB-C717-864D-8D61-3BE7F9D510C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A46FFC9-107B-6E4A-BB29-B195DD1FEE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E322DA-AC6E-3A46-943E-F74AE334BDD8}" type="slidenum">
              <a:rPr lang="en-US" altLang="en-US" sz="1200"/>
              <a:pPr/>
              <a:t>14</a:t>
            </a:fld>
            <a:endParaRPr lang="en-US" altLang="en-US" sz="1200"/>
          </a:p>
        </p:txBody>
      </p:sp>
      <p:sp>
        <p:nvSpPr>
          <p:cNvPr id="29699" name="Rectangle 1026">
            <a:extLst>
              <a:ext uri="{FF2B5EF4-FFF2-40B4-BE49-F238E27FC236}">
                <a16:creationId xmlns:a16="http://schemas.microsoft.com/office/drawing/2014/main" id="{494430AC-4116-FA4E-A62F-8EB97BAEF4DC}"/>
              </a:ext>
            </a:extLst>
          </p:cNvPr>
          <p:cNvSpPr>
            <a:spLocks noGrp="1" noRot="1" noChangeAspect="1" noChangeArrowheads="1" noTextEdit="1"/>
          </p:cNvSpPr>
          <p:nvPr>
            <p:ph type="sldImg"/>
          </p:nvPr>
        </p:nvSpPr>
        <p:spPr>
          <a:solidFill>
            <a:srgbClr val="FFFFFF"/>
          </a:solidFill>
          <a:ln/>
        </p:spPr>
      </p:sp>
      <p:sp>
        <p:nvSpPr>
          <p:cNvPr id="29700" name="Rectangle 1027">
            <a:extLst>
              <a:ext uri="{FF2B5EF4-FFF2-40B4-BE49-F238E27FC236}">
                <a16:creationId xmlns:a16="http://schemas.microsoft.com/office/drawing/2014/main" id="{D46FC8CC-E51D-314B-B0F9-8B1609C69A23}"/>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Use this slide to introduce where the Gorge is and the nature of the gap flow scenario.</a:t>
            </a:r>
          </a:p>
          <a:p>
            <a:pPr eaLnBrk="1" hangingPunct="1"/>
            <a:r>
              <a:rPr lang="en-US" altLang="en-US">
                <a:latin typeface="Times" pitchFamily="2" charset="0"/>
                <a:ea typeface="ＭＳ Ｐゴシック" panose="020B0600070205080204" pitchFamily="34" charset="-128"/>
              </a:rPr>
              <a:t>Spend some time pointing out important features like:</a:t>
            </a:r>
          </a:p>
          <a:p>
            <a:pPr eaLnBrk="1" hangingPunct="1"/>
            <a:r>
              <a:rPr lang="en-US" altLang="en-US">
                <a:latin typeface="Times" pitchFamily="2" charset="0"/>
                <a:ea typeface="ＭＳ Ｐゴシック" panose="020B0600070205080204" pitchFamily="34" charset="-128"/>
              </a:rPr>
              <a:t>The mountain barrier, the Columbia Basin and how it provides a topographically confined air shed and note how the Gorge is the only drain</a:t>
            </a:r>
          </a:p>
          <a:p>
            <a:pPr eaLnBrk="1" hangingPunct="1"/>
            <a:r>
              <a:rPr lang="en-US" altLang="en-US">
                <a:latin typeface="Times" pitchFamily="2" charset="0"/>
                <a:ea typeface="ＭＳ Ｐゴシック" panose="020B0600070205080204" pitchFamily="34" charset="-128"/>
              </a:rPr>
              <a:t>Then switch gears and point out other gaps on this map (Frasier, JDF, Stampede, Chehalis) and mention important results of each</a:t>
            </a:r>
          </a:p>
          <a:p>
            <a:pPr eaLnBrk="1" hangingPunct="1"/>
            <a:r>
              <a:rPr lang="en-US" altLang="en-US">
                <a:latin typeface="Times" pitchFamily="2" charset="0"/>
                <a:ea typeface="ＭＳ Ｐゴシック" panose="020B0600070205080204" pitchFamily="34" charset="-128"/>
              </a:rPr>
              <a:t>Frasier - cold outflow, Juan de Fuca - easterly gales, westerly gales, PSCZ, Chehalis - PSCZ, Stampede - downslope windstorms, CRG - Cold outflow, gales, wintry precipitation</a:t>
            </a:r>
          </a:p>
          <a:p>
            <a:pPr eaLnBrk="1" hangingPunct="1"/>
            <a:r>
              <a:rPr lang="en-US" altLang="en-US">
                <a:latin typeface="Times" pitchFamily="2" charset="0"/>
                <a:ea typeface="ＭＳ Ｐゴシック" panose="020B0600070205080204" pitchFamily="34" charset="-128"/>
              </a:rPr>
              <a:t>So meteorological phenomena driven by gaps are obviously very important, especially in the PNW.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E0170F2-7280-CD41-A433-8897FFDB12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FBBB47-E17F-534D-8ABA-FD94C39B8B85}" type="slidenum">
              <a:rPr lang="en-US" altLang="en-US" sz="1200"/>
              <a:pPr/>
              <a:t>27</a:t>
            </a:fld>
            <a:endParaRPr lang="en-US" altLang="en-US" sz="1200"/>
          </a:p>
        </p:txBody>
      </p:sp>
      <p:sp>
        <p:nvSpPr>
          <p:cNvPr id="51203" name="Rectangle 2">
            <a:extLst>
              <a:ext uri="{FF2B5EF4-FFF2-40B4-BE49-F238E27FC236}">
                <a16:creationId xmlns:a16="http://schemas.microsoft.com/office/drawing/2014/main" id="{B867D8D0-4294-4548-99E6-6AA0782A77A0}"/>
              </a:ext>
            </a:extLst>
          </p:cNvPr>
          <p:cNvSpPr>
            <a:spLocks noGrp="1" noRot="1" noChangeAspect="1" noChangeArrowheads="1" noTextEdit="1"/>
          </p:cNvSpPr>
          <p:nvPr>
            <p:ph type="sldImg"/>
          </p:nvPr>
        </p:nvSpPr>
        <p:spPr>
          <a:solidFill>
            <a:srgbClr val="FFFFFF"/>
          </a:solidFill>
          <a:ln/>
        </p:spPr>
      </p:sp>
      <p:sp>
        <p:nvSpPr>
          <p:cNvPr id="51204" name="Rectangle 3">
            <a:extLst>
              <a:ext uri="{FF2B5EF4-FFF2-40B4-BE49-F238E27FC236}">
                <a16:creationId xmlns:a16="http://schemas.microsoft.com/office/drawing/2014/main" id="{4AD05A6C-AADC-EF4B-8C29-81594DAB9891}"/>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6FE157C1-9DFB-2D40-A885-1D5ABFABCF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6F6E3C7-620B-5842-A3FF-CF5144613E64}" type="slidenum">
              <a:rPr lang="en-US" altLang="en-US" sz="1200"/>
              <a:pPr/>
              <a:t>28</a:t>
            </a:fld>
            <a:endParaRPr lang="en-US" altLang="en-US" sz="1200"/>
          </a:p>
        </p:txBody>
      </p:sp>
      <p:sp>
        <p:nvSpPr>
          <p:cNvPr id="53251" name="Rectangle 2">
            <a:extLst>
              <a:ext uri="{FF2B5EF4-FFF2-40B4-BE49-F238E27FC236}">
                <a16:creationId xmlns:a16="http://schemas.microsoft.com/office/drawing/2014/main" id="{C70A5AE0-1DC3-E144-AEAD-55110AEFA0A2}"/>
              </a:ext>
            </a:extLst>
          </p:cNvPr>
          <p:cNvSpPr>
            <a:spLocks noGrp="1" noRot="1" noChangeAspect="1" noChangeArrowheads="1" noTextEdit="1"/>
          </p:cNvSpPr>
          <p:nvPr>
            <p:ph type="sldImg"/>
          </p:nvPr>
        </p:nvSpPr>
        <p:spPr>
          <a:solidFill>
            <a:srgbClr val="FFFFFF"/>
          </a:solidFill>
          <a:ln/>
        </p:spPr>
      </p:sp>
      <p:sp>
        <p:nvSpPr>
          <p:cNvPr id="53252" name="Rectangle 3">
            <a:extLst>
              <a:ext uri="{FF2B5EF4-FFF2-40B4-BE49-F238E27FC236}">
                <a16:creationId xmlns:a16="http://schemas.microsoft.com/office/drawing/2014/main" id="{B8F456C9-0ED1-FA47-836E-0EED1717B94A}"/>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C1F8D9D-CE71-774B-8F0A-FDC5F95124F4}"/>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67804BD7-B2B6-A34D-9A7E-E591D6ACBB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89092" name="Slide Number Placeholder 3">
            <a:extLst>
              <a:ext uri="{FF2B5EF4-FFF2-40B4-BE49-F238E27FC236}">
                <a16:creationId xmlns:a16="http://schemas.microsoft.com/office/drawing/2014/main" id="{0BE67CE8-17DC-B043-AD29-26FB1D45DB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B1B466-4D34-6743-AB43-86C394C2E418}" type="slidenum">
              <a:rPr lang="en-US" altLang="en-US" sz="1200"/>
              <a:pPr/>
              <a:t>67</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3B124887-C6C0-7344-96E9-C6CAEE0D0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7A64159-86F3-724D-B2CC-762EAC581BB4}" type="slidenum">
              <a:rPr lang="en-US" altLang="en-US" sz="1200"/>
              <a:pPr/>
              <a:t>137</a:t>
            </a:fld>
            <a:endParaRPr lang="en-US" altLang="en-US" sz="1200"/>
          </a:p>
        </p:txBody>
      </p:sp>
      <p:sp>
        <p:nvSpPr>
          <p:cNvPr id="155651" name="Rectangle 1026">
            <a:extLst>
              <a:ext uri="{FF2B5EF4-FFF2-40B4-BE49-F238E27FC236}">
                <a16:creationId xmlns:a16="http://schemas.microsoft.com/office/drawing/2014/main" id="{C7AC2359-F0A3-5C45-BE19-CCA537B99E0B}"/>
              </a:ext>
            </a:extLst>
          </p:cNvPr>
          <p:cNvSpPr>
            <a:spLocks noGrp="1" noRot="1" noChangeAspect="1" noChangeArrowheads="1" noTextEdit="1"/>
          </p:cNvSpPr>
          <p:nvPr>
            <p:ph type="sldImg"/>
          </p:nvPr>
        </p:nvSpPr>
        <p:spPr>
          <a:solidFill>
            <a:srgbClr val="FFFFFF"/>
          </a:solidFill>
          <a:ln/>
        </p:spPr>
      </p:sp>
      <p:sp>
        <p:nvSpPr>
          <p:cNvPr id="155652" name="Rectangle 1027">
            <a:extLst>
              <a:ext uri="{FF2B5EF4-FFF2-40B4-BE49-F238E27FC236}">
                <a16:creationId xmlns:a16="http://schemas.microsoft.com/office/drawing/2014/main" id="{873FE585-7BBB-364F-B715-01DE61D93724}"/>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Use this slide to introduce where the Gorge is and the nature of the gap flow scenario.</a:t>
            </a:r>
          </a:p>
          <a:p>
            <a:pPr eaLnBrk="1" hangingPunct="1"/>
            <a:r>
              <a:rPr lang="en-US" altLang="en-US">
                <a:latin typeface="Times" pitchFamily="2" charset="0"/>
                <a:ea typeface="ＭＳ Ｐゴシック" panose="020B0600070205080204" pitchFamily="34" charset="-128"/>
              </a:rPr>
              <a:t>Spend some time pointing out important features like:</a:t>
            </a:r>
          </a:p>
          <a:p>
            <a:pPr eaLnBrk="1" hangingPunct="1"/>
            <a:r>
              <a:rPr lang="en-US" altLang="en-US">
                <a:latin typeface="Times" pitchFamily="2" charset="0"/>
                <a:ea typeface="ＭＳ Ｐゴシック" panose="020B0600070205080204" pitchFamily="34" charset="-128"/>
              </a:rPr>
              <a:t>The mountain barrier, the Columbia Basin and how it provides a topographically confined air shed and note how the Gorge is the only drain</a:t>
            </a:r>
          </a:p>
          <a:p>
            <a:pPr eaLnBrk="1" hangingPunct="1"/>
            <a:r>
              <a:rPr lang="en-US" altLang="en-US">
                <a:latin typeface="Times" pitchFamily="2" charset="0"/>
                <a:ea typeface="ＭＳ Ｐゴシック" panose="020B0600070205080204" pitchFamily="34" charset="-128"/>
              </a:rPr>
              <a:t>Then switch gears and point out other gaps on this map (Frasier, JDF, Stampede, Chehalis) and mention important results of each</a:t>
            </a:r>
          </a:p>
          <a:p>
            <a:pPr eaLnBrk="1" hangingPunct="1"/>
            <a:r>
              <a:rPr lang="en-US" altLang="en-US">
                <a:latin typeface="Times" pitchFamily="2" charset="0"/>
                <a:ea typeface="ＭＳ Ｐゴシック" panose="020B0600070205080204" pitchFamily="34" charset="-128"/>
              </a:rPr>
              <a:t>Frasier - cold outflow, Juan de Fuca - easterly gales, westerly gales, PSCZ, Chehalis - PSCZ, Stampede - downslope windstorms, CRG - Cold outflow, gales, wintry precipitation</a:t>
            </a:r>
          </a:p>
          <a:p>
            <a:pPr eaLnBrk="1" hangingPunct="1"/>
            <a:r>
              <a:rPr lang="en-US" altLang="en-US">
                <a:latin typeface="Times" pitchFamily="2" charset="0"/>
                <a:ea typeface="ＭＳ Ｐゴシック" panose="020B0600070205080204" pitchFamily="34" charset="-128"/>
              </a:rPr>
              <a:t>So meteorological phenomena driven by gaps are obviously very important, especially in the PNW.</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118FA17B-BE16-EE47-8F79-01BE05E7B3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0BE75D5-FAC2-A849-B823-D1732B3B6FA4}" type="slidenum">
              <a:rPr lang="en-US" altLang="en-US" sz="1200"/>
              <a:pPr/>
              <a:t>142</a:t>
            </a:fld>
            <a:endParaRPr lang="en-US" altLang="en-US" sz="1200"/>
          </a:p>
        </p:txBody>
      </p:sp>
      <p:sp>
        <p:nvSpPr>
          <p:cNvPr id="161795" name="Rectangle 1026">
            <a:extLst>
              <a:ext uri="{FF2B5EF4-FFF2-40B4-BE49-F238E27FC236}">
                <a16:creationId xmlns:a16="http://schemas.microsoft.com/office/drawing/2014/main" id="{B9A96240-BAD3-1542-A6CF-55E0D9E706AA}"/>
              </a:ext>
            </a:extLst>
          </p:cNvPr>
          <p:cNvSpPr>
            <a:spLocks noGrp="1" noRot="1" noChangeAspect="1" noChangeArrowheads="1" noTextEdit="1"/>
          </p:cNvSpPr>
          <p:nvPr>
            <p:ph type="sldImg"/>
          </p:nvPr>
        </p:nvSpPr>
        <p:spPr>
          <a:solidFill>
            <a:srgbClr val="FFFFFF"/>
          </a:solidFill>
          <a:ln/>
        </p:spPr>
      </p:sp>
      <p:sp>
        <p:nvSpPr>
          <p:cNvPr id="161796" name="Rectangle 1027">
            <a:extLst>
              <a:ext uri="{FF2B5EF4-FFF2-40B4-BE49-F238E27FC236}">
                <a16:creationId xmlns:a16="http://schemas.microsoft.com/office/drawing/2014/main" id="{CDFA1864-7990-B047-A19F-A7964EA469E9}"/>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Use this slide to introduce where the Gorge is and the nature of the gap flow scenario.</a:t>
            </a:r>
          </a:p>
          <a:p>
            <a:pPr eaLnBrk="1" hangingPunct="1"/>
            <a:r>
              <a:rPr lang="en-US" altLang="en-US">
                <a:latin typeface="Times" pitchFamily="2" charset="0"/>
                <a:ea typeface="ＭＳ Ｐゴシック" panose="020B0600070205080204" pitchFamily="34" charset="-128"/>
              </a:rPr>
              <a:t>Spend some time pointing out important features like:</a:t>
            </a:r>
          </a:p>
          <a:p>
            <a:pPr eaLnBrk="1" hangingPunct="1"/>
            <a:r>
              <a:rPr lang="en-US" altLang="en-US">
                <a:latin typeface="Times" pitchFamily="2" charset="0"/>
                <a:ea typeface="ＭＳ Ｐゴシック" panose="020B0600070205080204" pitchFamily="34" charset="-128"/>
              </a:rPr>
              <a:t>The mountain barrier, the Columbia Basin and how it provides a topographically confined air shed and note how the Gorge is the only drain</a:t>
            </a:r>
          </a:p>
          <a:p>
            <a:pPr eaLnBrk="1" hangingPunct="1"/>
            <a:r>
              <a:rPr lang="en-US" altLang="en-US">
                <a:latin typeface="Times" pitchFamily="2" charset="0"/>
                <a:ea typeface="ＭＳ Ｐゴシック" panose="020B0600070205080204" pitchFamily="34" charset="-128"/>
              </a:rPr>
              <a:t>Then switch gears and point out other gaps on this map (Frasier, JDF, Stampede, Chehalis) and mention important results of each</a:t>
            </a:r>
          </a:p>
          <a:p>
            <a:pPr eaLnBrk="1" hangingPunct="1"/>
            <a:r>
              <a:rPr lang="en-US" altLang="en-US">
                <a:latin typeface="Times" pitchFamily="2" charset="0"/>
                <a:ea typeface="ＭＳ Ｐゴシック" panose="020B0600070205080204" pitchFamily="34" charset="-128"/>
              </a:rPr>
              <a:t>Frasier - cold outflow, Juan de Fuca - easterly gales, westerly gales, PSCZ, Chehalis - PSCZ, Stampede - downslope windstorms, CRG - Cold outflow, gales, wintry precipitation</a:t>
            </a:r>
          </a:p>
          <a:p>
            <a:pPr eaLnBrk="1" hangingPunct="1"/>
            <a:r>
              <a:rPr lang="en-US" altLang="en-US">
                <a:latin typeface="Times" pitchFamily="2" charset="0"/>
                <a:ea typeface="ＭＳ Ｐゴシック" panose="020B0600070205080204" pitchFamily="34" charset="-128"/>
              </a:rPr>
              <a:t>So meteorological phenomena driven by gaps are obviously very important, especially in the PNW.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FF465006-6D9A-5E44-B73B-C775A888EE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14C9FAD-F40E-5B42-87B0-A7CAA8E23DA6}" type="slidenum">
              <a:rPr lang="en-US" altLang="en-US" sz="1200"/>
              <a:pPr/>
              <a:t>143</a:t>
            </a:fld>
            <a:endParaRPr lang="en-US" altLang="en-US" sz="1200"/>
          </a:p>
        </p:txBody>
      </p:sp>
      <p:sp>
        <p:nvSpPr>
          <p:cNvPr id="163843" name="Rectangle 1026">
            <a:extLst>
              <a:ext uri="{FF2B5EF4-FFF2-40B4-BE49-F238E27FC236}">
                <a16:creationId xmlns:a16="http://schemas.microsoft.com/office/drawing/2014/main" id="{DBD1AF4E-4BE0-484D-A25D-D6A11EFD25E8}"/>
              </a:ext>
            </a:extLst>
          </p:cNvPr>
          <p:cNvSpPr>
            <a:spLocks noGrp="1" noRot="1" noChangeAspect="1" noChangeArrowheads="1" noTextEdit="1"/>
          </p:cNvSpPr>
          <p:nvPr>
            <p:ph type="sldImg"/>
          </p:nvPr>
        </p:nvSpPr>
        <p:spPr>
          <a:solidFill>
            <a:srgbClr val="FFFFFF"/>
          </a:solidFill>
          <a:ln/>
        </p:spPr>
      </p:sp>
      <p:sp>
        <p:nvSpPr>
          <p:cNvPr id="163844" name="Rectangle 1027">
            <a:extLst>
              <a:ext uri="{FF2B5EF4-FFF2-40B4-BE49-F238E27FC236}">
                <a16:creationId xmlns:a16="http://schemas.microsoft.com/office/drawing/2014/main" id="{344844BA-0487-F54B-B5F0-5AD99AADE01A}"/>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Some leakage over McKenzie and Santiam Passes</a:t>
            </a:r>
          </a:p>
          <a:p>
            <a:pPr eaLnBrk="1" hangingPunct="1"/>
            <a:r>
              <a:rPr lang="en-US" altLang="en-US">
                <a:latin typeface="Times" pitchFamily="2" charset="0"/>
                <a:ea typeface="ＭＳ Ｐゴシック" panose="020B0600070205080204" pitchFamily="34" charset="-128"/>
              </a:rPr>
              <a:t>NOTE: There are two layers of images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FA29BD1D-132C-1949-86E1-F99C892D0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9E1A3A9-A285-A041-9F6B-C3EFD786E368}" type="slidenum">
              <a:rPr lang="en-US" altLang="en-US" sz="1200"/>
              <a:pPr/>
              <a:t>144</a:t>
            </a:fld>
            <a:endParaRPr lang="en-US" altLang="en-US" sz="1200"/>
          </a:p>
        </p:txBody>
      </p:sp>
      <p:sp>
        <p:nvSpPr>
          <p:cNvPr id="167939" name="Rectangle 2">
            <a:extLst>
              <a:ext uri="{FF2B5EF4-FFF2-40B4-BE49-F238E27FC236}">
                <a16:creationId xmlns:a16="http://schemas.microsoft.com/office/drawing/2014/main" id="{C969406D-5F89-544D-9AC6-AE9C55B2B7F0}"/>
              </a:ext>
            </a:extLst>
          </p:cNvPr>
          <p:cNvSpPr>
            <a:spLocks noGrp="1" noRot="1" noChangeAspect="1" noChangeArrowheads="1" noTextEdit="1"/>
          </p:cNvSpPr>
          <p:nvPr>
            <p:ph type="sldImg"/>
          </p:nvPr>
        </p:nvSpPr>
        <p:spPr>
          <a:solidFill>
            <a:srgbClr val="FFFFFF"/>
          </a:solidFill>
          <a:ln/>
        </p:spPr>
      </p:sp>
      <p:sp>
        <p:nvSpPr>
          <p:cNvPr id="167940" name="Rectangle 3">
            <a:extLst>
              <a:ext uri="{FF2B5EF4-FFF2-40B4-BE49-F238E27FC236}">
                <a16:creationId xmlns:a16="http://schemas.microsoft.com/office/drawing/2014/main" id="{0848A812-5950-A44B-8C84-44A5899CC16B}"/>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Min pass height is at far right of domain near Cascade Locks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4C6BF7A7-D913-CB4A-ADD8-753E85E343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BC4AAE-8D56-2948-A2AE-507868355B2E}" type="slidenum">
              <a:rPr lang="en-US" altLang="en-US" sz="1200"/>
              <a:pPr/>
              <a:t>145</a:t>
            </a:fld>
            <a:endParaRPr lang="en-US" altLang="en-US" sz="1200"/>
          </a:p>
        </p:txBody>
      </p:sp>
      <p:sp>
        <p:nvSpPr>
          <p:cNvPr id="169987" name="Rectangle 2">
            <a:extLst>
              <a:ext uri="{FF2B5EF4-FFF2-40B4-BE49-F238E27FC236}">
                <a16:creationId xmlns:a16="http://schemas.microsoft.com/office/drawing/2014/main" id="{CCC43E2F-3232-FC4E-A3D4-A6B5B13DB718}"/>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2C173F14-B38C-4747-8803-FCEECB223FD8}"/>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Min pass height is at far right of domain near Cascade Locks (same place as 4/3 domain)</a:t>
            </a:r>
          </a:p>
          <a:p>
            <a:pPr eaLnBrk="1" hangingPunct="1"/>
            <a:r>
              <a:rPr lang="en-US" altLang="en-US">
                <a:latin typeface="Times" pitchFamily="2" charset="0"/>
                <a:ea typeface="ＭＳ Ｐゴシック" panose="020B0600070205080204" pitchFamily="34" charset="-128"/>
              </a:rPr>
              <a:t>This plot is from 310 m.  Note, vortex.  See this on radar data too.  Zoomed in plot will be from 150 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66BA911A-22CE-714C-8FB7-C2FA2ACE36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4A2781-61F3-964F-B99F-59E3AD2D11D3}" type="slidenum">
              <a:rPr lang="en-US" altLang="en-US" sz="1200"/>
              <a:pPr/>
              <a:t>146</a:t>
            </a:fld>
            <a:endParaRPr lang="en-US" altLang="en-US" sz="1200"/>
          </a:p>
        </p:txBody>
      </p:sp>
      <p:sp>
        <p:nvSpPr>
          <p:cNvPr id="172035" name="Rectangle 2">
            <a:extLst>
              <a:ext uri="{FF2B5EF4-FFF2-40B4-BE49-F238E27FC236}">
                <a16:creationId xmlns:a16="http://schemas.microsoft.com/office/drawing/2014/main" id="{99254C8E-8892-7141-9A57-119B6025A072}"/>
              </a:ext>
            </a:extLst>
          </p:cNvPr>
          <p:cNvSpPr>
            <a:spLocks noGrp="1" noRot="1" noChangeAspect="1" noChangeArrowheads="1" noTextEdit="1"/>
          </p:cNvSpPr>
          <p:nvPr>
            <p:ph type="sldImg"/>
          </p:nvPr>
        </p:nvSpPr>
        <p:spPr>
          <a:solidFill>
            <a:srgbClr val="FFFFFF"/>
          </a:solidFill>
          <a:ln/>
        </p:spPr>
      </p:sp>
      <p:sp>
        <p:nvSpPr>
          <p:cNvPr id="172036" name="Rectangle 3">
            <a:extLst>
              <a:ext uri="{FF2B5EF4-FFF2-40B4-BE49-F238E27FC236}">
                <a16:creationId xmlns:a16="http://schemas.microsoft.com/office/drawing/2014/main" id="{EEFEB041-DCFF-A947-94F9-AF0A561A1B1A}"/>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Min pass height is at far right of domain near Cascade Locks (same place as 4/3 domain)</a:t>
            </a:r>
          </a:p>
          <a:p>
            <a:pPr eaLnBrk="1" hangingPunct="1"/>
            <a:r>
              <a:rPr lang="en-US" altLang="en-US">
                <a:latin typeface="Times" pitchFamily="2" charset="0"/>
                <a:ea typeface="ＭＳ Ｐゴシック" panose="020B0600070205080204" pitchFamily="34" charset="-128"/>
              </a:rPr>
              <a:t>This plot is from 310 m.  Note, vortex.  See this on radar data too.  Zoomed in plot will be from 150 m</a:t>
            </a:r>
          </a:p>
          <a:p>
            <a:pPr eaLnBrk="1" hangingPunct="1"/>
            <a:r>
              <a:rPr lang="en-US" altLang="en-US">
                <a:latin typeface="Times" pitchFamily="2" charset="0"/>
                <a:ea typeface="ＭＳ Ｐゴシック" panose="020B0600070205080204" pitchFamily="34" charset="-128"/>
              </a:rPr>
              <a:t>Recall mesoscale plots.  Good T and wind agreement.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7800E0C-7ACE-AE4F-B888-6E8E7B6C05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91F1E12-8830-E640-AA27-2A9A08D32B42}" type="slidenum">
              <a:rPr lang="en-US" altLang="en-US" sz="1200"/>
              <a:pPr/>
              <a:t>15</a:t>
            </a:fld>
            <a:endParaRPr lang="en-US" altLang="en-US" sz="1200"/>
          </a:p>
        </p:txBody>
      </p:sp>
      <p:sp>
        <p:nvSpPr>
          <p:cNvPr id="31747" name="Rectangle 2">
            <a:extLst>
              <a:ext uri="{FF2B5EF4-FFF2-40B4-BE49-F238E27FC236}">
                <a16:creationId xmlns:a16="http://schemas.microsoft.com/office/drawing/2014/main" id="{A0915BA0-BDEE-8D4D-AA0B-CE2DB7E44911}"/>
              </a:ext>
            </a:extLst>
          </p:cNvPr>
          <p:cNvSpPr>
            <a:spLocks noGrp="1" noRot="1" noChangeAspec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8AB2C241-2AA4-BF4C-9A26-67479939BD9C}"/>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Some leakage over McKenzie and Santiam Passes</a:t>
            </a:r>
          </a:p>
          <a:p>
            <a:pPr eaLnBrk="1" hangingPunct="1"/>
            <a:r>
              <a:rPr lang="en-US" altLang="en-US">
                <a:latin typeface="Times" pitchFamily="2" charset="0"/>
                <a:ea typeface="ＭＳ Ｐゴシック" panose="020B0600070205080204" pitchFamily="34" charset="-128"/>
              </a:rPr>
              <a:t>NOTE: There are two layers of images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1C078FE-850D-D549-A61E-18BB442BE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E9896E3-8642-CC44-8F56-350EDBF1CBA9}" type="slidenum">
              <a:rPr lang="en-US" altLang="en-US" sz="1200"/>
              <a:pPr/>
              <a:t>18</a:t>
            </a:fld>
            <a:endParaRPr lang="en-US" altLang="en-US" sz="1200"/>
          </a:p>
        </p:txBody>
      </p:sp>
      <p:sp>
        <p:nvSpPr>
          <p:cNvPr id="35843" name="Rectangle 2">
            <a:extLst>
              <a:ext uri="{FF2B5EF4-FFF2-40B4-BE49-F238E27FC236}">
                <a16:creationId xmlns:a16="http://schemas.microsoft.com/office/drawing/2014/main" id="{44A7DE1B-8E87-3F4D-9822-BDAF2A5A11D8}"/>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33ABEBDF-7FF3-5A41-9F60-A5B4C0F2B336}"/>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Min pass height is at far right of domain near Cascade Locks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28D87B4-B9AA-344F-8D46-51B0471FC2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9105BAE-9311-ED4A-B15F-A8D33611EA3F}" type="slidenum">
              <a:rPr lang="en-US" altLang="en-US" sz="1200"/>
              <a:pPr/>
              <a:t>19</a:t>
            </a:fld>
            <a:endParaRPr lang="en-US" altLang="en-US" sz="1200"/>
          </a:p>
        </p:txBody>
      </p:sp>
      <p:sp>
        <p:nvSpPr>
          <p:cNvPr id="37891" name="Rectangle 2">
            <a:extLst>
              <a:ext uri="{FF2B5EF4-FFF2-40B4-BE49-F238E27FC236}">
                <a16:creationId xmlns:a16="http://schemas.microsoft.com/office/drawing/2014/main" id="{9E3D756B-B61C-4047-9BF3-E0680228AFB4}"/>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7A27A5C0-F0A3-FB4E-81AC-B265DAE95D45}"/>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Min pass height is at far right of domain near Cascade Locks (same place as 4/3 domain)</a:t>
            </a:r>
          </a:p>
          <a:p>
            <a:pPr eaLnBrk="1" hangingPunct="1"/>
            <a:r>
              <a:rPr lang="en-US" altLang="en-US">
                <a:latin typeface="Times" pitchFamily="2" charset="0"/>
                <a:ea typeface="ＭＳ Ｐゴシック" panose="020B0600070205080204" pitchFamily="34" charset="-128"/>
              </a:rPr>
              <a:t>This plot is from 310 m.  Note, vortex.  See this on radar data too.  Zoomed in plot will be from 150 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06791123-8FA4-074D-BB60-6DB302C6C6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0A4BB44-FB05-314F-9663-D78B94BE7376}" type="slidenum">
              <a:rPr lang="en-US" altLang="en-US" sz="1200"/>
              <a:pPr/>
              <a:t>22</a:t>
            </a:fld>
            <a:endParaRPr lang="en-US" altLang="en-US" sz="1200"/>
          </a:p>
        </p:txBody>
      </p:sp>
      <p:sp>
        <p:nvSpPr>
          <p:cNvPr id="40963" name="Rectangle 2">
            <a:extLst>
              <a:ext uri="{FF2B5EF4-FFF2-40B4-BE49-F238E27FC236}">
                <a16:creationId xmlns:a16="http://schemas.microsoft.com/office/drawing/2014/main" id="{52A6EAE4-984A-2E41-A937-91DD49D19996}"/>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B11966D3-B710-3042-BF94-DB522B981C82}"/>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4B3A829-51CB-7249-912A-50342F55F1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A9B389F-BD0C-A644-9861-0357DB06D62F}" type="slidenum">
              <a:rPr lang="en-US" altLang="en-US" sz="1200"/>
              <a:pPr/>
              <a:t>23</a:t>
            </a:fld>
            <a:endParaRPr lang="en-US" altLang="en-US" sz="1200"/>
          </a:p>
        </p:txBody>
      </p:sp>
      <p:sp>
        <p:nvSpPr>
          <p:cNvPr id="43011" name="Rectangle 2">
            <a:extLst>
              <a:ext uri="{FF2B5EF4-FFF2-40B4-BE49-F238E27FC236}">
                <a16:creationId xmlns:a16="http://schemas.microsoft.com/office/drawing/2014/main" id="{A2AC3412-7B23-0D4F-87F5-5D6A25F20E29}"/>
              </a:ext>
            </a:extLst>
          </p:cNvPr>
          <p:cNvSpPr>
            <a:spLocks noGrp="1" noRot="1" noChangeAspect="1" noChangeArrowheads="1" noTextEdit="1"/>
          </p:cNvSpPr>
          <p:nvPr>
            <p:ph type="sldImg"/>
          </p:nvPr>
        </p:nvSpPr>
        <p:spPr>
          <a:solidFill>
            <a:srgbClr val="FFFFFF"/>
          </a:solidFill>
          <a:ln/>
        </p:spPr>
      </p:sp>
      <p:sp>
        <p:nvSpPr>
          <p:cNvPr id="43012" name="Rectangle 3">
            <a:extLst>
              <a:ext uri="{FF2B5EF4-FFF2-40B4-BE49-F238E27FC236}">
                <a16:creationId xmlns:a16="http://schemas.microsoft.com/office/drawing/2014/main" id="{4190B5E3-F488-874B-AF61-3FCC27E14444}"/>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BD06673-B275-8747-A8FB-53A02083D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FD97CF0-C79E-1A43-BE01-735B3ADE05CC}" type="slidenum">
              <a:rPr lang="en-US" altLang="en-US" sz="1200"/>
              <a:pPr/>
              <a:t>24</a:t>
            </a:fld>
            <a:endParaRPr lang="en-US" altLang="en-US" sz="1200"/>
          </a:p>
        </p:txBody>
      </p:sp>
      <p:sp>
        <p:nvSpPr>
          <p:cNvPr id="45059" name="Rectangle 2">
            <a:extLst>
              <a:ext uri="{FF2B5EF4-FFF2-40B4-BE49-F238E27FC236}">
                <a16:creationId xmlns:a16="http://schemas.microsoft.com/office/drawing/2014/main" id="{83F4EE91-2BDD-1340-8D5A-BC48C8A2DD84}"/>
              </a:ext>
            </a:extLst>
          </p:cNvPr>
          <p:cNvSpPr>
            <a:spLocks noGrp="1" noRot="1" noChangeAspect="1" noChangeArrowheads="1" noTextEdit="1"/>
          </p:cNvSpPr>
          <p:nvPr>
            <p:ph type="sldImg"/>
          </p:nvPr>
        </p:nvSpPr>
        <p:spPr>
          <a:solidFill>
            <a:srgbClr val="FFFFFF"/>
          </a:solidFill>
          <a:ln/>
        </p:spPr>
      </p:sp>
      <p:sp>
        <p:nvSpPr>
          <p:cNvPr id="45060" name="Rectangle 3">
            <a:extLst>
              <a:ext uri="{FF2B5EF4-FFF2-40B4-BE49-F238E27FC236}">
                <a16:creationId xmlns:a16="http://schemas.microsoft.com/office/drawing/2014/main" id="{F98006EB-C404-C743-983C-EF93306A673E}"/>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B692572B-E894-AA45-95AA-4AE8DF29AB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FF19ED4-167A-3B47-8602-E5F29043902B}" type="slidenum">
              <a:rPr lang="en-US" altLang="en-US" sz="1200"/>
              <a:pPr/>
              <a:t>25</a:t>
            </a:fld>
            <a:endParaRPr lang="en-US" altLang="en-US" sz="1200"/>
          </a:p>
        </p:txBody>
      </p:sp>
      <p:sp>
        <p:nvSpPr>
          <p:cNvPr id="47107" name="Rectangle 2">
            <a:extLst>
              <a:ext uri="{FF2B5EF4-FFF2-40B4-BE49-F238E27FC236}">
                <a16:creationId xmlns:a16="http://schemas.microsoft.com/office/drawing/2014/main" id="{D608B04C-DF6D-4A45-8286-23400E6896D1}"/>
              </a:ext>
            </a:extLst>
          </p:cNvPr>
          <p:cNvSpPr>
            <a:spLocks noGrp="1" noRot="1" noChangeAspect="1"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97820D89-E998-D640-A5CC-E11766CEE89B}"/>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3491EA6-4C0E-F34E-96AA-1B4A207A59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44CA32-AB01-4B45-B179-00F77630C6AD}" type="slidenum">
              <a:rPr lang="en-US" altLang="en-US" sz="1200"/>
              <a:pPr/>
              <a:t>26</a:t>
            </a:fld>
            <a:endParaRPr lang="en-US" altLang="en-US" sz="1200"/>
          </a:p>
        </p:txBody>
      </p:sp>
      <p:sp>
        <p:nvSpPr>
          <p:cNvPr id="49155" name="Rectangle 2">
            <a:extLst>
              <a:ext uri="{FF2B5EF4-FFF2-40B4-BE49-F238E27FC236}">
                <a16:creationId xmlns:a16="http://schemas.microsoft.com/office/drawing/2014/main" id="{C3116D76-13F3-AB46-88CC-89B8DB742AE4}"/>
              </a:ext>
            </a:extLst>
          </p:cNvPr>
          <p:cNvSpPr>
            <a:spLocks noGrp="1" noRot="1" noChangeAspect="1"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58B5C54A-C721-FF48-B645-83A6B14977A6}"/>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09B7F4-B923-A74C-A8FC-7C4106F477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DC8AF4-8A5E-614D-8B13-0C26FB8D93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5F1742-C886-0B45-BB75-00478D85CA78}"/>
              </a:ext>
            </a:extLst>
          </p:cNvPr>
          <p:cNvSpPr>
            <a:spLocks noGrp="1" noChangeArrowheads="1"/>
          </p:cNvSpPr>
          <p:nvPr>
            <p:ph type="sldNum" sz="quarter" idx="12"/>
          </p:nvPr>
        </p:nvSpPr>
        <p:spPr>
          <a:ln/>
        </p:spPr>
        <p:txBody>
          <a:bodyPr/>
          <a:lstStyle>
            <a:lvl1pPr>
              <a:defRPr/>
            </a:lvl1pPr>
          </a:lstStyle>
          <a:p>
            <a:fld id="{4BD1125A-A773-914C-A491-8D3ADC5F3A5C}" type="slidenum">
              <a:rPr lang="en-US" altLang="en-US"/>
              <a:pPr/>
              <a:t>‹#›</a:t>
            </a:fld>
            <a:endParaRPr lang="en-US" altLang="en-US"/>
          </a:p>
        </p:txBody>
      </p:sp>
    </p:spTree>
    <p:extLst>
      <p:ext uri="{BB962C8B-B14F-4D97-AF65-F5344CB8AC3E}">
        <p14:creationId xmlns:p14="http://schemas.microsoft.com/office/powerpoint/2010/main" val="352694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C2CEF-F02B-4940-B8B2-D4875F1851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B616CB-BB43-904C-9F08-324F4D0F9F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BF0B19-13AC-6044-96C6-E0147338B4C2}"/>
              </a:ext>
            </a:extLst>
          </p:cNvPr>
          <p:cNvSpPr>
            <a:spLocks noGrp="1" noChangeArrowheads="1"/>
          </p:cNvSpPr>
          <p:nvPr>
            <p:ph type="sldNum" sz="quarter" idx="12"/>
          </p:nvPr>
        </p:nvSpPr>
        <p:spPr>
          <a:ln/>
        </p:spPr>
        <p:txBody>
          <a:bodyPr/>
          <a:lstStyle>
            <a:lvl1pPr>
              <a:defRPr/>
            </a:lvl1pPr>
          </a:lstStyle>
          <a:p>
            <a:fld id="{3FF24582-9EAF-674F-A8C5-15515719B8BF}" type="slidenum">
              <a:rPr lang="en-US" altLang="en-US"/>
              <a:pPr/>
              <a:t>‹#›</a:t>
            </a:fld>
            <a:endParaRPr lang="en-US" altLang="en-US"/>
          </a:p>
        </p:txBody>
      </p:sp>
    </p:spTree>
    <p:extLst>
      <p:ext uri="{BB962C8B-B14F-4D97-AF65-F5344CB8AC3E}">
        <p14:creationId xmlns:p14="http://schemas.microsoft.com/office/powerpoint/2010/main" val="2938397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BD65B7-51FC-0A42-AB47-20742A1CF6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3DFFE9-C7EF-C741-AC22-4BF1F6435F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BA8FC0-1089-9946-96D6-D1CAB00F1B96}"/>
              </a:ext>
            </a:extLst>
          </p:cNvPr>
          <p:cNvSpPr>
            <a:spLocks noGrp="1" noChangeArrowheads="1"/>
          </p:cNvSpPr>
          <p:nvPr>
            <p:ph type="sldNum" sz="quarter" idx="12"/>
          </p:nvPr>
        </p:nvSpPr>
        <p:spPr>
          <a:ln/>
        </p:spPr>
        <p:txBody>
          <a:bodyPr/>
          <a:lstStyle>
            <a:lvl1pPr>
              <a:defRPr/>
            </a:lvl1pPr>
          </a:lstStyle>
          <a:p>
            <a:fld id="{F28251A3-2FA5-7642-A345-F2377A408686}" type="slidenum">
              <a:rPr lang="en-US" altLang="en-US"/>
              <a:pPr/>
              <a:t>‹#›</a:t>
            </a:fld>
            <a:endParaRPr lang="en-US" altLang="en-US"/>
          </a:p>
        </p:txBody>
      </p:sp>
    </p:spTree>
    <p:extLst>
      <p:ext uri="{BB962C8B-B14F-4D97-AF65-F5344CB8AC3E}">
        <p14:creationId xmlns:p14="http://schemas.microsoft.com/office/powerpoint/2010/main" val="2390472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3863B3-8653-5541-9164-70E710F7AB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D61AC8-D030-1348-9A22-0991721600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C9BB7C-34EF-FC47-A0C8-7D4B436D425D}"/>
              </a:ext>
            </a:extLst>
          </p:cNvPr>
          <p:cNvSpPr>
            <a:spLocks noGrp="1" noChangeArrowheads="1"/>
          </p:cNvSpPr>
          <p:nvPr>
            <p:ph type="sldNum" sz="quarter" idx="12"/>
          </p:nvPr>
        </p:nvSpPr>
        <p:spPr>
          <a:ln/>
        </p:spPr>
        <p:txBody>
          <a:bodyPr/>
          <a:lstStyle>
            <a:lvl1pPr>
              <a:defRPr/>
            </a:lvl1pPr>
          </a:lstStyle>
          <a:p>
            <a:fld id="{A9F240A0-C04C-EB41-B289-4A7FB0290CD6}" type="slidenum">
              <a:rPr lang="en-US" altLang="en-US"/>
              <a:pPr/>
              <a:t>‹#›</a:t>
            </a:fld>
            <a:endParaRPr lang="en-US" altLang="en-US"/>
          </a:p>
        </p:txBody>
      </p:sp>
    </p:spTree>
    <p:extLst>
      <p:ext uri="{BB962C8B-B14F-4D97-AF65-F5344CB8AC3E}">
        <p14:creationId xmlns:p14="http://schemas.microsoft.com/office/powerpoint/2010/main" val="1378824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996FA1-CABF-2A43-B4D1-92526DE008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15EBB6-61D0-8941-9F73-9355EE89E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06616E-6A55-D34A-B7D8-EC6E79042FD1}"/>
              </a:ext>
            </a:extLst>
          </p:cNvPr>
          <p:cNvSpPr>
            <a:spLocks noGrp="1" noChangeArrowheads="1"/>
          </p:cNvSpPr>
          <p:nvPr>
            <p:ph type="sldNum" sz="quarter" idx="12"/>
          </p:nvPr>
        </p:nvSpPr>
        <p:spPr>
          <a:ln/>
        </p:spPr>
        <p:txBody>
          <a:bodyPr/>
          <a:lstStyle>
            <a:lvl1pPr>
              <a:defRPr/>
            </a:lvl1pPr>
          </a:lstStyle>
          <a:p>
            <a:fld id="{CCFE45FC-83A2-F941-939A-493774BA94D4}" type="slidenum">
              <a:rPr lang="en-US" altLang="en-US"/>
              <a:pPr/>
              <a:t>‹#›</a:t>
            </a:fld>
            <a:endParaRPr lang="en-US" altLang="en-US"/>
          </a:p>
        </p:txBody>
      </p:sp>
    </p:spTree>
    <p:extLst>
      <p:ext uri="{BB962C8B-B14F-4D97-AF65-F5344CB8AC3E}">
        <p14:creationId xmlns:p14="http://schemas.microsoft.com/office/powerpoint/2010/main" val="374237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B45B44-40EB-B644-85B8-0F31DFB4D5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5FE6B7-45BE-B14F-A0C3-5807BE1845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360DDF-A550-C84C-B4FA-0C70056103D5}"/>
              </a:ext>
            </a:extLst>
          </p:cNvPr>
          <p:cNvSpPr>
            <a:spLocks noGrp="1" noChangeArrowheads="1"/>
          </p:cNvSpPr>
          <p:nvPr>
            <p:ph type="sldNum" sz="quarter" idx="12"/>
          </p:nvPr>
        </p:nvSpPr>
        <p:spPr>
          <a:ln/>
        </p:spPr>
        <p:txBody>
          <a:bodyPr/>
          <a:lstStyle>
            <a:lvl1pPr>
              <a:defRPr/>
            </a:lvl1pPr>
          </a:lstStyle>
          <a:p>
            <a:fld id="{EF1BBE43-CB77-744D-ADF2-DFF7611A51BB}" type="slidenum">
              <a:rPr lang="en-US" altLang="en-US"/>
              <a:pPr/>
              <a:t>‹#›</a:t>
            </a:fld>
            <a:endParaRPr lang="en-US" altLang="en-US"/>
          </a:p>
        </p:txBody>
      </p:sp>
    </p:spTree>
    <p:extLst>
      <p:ext uri="{BB962C8B-B14F-4D97-AF65-F5344CB8AC3E}">
        <p14:creationId xmlns:p14="http://schemas.microsoft.com/office/powerpoint/2010/main" val="120943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C878B6-EED0-4345-A0CD-E7F2B7336D8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C0324EA-DBF2-D640-9B26-DA82D83567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F78D7CD-1420-A647-BC28-7607B68EA4C0}"/>
              </a:ext>
            </a:extLst>
          </p:cNvPr>
          <p:cNvSpPr>
            <a:spLocks noGrp="1" noChangeArrowheads="1"/>
          </p:cNvSpPr>
          <p:nvPr>
            <p:ph type="sldNum" sz="quarter" idx="12"/>
          </p:nvPr>
        </p:nvSpPr>
        <p:spPr>
          <a:ln/>
        </p:spPr>
        <p:txBody>
          <a:bodyPr/>
          <a:lstStyle>
            <a:lvl1pPr>
              <a:defRPr/>
            </a:lvl1pPr>
          </a:lstStyle>
          <a:p>
            <a:fld id="{0FD5F407-B36C-604C-9A0C-CF1617C715C4}" type="slidenum">
              <a:rPr lang="en-US" altLang="en-US"/>
              <a:pPr/>
              <a:t>‹#›</a:t>
            </a:fld>
            <a:endParaRPr lang="en-US" altLang="en-US"/>
          </a:p>
        </p:txBody>
      </p:sp>
    </p:spTree>
    <p:extLst>
      <p:ext uri="{BB962C8B-B14F-4D97-AF65-F5344CB8AC3E}">
        <p14:creationId xmlns:p14="http://schemas.microsoft.com/office/powerpoint/2010/main" val="337862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E1A1FC-59F2-1046-9C18-E941EB9441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A276CA8-64E1-914B-B628-8FBB073C0C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D42FCE-B611-EE41-8083-5CB259477CA8}"/>
              </a:ext>
            </a:extLst>
          </p:cNvPr>
          <p:cNvSpPr>
            <a:spLocks noGrp="1" noChangeArrowheads="1"/>
          </p:cNvSpPr>
          <p:nvPr>
            <p:ph type="sldNum" sz="quarter" idx="12"/>
          </p:nvPr>
        </p:nvSpPr>
        <p:spPr>
          <a:ln/>
        </p:spPr>
        <p:txBody>
          <a:bodyPr/>
          <a:lstStyle>
            <a:lvl1pPr>
              <a:defRPr/>
            </a:lvl1pPr>
          </a:lstStyle>
          <a:p>
            <a:fld id="{3BD372AA-4AED-C542-A3C8-9EB7FDE350E0}" type="slidenum">
              <a:rPr lang="en-US" altLang="en-US"/>
              <a:pPr/>
              <a:t>‹#›</a:t>
            </a:fld>
            <a:endParaRPr lang="en-US" altLang="en-US"/>
          </a:p>
        </p:txBody>
      </p:sp>
    </p:spTree>
    <p:extLst>
      <p:ext uri="{BB962C8B-B14F-4D97-AF65-F5344CB8AC3E}">
        <p14:creationId xmlns:p14="http://schemas.microsoft.com/office/powerpoint/2010/main" val="374026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8F6EBB-B4BD-DC4D-94D9-3C6EC2F7D6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00D91D-85AB-BE4D-97C0-404BBC4A3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15BA344-DCDA-EE43-9983-4F43BAD4AEE2}"/>
              </a:ext>
            </a:extLst>
          </p:cNvPr>
          <p:cNvSpPr>
            <a:spLocks noGrp="1" noChangeArrowheads="1"/>
          </p:cNvSpPr>
          <p:nvPr>
            <p:ph type="sldNum" sz="quarter" idx="12"/>
          </p:nvPr>
        </p:nvSpPr>
        <p:spPr>
          <a:ln/>
        </p:spPr>
        <p:txBody>
          <a:bodyPr/>
          <a:lstStyle>
            <a:lvl1pPr>
              <a:defRPr/>
            </a:lvl1pPr>
          </a:lstStyle>
          <a:p>
            <a:fld id="{CC927231-1C99-2647-906F-67DDB1FF9F2B}" type="slidenum">
              <a:rPr lang="en-US" altLang="en-US"/>
              <a:pPr/>
              <a:t>‹#›</a:t>
            </a:fld>
            <a:endParaRPr lang="en-US" altLang="en-US"/>
          </a:p>
        </p:txBody>
      </p:sp>
    </p:spTree>
    <p:extLst>
      <p:ext uri="{BB962C8B-B14F-4D97-AF65-F5344CB8AC3E}">
        <p14:creationId xmlns:p14="http://schemas.microsoft.com/office/powerpoint/2010/main" val="127414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3D569D-D186-1243-83EE-DDDCDB0EBF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55C149-2271-974E-B0E8-8CDCED0095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4D6661-43EE-BE42-8DF1-8F33F94707AC}"/>
              </a:ext>
            </a:extLst>
          </p:cNvPr>
          <p:cNvSpPr>
            <a:spLocks noGrp="1" noChangeArrowheads="1"/>
          </p:cNvSpPr>
          <p:nvPr>
            <p:ph type="sldNum" sz="quarter" idx="12"/>
          </p:nvPr>
        </p:nvSpPr>
        <p:spPr>
          <a:ln/>
        </p:spPr>
        <p:txBody>
          <a:bodyPr/>
          <a:lstStyle>
            <a:lvl1pPr>
              <a:defRPr/>
            </a:lvl1pPr>
          </a:lstStyle>
          <a:p>
            <a:fld id="{933BB586-3FDE-C248-A26A-9B3F2C1BB301}" type="slidenum">
              <a:rPr lang="en-US" altLang="en-US"/>
              <a:pPr/>
              <a:t>‹#›</a:t>
            </a:fld>
            <a:endParaRPr lang="en-US" altLang="en-US"/>
          </a:p>
        </p:txBody>
      </p:sp>
    </p:spTree>
    <p:extLst>
      <p:ext uri="{BB962C8B-B14F-4D97-AF65-F5344CB8AC3E}">
        <p14:creationId xmlns:p14="http://schemas.microsoft.com/office/powerpoint/2010/main" val="145813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5CF2F8-64B2-1E42-8C51-1B5B0E55B0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B8C60E-9DF8-F046-BA34-0132BCFEAD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3FCA20-E739-8742-BACB-610A376F1C20}"/>
              </a:ext>
            </a:extLst>
          </p:cNvPr>
          <p:cNvSpPr>
            <a:spLocks noGrp="1" noChangeArrowheads="1"/>
          </p:cNvSpPr>
          <p:nvPr>
            <p:ph type="sldNum" sz="quarter" idx="12"/>
          </p:nvPr>
        </p:nvSpPr>
        <p:spPr>
          <a:ln/>
        </p:spPr>
        <p:txBody>
          <a:bodyPr/>
          <a:lstStyle>
            <a:lvl1pPr>
              <a:defRPr/>
            </a:lvl1pPr>
          </a:lstStyle>
          <a:p>
            <a:fld id="{717F9202-FCDA-2545-93C5-E8B5CCC3E0CD}" type="slidenum">
              <a:rPr lang="en-US" altLang="en-US"/>
              <a:pPr/>
              <a:t>‹#›</a:t>
            </a:fld>
            <a:endParaRPr lang="en-US" altLang="en-US"/>
          </a:p>
        </p:txBody>
      </p:sp>
    </p:spTree>
    <p:extLst>
      <p:ext uri="{BB962C8B-B14F-4D97-AF65-F5344CB8AC3E}">
        <p14:creationId xmlns:p14="http://schemas.microsoft.com/office/powerpoint/2010/main" val="595160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5A0A78-401C-0F48-A3BB-1CA087741E8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931EB2D-597E-C444-8C3E-542BD816530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0581813-CDB3-3540-A0EF-8873113DF01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5A192554-0C54-0240-BA1C-1D6149752EC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5793EA73-29F9-4747-B248-18B837CAC68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7CA9D7-78E3-1546-A6B4-A8C33973429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10.emf"/></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1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hyperlink" Target="https://a.atmos.washington.edu/~ovens/loops/wxloop.cgi?mm5d3_snd_ksea+2021041212///3"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4.jp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5.emf"/></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cliffmass.blogspot.com/2013/04/the-banana-belt-of-brookings-oregon.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308E455-343C-DF47-88B4-DA3CC07FD2C0}"/>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rgbClr val="000090"/>
                </a:solidFill>
                <a:ea typeface="ＭＳ Ｐゴシック" panose="020B0600070205080204" pitchFamily="34" charset="-128"/>
              </a:rPr>
              <a:t>Temperature Prediction</a:t>
            </a:r>
            <a:br>
              <a:rPr lang="en-US" altLang="en-US" b="1">
                <a:solidFill>
                  <a:srgbClr val="000090"/>
                </a:solidFill>
                <a:ea typeface="ＭＳ Ｐゴシック" panose="020B0600070205080204" pitchFamily="34" charset="-128"/>
              </a:rPr>
            </a:br>
            <a:r>
              <a:rPr lang="en-US" altLang="en-US" b="1">
                <a:solidFill>
                  <a:srgbClr val="000090"/>
                </a:solidFill>
                <a:ea typeface="ＭＳ Ｐゴシック" panose="020B0600070205080204" pitchFamily="34" charset="-128"/>
              </a:rPr>
              <a:t>ATMS 452</a:t>
            </a:r>
          </a:p>
        </p:txBody>
      </p:sp>
      <p:sp>
        <p:nvSpPr>
          <p:cNvPr id="15363" name="Rectangle 3">
            <a:extLst>
              <a:ext uri="{FF2B5EF4-FFF2-40B4-BE49-F238E27FC236}">
                <a16:creationId xmlns:a16="http://schemas.microsoft.com/office/drawing/2014/main" id="{452D3EE7-5891-1546-9BA3-E73DD3DEF07F}"/>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Spring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Vertical Text Placeholder 2">
            <a:extLst>
              <a:ext uri="{FF2B5EF4-FFF2-40B4-BE49-F238E27FC236}">
                <a16:creationId xmlns:a16="http://schemas.microsoft.com/office/drawing/2014/main" id="{9E279F05-B494-E343-8A46-1E79CFA6ADFF}"/>
              </a:ext>
            </a:extLst>
          </p:cNvPr>
          <p:cNvSpPr>
            <a:spLocks noGrp="1" noChangeArrowheads="1"/>
          </p:cNvSpPr>
          <p:nvPr>
            <p:ph type="body" orient="vert" idx="1"/>
          </p:nvPr>
        </p:nvSpPr>
        <p:spPr/>
        <p:txBody>
          <a:bodyPr/>
          <a:lstStyle/>
          <a:p>
            <a:pPr eaLnBrk="1" hangingPunct="1"/>
            <a:endParaRPr lang="en-US" altLang="en-US">
              <a:ea typeface="ＭＳ Ｐゴシック" panose="020B0600070205080204" pitchFamily="34" charset="-128"/>
            </a:endParaRPr>
          </a:p>
        </p:txBody>
      </p:sp>
      <p:sp>
        <p:nvSpPr>
          <p:cNvPr id="25603" name="Title 4">
            <a:extLst>
              <a:ext uri="{FF2B5EF4-FFF2-40B4-BE49-F238E27FC236}">
                <a16:creationId xmlns:a16="http://schemas.microsoft.com/office/drawing/2014/main" id="{64446CB3-88E2-ED43-8803-C0A2C217A7B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5604" name="Picture 5" descr="oct11.12kmterrain.gif">
            <a:extLst>
              <a:ext uri="{FF2B5EF4-FFF2-40B4-BE49-F238E27FC236}">
                <a16:creationId xmlns:a16="http://schemas.microsoft.com/office/drawing/2014/main" id="{6F5734E5-358F-B547-B312-62B6E878CA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5"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381CA04-204A-7243-9A04-E6A06B230D23}"/>
              </a:ext>
            </a:extLst>
          </p:cNvPr>
          <p:cNvSpPr txBox="1"/>
          <p:nvPr/>
        </p:nvSpPr>
        <p:spPr>
          <a:xfrm>
            <a:off x="5486400" y="381000"/>
            <a:ext cx="1066800" cy="461665"/>
          </a:xfrm>
          <a:prstGeom prst="rect">
            <a:avLst/>
          </a:prstGeom>
          <a:noFill/>
        </p:spPr>
        <p:txBody>
          <a:bodyPr wrap="square" rtlCol="0">
            <a:spAutoFit/>
          </a:bodyPr>
          <a:lstStyle/>
          <a:p>
            <a:r>
              <a:rPr lang="en-US" dirty="0"/>
              <a:t>12-km</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987C2AF-DF9A-DF40-8796-158BD73DD11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0835" name="Content Placeholder 3">
            <a:extLst>
              <a:ext uri="{FF2B5EF4-FFF2-40B4-BE49-F238E27FC236}">
                <a16:creationId xmlns:a16="http://schemas.microsoft.com/office/drawing/2014/main" id="{CA9DCBA0-2478-804F-A87E-0AEDA1A559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838200"/>
            <a:ext cx="6610350" cy="5287963"/>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174DD1BC-FF9F-0E4A-9E8B-F1DA6776A54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Surface moisture</a:t>
            </a:r>
          </a:p>
        </p:txBody>
      </p:sp>
      <p:sp>
        <p:nvSpPr>
          <p:cNvPr id="121859" name="Content Placeholder 2">
            <a:extLst>
              <a:ext uri="{FF2B5EF4-FFF2-40B4-BE49-F238E27FC236}">
                <a16:creationId xmlns:a16="http://schemas.microsoft.com/office/drawing/2014/main" id="{BC8C6C99-BC52-EE4A-B339-E9BE02D2B46C}"/>
              </a:ext>
            </a:extLst>
          </p:cNvPr>
          <p:cNvSpPr>
            <a:spLocks noGrp="1" noChangeArrowheads="1"/>
          </p:cNvSpPr>
          <p:nvPr>
            <p:ph idx="1"/>
          </p:nvPr>
        </p:nvSpPr>
        <p:spPr>
          <a:xfrm>
            <a:off x="690282" y="1828800"/>
            <a:ext cx="7772400" cy="4114800"/>
          </a:xfrm>
        </p:spPr>
        <p:txBody>
          <a:bodyPr/>
          <a:lstStyle/>
          <a:p>
            <a:r>
              <a:rPr lang="en-US" altLang="en-US" dirty="0">
                <a:ea typeface="ＭＳ Ｐゴシック" panose="020B0600070205080204" pitchFamily="34" charset="-128"/>
              </a:rPr>
              <a:t>Moist surface results in cooling by evaporation</a:t>
            </a:r>
          </a:p>
          <a:p>
            <a:r>
              <a:rPr lang="en-US" altLang="en-US" dirty="0">
                <a:ea typeface="ＭＳ Ｐゴシック" panose="020B0600070205080204" pitchFamily="34" charset="-128"/>
              </a:rPr>
              <a:t>Drier surface warmer (Bowen ratio larger)</a:t>
            </a:r>
          </a:p>
          <a:p>
            <a:r>
              <a:rPr lang="en-US" altLang="en-US" dirty="0">
                <a:ea typeface="ＭＳ Ｐゴシック" panose="020B0600070205080204" pitchFamily="34" charset="-128"/>
              </a:rPr>
              <a:t>Forecaster needs to keep this in mind (often not handled well in models)</a:t>
            </a:r>
          </a:p>
          <a:p>
            <a:r>
              <a:rPr lang="en-US" altLang="en-US" dirty="0">
                <a:ea typeface="ＭＳ Ｐゴシック" panose="020B0600070205080204" pitchFamily="34" charset="-128"/>
              </a:rPr>
              <a:t>Can produce cooling of 1-5F at surface and a surface temperature gradient where moisture gradients exist.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10954450-57BC-0D40-9554-1506F32530A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2883" name="Content Placeholder 6">
            <a:extLst>
              <a:ext uri="{FF2B5EF4-FFF2-40B4-BE49-F238E27FC236}">
                <a16:creationId xmlns:a16="http://schemas.microsoft.com/office/drawing/2014/main" id="{ED7F5669-CEED-4F4F-A96B-E11E13C891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503238"/>
            <a:ext cx="7772400" cy="2498725"/>
          </a:xfrm>
        </p:spPr>
      </p:pic>
      <p:pic>
        <p:nvPicPr>
          <p:cNvPr id="122884" name="Picture 8">
            <a:extLst>
              <a:ext uri="{FF2B5EF4-FFF2-40B4-BE49-F238E27FC236}">
                <a16:creationId xmlns:a16="http://schemas.microsoft.com/office/drawing/2014/main" id="{C20C909C-B5C9-384D-B031-0C55D588FA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29000"/>
            <a:ext cx="39243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0B57-74B5-874B-A4B9-A195E77D485A}"/>
              </a:ext>
            </a:extLst>
          </p:cNvPr>
          <p:cNvSpPr>
            <a:spLocks noGrp="1"/>
          </p:cNvSpPr>
          <p:nvPr>
            <p:ph type="title"/>
          </p:nvPr>
        </p:nvSpPr>
        <p:spPr/>
        <p:txBody>
          <a:bodyPr/>
          <a:lstStyle/>
          <a:p>
            <a:r>
              <a:rPr lang="en-US" b="1" dirty="0">
                <a:solidFill>
                  <a:schemeClr val="accent2"/>
                </a:solidFill>
              </a:rPr>
              <a:t>Real-Time Soil Moisture Maps are Available</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DC8D79ED-B934-7F41-9D56-59ED0DEB4F38}"/>
              </a:ext>
            </a:extLst>
          </p:cNvPr>
          <p:cNvPicPr>
            <a:picLocks noGrp="1" noChangeAspect="1"/>
          </p:cNvPicPr>
          <p:nvPr>
            <p:ph idx="1"/>
          </p:nvPr>
        </p:nvPicPr>
        <p:blipFill>
          <a:blip r:embed="rId2"/>
          <a:stretch>
            <a:fillRect/>
          </a:stretch>
        </p:blipFill>
        <p:spPr>
          <a:xfrm>
            <a:off x="471635" y="1905000"/>
            <a:ext cx="3868669" cy="4114800"/>
          </a:xfrm>
        </p:spPr>
      </p:pic>
      <p:pic>
        <p:nvPicPr>
          <p:cNvPr id="7" name="Picture 6" descr="Map&#10;&#10;Description automatically generated">
            <a:extLst>
              <a:ext uri="{FF2B5EF4-FFF2-40B4-BE49-F238E27FC236}">
                <a16:creationId xmlns:a16="http://schemas.microsoft.com/office/drawing/2014/main" id="{D79956B9-B163-EC41-9626-0620A7463380}"/>
              </a:ext>
            </a:extLst>
          </p:cNvPr>
          <p:cNvPicPr>
            <a:picLocks noChangeAspect="1"/>
          </p:cNvPicPr>
          <p:nvPr/>
        </p:nvPicPr>
        <p:blipFill>
          <a:blip r:embed="rId3"/>
          <a:stretch>
            <a:fillRect/>
          </a:stretch>
        </p:blipFill>
        <p:spPr>
          <a:xfrm>
            <a:off x="4419600" y="2743200"/>
            <a:ext cx="4609603" cy="2711234"/>
          </a:xfrm>
          <a:prstGeom prst="rect">
            <a:avLst/>
          </a:prstGeom>
        </p:spPr>
      </p:pic>
    </p:spTree>
    <p:extLst>
      <p:ext uri="{BB962C8B-B14F-4D97-AF65-F5344CB8AC3E}">
        <p14:creationId xmlns:p14="http://schemas.microsoft.com/office/powerpoint/2010/main" val="42511419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0A9885D8-2626-A648-99D4-5B4EBC58015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Influence of water bodies</a:t>
            </a:r>
          </a:p>
        </p:txBody>
      </p:sp>
      <p:sp>
        <p:nvSpPr>
          <p:cNvPr id="123907" name="Content Placeholder 2">
            <a:extLst>
              <a:ext uri="{FF2B5EF4-FFF2-40B4-BE49-F238E27FC236}">
                <a16:creationId xmlns:a16="http://schemas.microsoft.com/office/drawing/2014/main" id="{8F2DFA46-FE8E-8C4D-BAA3-8D9A8D4309A6}"/>
              </a:ext>
            </a:extLst>
          </p:cNvPr>
          <p:cNvSpPr>
            <a:spLocks noGrp="1" noChangeArrowheads="1"/>
          </p:cNvSpPr>
          <p:nvPr>
            <p:ph idx="1"/>
          </p:nvPr>
        </p:nvSpPr>
        <p:spPr>
          <a:xfrm>
            <a:off x="838200" y="1828800"/>
            <a:ext cx="7772400" cy="4114800"/>
          </a:xfrm>
        </p:spPr>
        <p:txBody>
          <a:bodyPr/>
          <a:lstStyle/>
          <a:p>
            <a:r>
              <a:rPr lang="en-US" altLang="en-US" dirty="0">
                <a:ea typeface="ＭＳ Ｐゴシック" panose="020B0600070205080204" pitchFamily="34" charset="-128"/>
              </a:rPr>
              <a:t>Water has large heat capacity, slowly changing temperature</a:t>
            </a:r>
          </a:p>
          <a:p>
            <a:r>
              <a:rPr lang="en-US" altLang="en-US" dirty="0">
                <a:ea typeface="ＭＳ Ｐゴシック" panose="020B0600070205080204" pitchFamily="34" charset="-128"/>
              </a:rPr>
              <a:t>Tends to be warmer than land surfaces during winter, cooler in summer</a:t>
            </a:r>
          </a:p>
          <a:p>
            <a:r>
              <a:rPr lang="en-US" altLang="en-US" dirty="0">
                <a:ea typeface="ＭＳ Ｐゴシック" panose="020B0600070205080204" pitchFamily="34" charset="-128"/>
              </a:rPr>
              <a:t>Creates large temperature gradients along coastal zones</a:t>
            </a:r>
          </a:p>
          <a:p>
            <a:r>
              <a:rPr lang="en-US" altLang="en-US" dirty="0">
                <a:ea typeface="ＭＳ Ｐゴシック" panose="020B0600070205080204" pitchFamily="34" charset="-128"/>
              </a:rPr>
              <a:t>As models gain resolution, doing a better job at this.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F764DEA8-484B-6248-8243-2DFBEC9A69F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4931" name="Content Placeholder 3">
            <a:extLst>
              <a:ext uri="{FF2B5EF4-FFF2-40B4-BE49-F238E27FC236}">
                <a16:creationId xmlns:a16="http://schemas.microsoft.com/office/drawing/2014/main" id="{97A6CC13-00FE-AF46-A360-C0533CF355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838200"/>
            <a:ext cx="5807075" cy="5557838"/>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Figure11.11.jpg">
            <a:extLst>
              <a:ext uri="{FF2B5EF4-FFF2-40B4-BE49-F238E27FC236}">
                <a16:creationId xmlns:a16="http://schemas.microsoft.com/office/drawing/2014/main" id="{7E52D3FE-D94C-914D-95EA-494C4CB45C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6096000" cy="629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BD89ED-DED1-2E4F-8D80-962A39C3385A}"/>
              </a:ext>
            </a:extLst>
          </p:cNvPr>
          <p:cNvSpPr txBox="1"/>
          <p:nvPr/>
        </p:nvSpPr>
        <p:spPr>
          <a:xfrm>
            <a:off x="7315200" y="2854477"/>
            <a:ext cx="1544782" cy="1200329"/>
          </a:xfrm>
          <a:prstGeom prst="rect">
            <a:avLst/>
          </a:prstGeom>
          <a:noFill/>
        </p:spPr>
        <p:txBody>
          <a:bodyPr wrap="none" rtlCol="0">
            <a:spAutoFit/>
          </a:bodyPr>
          <a:lstStyle/>
          <a:p>
            <a:r>
              <a:rPr lang="en-US" dirty="0"/>
              <a:t>A January</a:t>
            </a:r>
          </a:p>
          <a:p>
            <a:r>
              <a:rPr lang="en-US" dirty="0"/>
              <a:t>Morning</a:t>
            </a:r>
          </a:p>
          <a:p>
            <a:r>
              <a:rPr lang="en-US" dirty="0"/>
              <a:t>6-7:30 AM</a:t>
            </a:r>
          </a:p>
        </p:txBody>
      </p:sp>
    </p:spTree>
    <p:extLst>
      <p:ext uri="{BB962C8B-B14F-4D97-AF65-F5344CB8AC3E}">
        <p14:creationId xmlns:p14="http://schemas.microsoft.com/office/powerpoint/2010/main" val="14832243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461DD-5EED-B342-9B97-120C0608822E}"/>
              </a:ext>
            </a:extLst>
          </p:cNvPr>
          <p:cNvSpPr txBox="1"/>
          <p:nvPr/>
        </p:nvSpPr>
        <p:spPr>
          <a:xfrm>
            <a:off x="297382" y="2743200"/>
            <a:ext cx="1226618" cy="461665"/>
          </a:xfrm>
          <a:prstGeom prst="rect">
            <a:avLst/>
          </a:prstGeom>
          <a:noFill/>
        </p:spPr>
        <p:txBody>
          <a:bodyPr wrap="none" rtlCol="0">
            <a:spAutoFit/>
          </a:bodyPr>
          <a:lstStyle/>
          <a:p>
            <a:r>
              <a:rPr lang="en-US" dirty="0"/>
              <a:t>Summer</a:t>
            </a:r>
          </a:p>
        </p:txBody>
      </p:sp>
      <p:pic>
        <p:nvPicPr>
          <p:cNvPr id="4" name="Picture 3">
            <a:extLst>
              <a:ext uri="{FF2B5EF4-FFF2-40B4-BE49-F238E27FC236}">
                <a16:creationId xmlns:a16="http://schemas.microsoft.com/office/drawing/2014/main" id="{227201DA-A088-6544-AAE9-FBAB1E9BB4C8}"/>
              </a:ext>
            </a:extLst>
          </p:cNvPr>
          <p:cNvPicPr>
            <a:picLocks noChangeAspect="1"/>
          </p:cNvPicPr>
          <p:nvPr/>
        </p:nvPicPr>
        <p:blipFill>
          <a:blip r:embed="rId2"/>
          <a:stretch>
            <a:fillRect/>
          </a:stretch>
        </p:blipFill>
        <p:spPr>
          <a:xfrm>
            <a:off x="2133600" y="152400"/>
            <a:ext cx="6265940" cy="6515911"/>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B262-327F-FF40-B35E-AA510F116175}"/>
              </a:ext>
            </a:extLst>
          </p:cNvPr>
          <p:cNvSpPr>
            <a:spLocks noGrp="1"/>
          </p:cNvSpPr>
          <p:nvPr>
            <p:ph type="ctrTitle"/>
          </p:nvPr>
        </p:nvSpPr>
        <p:spPr>
          <a:xfrm>
            <a:off x="762000" y="1600200"/>
            <a:ext cx="7772400" cy="1470025"/>
          </a:xfrm>
        </p:spPr>
        <p:txBody>
          <a:bodyPr/>
          <a:lstStyle/>
          <a:p>
            <a:r>
              <a:rPr lang="en-US" dirty="0"/>
              <a:t>Conduction of heat from below can greatly change surface temperatures</a:t>
            </a:r>
          </a:p>
        </p:txBody>
      </p:sp>
      <p:sp>
        <p:nvSpPr>
          <p:cNvPr id="3" name="Subtitle 2">
            <a:extLst>
              <a:ext uri="{FF2B5EF4-FFF2-40B4-BE49-F238E27FC236}">
                <a16:creationId xmlns:a16="http://schemas.microsoft.com/office/drawing/2014/main" id="{450DF68C-1D42-4044-BBC8-4E193D786D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312702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6882-DA5E-D24E-82EC-6E126ED7E21E}"/>
              </a:ext>
            </a:extLst>
          </p:cNvPr>
          <p:cNvSpPr>
            <a:spLocks noGrp="1"/>
          </p:cNvSpPr>
          <p:nvPr>
            <p:ph type="title"/>
          </p:nvPr>
        </p:nvSpPr>
        <p:spPr/>
        <p:txBody>
          <a:bodyPr/>
          <a:lstStyle/>
          <a:p>
            <a:r>
              <a:rPr lang="en-US" b="1" dirty="0">
                <a:solidFill>
                  <a:schemeClr val="accent2"/>
                </a:solidFill>
              </a:rPr>
              <a:t>Bridges often are often the first (or only) places to ice up</a:t>
            </a:r>
          </a:p>
        </p:txBody>
      </p:sp>
      <p:pic>
        <p:nvPicPr>
          <p:cNvPr id="5" name="Content Placeholder 4" descr="A picture containing text, sky, sign, yellow&#10;&#10;Description automatically generated">
            <a:extLst>
              <a:ext uri="{FF2B5EF4-FFF2-40B4-BE49-F238E27FC236}">
                <a16:creationId xmlns:a16="http://schemas.microsoft.com/office/drawing/2014/main" id="{68DF155C-3C4F-4B4F-AB35-D1E067A9403C}"/>
              </a:ext>
            </a:extLst>
          </p:cNvPr>
          <p:cNvPicPr>
            <a:picLocks noGrp="1" noChangeAspect="1"/>
          </p:cNvPicPr>
          <p:nvPr>
            <p:ph idx="1"/>
          </p:nvPr>
        </p:nvPicPr>
        <p:blipFill>
          <a:blip r:embed="rId2"/>
          <a:stretch>
            <a:fillRect/>
          </a:stretch>
        </p:blipFill>
        <p:spPr>
          <a:xfrm>
            <a:off x="304800" y="3452949"/>
            <a:ext cx="1670050" cy="1612900"/>
          </a:xfrm>
        </p:spPr>
      </p:pic>
      <p:pic>
        <p:nvPicPr>
          <p:cNvPr id="7" name="Picture 6" descr="A high angle view of a highway&#10;&#10;Description automatically generated with medium confidence">
            <a:extLst>
              <a:ext uri="{FF2B5EF4-FFF2-40B4-BE49-F238E27FC236}">
                <a16:creationId xmlns:a16="http://schemas.microsoft.com/office/drawing/2014/main" id="{0AAC5BD1-F6F3-8E48-854A-7BEADEF59E52}"/>
              </a:ext>
            </a:extLst>
          </p:cNvPr>
          <p:cNvPicPr>
            <a:picLocks noChangeAspect="1"/>
          </p:cNvPicPr>
          <p:nvPr/>
        </p:nvPicPr>
        <p:blipFill>
          <a:blip r:embed="rId3"/>
          <a:stretch>
            <a:fillRect/>
          </a:stretch>
        </p:blipFill>
        <p:spPr>
          <a:xfrm>
            <a:off x="2272364" y="2514600"/>
            <a:ext cx="6168419" cy="3505200"/>
          </a:xfrm>
          <a:prstGeom prst="rect">
            <a:avLst/>
          </a:prstGeom>
        </p:spPr>
      </p:pic>
    </p:spTree>
    <p:extLst>
      <p:ext uri="{BB962C8B-B14F-4D97-AF65-F5344CB8AC3E}">
        <p14:creationId xmlns:p14="http://schemas.microsoft.com/office/powerpoint/2010/main" val="1552287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Vertical Text Placeholder 2">
            <a:extLst>
              <a:ext uri="{FF2B5EF4-FFF2-40B4-BE49-F238E27FC236}">
                <a16:creationId xmlns:a16="http://schemas.microsoft.com/office/drawing/2014/main" id="{37F624E7-9455-5E46-8354-5187B0C6FF7F}"/>
              </a:ext>
            </a:extLst>
          </p:cNvPr>
          <p:cNvSpPr>
            <a:spLocks noGrp="1" noChangeArrowheads="1"/>
          </p:cNvSpPr>
          <p:nvPr>
            <p:ph type="body" orient="vert" idx="1"/>
          </p:nvPr>
        </p:nvSpPr>
        <p:spPr/>
        <p:txBody>
          <a:bodyPr/>
          <a:lstStyle/>
          <a:p>
            <a:pPr eaLnBrk="1" hangingPunct="1"/>
            <a:endParaRPr lang="en-US" altLang="en-US">
              <a:ea typeface="ＭＳ Ｐゴシック" panose="020B0600070205080204" pitchFamily="34" charset="-128"/>
            </a:endParaRPr>
          </a:p>
        </p:txBody>
      </p:sp>
      <p:sp>
        <p:nvSpPr>
          <p:cNvPr id="26627" name="Title 4">
            <a:extLst>
              <a:ext uri="{FF2B5EF4-FFF2-40B4-BE49-F238E27FC236}">
                <a16:creationId xmlns:a16="http://schemas.microsoft.com/office/drawing/2014/main" id="{6C283412-23A6-6C47-8955-B24D8B74424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6628" name="Picture 5" descr="oct11.4kmterrain.gif">
            <a:extLst>
              <a:ext uri="{FF2B5EF4-FFF2-40B4-BE49-F238E27FC236}">
                <a16:creationId xmlns:a16="http://schemas.microsoft.com/office/drawing/2014/main" id="{3FE994A9-4AC1-6A4B-8905-46D0BDE49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5"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0E99234-5541-5947-A331-D0C85B13AF26}"/>
              </a:ext>
            </a:extLst>
          </p:cNvPr>
          <p:cNvSpPr txBox="1"/>
          <p:nvPr/>
        </p:nvSpPr>
        <p:spPr>
          <a:xfrm>
            <a:off x="4267200" y="533400"/>
            <a:ext cx="833883" cy="461665"/>
          </a:xfrm>
          <a:prstGeom prst="rect">
            <a:avLst/>
          </a:prstGeom>
          <a:noFill/>
        </p:spPr>
        <p:txBody>
          <a:bodyPr wrap="none" rtlCol="0">
            <a:spAutoFit/>
          </a:bodyPr>
          <a:lstStyle/>
          <a:p>
            <a:r>
              <a:rPr lang="en-US" dirty="0"/>
              <a:t>4-km</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3806-D671-B84F-A513-B6160CA2E4E8}"/>
              </a:ext>
            </a:extLst>
          </p:cNvPr>
          <p:cNvSpPr>
            <a:spLocks noGrp="1"/>
          </p:cNvSpPr>
          <p:nvPr>
            <p:ph type="title"/>
          </p:nvPr>
        </p:nvSpPr>
        <p:spPr>
          <a:xfrm>
            <a:off x="609600" y="228600"/>
            <a:ext cx="7696200" cy="609600"/>
          </a:xfrm>
        </p:spPr>
        <p:txBody>
          <a:bodyPr/>
          <a:lstStyle/>
          <a:p>
            <a:r>
              <a:rPr lang="en-US" b="1" dirty="0">
                <a:solidFill>
                  <a:schemeClr val="accent2"/>
                </a:solidFill>
              </a:rPr>
              <a:t>Bridges</a:t>
            </a:r>
          </a:p>
        </p:txBody>
      </p:sp>
      <p:sp>
        <p:nvSpPr>
          <p:cNvPr id="3" name="Content Placeholder 2">
            <a:extLst>
              <a:ext uri="{FF2B5EF4-FFF2-40B4-BE49-F238E27FC236}">
                <a16:creationId xmlns:a16="http://schemas.microsoft.com/office/drawing/2014/main" id="{F1C69645-3AE1-2441-BD9D-CC1044581C14}"/>
              </a:ext>
            </a:extLst>
          </p:cNvPr>
          <p:cNvSpPr>
            <a:spLocks noGrp="1"/>
          </p:cNvSpPr>
          <p:nvPr>
            <p:ph idx="1"/>
          </p:nvPr>
        </p:nvSpPr>
        <p:spPr>
          <a:xfrm>
            <a:off x="631371" y="990600"/>
            <a:ext cx="8153400" cy="4114800"/>
          </a:xfrm>
        </p:spPr>
        <p:txBody>
          <a:bodyPr/>
          <a:lstStyle/>
          <a:p>
            <a:r>
              <a:rPr lang="en-US" sz="2800" dirty="0"/>
              <a:t>Bridges have air under them, air being an excellent insulator.</a:t>
            </a:r>
          </a:p>
          <a:p>
            <a:r>
              <a:rPr lang="en-US" sz="2800" dirty="0"/>
              <a:t>The road surface can radiate heat to space and thus the bridge deck cools rapidly.</a:t>
            </a:r>
          </a:p>
          <a:p>
            <a:r>
              <a:rPr lang="en-US" sz="2800" dirty="0"/>
              <a:t>Roadway surfaces in contract with the soil are warmed by the heat conduction from below.</a:t>
            </a:r>
          </a:p>
          <a:p>
            <a:r>
              <a:rPr lang="en-US" sz="2800" dirty="0"/>
              <a:t>The conduction of warmth is largest early in the winter season.</a:t>
            </a:r>
          </a:p>
        </p:txBody>
      </p:sp>
      <p:pic>
        <p:nvPicPr>
          <p:cNvPr id="5" name="Picture 4" descr="A picture containing sky, outdoor, building, colonnade&#10;&#10;Description automatically generated">
            <a:extLst>
              <a:ext uri="{FF2B5EF4-FFF2-40B4-BE49-F238E27FC236}">
                <a16:creationId xmlns:a16="http://schemas.microsoft.com/office/drawing/2014/main" id="{6C8C98E2-C881-E242-9EB9-A5D1C1360453}"/>
              </a:ext>
            </a:extLst>
          </p:cNvPr>
          <p:cNvPicPr>
            <a:picLocks noChangeAspect="1"/>
          </p:cNvPicPr>
          <p:nvPr/>
        </p:nvPicPr>
        <p:blipFill>
          <a:blip r:embed="rId2"/>
          <a:stretch>
            <a:fillRect/>
          </a:stretch>
        </p:blipFill>
        <p:spPr>
          <a:xfrm>
            <a:off x="4267200" y="4403023"/>
            <a:ext cx="3200400" cy="2131239"/>
          </a:xfrm>
          <a:prstGeom prst="rect">
            <a:avLst/>
          </a:prstGeom>
        </p:spPr>
      </p:pic>
    </p:spTree>
    <p:extLst>
      <p:ext uri="{BB962C8B-B14F-4D97-AF65-F5344CB8AC3E}">
        <p14:creationId xmlns:p14="http://schemas.microsoft.com/office/powerpoint/2010/main" val="1629320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27FB-706A-984E-934C-BEECBB528C50}"/>
              </a:ext>
            </a:extLst>
          </p:cNvPr>
          <p:cNvSpPr>
            <a:spLocks noGrp="1"/>
          </p:cNvSpPr>
          <p:nvPr>
            <p:ph type="title"/>
          </p:nvPr>
        </p:nvSpPr>
        <p:spPr/>
        <p:txBody>
          <a:bodyPr/>
          <a:lstStyle/>
          <a:p>
            <a:r>
              <a:rPr lang="en-US" dirty="0" err="1"/>
              <a:t>SnowWatch</a:t>
            </a:r>
            <a:r>
              <a:rPr lang="en-US" dirty="0"/>
              <a:t> Temps One Morning</a:t>
            </a:r>
          </a:p>
        </p:txBody>
      </p:sp>
      <p:pic>
        <p:nvPicPr>
          <p:cNvPr id="5" name="Content Placeholder 4" descr="Map&#10;&#10;Description automatically generated">
            <a:extLst>
              <a:ext uri="{FF2B5EF4-FFF2-40B4-BE49-F238E27FC236}">
                <a16:creationId xmlns:a16="http://schemas.microsoft.com/office/drawing/2014/main" id="{88B90E8C-0C2C-1346-829B-C56F3DC06892}"/>
              </a:ext>
            </a:extLst>
          </p:cNvPr>
          <p:cNvPicPr>
            <a:picLocks noGrp="1" noChangeAspect="1"/>
          </p:cNvPicPr>
          <p:nvPr>
            <p:ph idx="1"/>
          </p:nvPr>
        </p:nvPicPr>
        <p:blipFill>
          <a:blip r:embed="rId2"/>
          <a:stretch>
            <a:fillRect/>
          </a:stretch>
        </p:blipFill>
        <p:spPr>
          <a:xfrm>
            <a:off x="3086100" y="1996831"/>
            <a:ext cx="3771900" cy="3368919"/>
          </a:xfrm>
        </p:spPr>
      </p:pic>
    </p:spTree>
    <p:extLst>
      <p:ext uri="{BB962C8B-B14F-4D97-AF65-F5344CB8AC3E}">
        <p14:creationId xmlns:p14="http://schemas.microsoft.com/office/powerpoint/2010/main" val="33809658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6EAA59E6-AE0F-0748-ABEA-3BC22032416D}"/>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Urban Heat Island Effect</a:t>
            </a:r>
          </a:p>
        </p:txBody>
      </p:sp>
      <p:sp>
        <p:nvSpPr>
          <p:cNvPr id="125955" name="Content Placeholder 2">
            <a:extLst>
              <a:ext uri="{FF2B5EF4-FFF2-40B4-BE49-F238E27FC236}">
                <a16:creationId xmlns:a16="http://schemas.microsoft.com/office/drawing/2014/main" id="{568BEFAE-A01B-834F-A7DF-227D99838A6C}"/>
              </a:ext>
            </a:extLst>
          </p:cNvPr>
          <p:cNvSpPr>
            <a:spLocks noGrp="1" noChangeArrowheads="1"/>
          </p:cNvSpPr>
          <p:nvPr>
            <p:ph idx="1"/>
          </p:nvPr>
        </p:nvSpPr>
        <p:spPr>
          <a:xfrm>
            <a:off x="1219200" y="1905000"/>
            <a:ext cx="6172200" cy="4191000"/>
          </a:xfrm>
        </p:spPr>
        <p:txBody>
          <a:bodyPr/>
          <a:lstStyle/>
          <a:p>
            <a:r>
              <a:rPr lang="en-US" altLang="en-US" dirty="0">
                <a:ea typeface="ＭＳ Ｐゴシック" panose="020B0600070205080204" pitchFamily="34" charset="-128"/>
              </a:rPr>
              <a:t>Concrete/asphalt/bricks have great thermal mass:  warms up during day and releases heat at night.</a:t>
            </a:r>
          </a:p>
          <a:p>
            <a:r>
              <a:rPr lang="en-US" altLang="en-US" dirty="0">
                <a:ea typeface="ＭＳ Ｐゴシック" panose="020B0600070205080204" pitchFamily="34" charset="-128"/>
              </a:rPr>
              <a:t>Heat released by combustion</a:t>
            </a:r>
          </a:p>
          <a:p>
            <a:r>
              <a:rPr lang="en-US" altLang="en-US" dirty="0">
                <a:ea typeface="ＭＳ Ｐゴシック" panose="020B0600070205080204" pitchFamily="34" charset="-128"/>
              </a:rPr>
              <a:t>Drier surfaces…less evaporation/evapotranspiration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3F4B-721F-BE42-BEE6-81ED4BC29EBE}"/>
              </a:ext>
            </a:extLst>
          </p:cNvPr>
          <p:cNvSpPr>
            <a:spLocks noGrp="1"/>
          </p:cNvSpPr>
          <p:nvPr>
            <p:ph type="title"/>
          </p:nvPr>
        </p:nvSpPr>
        <p:spPr>
          <a:xfrm>
            <a:off x="457200" y="420688"/>
            <a:ext cx="8229600" cy="1143000"/>
          </a:xfrm>
        </p:spPr>
        <p:txBody>
          <a:bodyPr rtlCol="0">
            <a:normAutofit fontScale="90000"/>
          </a:bodyPr>
          <a:lstStyle/>
          <a:p>
            <a:pPr eaLnBrk="1" fontAlgn="auto" hangingPunct="1">
              <a:spcAft>
                <a:spcPts val="0"/>
              </a:spcAft>
              <a:defRPr/>
            </a:pPr>
            <a:r>
              <a:rPr lang="en-US" b="1" dirty="0">
                <a:solidFill>
                  <a:srgbClr val="000090"/>
                </a:solidFill>
                <a:ea typeface="+mj-ea"/>
                <a:cs typeface="+mj-cs"/>
              </a:rPr>
              <a:t>Urban heat islands have developed in our major cities</a:t>
            </a:r>
          </a:p>
        </p:txBody>
      </p:sp>
      <p:pic>
        <p:nvPicPr>
          <p:cNvPr id="21507" name="Picture 4" descr="urbanheatisland.jpg">
            <a:extLst>
              <a:ext uri="{FF2B5EF4-FFF2-40B4-BE49-F238E27FC236}">
                <a16:creationId xmlns:a16="http://schemas.microsoft.com/office/drawing/2014/main" id="{43E71312-9DA2-3E41-93C5-E2B7424F0782}"/>
              </a:ext>
            </a:extLst>
          </p:cNvPr>
          <p:cNvPicPr>
            <a:picLocks noChangeAspect="1"/>
          </p:cNvPicPr>
          <p:nvPr/>
        </p:nvPicPr>
        <p:blipFill>
          <a:blip r:embed="rId2">
            <a:extLst>
              <a:ext uri="{28A0092B-C50C-407E-A947-70E740481C1C}">
                <a14:useLocalDpi xmlns:a14="http://schemas.microsoft.com/office/drawing/2010/main" val="0"/>
              </a:ext>
            </a:extLst>
          </a:blip>
          <a:srcRect t="6779"/>
          <a:stretch>
            <a:fillRect/>
          </a:stretch>
        </p:blipFill>
        <p:spPr bwMode="auto">
          <a:xfrm>
            <a:off x="846138" y="2060575"/>
            <a:ext cx="8081962"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ontent Placeholder 5">
            <a:extLst>
              <a:ext uri="{FF2B5EF4-FFF2-40B4-BE49-F238E27FC236}">
                <a16:creationId xmlns:a16="http://schemas.microsoft.com/office/drawing/2014/main" id="{9EC08009-25E2-5A4D-97B8-FDB1FCBAF719}"/>
              </a:ext>
            </a:extLst>
          </p:cNvPr>
          <p:cNvSpPr>
            <a:spLocks noGrp="1"/>
          </p:cNvSpPr>
          <p:nvPr>
            <p:ph idx="1"/>
          </p:nvPr>
        </p:nvSpPr>
        <p:spPr>
          <a:xfrm>
            <a:off x="336550" y="2111375"/>
            <a:ext cx="8229600" cy="4525963"/>
          </a:xfrm>
        </p:spPr>
        <p:txBody>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8086722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BBA9454B-8047-0849-B535-F5CBC38E3276}"/>
              </a:ext>
            </a:extLst>
          </p:cNvPr>
          <p:cNvSpPr>
            <a:spLocks noGrp="1" noChangeArrowheads="1"/>
          </p:cNvSpPr>
          <p:nvPr>
            <p:ph type="title"/>
          </p:nvPr>
        </p:nvSpPr>
        <p:spPr>
          <a:xfrm>
            <a:off x="152400" y="381000"/>
            <a:ext cx="8686800" cy="1143000"/>
          </a:xfrm>
        </p:spPr>
        <p:txBody>
          <a:bodyPr/>
          <a:lstStyle/>
          <a:p>
            <a:r>
              <a:rPr lang="en-US" altLang="en-US" dirty="0">
                <a:ea typeface="ＭＳ Ｐゴシック" panose="020B0600070205080204" pitchFamily="34" charset="-128"/>
              </a:rPr>
              <a:t>Urban Heat Island Example:  London</a:t>
            </a:r>
          </a:p>
        </p:txBody>
      </p:sp>
      <p:pic>
        <p:nvPicPr>
          <p:cNvPr id="126979" name="Content Placeholder 3">
            <a:extLst>
              <a:ext uri="{FF2B5EF4-FFF2-40B4-BE49-F238E27FC236}">
                <a16:creationId xmlns:a16="http://schemas.microsoft.com/office/drawing/2014/main" id="{922A47F7-8DEB-8E4D-9BBE-9D5733DB14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637213" cy="4351338"/>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E660-E3FB-114A-87B3-68DD1E35F473}"/>
              </a:ext>
            </a:extLst>
          </p:cNvPr>
          <p:cNvSpPr>
            <a:spLocks noGrp="1"/>
          </p:cNvSpPr>
          <p:nvPr>
            <p:ph type="title"/>
          </p:nvPr>
        </p:nvSpPr>
        <p:spPr>
          <a:xfrm>
            <a:off x="303213" y="514350"/>
            <a:ext cx="8229600" cy="1143000"/>
          </a:xfrm>
        </p:spPr>
        <p:txBody>
          <a:bodyPr>
            <a:normAutofit fontScale="90000"/>
          </a:bodyPr>
          <a:lstStyle/>
          <a:p>
            <a:pPr eaLnBrk="1" hangingPunct="1"/>
            <a:r>
              <a:rPr lang="en-US" altLang="en-US" sz="4000" b="1">
                <a:solidFill>
                  <a:srgbClr val="000090"/>
                </a:solidFill>
                <a:ea typeface="ＭＳ Ｐゴシック" panose="020B0600070205080204" pitchFamily="34" charset="-128"/>
              </a:rPr>
              <a:t>Seattle’s urban core often 2-10F warmer than it would have been without concrete and buildings</a:t>
            </a:r>
          </a:p>
        </p:txBody>
      </p:sp>
      <p:pic>
        <p:nvPicPr>
          <p:cNvPr id="22531" name="Content Placeholder 3" descr="heatislandir.tiff">
            <a:extLst>
              <a:ext uri="{FF2B5EF4-FFF2-40B4-BE49-F238E27FC236}">
                <a16:creationId xmlns:a16="http://schemas.microsoft.com/office/drawing/2014/main" id="{A4559BF1-DE9D-6541-9EDD-EB766F7D187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626" r="-13626"/>
          <a:stretch>
            <a:fillRect/>
          </a:stretch>
        </p:blipFill>
        <p:spPr>
          <a:xfrm>
            <a:off x="303213" y="2089150"/>
            <a:ext cx="8229600" cy="4525963"/>
          </a:xfrm>
        </p:spPr>
      </p:pic>
    </p:spTree>
    <p:extLst>
      <p:ext uri="{BB962C8B-B14F-4D97-AF65-F5344CB8AC3E}">
        <p14:creationId xmlns:p14="http://schemas.microsoft.com/office/powerpoint/2010/main" val="30426044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5167.jpg                                                       0017F222&#10;Cliff Disk                     BB5EA40C:">
            <a:extLst>
              <a:ext uri="{FF2B5EF4-FFF2-40B4-BE49-F238E27FC236}">
                <a16:creationId xmlns:a16="http://schemas.microsoft.com/office/drawing/2014/main" id="{E263BB7A-C60A-9645-B6AD-855FAF5DE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5720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5168.jpg                                                       0017F222&#10;Cliff Disk                     BB5EA40C:">
            <a:extLst>
              <a:ext uri="{FF2B5EF4-FFF2-40B4-BE49-F238E27FC236}">
                <a16:creationId xmlns:a16="http://schemas.microsoft.com/office/drawing/2014/main" id="{463B80C6-E329-9442-A4E1-066DABA94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0767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921470-932C-7348-B1FB-8EC25C56075C}"/>
              </a:ext>
            </a:extLst>
          </p:cNvPr>
          <p:cNvSpPr txBox="1"/>
          <p:nvPr/>
        </p:nvSpPr>
        <p:spPr>
          <a:xfrm>
            <a:off x="5791200" y="762000"/>
            <a:ext cx="2698687" cy="461665"/>
          </a:xfrm>
          <a:prstGeom prst="rect">
            <a:avLst/>
          </a:prstGeom>
          <a:noFill/>
        </p:spPr>
        <p:txBody>
          <a:bodyPr wrap="none" rtlCol="0">
            <a:spAutoFit/>
          </a:bodyPr>
          <a:lstStyle/>
          <a:p>
            <a:r>
              <a:rPr lang="en-US" dirty="0"/>
              <a:t>New York City Area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75088520-E207-4948-A702-6A880729382A}"/>
              </a:ext>
            </a:extLst>
          </p:cNvPr>
          <p:cNvSpPr>
            <a:spLocks noGrp="1" noChangeArrowheads="1"/>
          </p:cNvSpPr>
          <p:nvPr>
            <p:ph type="title"/>
          </p:nvPr>
        </p:nvSpPr>
        <p:spPr>
          <a:xfrm>
            <a:off x="838200" y="2126455"/>
            <a:ext cx="7772400" cy="1362075"/>
          </a:xfrm>
        </p:spPr>
        <p:txBody>
          <a:bodyPr/>
          <a:lstStyle/>
          <a:p>
            <a:r>
              <a:rPr lang="en-US" altLang="en-US" cap="none" dirty="0">
                <a:solidFill>
                  <a:schemeClr val="accent2"/>
                </a:solidFill>
                <a:ea typeface="ＭＳ Ｐゴシック" panose="020B0600070205080204" pitchFamily="34" charset="-128"/>
              </a:rPr>
              <a:t>IMPACTS OF LOCAL DIURNAL CIRCULATIONS ON TEMPERATURE</a:t>
            </a:r>
          </a:p>
        </p:txBody>
      </p:sp>
      <p:sp>
        <p:nvSpPr>
          <p:cNvPr id="132099" name="Text Placeholder 2">
            <a:extLst>
              <a:ext uri="{FF2B5EF4-FFF2-40B4-BE49-F238E27FC236}">
                <a16:creationId xmlns:a16="http://schemas.microsoft.com/office/drawing/2014/main" id="{61572734-47CF-1341-AEA0-EE117411C7EB}"/>
              </a:ext>
            </a:extLst>
          </p:cNvPr>
          <p:cNvSpPr>
            <a:spLocks noGrp="1" noChangeArrowheads="1"/>
          </p:cNvSpPr>
          <p:nvPr>
            <p:ph type="body" idx="1"/>
          </p:nvPr>
        </p:nvSpPr>
        <p:spPr>
          <a:xfrm>
            <a:off x="457200" y="2057400"/>
            <a:ext cx="7772400" cy="1500187"/>
          </a:xfrm>
        </p:spPr>
        <p:txBody>
          <a:bodyPr/>
          <a:lstStyle/>
          <a:p>
            <a:endParaRPr lang="en-US" altLang="en-US" dirty="0">
              <a:ea typeface="ＭＳ Ｐゴシック" panose="020B0600070205080204" pitchFamily="34" charset="-128"/>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A4339ECC-85D5-1A40-8FE1-EFF03DB39A14}"/>
              </a:ext>
            </a:extLst>
          </p:cNvPr>
          <p:cNvSpPr>
            <a:spLocks noGrp="1" noChangeArrowheads="1"/>
          </p:cNvSpPr>
          <p:nvPr>
            <p:ph type="title"/>
          </p:nvPr>
        </p:nvSpPr>
        <p:spPr>
          <a:xfrm>
            <a:off x="685800" y="381000"/>
            <a:ext cx="7696200" cy="762000"/>
          </a:xfrm>
        </p:spPr>
        <p:txBody>
          <a:bodyPr/>
          <a:lstStyle/>
          <a:p>
            <a:r>
              <a:rPr lang="en-US" altLang="en-US" b="1" dirty="0">
                <a:solidFill>
                  <a:schemeClr val="accent2"/>
                </a:solidFill>
                <a:ea typeface="ＭＳ Ｐゴシック" panose="020B0600070205080204" pitchFamily="34" charset="-128"/>
              </a:rPr>
              <a:t>Sea/land breeze circulations</a:t>
            </a:r>
          </a:p>
        </p:txBody>
      </p:sp>
      <p:pic>
        <p:nvPicPr>
          <p:cNvPr id="133123" name="Content Placeholder 5" descr="6.1seabreeze3.tiff">
            <a:extLst>
              <a:ext uri="{FF2B5EF4-FFF2-40B4-BE49-F238E27FC236}">
                <a16:creationId xmlns:a16="http://schemas.microsoft.com/office/drawing/2014/main" id="{9C1C6305-D6E0-EB4B-8D55-69C8D1F3EFE8}"/>
              </a:ext>
            </a:extLst>
          </p:cNvPr>
          <p:cNvPicPr>
            <a:picLocks noChangeAspect="1"/>
          </p:cNvPicPr>
          <p:nvPr/>
        </p:nvPicPr>
        <p:blipFill>
          <a:blip r:embed="rId2">
            <a:extLst>
              <a:ext uri="{28A0092B-C50C-407E-A947-70E740481C1C}">
                <a14:useLocalDpi xmlns:a14="http://schemas.microsoft.com/office/drawing/2010/main" val="0"/>
              </a:ext>
            </a:extLst>
          </a:blip>
          <a:srcRect l="-19225" r="-19225"/>
          <a:stretch>
            <a:fillRect/>
          </a:stretch>
        </p:blipFill>
        <p:spPr bwMode="auto">
          <a:xfrm>
            <a:off x="2057400" y="1447800"/>
            <a:ext cx="44196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D1C0D5CC-4CC9-9543-9F38-1857E104BEEA}"/>
              </a:ext>
            </a:extLst>
          </p:cNvPr>
          <p:cNvSpPr>
            <a:spLocks noGrp="1" noChangeArrowheads="1"/>
          </p:cNvSpPr>
          <p:nvPr>
            <p:ph type="title"/>
          </p:nvPr>
        </p:nvSpPr>
        <p:spPr>
          <a:xfrm>
            <a:off x="685800" y="1219200"/>
            <a:ext cx="7772400" cy="1143000"/>
          </a:xfrm>
        </p:spPr>
        <p:txBody>
          <a:bodyPr/>
          <a:lstStyle/>
          <a:p>
            <a:r>
              <a:rPr lang="en-US" altLang="en-US" b="1" dirty="0">
                <a:solidFill>
                  <a:schemeClr val="accent2"/>
                </a:solidFill>
                <a:ea typeface="ＭＳ Ｐゴシック" panose="020B0600070205080204" pitchFamily="34" charset="-128"/>
              </a:rPr>
              <a:t>A sea breeze can cap or slow coastal temperature rises at mid-day by </a:t>
            </a:r>
            <a:r>
              <a:rPr lang="en-US" altLang="en-US" b="1" dirty="0" err="1">
                <a:solidFill>
                  <a:schemeClr val="accent2"/>
                </a:solidFill>
                <a:ea typeface="ＭＳ Ｐゴシック" panose="020B0600070205080204" pitchFamily="34" charset="-128"/>
              </a:rPr>
              <a:t>advecting</a:t>
            </a:r>
            <a:r>
              <a:rPr lang="en-US" altLang="en-US" b="1" dirty="0">
                <a:solidFill>
                  <a:schemeClr val="accent2"/>
                </a:solidFill>
                <a:ea typeface="ＭＳ Ｐゴシック" panose="020B0600070205080204" pitchFamily="34" charset="-128"/>
              </a:rPr>
              <a:t> cool marine air inland</a:t>
            </a:r>
          </a:p>
        </p:txBody>
      </p:sp>
      <p:sp>
        <p:nvSpPr>
          <p:cNvPr id="2" name="Content Placeholder 1">
            <a:extLst>
              <a:ext uri="{FF2B5EF4-FFF2-40B4-BE49-F238E27FC236}">
                <a16:creationId xmlns:a16="http://schemas.microsoft.com/office/drawing/2014/main" id="{C3C86AD2-84F7-D543-95CE-4FB46A444F51}"/>
              </a:ext>
            </a:extLst>
          </p:cNvPr>
          <p:cNvSpPr>
            <a:spLocks noGrp="1"/>
          </p:cNvSpPr>
          <p:nvPr>
            <p:ph idx="1"/>
          </p:nvPr>
        </p:nvSpPr>
        <p:spPr>
          <a:xfrm>
            <a:off x="1066800" y="3505200"/>
            <a:ext cx="7239000" cy="3200400"/>
          </a:xfrm>
        </p:spPr>
        <p:txBody>
          <a:bodyPr/>
          <a:lstStyle/>
          <a:p>
            <a:pPr marL="0" indent="0">
              <a:buNone/>
            </a:pPr>
            <a:r>
              <a:rPr lang="en-US" b="1" dirty="0"/>
              <a:t>Often cuts off diurnal rise during late morning/early afternoon as cool marine air moves in with the sea breeze.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74E6DBF-8162-2046-9632-71923C6BBA6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7651" name="Vertical Text Placeholder 2">
            <a:extLst>
              <a:ext uri="{FF2B5EF4-FFF2-40B4-BE49-F238E27FC236}">
                <a16:creationId xmlns:a16="http://schemas.microsoft.com/office/drawing/2014/main" id="{6AAF09F3-EC44-AF49-ADB1-DF7C2FC029AE}"/>
              </a:ext>
            </a:extLst>
          </p:cNvPr>
          <p:cNvSpPr>
            <a:spLocks noGrp="1" noChangeArrowheads="1"/>
          </p:cNvSpPr>
          <p:nvPr>
            <p:ph type="body" orient="vert" idx="1"/>
          </p:nvPr>
        </p:nvSpPr>
        <p:spPr/>
        <p:txBody>
          <a:bodyPr/>
          <a:lstStyle/>
          <a:p>
            <a:endParaRPr lang="en-US" altLang="en-US">
              <a:ea typeface="ＭＳ Ｐゴシック" panose="020B0600070205080204" pitchFamily="34" charset="-128"/>
            </a:endParaRPr>
          </a:p>
        </p:txBody>
      </p:sp>
      <p:pic>
        <p:nvPicPr>
          <p:cNvPr id="27652" name="Picture 3">
            <a:extLst>
              <a:ext uri="{FF2B5EF4-FFF2-40B4-BE49-F238E27FC236}">
                <a16:creationId xmlns:a16="http://schemas.microsoft.com/office/drawing/2014/main" id="{60616AC6-27EF-A54D-8277-8070BC75AB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76964"/>
            <a:ext cx="751205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8F311E7-6612-B542-A52C-7442D8DD0816}"/>
              </a:ext>
            </a:extLst>
          </p:cNvPr>
          <p:cNvSpPr txBox="1"/>
          <p:nvPr/>
        </p:nvSpPr>
        <p:spPr>
          <a:xfrm>
            <a:off x="4953000" y="1219200"/>
            <a:ext cx="1039067" cy="461665"/>
          </a:xfrm>
          <a:prstGeom prst="rect">
            <a:avLst/>
          </a:prstGeom>
          <a:noFill/>
        </p:spPr>
        <p:txBody>
          <a:bodyPr wrap="none" rtlCol="0">
            <a:spAutoFit/>
          </a:bodyPr>
          <a:lstStyle/>
          <a:p>
            <a:r>
              <a:rPr lang="en-US" dirty="0"/>
              <a:t>1.3 km</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Object 2">
            <a:extLst>
              <a:ext uri="{FF2B5EF4-FFF2-40B4-BE49-F238E27FC236}">
                <a16:creationId xmlns:a16="http://schemas.microsoft.com/office/drawing/2014/main" id="{62BAA590-9E33-B64E-8F1B-8CE65941DB22}"/>
              </a:ext>
            </a:extLst>
          </p:cNvPr>
          <p:cNvGraphicFramePr>
            <a:graphicFrameLocks noChangeAspect="1"/>
          </p:cNvGraphicFramePr>
          <p:nvPr>
            <p:extLst>
              <p:ext uri="{D42A27DB-BD31-4B8C-83A1-F6EECF244321}">
                <p14:modId xmlns:p14="http://schemas.microsoft.com/office/powerpoint/2010/main" val="2868303112"/>
              </p:ext>
            </p:extLst>
          </p:nvPr>
        </p:nvGraphicFramePr>
        <p:xfrm>
          <a:off x="1066800" y="838200"/>
          <a:ext cx="7893242" cy="4789488"/>
        </p:xfrm>
        <a:graphic>
          <a:graphicData uri="http://schemas.openxmlformats.org/presentationml/2006/ole">
            <mc:AlternateContent xmlns:mc="http://schemas.openxmlformats.org/markup-compatibility/2006">
              <mc:Choice xmlns:v="urn:schemas-microsoft-com:vml" Requires="v">
                <p:oleObj spid="_x0000_s135221" name="Document" r:id="rId3" imgW="5486400" imgH="3327400" progId="Word.Document.8">
                  <p:embed/>
                </p:oleObj>
              </mc:Choice>
              <mc:Fallback>
                <p:oleObj name="Document" r:id="rId3" imgW="5486400" imgH="3327400" progId="Word.Document.8">
                  <p:embed/>
                  <p:pic>
                    <p:nvPicPr>
                      <p:cNvPr id="0" name="Object 2"/>
                      <p:cNvPicPr>
                        <a:picLocks noChangeAspect="1" noChangeArrowheads="1"/>
                      </p:cNvPicPr>
                      <p:nvPr/>
                    </p:nvPicPr>
                    <p:blipFill>
                      <a:blip r:embed="rId4"/>
                      <a:srcRect/>
                      <a:stretch>
                        <a:fillRect/>
                      </a:stretch>
                    </p:blipFill>
                    <p:spPr bwMode="auto">
                      <a:xfrm>
                        <a:off x="1066800" y="838200"/>
                        <a:ext cx="7893242" cy="4789488"/>
                      </a:xfrm>
                      <a:prstGeom prst="rect">
                        <a:avLst/>
                      </a:prstGeom>
                      <a:noFill/>
                      <a:ln>
                        <a:noFill/>
                      </a:ln>
                      <a:effectLst/>
                    </p:spPr>
                  </p:pic>
                </p:oleObj>
              </mc:Fallback>
            </mc:AlternateContent>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Content Placeholder 3" descr="6.9cloudfront.tiff">
            <a:extLst>
              <a:ext uri="{FF2B5EF4-FFF2-40B4-BE49-F238E27FC236}">
                <a16:creationId xmlns:a16="http://schemas.microsoft.com/office/drawing/2014/main" id="{F7798951-3A53-D044-A5CA-0640326DEB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4468" y="1524000"/>
            <a:ext cx="6215063" cy="486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3AD19C0-A791-7E45-B88D-31896F2A6912}"/>
              </a:ext>
            </a:extLst>
          </p:cNvPr>
          <p:cNvSpPr txBox="1"/>
          <p:nvPr/>
        </p:nvSpPr>
        <p:spPr>
          <a:xfrm>
            <a:off x="1828800" y="762000"/>
            <a:ext cx="4312143" cy="461665"/>
          </a:xfrm>
          <a:prstGeom prst="rect">
            <a:avLst/>
          </a:prstGeom>
          <a:noFill/>
        </p:spPr>
        <p:txBody>
          <a:bodyPr wrap="none" rtlCol="0">
            <a:spAutoFit/>
          </a:bodyPr>
          <a:lstStyle/>
          <a:p>
            <a:r>
              <a:rPr lang="en-US" dirty="0"/>
              <a:t>Sea Breeze front on the WA coast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7EFB819-0F99-AB43-9E5F-3B79D295EEB5}"/>
              </a:ext>
            </a:extLst>
          </p:cNvPr>
          <p:cNvSpPr>
            <a:spLocks noGrp="1" noChangeArrowheads="1"/>
          </p:cNvSpPr>
          <p:nvPr>
            <p:ph type="title"/>
          </p:nvPr>
        </p:nvSpPr>
        <p:spPr>
          <a:xfrm>
            <a:off x="304800" y="685800"/>
            <a:ext cx="8763000" cy="1066800"/>
          </a:xfrm>
        </p:spPr>
        <p:txBody>
          <a:bodyPr/>
          <a:lstStyle/>
          <a:p>
            <a:pPr algn="l" eaLnBrk="1" hangingPunct="1"/>
            <a:r>
              <a:rPr lang="en-US" altLang="en-US" sz="1300" dirty="0">
                <a:solidFill>
                  <a:srgbClr val="000000"/>
                </a:solidFill>
                <a:latin typeface="Lucida Grande" panose="020B0600040502020204" pitchFamily="34" charset="0"/>
                <a:ea typeface="ＭＳ Ｐゴシック" panose="020B0600070205080204" pitchFamily="34" charset="-128"/>
              </a:rPr>
              <a:t> </a:t>
            </a:r>
            <a:r>
              <a:rPr lang="en-US" altLang="en-US" sz="2800" b="1" dirty="0">
                <a:solidFill>
                  <a:schemeClr val="accent2"/>
                </a:solidFill>
                <a:latin typeface="Lucida Grande" panose="020B0600040502020204" pitchFamily="34" charset="0"/>
                <a:ea typeface="ＭＳ Ｐゴシック" panose="020B0600070205080204" pitchFamily="34" charset="-128"/>
              </a:rPr>
              <a:t>Comparison of the daily temperature cycle between observations (blue dashed) and the model (red triangles) for a coastal location (Boston, MA) on 10 August 1997 impacted by the passage of a sea breeze front.</a:t>
            </a:r>
          </a:p>
        </p:txBody>
      </p:sp>
      <p:pic>
        <p:nvPicPr>
          <p:cNvPr id="136195" name="Picture 3" descr="&#10;lwindj.jpg                                                     00029E37&#10;Cliff Disk                     BB5EA40C:">
            <a:extLst>
              <a:ext uri="{FF2B5EF4-FFF2-40B4-BE49-F238E27FC236}">
                <a16:creationId xmlns:a16="http://schemas.microsoft.com/office/drawing/2014/main" id="{2C4949CB-4F70-7245-9729-479202294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59" b="6017"/>
          <a:stretch/>
        </p:blipFill>
        <p:spPr bwMode="auto">
          <a:xfrm>
            <a:off x="1219200" y="2743200"/>
            <a:ext cx="7086600" cy="381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descr="sea-breeze-medium.png                                          0017F222&#10;Cliff Disk                     BB5EA40C:">
            <a:extLst>
              <a:ext uri="{FF2B5EF4-FFF2-40B4-BE49-F238E27FC236}">
                <a16:creationId xmlns:a16="http://schemas.microsoft.com/office/drawing/2014/main" id="{8828CBB3-0F1D-0C4B-934B-D402220BF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46200"/>
            <a:ext cx="4955096"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5">
            <a:extLst>
              <a:ext uri="{FF2B5EF4-FFF2-40B4-BE49-F238E27FC236}">
                <a16:creationId xmlns:a16="http://schemas.microsoft.com/office/drawing/2014/main" id="{930FF0EE-2CE6-434D-ABDF-48AE166DEEF5}"/>
              </a:ext>
            </a:extLst>
          </p:cNvPr>
          <p:cNvSpPr>
            <a:spLocks noGrp="1" noChangeArrowheads="1"/>
          </p:cNvSpPr>
          <p:nvPr>
            <p:ph type="title"/>
          </p:nvPr>
        </p:nvSpPr>
        <p:spPr>
          <a:xfrm>
            <a:off x="5257800" y="533400"/>
            <a:ext cx="3124200" cy="5715000"/>
          </a:xfrm>
          <a:noFill/>
        </p:spPr>
        <p:txBody>
          <a:bodyPr/>
          <a:lstStyle/>
          <a:p>
            <a:pPr algn="l"/>
            <a:r>
              <a:rPr lang="en-US" altLang="en-US" sz="1300">
                <a:solidFill>
                  <a:srgbClr val="000000"/>
                </a:solidFill>
                <a:latin typeface="Lucida Grande" panose="020B0600040502020204" pitchFamily="34" charset="0"/>
                <a:ea typeface="ＭＳ Ｐゴシック" panose="020B0600070205080204" pitchFamily="34" charset="-128"/>
              </a:rPr>
              <a:t>2-m air temperature and 10-m wind velocity in the afternoon of a sea breeze event on April 18, 2005.  The land-sea temperature contrast drives the onshore sea breeze.  Local spatial variations in sea surface temperature (SST) can leave a signature on the sea breeze, especially when complex coastlines create multiple sea breeze fronts (e.g., the sea breeze penetrating from Long Island Sound in the image above).</a:t>
            </a:r>
            <a:br>
              <a:rPr lang="en-US" altLang="en-US" sz="1300">
                <a:solidFill>
                  <a:srgbClr val="000000"/>
                </a:solidFill>
                <a:latin typeface="Lucida Grande" panose="020B0600040502020204" pitchFamily="34" charset="0"/>
                <a:ea typeface="ＭＳ Ｐゴシック" panose="020B0600070205080204" pitchFamily="34" charset="-128"/>
              </a:rPr>
            </a:br>
            <a:br>
              <a:rPr lang="en-US" altLang="en-US" sz="1300">
                <a:solidFill>
                  <a:srgbClr val="000000"/>
                </a:solidFill>
                <a:latin typeface="Lucida Grande" panose="020B0600040502020204" pitchFamily="34" charset="0"/>
                <a:ea typeface="ＭＳ Ｐゴシック" panose="020B0600070205080204" pitchFamily="34" charset="-128"/>
              </a:rPr>
            </a:br>
            <a:r>
              <a:rPr lang="en-US" altLang="en-US" sz="1300">
                <a:solidFill>
                  <a:srgbClr val="000000"/>
                </a:solidFill>
                <a:latin typeface="Lucida Grande" panose="020B0600040502020204" pitchFamily="34" charset="0"/>
                <a:ea typeface="ＭＳ Ｐゴシック" panose="020B0600070205080204" pitchFamily="34" charset="-128"/>
              </a:rPr>
              <a:t>In our multiply-nested COAMPS simulations, nest 4 (1.33 km resolution) and nest 5 (0.44 km resolution) were enhanced to account for urban effects and to include time-varying (hourly) high-resolution SST's from Alan Blumberg's New York Harbor Observing and Prediction system (NYHOPS).  The diurnal heating of the ocean surface is thus represented in our simulations.  We are in the process of quantifying the impact of these effects on the sea breeze circulation for several distinct events, and evaluating the forecast skill of the system.</a:t>
            </a:r>
          </a:p>
        </p:txBody>
      </p:sp>
      <p:sp>
        <p:nvSpPr>
          <p:cNvPr id="2" name="TextBox 1">
            <a:extLst>
              <a:ext uri="{FF2B5EF4-FFF2-40B4-BE49-F238E27FC236}">
                <a16:creationId xmlns:a16="http://schemas.microsoft.com/office/drawing/2014/main" id="{C88608BE-F5AF-4646-A61D-A0C1A0000ABA}"/>
              </a:ext>
            </a:extLst>
          </p:cNvPr>
          <p:cNvSpPr txBox="1"/>
          <p:nvPr/>
        </p:nvSpPr>
        <p:spPr>
          <a:xfrm>
            <a:off x="1066800" y="609600"/>
            <a:ext cx="3456395" cy="461665"/>
          </a:xfrm>
          <a:prstGeom prst="rect">
            <a:avLst/>
          </a:prstGeom>
          <a:noFill/>
        </p:spPr>
        <p:txBody>
          <a:bodyPr wrap="none" rtlCol="0">
            <a:spAutoFit/>
          </a:bodyPr>
          <a:lstStyle/>
          <a:p>
            <a:r>
              <a:rPr lang="en-US" dirty="0"/>
              <a:t>Same thing is true in NYC</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6F13EC55-7ED5-0946-9552-87FC653F5E84}"/>
              </a:ext>
            </a:extLst>
          </p:cNvPr>
          <p:cNvSpPr>
            <a:spLocks noGrp="1" noChangeArrowheads="1"/>
          </p:cNvSpPr>
          <p:nvPr>
            <p:ph type="title"/>
          </p:nvPr>
        </p:nvSpPr>
        <p:spPr>
          <a:xfrm>
            <a:off x="762000" y="2857500"/>
            <a:ext cx="7772400" cy="1143000"/>
          </a:xfrm>
        </p:spPr>
        <p:txBody>
          <a:bodyPr/>
          <a:lstStyle/>
          <a:p>
            <a:pPr algn="l"/>
            <a:r>
              <a:rPr lang="en-US" altLang="en-US" b="1" dirty="0">
                <a:solidFill>
                  <a:schemeClr val="accent2"/>
                </a:solidFill>
                <a:ea typeface="ＭＳ Ｐゴシック" panose="020B0600070205080204" pitchFamily="34" charset="-128"/>
              </a:rPr>
              <a:t>Sea breezes and resultant cooling can occur on</a:t>
            </a:r>
            <a:r>
              <a:rPr lang="en-US" altLang="en-US" dirty="0">
                <a:ea typeface="ＭＳ Ｐゴシック" panose="020B0600070205080204" pitchFamily="34" charset="-128"/>
              </a:rPr>
              <a:t>:</a:t>
            </a:r>
            <a:br>
              <a:rPr lang="en-US" altLang="en-US" dirty="0">
                <a:ea typeface="ＭＳ Ｐゴシック" panose="020B0600070205080204" pitchFamily="34" charset="-128"/>
              </a:rPr>
            </a:br>
            <a:r>
              <a:rPr lang="en-US" altLang="en-US" sz="3600" dirty="0">
                <a:ea typeface="ＭＳ Ｐゴシック" panose="020B0600070205080204" pitchFamily="34" charset="-128"/>
              </a:rPr>
              <a:t>ocean coasts</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coasts of bays</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near large lakes</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near large rivers</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and even over land where there are differences in temperature (e.g., due to snow or soil moisture distributions!)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13;File_01.jpg#5                                                  0009FA8B&#13;Macintosh2 HD                  ABA78158:">
            <a:extLst>
              <a:ext uri="{FF2B5EF4-FFF2-40B4-BE49-F238E27FC236}">
                <a16:creationId xmlns:a16="http://schemas.microsoft.com/office/drawing/2014/main" id="{304AEC41-5D67-BD41-BAC5-7BCBA96811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56"/>
          <a:stretch/>
        </p:blipFill>
        <p:spPr bwMode="auto">
          <a:xfrm>
            <a:off x="3941762" y="160954"/>
            <a:ext cx="4364038"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846B9A-0B26-FA4D-9BDD-AECBCF657701}"/>
              </a:ext>
            </a:extLst>
          </p:cNvPr>
          <p:cNvSpPr txBox="1"/>
          <p:nvPr/>
        </p:nvSpPr>
        <p:spPr>
          <a:xfrm>
            <a:off x="838200" y="1905506"/>
            <a:ext cx="2421883" cy="3046988"/>
          </a:xfrm>
          <a:prstGeom prst="rect">
            <a:avLst/>
          </a:prstGeom>
          <a:noFill/>
        </p:spPr>
        <p:txBody>
          <a:bodyPr wrap="square" rtlCol="0">
            <a:spAutoFit/>
          </a:bodyPr>
          <a:lstStyle/>
          <a:p>
            <a:r>
              <a:rPr lang="en-US" altLang="en-US" sz="3200" dirty="0"/>
              <a:t>The Washington State sea breezes—big influence on temperature</a:t>
            </a:r>
            <a:endParaRPr lang="en-US" sz="32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4" name="Object 2">
            <a:extLst>
              <a:ext uri="{FF2B5EF4-FFF2-40B4-BE49-F238E27FC236}">
                <a16:creationId xmlns:a16="http://schemas.microsoft.com/office/drawing/2014/main" id="{77B6186F-C4DA-2547-87B4-2D4C23B4527D}"/>
              </a:ext>
            </a:extLst>
          </p:cNvPr>
          <p:cNvGraphicFramePr>
            <a:graphicFrameLocks noChangeAspect="1"/>
          </p:cNvGraphicFramePr>
          <p:nvPr/>
        </p:nvGraphicFramePr>
        <p:xfrm>
          <a:off x="914400" y="762000"/>
          <a:ext cx="4838700" cy="5316538"/>
        </p:xfrm>
        <a:graphic>
          <a:graphicData uri="http://schemas.openxmlformats.org/presentationml/2006/ole">
            <mc:AlternateContent xmlns:mc="http://schemas.openxmlformats.org/markup-compatibility/2006">
              <mc:Choice xmlns:v="urn:schemas-microsoft-com:vml" Requires="v">
                <p:oleObj spid="_x0000_s141368" name="Document" r:id="rId3" imgW="4851400" imgH="5321300" progId="Word.Document.8">
                  <p:embed/>
                </p:oleObj>
              </mc:Choice>
              <mc:Fallback>
                <p:oleObj name="Document" r:id="rId3" imgW="4851400" imgH="53213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62000"/>
                        <a:ext cx="4838700" cy="531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1315" name="TextBox 1">
            <a:extLst>
              <a:ext uri="{FF2B5EF4-FFF2-40B4-BE49-F238E27FC236}">
                <a16:creationId xmlns:a16="http://schemas.microsoft.com/office/drawing/2014/main" id="{306374F3-2964-1147-BF17-D7A37451F1F9}"/>
              </a:ext>
            </a:extLst>
          </p:cNvPr>
          <p:cNvSpPr txBox="1">
            <a:spLocks noChangeArrowheads="1"/>
          </p:cNvSpPr>
          <p:nvPr/>
        </p:nvSpPr>
        <p:spPr bwMode="auto">
          <a:xfrm>
            <a:off x="6019800" y="1143000"/>
            <a:ext cx="27051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solidFill>
                  <a:schemeClr val="accent2"/>
                </a:solidFill>
              </a:rPr>
              <a:t>The Sound Breeze</a:t>
            </a:r>
          </a:p>
          <a:p>
            <a:r>
              <a:rPr lang="en-US" altLang="en-US" sz="3200" b="1" dirty="0">
                <a:solidFill>
                  <a:schemeClr val="accent2"/>
                </a:solidFill>
              </a:rPr>
              <a:t>Brings Afternoon Cooling During Summer</a:t>
            </a:r>
          </a:p>
          <a:p>
            <a:r>
              <a:rPr lang="en-US" altLang="en-US" sz="3200" b="1" dirty="0">
                <a:solidFill>
                  <a:schemeClr val="accent2"/>
                </a:solidFill>
              </a:rPr>
              <a:t>Over Central Sound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4FD62FAB-F2ED-A841-BC93-55472F75D25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slope winds</a:t>
            </a:r>
          </a:p>
        </p:txBody>
      </p:sp>
      <p:sp>
        <p:nvSpPr>
          <p:cNvPr id="145411" name="Content Placeholder 2">
            <a:extLst>
              <a:ext uri="{FF2B5EF4-FFF2-40B4-BE49-F238E27FC236}">
                <a16:creationId xmlns:a16="http://schemas.microsoft.com/office/drawing/2014/main" id="{272B8CF6-9514-4744-B0B2-AF644A2E5A00}"/>
              </a:ext>
            </a:extLst>
          </p:cNvPr>
          <p:cNvSpPr>
            <a:spLocks noGrp="1" noChangeArrowheads="1"/>
          </p:cNvSpPr>
          <p:nvPr>
            <p:ph idx="1"/>
          </p:nvPr>
        </p:nvSpPr>
        <p:spPr/>
        <p:txBody>
          <a:bodyPr/>
          <a:lstStyle/>
          <a:p>
            <a:r>
              <a:rPr lang="en-US" altLang="en-US" dirty="0">
                <a:ea typeface="ＭＳ Ｐゴシック" panose="020B0600070205080204" pitchFamily="34" charset="-128"/>
              </a:rPr>
              <a:t>Can have a large influence on low-level temperatures</a:t>
            </a:r>
          </a:p>
          <a:p>
            <a:r>
              <a:rPr lang="en-US" altLang="en-US" dirty="0">
                <a:ea typeface="ＭＳ Ｐゴシック" panose="020B0600070205080204" pitchFamily="34" charset="-128"/>
              </a:rPr>
              <a:t>Importantly, drainage/downslope winds produce cooling at bottom of slopes</a:t>
            </a:r>
          </a:p>
          <a:p>
            <a:r>
              <a:rPr lang="en-US" altLang="en-US" dirty="0">
                <a:ea typeface="ＭＳ Ｐゴシック" panose="020B0600070205080204" pitchFamily="34" charset="-128"/>
              </a:rPr>
              <a:t>Example:  Salt Lake City eastern suburbs downstream of gaps often cool 10-15F compared to surrounding areas.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FE17685A-FF04-B045-9797-AF2BF1E4A41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6435" name="Picture 2" descr="Figure6.2.jpg">
            <a:extLst>
              <a:ext uri="{FF2B5EF4-FFF2-40B4-BE49-F238E27FC236}">
                <a16:creationId xmlns:a16="http://schemas.microsoft.com/office/drawing/2014/main" id="{A4A7204C-377E-E54A-9ACA-3489D39A1D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33400"/>
            <a:ext cx="55816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coldairdrainage.gif                                            00029E37&#10;Cliff Disk                     BB5EA40C:">
            <a:extLst>
              <a:ext uri="{FF2B5EF4-FFF2-40B4-BE49-F238E27FC236}">
                <a16:creationId xmlns:a16="http://schemas.microsoft.com/office/drawing/2014/main" id="{CD28497A-D154-3F45-8E56-40B234116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962400"/>
            <a:ext cx="5943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3" descr="sangre2.gif                                                    00029E37&#10;Cliff Disk                     BB5EA40C:">
            <a:extLst>
              <a:ext uri="{FF2B5EF4-FFF2-40B4-BE49-F238E27FC236}">
                <a16:creationId xmlns:a16="http://schemas.microsoft.com/office/drawing/2014/main" id="{9087E9B1-A278-C340-B789-BC46EAD22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1000"/>
            <a:ext cx="527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2945BA7-B607-E249-8785-D9E8C3C96A7B}"/>
              </a:ext>
            </a:extLst>
          </p:cNvPr>
          <p:cNvSpPr>
            <a:spLocks noGrp="1" noChangeArrowheads="1"/>
          </p:cNvSpPr>
          <p:nvPr>
            <p:ph type="title"/>
          </p:nvPr>
        </p:nvSpPr>
        <p:spPr>
          <a:xfrm>
            <a:off x="661988" y="457200"/>
            <a:ext cx="7772400" cy="1143000"/>
          </a:xfrm>
        </p:spPr>
        <p:txBody>
          <a:bodyPr/>
          <a:lstStyle/>
          <a:p>
            <a:pPr eaLnBrk="1" hangingPunct="1"/>
            <a:r>
              <a:rPr lang="en-US" altLang="en-US">
                <a:solidFill>
                  <a:schemeClr val="accent2"/>
                </a:solidFill>
                <a:ea typeface="ＭＳ Ｐゴシック" panose="020B0600070205080204" pitchFamily="34" charset="-128"/>
              </a:rPr>
              <a:t>Why Not Simply Use Model Output Directly and Go Home?</a:t>
            </a:r>
          </a:p>
        </p:txBody>
      </p:sp>
      <p:sp>
        <p:nvSpPr>
          <p:cNvPr id="23555" name="Vertical Text Placeholder 2">
            <a:extLst>
              <a:ext uri="{FF2B5EF4-FFF2-40B4-BE49-F238E27FC236}">
                <a16:creationId xmlns:a16="http://schemas.microsoft.com/office/drawing/2014/main" id="{902D820A-AA7D-F248-ACB7-DFE0F3069312}"/>
              </a:ext>
            </a:extLst>
          </p:cNvPr>
          <p:cNvSpPr>
            <a:spLocks noGrp="1" noChangeArrowheads="1"/>
          </p:cNvSpPr>
          <p:nvPr>
            <p:ph type="body" orient="vert" idx="1"/>
          </p:nvPr>
        </p:nvSpPr>
        <p:spPr/>
        <p:txBody>
          <a:bodyPr vert="horz"/>
          <a:lstStyle/>
          <a:p>
            <a:pPr marL="514350" indent="-514350" eaLnBrk="1" hangingPunct="1">
              <a:buFontTx/>
              <a:buNone/>
            </a:pPr>
            <a:r>
              <a:rPr lang="en-US" altLang="en-US">
                <a:ea typeface="ＭＳ Ｐゴシック" panose="020B0600070205080204" pitchFamily="34" charset="-128"/>
              </a:rPr>
              <a:t> (2)  </a:t>
            </a:r>
            <a:r>
              <a:rPr lang="en-US" altLang="en-US" b="1">
                <a:ea typeface="ＭＳ Ｐゴシック" panose="020B0600070205080204" pitchFamily="34" charset="-128"/>
              </a:rPr>
              <a:t>Model resolution is often inadequate for properly simulating important features that influence temperature.</a:t>
            </a:r>
          </a:p>
          <a:p>
            <a:pPr lvl="1" eaLnBrk="1" hangingPunct="1"/>
            <a:r>
              <a:rPr lang="en-US" altLang="en-US">
                <a:ea typeface="ＭＳ Ｐゴシック" panose="020B0600070205080204" pitchFamily="34" charset="-128"/>
              </a:rPr>
              <a:t>Examples include the Columbia River Gorge and drainage flows in valleys</a:t>
            </a:r>
          </a:p>
          <a:p>
            <a:pPr lvl="1" eaLnBrk="1" hangingPunct="1"/>
            <a:r>
              <a:rPr lang="en-US" altLang="en-US">
                <a:ea typeface="ＭＳ Ｐゴシック" panose="020B0600070205080204" pitchFamily="34" charset="-128"/>
              </a:rPr>
              <a:t>Coastal temperature contrasts</a:t>
            </a:r>
          </a:p>
          <a:p>
            <a:pPr lvl="1" eaLnBrk="1" hangingPunct="1">
              <a:buFontTx/>
              <a:buNone/>
            </a:pPr>
            <a:endParaRPr lang="en-US" altLang="en-US">
              <a:ea typeface="ＭＳ Ｐゴシック" panose="020B0600070205080204" pitchFamily="34" charset="-128"/>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a:extLst>
              <a:ext uri="{FF2B5EF4-FFF2-40B4-BE49-F238E27FC236}">
                <a16:creationId xmlns:a16="http://schemas.microsoft.com/office/drawing/2014/main" id="{2C7D4BE2-2570-A84D-96D7-BF0D3F820F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53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182AB8A8-7F1C-9141-90A8-B66F5359BB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7459" name="Picture 2" descr="Figure6.19.jpg">
            <a:extLst>
              <a:ext uri="{FF2B5EF4-FFF2-40B4-BE49-F238E27FC236}">
                <a16:creationId xmlns:a16="http://schemas.microsoft.com/office/drawing/2014/main" id="{47E5B314-F1D6-9E45-965D-2BA2FF44E4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6858000"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a:extLst>
              <a:ext uri="{FF2B5EF4-FFF2-40B4-BE49-F238E27FC236}">
                <a16:creationId xmlns:a16="http://schemas.microsoft.com/office/drawing/2014/main" id="{AC422B52-D053-1747-8CCD-42EE45CB9F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7912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69124C-B836-4F49-BF99-7E2AB5E9CE98}"/>
              </a:ext>
            </a:extLst>
          </p:cNvPr>
          <p:cNvSpPr txBox="1"/>
          <p:nvPr/>
        </p:nvSpPr>
        <p:spPr>
          <a:xfrm>
            <a:off x="914400" y="914400"/>
            <a:ext cx="6458819" cy="461665"/>
          </a:xfrm>
          <a:prstGeom prst="rect">
            <a:avLst/>
          </a:prstGeom>
          <a:noFill/>
        </p:spPr>
        <p:txBody>
          <a:bodyPr wrap="none" rtlCol="0">
            <a:spAutoFit/>
          </a:bodyPr>
          <a:lstStyle/>
          <a:p>
            <a:r>
              <a:rPr lang="en-US" dirty="0"/>
              <a:t>Cold, dense air tends to settle into lower elevations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road, sky&#10;&#10;Description automatically generated">
            <a:extLst>
              <a:ext uri="{FF2B5EF4-FFF2-40B4-BE49-F238E27FC236}">
                <a16:creationId xmlns:a16="http://schemas.microsoft.com/office/drawing/2014/main" id="{05A96431-4AE7-A043-8E0C-210C88A8CCEB}"/>
              </a:ext>
            </a:extLst>
          </p:cNvPr>
          <p:cNvPicPr>
            <a:picLocks noChangeAspect="1"/>
          </p:cNvPicPr>
          <p:nvPr/>
        </p:nvPicPr>
        <p:blipFill>
          <a:blip r:embed="rId2"/>
          <a:stretch>
            <a:fillRect/>
          </a:stretch>
        </p:blipFill>
        <p:spPr>
          <a:xfrm>
            <a:off x="2514600" y="762000"/>
            <a:ext cx="4701571" cy="5486400"/>
          </a:xfrm>
          <a:prstGeom prst="rect">
            <a:avLst/>
          </a:prstGeom>
        </p:spPr>
      </p:pic>
    </p:spTree>
    <p:extLst>
      <p:ext uri="{BB962C8B-B14F-4D97-AF65-F5344CB8AC3E}">
        <p14:creationId xmlns:p14="http://schemas.microsoft.com/office/powerpoint/2010/main" val="24534601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drainage.gif                                                   00029E37&#10;Cliff Disk                     BB5EA40C:">
            <a:extLst>
              <a:ext uri="{FF2B5EF4-FFF2-40B4-BE49-F238E27FC236}">
                <a16:creationId xmlns:a16="http://schemas.microsoft.com/office/drawing/2014/main" id="{DE78700A-1B41-5B47-879E-79128B16D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459788"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1">
            <a:extLst>
              <a:ext uri="{FF2B5EF4-FFF2-40B4-BE49-F238E27FC236}">
                <a16:creationId xmlns:a16="http://schemas.microsoft.com/office/drawing/2014/main" id="{ED0B0920-3090-7F4C-A7D9-B0110B150EDB}"/>
              </a:ext>
            </a:extLst>
          </p:cNvPr>
          <p:cNvSpPr txBox="1">
            <a:spLocks noChangeArrowheads="1"/>
          </p:cNvSpPr>
          <p:nvPr/>
        </p:nvSpPr>
        <p:spPr bwMode="auto">
          <a:xfrm>
            <a:off x="1143000" y="914400"/>
            <a:ext cx="4419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400" b="1" dirty="0">
                <a:solidFill>
                  <a:schemeClr val="accent2"/>
                </a:solidFill>
              </a:rPr>
              <a:t>Mesoscale Cold Pools</a:t>
            </a:r>
          </a:p>
          <a:p>
            <a:endParaRPr lang="en-US" altLang="en-US" dirty="0"/>
          </a:p>
          <a:p>
            <a:r>
              <a:rPr lang="en-US" altLang="en-US" sz="3200" dirty="0"/>
              <a:t>Cold air can collect in mesoscale basins…such as the Columbia Basin of eastern </a:t>
            </a:r>
            <a:r>
              <a:rPr lang="en-US" altLang="en-US" sz="3200" dirty="0" err="1"/>
              <a:t>Washington,the</a:t>
            </a:r>
            <a:r>
              <a:rPr lang="en-US" altLang="en-US" sz="3200" dirty="0"/>
              <a:t>  Willamette Valley, Central Valley of CA, and many more</a:t>
            </a:r>
          </a:p>
        </p:txBody>
      </p:sp>
      <p:pic>
        <p:nvPicPr>
          <p:cNvPr id="3" name="Picture 2" descr="Map&#10;&#10;Description automatically generated">
            <a:extLst>
              <a:ext uri="{FF2B5EF4-FFF2-40B4-BE49-F238E27FC236}">
                <a16:creationId xmlns:a16="http://schemas.microsoft.com/office/drawing/2014/main" id="{244FE5BE-94C1-864D-82BA-3A211C46515A}"/>
              </a:ext>
            </a:extLst>
          </p:cNvPr>
          <p:cNvPicPr>
            <a:picLocks noChangeAspect="1"/>
          </p:cNvPicPr>
          <p:nvPr/>
        </p:nvPicPr>
        <p:blipFill>
          <a:blip r:embed="rId2"/>
          <a:stretch>
            <a:fillRect/>
          </a:stretch>
        </p:blipFill>
        <p:spPr>
          <a:xfrm>
            <a:off x="5791200" y="1257300"/>
            <a:ext cx="2895600" cy="462754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descr="i1520-0434-16-4-432-f01.jpg">
            <a:extLst>
              <a:ext uri="{FF2B5EF4-FFF2-40B4-BE49-F238E27FC236}">
                <a16:creationId xmlns:a16="http://schemas.microsoft.com/office/drawing/2014/main" id="{772B5487-DA62-184F-B797-582EFBA262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2363" y="0"/>
            <a:ext cx="689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7B68FA7-3D77-904F-B511-ADACC0BBC7DF}"/>
              </a:ext>
            </a:extLst>
          </p:cNvPr>
          <p:cNvSpPr>
            <a:spLocks noGrp="1" noChangeArrowheads="1"/>
          </p:cNvSpPr>
          <p:nvPr>
            <p:ph type="subTitle" idx="1"/>
          </p:nvPr>
        </p:nvSpPr>
        <p:spPr>
          <a:xfrm>
            <a:off x="3657600" y="76200"/>
            <a:ext cx="5334000" cy="1447800"/>
          </a:xfrm>
        </p:spPr>
        <p:txBody>
          <a:bodyPr/>
          <a:lstStyle/>
          <a:p>
            <a:pPr algn="l" eaLnBrk="1" hangingPunct="1"/>
            <a:r>
              <a:rPr lang="en-US" altLang="en-US" b="1">
                <a:solidFill>
                  <a:schemeClr val="hlink"/>
                </a:solidFill>
                <a:effectLst>
                  <a:outerShdw blurRad="38100" dist="38100" dir="2700000" algn="tl">
                    <a:srgbClr val="C0C0C0"/>
                  </a:outerShdw>
                </a:effectLst>
                <a:ea typeface="ＭＳ Ｐゴシック" panose="020B0600070205080204" pitchFamily="34" charset="-128"/>
              </a:rPr>
              <a:t>Near Sea Level Gap</a:t>
            </a:r>
          </a:p>
          <a:p>
            <a:pPr algn="l" eaLnBrk="1" hangingPunct="1"/>
            <a:r>
              <a:rPr lang="en-US" altLang="en-US" b="1">
                <a:solidFill>
                  <a:schemeClr val="hlink"/>
                </a:solidFill>
                <a:effectLst>
                  <a:outerShdw blurRad="38100" dist="38100" dir="2700000" algn="tl">
                    <a:srgbClr val="C0C0C0"/>
                  </a:outerShdw>
                </a:effectLst>
                <a:ea typeface="ＭＳ Ｐゴシック" panose="020B0600070205080204" pitchFamily="34" charset="-128"/>
              </a:rPr>
              <a:t>On Border of WA and OR</a:t>
            </a:r>
            <a:endParaRPr lang="en-US" altLang="en-US">
              <a:solidFill>
                <a:schemeClr val="hlink"/>
              </a:solidFill>
              <a:effectLst>
                <a:outerShdw blurRad="38100" dist="38100" dir="2700000" algn="tl">
                  <a:srgbClr val="C0C0C0"/>
                </a:outerShdw>
              </a:effectLs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descr="i1520-0493-129-10-2600-f08.gif">
            <a:extLst>
              <a:ext uri="{FF2B5EF4-FFF2-40B4-BE49-F238E27FC236}">
                <a16:creationId xmlns:a16="http://schemas.microsoft.com/office/drawing/2014/main" id="{8629AB6B-D828-1742-B08E-B50691037B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 y="482600"/>
            <a:ext cx="82550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descr="i1520-0434-16-4-432-f03.gif">
            <a:extLst>
              <a:ext uri="{FF2B5EF4-FFF2-40B4-BE49-F238E27FC236}">
                <a16:creationId xmlns:a16="http://schemas.microsoft.com/office/drawing/2014/main" id="{108E0641-1830-C748-8117-6836F6A664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925" y="0"/>
            <a:ext cx="450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Box 2">
            <a:extLst>
              <a:ext uri="{FF2B5EF4-FFF2-40B4-BE49-F238E27FC236}">
                <a16:creationId xmlns:a16="http://schemas.microsoft.com/office/drawing/2014/main" id="{3ECE0572-B6D6-464A-8735-FAA687F6A496}"/>
              </a:ext>
            </a:extLst>
          </p:cNvPr>
          <p:cNvSpPr txBox="1">
            <a:spLocks noChangeArrowheads="1"/>
          </p:cNvSpPr>
          <p:nvPr/>
        </p:nvSpPr>
        <p:spPr bwMode="auto">
          <a:xfrm>
            <a:off x="260746" y="2057400"/>
            <a:ext cx="206017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dirty="0">
                <a:solidFill>
                  <a:schemeClr val="accent2"/>
                </a:solidFill>
              </a:rPr>
              <a:t>Eastern</a:t>
            </a:r>
          </a:p>
          <a:p>
            <a:r>
              <a:rPr lang="en-US" altLang="en-US" sz="2800" b="1" dirty="0">
                <a:solidFill>
                  <a:schemeClr val="accent2"/>
                </a:solidFill>
              </a:rPr>
              <a:t>Washington</a:t>
            </a:r>
          </a:p>
          <a:p>
            <a:r>
              <a:rPr lang="en-US" altLang="en-US" sz="2800" b="1" dirty="0">
                <a:solidFill>
                  <a:schemeClr val="accent2"/>
                </a:solidFill>
              </a:rPr>
              <a:t>Cold </a:t>
            </a:r>
          </a:p>
          <a:p>
            <a:r>
              <a:rPr lang="en-US" altLang="en-US" sz="2800" b="1" dirty="0">
                <a:solidFill>
                  <a:schemeClr val="accent2"/>
                </a:solidFill>
              </a:rPr>
              <a:t>Pool </a:t>
            </a:r>
          </a:p>
          <a:p>
            <a:r>
              <a:rPr lang="en-US" altLang="en-US" sz="2800" b="1" dirty="0">
                <a:solidFill>
                  <a:schemeClr val="accent2"/>
                </a:solidFill>
              </a:rPr>
              <a:t>Climatology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B9C587D-0AFB-7049-81F7-A515734AEC6B}"/>
              </a:ext>
            </a:extLst>
          </p:cNvPr>
          <p:cNvSpPr>
            <a:spLocks noGrp="1" noChangeArrowheads="1"/>
          </p:cNvSpPr>
          <p:nvPr>
            <p:ph type="subTitle" idx="1"/>
          </p:nvPr>
        </p:nvSpPr>
        <p:spPr>
          <a:xfrm>
            <a:off x="3657600" y="76200"/>
            <a:ext cx="5334000" cy="1447800"/>
          </a:xfrm>
        </p:spPr>
        <p:txBody>
          <a:bodyPr/>
          <a:lstStyle/>
          <a:p>
            <a:pPr algn="l" eaLnBrk="1" hangingPunct="1"/>
            <a:r>
              <a:rPr lang="en-US" altLang="en-US" b="1">
                <a:solidFill>
                  <a:schemeClr val="hlink"/>
                </a:solidFill>
                <a:effectLst>
                  <a:outerShdw blurRad="38100" dist="38100" dir="2700000" algn="tl">
                    <a:srgbClr val="C0C0C0"/>
                  </a:outerShdw>
                </a:effectLst>
                <a:ea typeface="ＭＳ Ｐゴシック" panose="020B0600070205080204" pitchFamily="34" charset="-128"/>
              </a:rPr>
              <a:t>Near Sea Level Gap</a:t>
            </a:r>
          </a:p>
          <a:p>
            <a:pPr algn="l" eaLnBrk="1" hangingPunct="1"/>
            <a:r>
              <a:rPr lang="en-US" altLang="en-US" b="1">
                <a:solidFill>
                  <a:schemeClr val="hlink"/>
                </a:solidFill>
                <a:effectLst>
                  <a:outerShdw blurRad="38100" dist="38100" dir="2700000" algn="tl">
                    <a:srgbClr val="C0C0C0"/>
                  </a:outerShdw>
                </a:effectLst>
                <a:ea typeface="ＭＳ Ｐゴシック" panose="020B0600070205080204" pitchFamily="34" charset="-128"/>
              </a:rPr>
              <a:t>On Border of WA and OR</a:t>
            </a:r>
            <a:endParaRPr lang="en-US" altLang="en-US">
              <a:solidFill>
                <a:schemeClr val="hlink"/>
              </a:solidFill>
              <a:effectLst>
                <a:outerShdw blurRad="38100" dist="38100" dir="2700000" algn="tl">
                  <a:srgbClr val="C0C0C0"/>
                </a:outerShdw>
              </a:effectLs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42ECD03A-F6E8-FB4F-A61E-6451B35DB30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Cold Pool Forecasting Issues</a:t>
            </a:r>
          </a:p>
        </p:txBody>
      </p:sp>
      <p:sp>
        <p:nvSpPr>
          <p:cNvPr id="158723" name="Content Placeholder 2">
            <a:extLst>
              <a:ext uri="{FF2B5EF4-FFF2-40B4-BE49-F238E27FC236}">
                <a16:creationId xmlns:a16="http://schemas.microsoft.com/office/drawing/2014/main" id="{004D8007-41C4-6443-B923-FF7709D535B4}"/>
              </a:ext>
            </a:extLst>
          </p:cNvPr>
          <p:cNvSpPr>
            <a:spLocks noGrp="1" noChangeArrowheads="1"/>
          </p:cNvSpPr>
          <p:nvPr>
            <p:ph idx="1"/>
          </p:nvPr>
        </p:nvSpPr>
        <p:spPr>
          <a:xfrm>
            <a:off x="762000" y="1751970"/>
            <a:ext cx="7772400" cy="4114800"/>
          </a:xfrm>
        </p:spPr>
        <p:txBody>
          <a:bodyPr/>
          <a:lstStyle/>
          <a:p>
            <a:r>
              <a:rPr lang="en-US" altLang="en-US" dirty="0">
                <a:ea typeface="ＭＳ Ｐゴシック" panose="020B0600070205080204" pitchFamily="34" charset="-128"/>
              </a:rPr>
              <a:t>Models often mix out cold air too readily…resulting in warm temperature biases</a:t>
            </a:r>
          </a:p>
          <a:p>
            <a:r>
              <a:rPr lang="en-US" altLang="en-US">
                <a:ea typeface="ＭＳ Ｐゴシック" panose="020B0600070205080204" pitchFamily="34" charset="-128"/>
              </a:rPr>
              <a:t>Cold pools </a:t>
            </a:r>
            <a:r>
              <a:rPr lang="en-US" altLang="en-US" dirty="0">
                <a:ea typeface="ＭＳ Ｐゴシック" panose="020B0600070205080204" pitchFamily="34" charset="-128"/>
              </a:rPr>
              <a:t>are often capped by inversion, which is very persistent.</a:t>
            </a:r>
          </a:p>
          <a:p>
            <a:r>
              <a:rPr lang="en-US" altLang="en-US" dirty="0">
                <a:ea typeface="ＭＳ Ｐゴシック" panose="020B0600070205080204" pitchFamily="34" charset="-128"/>
              </a:rPr>
              <a:t>Mixing out of cold pools is a difficult forecasting problem…often takes a strong synoptic system capable of mixing out the inversion overhead.</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F253D9D4-8606-854E-936B-30D0973C225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Gap Winds and Temperatures</a:t>
            </a:r>
          </a:p>
        </p:txBody>
      </p:sp>
      <p:sp>
        <p:nvSpPr>
          <p:cNvPr id="159747" name="Content Placeholder 2">
            <a:extLst>
              <a:ext uri="{FF2B5EF4-FFF2-40B4-BE49-F238E27FC236}">
                <a16:creationId xmlns:a16="http://schemas.microsoft.com/office/drawing/2014/main" id="{7BFBE5FD-8943-044F-8B8D-E40C363A1828}"/>
              </a:ext>
            </a:extLst>
          </p:cNvPr>
          <p:cNvSpPr>
            <a:spLocks noGrp="1" noChangeArrowheads="1"/>
          </p:cNvSpPr>
          <p:nvPr>
            <p:ph idx="1"/>
          </p:nvPr>
        </p:nvSpPr>
        <p:spPr/>
        <p:txBody>
          <a:bodyPr/>
          <a:lstStyle/>
          <a:p>
            <a:r>
              <a:rPr lang="en-US" altLang="en-US">
                <a:ea typeface="ＭＳ Ｐゴシック" panose="020B0600070205080204" pitchFamily="34" charset="-128"/>
              </a:rPr>
              <a:t>Often cooler air in and immediately downstream of gap.</a:t>
            </a:r>
          </a:p>
          <a:p>
            <a:r>
              <a:rPr lang="en-US" altLang="en-US">
                <a:ea typeface="ＭＳ Ｐゴシック" panose="020B0600070205080204" pitchFamily="34" charset="-128"/>
              </a:rPr>
              <a:t>Usually lower dew point as well.</a:t>
            </a:r>
          </a:p>
          <a:p>
            <a:r>
              <a:rPr lang="en-US" altLang="en-US">
                <a:ea typeface="ＭＳ Ｐゴシック" panose="020B0600070205080204" pitchFamily="34" charset="-128"/>
              </a:rPr>
              <a:t>Local examples:  Columbia River Gorge, Fraser River Valley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A33B390-7A7A-1644-9C77-4BC1AC60B9AD}"/>
              </a:ext>
            </a:extLst>
          </p:cNvPr>
          <p:cNvSpPr>
            <a:spLocks noGrp="1" noChangeArrowheads="1"/>
          </p:cNvSpPr>
          <p:nvPr>
            <p:ph type="subTitle" idx="1"/>
          </p:nvPr>
        </p:nvSpPr>
        <p:spPr>
          <a:xfrm>
            <a:off x="3657600" y="76200"/>
            <a:ext cx="5334000" cy="1447800"/>
          </a:xfrm>
        </p:spPr>
        <p:txBody>
          <a:bodyPr/>
          <a:lstStyle/>
          <a:p>
            <a:pPr algn="l" eaLnBrk="1" hangingPunct="1"/>
            <a:r>
              <a:rPr lang="en-US" altLang="en-US" b="1">
                <a:solidFill>
                  <a:schemeClr val="hlink"/>
                </a:solidFill>
                <a:effectLst>
                  <a:outerShdw blurRad="38100" dist="38100" dir="2700000" algn="tl">
                    <a:srgbClr val="C0C0C0"/>
                  </a:outerShdw>
                </a:effectLst>
                <a:ea typeface="ＭＳ Ｐゴシック" panose="020B0600070205080204" pitchFamily="34" charset="-128"/>
              </a:rPr>
              <a:t>Near Sea Level Gap</a:t>
            </a:r>
          </a:p>
          <a:p>
            <a:pPr algn="l" eaLnBrk="1" hangingPunct="1"/>
            <a:r>
              <a:rPr lang="en-US" altLang="en-US" b="1">
                <a:solidFill>
                  <a:schemeClr val="hlink"/>
                </a:solidFill>
                <a:effectLst>
                  <a:outerShdw blurRad="38100" dist="38100" dir="2700000" algn="tl">
                    <a:srgbClr val="C0C0C0"/>
                  </a:outerShdw>
                </a:effectLst>
                <a:ea typeface="ＭＳ Ｐゴシック" panose="020B0600070205080204" pitchFamily="34" charset="-128"/>
              </a:rPr>
              <a:t>On Border of WA and OR</a:t>
            </a:r>
            <a:endParaRPr lang="en-US" altLang="en-US">
              <a:solidFill>
                <a:schemeClr val="hlink"/>
              </a:solidFill>
              <a:effectLst>
                <a:outerShdw blurRad="38100" dist="38100" dir="2700000" algn="tl">
                  <a:srgbClr val="C0C0C0"/>
                </a:outerShdw>
              </a:effectLs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2818" name="Group 1027">
            <a:extLst>
              <a:ext uri="{FF2B5EF4-FFF2-40B4-BE49-F238E27FC236}">
                <a16:creationId xmlns:a16="http://schemas.microsoft.com/office/drawing/2014/main" id="{3DC50E25-E71E-0B48-84A5-182A216C66FF}"/>
              </a:ext>
            </a:extLst>
          </p:cNvPr>
          <p:cNvGrpSpPr>
            <a:grpSpLocks/>
          </p:cNvGrpSpPr>
          <p:nvPr/>
        </p:nvGrpSpPr>
        <p:grpSpPr bwMode="auto">
          <a:xfrm>
            <a:off x="0" y="0"/>
            <a:ext cx="4845050" cy="2008188"/>
            <a:chOff x="0" y="0"/>
            <a:chExt cx="3052" cy="1265"/>
          </a:xfrm>
        </p:grpSpPr>
        <p:sp>
          <p:nvSpPr>
            <p:cNvPr id="162829" name="Rectangle 1028">
              <a:extLst>
                <a:ext uri="{FF2B5EF4-FFF2-40B4-BE49-F238E27FC236}">
                  <a16:creationId xmlns:a16="http://schemas.microsoft.com/office/drawing/2014/main" id="{966D8968-A1A9-8B47-ACDC-21D870D54B7F}"/>
                </a:ext>
              </a:extLst>
            </p:cNvPr>
            <p:cNvSpPr>
              <a:spLocks noChangeArrowheads="1"/>
            </p:cNvSpPr>
            <p:nvPr/>
          </p:nvSpPr>
          <p:spPr bwMode="gray">
            <a:xfrm>
              <a:off x="0" y="1077"/>
              <a:ext cx="3052" cy="27"/>
            </a:xfrm>
            <a:prstGeom prst="rect">
              <a:avLst/>
            </a:prstGeom>
            <a:gradFill rotWithShape="0">
              <a:gsLst>
                <a:gs pos="0">
                  <a:srgbClr val="000066"/>
                </a:gs>
                <a:gs pos="100000">
                  <a:srgbClr val="3399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endParaRPr kumimoji="1" lang="en-US" altLang="en-US">
                <a:latin typeface="Tahoma" panose="020B0604030504040204" pitchFamily="34" charset="0"/>
              </a:endParaRPr>
            </a:p>
          </p:txBody>
        </p:sp>
        <p:pic>
          <p:nvPicPr>
            <p:cNvPr id="162830" name="Picture 1029" descr="D:\Gorge\MS Defence\emboss4.gif">
              <a:extLst>
                <a:ext uri="{FF2B5EF4-FFF2-40B4-BE49-F238E27FC236}">
                  <a16:creationId xmlns:a16="http://schemas.microsoft.com/office/drawing/2014/main" id="{32E6B1D5-2A2C-3F44-8FC7-66EEFD840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0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1" name="Rectangle 1030">
              <a:extLst>
                <a:ext uri="{FF2B5EF4-FFF2-40B4-BE49-F238E27FC236}">
                  <a16:creationId xmlns:a16="http://schemas.microsoft.com/office/drawing/2014/main" id="{D5496A46-7F6C-F94B-B6C8-2F78CD6F4709}"/>
                </a:ext>
              </a:extLst>
            </p:cNvPr>
            <p:cNvSpPr>
              <a:spLocks noChangeArrowheads="1"/>
            </p:cNvSpPr>
            <p:nvPr/>
          </p:nvSpPr>
          <p:spPr bwMode="gray">
            <a:xfrm>
              <a:off x="1100" y="0"/>
              <a:ext cx="17" cy="1265"/>
            </a:xfrm>
            <a:prstGeom prst="rect">
              <a:avLst/>
            </a:prstGeom>
            <a:gradFill rotWithShape="0">
              <a:gsLst>
                <a:gs pos="0">
                  <a:srgbClr val="0066FF"/>
                </a:gs>
                <a:gs pos="100000">
                  <a:srgbClr val="00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endParaRPr kumimoji="1" lang="en-US" altLang="en-US">
                <a:latin typeface="Tahoma" panose="020B0604030504040204" pitchFamily="34" charset="0"/>
              </a:endParaRPr>
            </a:p>
          </p:txBody>
        </p:sp>
      </p:grpSp>
      <p:pic>
        <p:nvPicPr>
          <p:cNvPr id="162819" name="Picture 1031" descr="D:\Workspace\wind.DJF.jpg">
            <a:extLst>
              <a:ext uri="{FF2B5EF4-FFF2-40B4-BE49-F238E27FC236}">
                <a16:creationId xmlns:a16="http://schemas.microsoft.com/office/drawing/2014/main" id="{599784DC-D38D-2F42-997B-56E9C7CA1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275" y="625475"/>
            <a:ext cx="33623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1032">
            <a:extLst>
              <a:ext uri="{FF2B5EF4-FFF2-40B4-BE49-F238E27FC236}">
                <a16:creationId xmlns:a16="http://schemas.microsoft.com/office/drawing/2014/main" id="{04D0136B-AA1B-B144-95A5-AFFC2BA09F54}"/>
              </a:ext>
            </a:extLst>
          </p:cNvPr>
          <p:cNvSpPr txBox="1">
            <a:spLocks noChangeArrowheads="1"/>
          </p:cNvSpPr>
          <p:nvPr/>
        </p:nvSpPr>
        <p:spPr bwMode="auto">
          <a:xfrm>
            <a:off x="5791200" y="28575"/>
            <a:ext cx="304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1600">
                <a:solidFill>
                  <a:schemeClr val="accent1"/>
                </a:solidFill>
                <a:latin typeface="Tahoma" panose="020B0604030504040204" pitchFamily="34" charset="0"/>
              </a:rPr>
              <a:t>Portland wind distribution for all days by direction and speed</a:t>
            </a:r>
          </a:p>
        </p:txBody>
      </p:sp>
      <p:grpSp>
        <p:nvGrpSpPr>
          <p:cNvPr id="162821" name="Group 1033">
            <a:extLst>
              <a:ext uri="{FF2B5EF4-FFF2-40B4-BE49-F238E27FC236}">
                <a16:creationId xmlns:a16="http://schemas.microsoft.com/office/drawing/2014/main" id="{A7D03C44-E9B7-3F48-BCE7-AF04344AB798}"/>
              </a:ext>
            </a:extLst>
          </p:cNvPr>
          <p:cNvGrpSpPr>
            <a:grpSpLocks/>
          </p:cNvGrpSpPr>
          <p:nvPr/>
        </p:nvGrpSpPr>
        <p:grpSpPr bwMode="auto">
          <a:xfrm>
            <a:off x="76200" y="2017713"/>
            <a:ext cx="8991600" cy="4668837"/>
            <a:chOff x="48" y="1271"/>
            <a:chExt cx="5664" cy="2941"/>
          </a:xfrm>
        </p:grpSpPr>
        <p:grpSp>
          <p:nvGrpSpPr>
            <p:cNvPr id="162822" name="Group 1034">
              <a:extLst>
                <a:ext uri="{FF2B5EF4-FFF2-40B4-BE49-F238E27FC236}">
                  <a16:creationId xmlns:a16="http://schemas.microsoft.com/office/drawing/2014/main" id="{E0FAD49A-4F05-3F48-9DD0-8154555E6D97}"/>
                </a:ext>
              </a:extLst>
            </p:cNvPr>
            <p:cNvGrpSpPr>
              <a:grpSpLocks/>
            </p:cNvGrpSpPr>
            <p:nvPr/>
          </p:nvGrpSpPr>
          <p:grpSpPr bwMode="auto">
            <a:xfrm>
              <a:off x="48" y="2425"/>
              <a:ext cx="5664" cy="1787"/>
              <a:chOff x="48" y="2425"/>
              <a:chExt cx="5664" cy="1787"/>
            </a:xfrm>
          </p:grpSpPr>
          <p:pic>
            <p:nvPicPr>
              <p:cNvPr id="162824" name="Picture 1035" descr="D:\Workspace\fsnow_n_fzra.PKGS.v2.jpg">
                <a:extLst>
                  <a:ext uri="{FF2B5EF4-FFF2-40B4-BE49-F238E27FC236}">
                    <a16:creationId xmlns:a16="http://schemas.microsoft.com/office/drawing/2014/main" id="{60B949C9-512F-744D-B4CD-73116EE6E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 y="2425"/>
                <a:ext cx="4370"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Text Box 1036">
                <a:extLst>
                  <a:ext uri="{FF2B5EF4-FFF2-40B4-BE49-F238E27FC236}">
                    <a16:creationId xmlns:a16="http://schemas.microsoft.com/office/drawing/2014/main" id="{4BC87CAA-1E2C-6945-B753-8CE772822D8E}"/>
                  </a:ext>
                </a:extLst>
              </p:cNvPr>
              <p:cNvSpPr txBox="1">
                <a:spLocks noChangeArrowheads="1"/>
              </p:cNvSpPr>
              <p:nvPr/>
            </p:nvSpPr>
            <p:spPr bwMode="auto">
              <a:xfrm>
                <a:off x="48" y="3060"/>
                <a:ext cx="67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eaLnBrk="1" hangingPunct="1">
                  <a:spcBef>
                    <a:spcPct val="50000"/>
                  </a:spcBef>
                </a:pPr>
                <a:r>
                  <a:rPr lang="en-US" altLang="en-US" sz="1200">
                    <a:solidFill>
                      <a:schemeClr val="accent1"/>
                    </a:solidFill>
                    <a:latin typeface="Tahoma" panose="020B0604030504040204" pitchFamily="34" charset="0"/>
                  </a:rPr>
                  <a:t>Wind distribution for days with snowfall</a:t>
                </a:r>
              </a:p>
            </p:txBody>
          </p:sp>
          <p:sp>
            <p:nvSpPr>
              <p:cNvPr id="162826" name="Text Box 1037">
                <a:extLst>
                  <a:ext uri="{FF2B5EF4-FFF2-40B4-BE49-F238E27FC236}">
                    <a16:creationId xmlns:a16="http://schemas.microsoft.com/office/drawing/2014/main" id="{A23C1053-63C6-E54A-BE02-0F8573DDE394}"/>
                  </a:ext>
                </a:extLst>
              </p:cNvPr>
              <p:cNvSpPr txBox="1">
                <a:spLocks noChangeArrowheads="1"/>
              </p:cNvSpPr>
              <p:nvPr/>
            </p:nvSpPr>
            <p:spPr bwMode="auto">
              <a:xfrm>
                <a:off x="5040" y="2967"/>
                <a:ext cx="672"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sz="1200">
                    <a:solidFill>
                      <a:schemeClr val="accent1"/>
                    </a:solidFill>
                    <a:latin typeface="Tahoma" panose="020B0604030504040204" pitchFamily="34" charset="0"/>
                  </a:rPr>
                  <a:t>Wind distribution for days with Freezing Rain</a:t>
                </a:r>
              </a:p>
            </p:txBody>
          </p:sp>
          <p:sp>
            <p:nvSpPr>
              <p:cNvPr id="162827" name="AutoShape 1038">
                <a:extLst>
                  <a:ext uri="{FF2B5EF4-FFF2-40B4-BE49-F238E27FC236}">
                    <a16:creationId xmlns:a16="http://schemas.microsoft.com/office/drawing/2014/main" id="{8F7758FD-F9B2-6B45-997E-BE2B67D8F9C6}"/>
                  </a:ext>
                </a:extLst>
              </p:cNvPr>
              <p:cNvSpPr>
                <a:spLocks noChangeArrowheads="1"/>
              </p:cNvSpPr>
              <p:nvPr/>
            </p:nvSpPr>
            <p:spPr bwMode="auto">
              <a:xfrm>
                <a:off x="192" y="3552"/>
                <a:ext cx="480" cy="288"/>
              </a:xfrm>
              <a:prstGeom prst="rightArrow">
                <a:avLst>
                  <a:gd name="adj1" fmla="val 43056"/>
                  <a:gd name="adj2" fmla="val 66667"/>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162828" name="AutoShape 1039">
                <a:extLst>
                  <a:ext uri="{FF2B5EF4-FFF2-40B4-BE49-F238E27FC236}">
                    <a16:creationId xmlns:a16="http://schemas.microsoft.com/office/drawing/2014/main" id="{25F6D28E-0D34-B842-8616-534F6247F591}"/>
                  </a:ext>
                </a:extLst>
              </p:cNvPr>
              <p:cNvSpPr>
                <a:spLocks noChangeArrowheads="1"/>
              </p:cNvSpPr>
              <p:nvPr/>
            </p:nvSpPr>
            <p:spPr bwMode="auto">
              <a:xfrm flipH="1">
                <a:off x="5070" y="3552"/>
                <a:ext cx="480" cy="288"/>
              </a:xfrm>
              <a:prstGeom prst="rightArrow">
                <a:avLst>
                  <a:gd name="adj1" fmla="val 43056"/>
                  <a:gd name="adj2" fmla="val 66667"/>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
          <p:nvSpPr>
            <p:cNvPr id="162823" name="Rectangle 1040">
              <a:extLst>
                <a:ext uri="{FF2B5EF4-FFF2-40B4-BE49-F238E27FC236}">
                  <a16:creationId xmlns:a16="http://schemas.microsoft.com/office/drawing/2014/main" id="{014ACB10-F398-C54B-8988-774E8C833E64}"/>
                </a:ext>
              </a:extLst>
            </p:cNvPr>
            <p:cNvSpPr>
              <a:spLocks noChangeArrowheads="1"/>
            </p:cNvSpPr>
            <p:nvPr/>
          </p:nvSpPr>
          <p:spPr bwMode="auto">
            <a:xfrm>
              <a:off x="63" y="1271"/>
              <a:ext cx="3297" cy="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spcBef>
                  <a:spcPct val="20000"/>
                </a:spcBef>
                <a:buFontTx/>
                <a:buChar char="•"/>
              </a:pPr>
              <a:r>
                <a:rPr lang="en-US" altLang="en-US" sz="2800"/>
                <a:t>Wintry precipitation at PDX</a:t>
              </a:r>
            </a:p>
            <a:p>
              <a:pPr lvl="1" eaLnBrk="1" hangingPunct="1">
                <a:spcBef>
                  <a:spcPct val="20000"/>
                </a:spcBef>
                <a:buFontTx/>
                <a:buChar char="–"/>
              </a:pPr>
              <a:r>
                <a:rPr lang="en-US" altLang="en-US"/>
                <a:t>Almost exclusively E or SE</a:t>
              </a:r>
            </a:p>
            <a:p>
              <a:pPr lvl="1" eaLnBrk="1" hangingPunct="1">
                <a:spcBef>
                  <a:spcPct val="20000"/>
                </a:spcBef>
                <a:buFontTx/>
                <a:buChar char="–"/>
              </a:pPr>
              <a:r>
                <a:rPr lang="en-US" altLang="en-US"/>
                <a:t>Tendency towards E for snow and SE for freezing rain</a:t>
              </a:r>
            </a:p>
            <a:p>
              <a:pPr eaLnBrk="1" hangingPunct="1">
                <a:spcBef>
                  <a:spcPct val="20000"/>
                </a:spcBef>
              </a:pPr>
              <a:endParaRPr lang="en-US" altLang="en-US" sz="2800"/>
            </a:p>
          </p:txBody>
        </p:sp>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Rectangle 1026">
            <a:extLst>
              <a:ext uri="{FF2B5EF4-FFF2-40B4-BE49-F238E27FC236}">
                <a16:creationId xmlns:a16="http://schemas.microsoft.com/office/drawing/2014/main" id="{5F8DD480-BBC9-0C4D-97EC-6F72CF853A2A}"/>
              </a:ext>
            </a:extLst>
          </p:cNvPr>
          <p:cNvSpPr>
            <a:spLocks noChangeArrowheads="1"/>
          </p:cNvSpPr>
          <p:nvPr/>
        </p:nvSpPr>
        <p:spPr bwMode="auto">
          <a:xfrm>
            <a:off x="4729163" y="5783263"/>
            <a:ext cx="4100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endParaRPr lang="en-US" altLang="en-US" sz="3200"/>
          </a:p>
        </p:txBody>
      </p:sp>
      <p:sp>
        <p:nvSpPr>
          <p:cNvPr id="166915" name="Rectangle 1027">
            <a:extLst>
              <a:ext uri="{FF2B5EF4-FFF2-40B4-BE49-F238E27FC236}">
                <a16:creationId xmlns:a16="http://schemas.microsoft.com/office/drawing/2014/main" id="{4C2D4920-5329-634D-AE83-DFE2105BF249}"/>
              </a:ext>
            </a:extLst>
          </p:cNvPr>
          <p:cNvSpPr>
            <a:spLocks noChangeArrowheads="1"/>
          </p:cNvSpPr>
          <p:nvPr/>
        </p:nvSpPr>
        <p:spPr bwMode="auto">
          <a:xfrm>
            <a:off x="482600" y="136525"/>
            <a:ext cx="81772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1.33 km grid spacing, Pass Height = 150 m</a:t>
            </a:r>
          </a:p>
        </p:txBody>
      </p:sp>
      <p:grpSp>
        <p:nvGrpSpPr>
          <p:cNvPr id="166916" name="Group 1028">
            <a:extLst>
              <a:ext uri="{FF2B5EF4-FFF2-40B4-BE49-F238E27FC236}">
                <a16:creationId xmlns:a16="http://schemas.microsoft.com/office/drawing/2014/main" id="{6438CC1A-8C53-8B4C-94E3-EDA70D73128F}"/>
              </a:ext>
            </a:extLst>
          </p:cNvPr>
          <p:cNvGrpSpPr>
            <a:grpSpLocks/>
          </p:cNvGrpSpPr>
          <p:nvPr/>
        </p:nvGrpSpPr>
        <p:grpSpPr bwMode="auto">
          <a:xfrm>
            <a:off x="762000" y="658813"/>
            <a:ext cx="7620000" cy="6096000"/>
            <a:chOff x="480" y="240"/>
            <a:chExt cx="4800" cy="3840"/>
          </a:xfrm>
        </p:grpSpPr>
        <p:pic>
          <p:nvPicPr>
            <p:cNvPr id="166917" name="Picture 1029" descr="S:\Gorge_Docs\Meetings\200108MesoMeeting\images\horiz_res_r2\D4_TPW_305.gif">
              <a:extLst>
                <a:ext uri="{FF2B5EF4-FFF2-40B4-BE49-F238E27FC236}">
                  <a16:creationId xmlns:a16="http://schemas.microsoft.com/office/drawing/2014/main" id="{FC2840C5-6A8B-E04D-A389-9F05B9A25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40"/>
              <a:ext cx="480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8" name="Group 1030">
              <a:extLst>
                <a:ext uri="{FF2B5EF4-FFF2-40B4-BE49-F238E27FC236}">
                  <a16:creationId xmlns:a16="http://schemas.microsoft.com/office/drawing/2014/main" id="{0DEB8C44-EECD-ED4B-AA5D-D9B9557B9299}"/>
                </a:ext>
              </a:extLst>
            </p:cNvPr>
            <p:cNvGrpSpPr>
              <a:grpSpLocks/>
            </p:cNvGrpSpPr>
            <p:nvPr/>
          </p:nvGrpSpPr>
          <p:grpSpPr bwMode="auto">
            <a:xfrm>
              <a:off x="965" y="2088"/>
              <a:ext cx="2491" cy="1516"/>
              <a:chOff x="965" y="2088"/>
              <a:chExt cx="2491" cy="1516"/>
            </a:xfrm>
          </p:grpSpPr>
          <p:grpSp>
            <p:nvGrpSpPr>
              <p:cNvPr id="166919" name="Group 1031">
                <a:extLst>
                  <a:ext uri="{FF2B5EF4-FFF2-40B4-BE49-F238E27FC236}">
                    <a16:creationId xmlns:a16="http://schemas.microsoft.com/office/drawing/2014/main" id="{2E3C8FD4-8A18-B74D-908B-E55F0689F188}"/>
                  </a:ext>
                </a:extLst>
              </p:cNvPr>
              <p:cNvGrpSpPr>
                <a:grpSpLocks/>
              </p:cNvGrpSpPr>
              <p:nvPr/>
            </p:nvGrpSpPr>
            <p:grpSpPr bwMode="auto">
              <a:xfrm>
                <a:off x="965" y="2222"/>
                <a:ext cx="2491" cy="1382"/>
                <a:chOff x="965" y="2222"/>
                <a:chExt cx="2491" cy="1382"/>
              </a:xfrm>
            </p:grpSpPr>
            <p:sp>
              <p:nvSpPr>
                <p:cNvPr id="166921" name="Text Box 1032">
                  <a:extLst>
                    <a:ext uri="{FF2B5EF4-FFF2-40B4-BE49-F238E27FC236}">
                      <a16:creationId xmlns:a16="http://schemas.microsoft.com/office/drawing/2014/main" id="{9267FB49-1C92-7544-8337-6E208F5C5435}"/>
                    </a:ext>
                  </a:extLst>
                </p:cNvPr>
                <p:cNvSpPr txBox="1">
                  <a:spLocks noChangeArrowheads="1"/>
                </p:cNvSpPr>
                <p:nvPr/>
              </p:nvSpPr>
              <p:spPr bwMode="auto">
                <a:xfrm>
                  <a:off x="965" y="3245"/>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Portland</a:t>
                  </a:r>
                </a:p>
              </p:txBody>
            </p:sp>
            <p:sp>
              <p:nvSpPr>
                <p:cNvPr id="166922" name="Text Box 1033">
                  <a:extLst>
                    <a:ext uri="{FF2B5EF4-FFF2-40B4-BE49-F238E27FC236}">
                      <a16:creationId xmlns:a16="http://schemas.microsoft.com/office/drawing/2014/main" id="{9F273332-CF04-0A43-B30A-A15E6FDB46B5}"/>
                    </a:ext>
                  </a:extLst>
                </p:cNvPr>
                <p:cNvSpPr txBox="1">
                  <a:spLocks noChangeArrowheads="1"/>
                </p:cNvSpPr>
                <p:nvPr/>
              </p:nvSpPr>
              <p:spPr bwMode="auto">
                <a:xfrm>
                  <a:off x="1314" y="3412"/>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Troutdale</a:t>
                  </a:r>
                </a:p>
              </p:txBody>
            </p:sp>
            <p:sp>
              <p:nvSpPr>
                <p:cNvPr id="166923" name="Text Box 1034">
                  <a:extLst>
                    <a:ext uri="{FF2B5EF4-FFF2-40B4-BE49-F238E27FC236}">
                      <a16:creationId xmlns:a16="http://schemas.microsoft.com/office/drawing/2014/main" id="{8D68841A-6B1A-8A4E-8739-C4C3D58E6FB6}"/>
                    </a:ext>
                  </a:extLst>
                </p:cNvPr>
                <p:cNvSpPr txBox="1">
                  <a:spLocks noChangeArrowheads="1"/>
                </p:cNvSpPr>
                <p:nvPr/>
              </p:nvSpPr>
              <p:spPr bwMode="auto">
                <a:xfrm>
                  <a:off x="2784" y="3245"/>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The Dalles</a:t>
                  </a:r>
                </a:p>
              </p:txBody>
            </p:sp>
            <p:sp>
              <p:nvSpPr>
                <p:cNvPr id="166924" name="Line 1035">
                  <a:extLst>
                    <a:ext uri="{FF2B5EF4-FFF2-40B4-BE49-F238E27FC236}">
                      <a16:creationId xmlns:a16="http://schemas.microsoft.com/office/drawing/2014/main" id="{D4567BC5-F6AE-E74B-B1AD-B27A73B6AEEF}"/>
                    </a:ext>
                  </a:extLst>
                </p:cNvPr>
                <p:cNvSpPr>
                  <a:spLocks noChangeShapeType="1"/>
                </p:cNvSpPr>
                <p:nvPr/>
              </p:nvSpPr>
              <p:spPr bwMode="auto">
                <a:xfrm flipV="1">
                  <a:off x="1210" y="2449"/>
                  <a:ext cx="211" cy="848"/>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6925" name="Text Box 1036">
                  <a:extLst>
                    <a:ext uri="{FF2B5EF4-FFF2-40B4-BE49-F238E27FC236}">
                      <a16:creationId xmlns:a16="http://schemas.microsoft.com/office/drawing/2014/main" id="{74E2717B-8C7C-BB46-BAA5-09EF1B3A6E97}"/>
                    </a:ext>
                  </a:extLst>
                </p:cNvPr>
                <p:cNvSpPr txBox="1">
                  <a:spLocks noChangeArrowheads="1"/>
                </p:cNvSpPr>
                <p:nvPr/>
              </p:nvSpPr>
              <p:spPr bwMode="auto">
                <a:xfrm>
                  <a:off x="1717" y="3245"/>
                  <a:ext cx="8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Cascade Locks</a:t>
                  </a:r>
                </a:p>
              </p:txBody>
            </p:sp>
            <p:sp>
              <p:nvSpPr>
                <p:cNvPr id="166926" name="Line 1037">
                  <a:extLst>
                    <a:ext uri="{FF2B5EF4-FFF2-40B4-BE49-F238E27FC236}">
                      <a16:creationId xmlns:a16="http://schemas.microsoft.com/office/drawing/2014/main" id="{24E44522-B91E-CE49-8667-6317ACF73A8F}"/>
                    </a:ext>
                  </a:extLst>
                </p:cNvPr>
                <p:cNvSpPr>
                  <a:spLocks noChangeShapeType="1"/>
                </p:cNvSpPr>
                <p:nvPr/>
              </p:nvSpPr>
              <p:spPr bwMode="auto">
                <a:xfrm flipV="1">
                  <a:off x="1631" y="2533"/>
                  <a:ext cx="1" cy="924"/>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6927" name="Line 1038">
                  <a:extLst>
                    <a:ext uri="{FF2B5EF4-FFF2-40B4-BE49-F238E27FC236}">
                      <a16:creationId xmlns:a16="http://schemas.microsoft.com/office/drawing/2014/main" id="{02607851-EBAA-DD41-933C-5E143C0DE672}"/>
                    </a:ext>
                  </a:extLst>
                </p:cNvPr>
                <p:cNvSpPr>
                  <a:spLocks noChangeShapeType="1"/>
                </p:cNvSpPr>
                <p:nvPr/>
              </p:nvSpPr>
              <p:spPr bwMode="auto">
                <a:xfrm flipV="1">
                  <a:off x="2160" y="2322"/>
                  <a:ext cx="2" cy="98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6928" name="Line 1039">
                  <a:extLst>
                    <a:ext uri="{FF2B5EF4-FFF2-40B4-BE49-F238E27FC236}">
                      <a16:creationId xmlns:a16="http://schemas.microsoft.com/office/drawing/2014/main" id="{FEB19DEA-C21C-A940-8787-BED3DA12D3C6}"/>
                    </a:ext>
                  </a:extLst>
                </p:cNvPr>
                <p:cNvSpPr>
                  <a:spLocks noChangeShapeType="1"/>
                </p:cNvSpPr>
                <p:nvPr/>
              </p:nvSpPr>
              <p:spPr bwMode="auto">
                <a:xfrm flipH="1" flipV="1">
                  <a:off x="2918" y="2417"/>
                  <a:ext cx="139" cy="89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6929" name="Text Box 1040">
                  <a:extLst>
                    <a:ext uri="{FF2B5EF4-FFF2-40B4-BE49-F238E27FC236}">
                      <a16:creationId xmlns:a16="http://schemas.microsoft.com/office/drawing/2014/main" id="{B842C2DF-6B59-7840-A7F9-2DD54EFA4AA8}"/>
                    </a:ext>
                  </a:extLst>
                </p:cNvPr>
                <p:cNvSpPr txBox="1">
                  <a:spLocks noChangeArrowheads="1"/>
                </p:cNvSpPr>
                <p:nvPr/>
              </p:nvSpPr>
              <p:spPr bwMode="auto">
                <a:xfrm>
                  <a:off x="2810" y="2222"/>
                  <a:ext cx="2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a:latin typeface="Times New Roman" panose="02020603050405020304" pitchFamily="18" charset="0"/>
                    </a:rPr>
                    <a:t>•</a:t>
                  </a:r>
                </a:p>
              </p:txBody>
            </p:sp>
          </p:grpSp>
          <p:sp>
            <p:nvSpPr>
              <p:cNvPr id="166920" name="Rectangle 1041">
                <a:extLst>
                  <a:ext uri="{FF2B5EF4-FFF2-40B4-BE49-F238E27FC236}">
                    <a16:creationId xmlns:a16="http://schemas.microsoft.com/office/drawing/2014/main" id="{95780984-33D9-A54F-A80C-3377F1E0EFC6}"/>
                  </a:ext>
                </a:extLst>
              </p:cNvPr>
              <p:cNvSpPr>
                <a:spLocks noChangeArrowheads="1"/>
              </p:cNvSpPr>
              <p:nvPr/>
            </p:nvSpPr>
            <p:spPr bwMode="auto">
              <a:xfrm>
                <a:off x="1362" y="2088"/>
                <a:ext cx="924" cy="55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endParaRPr lang="en-US" altLang="en-US">
                  <a:latin typeface="Times New Roman" panose="02020603050405020304" pitchFamily="18" charset="0"/>
                </a:endParaRPr>
              </a:p>
            </p:txBody>
          </p:sp>
        </p:gr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BEEC8797-794F-3844-AD7D-B41FFF421196}"/>
              </a:ext>
            </a:extLst>
          </p:cNvPr>
          <p:cNvSpPr>
            <a:spLocks noChangeArrowheads="1"/>
          </p:cNvSpPr>
          <p:nvPr/>
        </p:nvSpPr>
        <p:spPr bwMode="auto">
          <a:xfrm>
            <a:off x="4729163" y="5783263"/>
            <a:ext cx="4100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endParaRPr lang="en-US" altLang="en-US" sz="3200"/>
          </a:p>
        </p:txBody>
      </p:sp>
      <p:sp>
        <p:nvSpPr>
          <p:cNvPr id="168963" name="Rectangle 3">
            <a:extLst>
              <a:ext uri="{FF2B5EF4-FFF2-40B4-BE49-F238E27FC236}">
                <a16:creationId xmlns:a16="http://schemas.microsoft.com/office/drawing/2014/main" id="{701E8AD8-2E65-8741-9851-B80CA44FA898}"/>
              </a:ext>
            </a:extLst>
          </p:cNvPr>
          <p:cNvSpPr>
            <a:spLocks noChangeArrowheads="1"/>
          </p:cNvSpPr>
          <p:nvPr/>
        </p:nvSpPr>
        <p:spPr bwMode="auto">
          <a:xfrm>
            <a:off x="482600" y="136525"/>
            <a:ext cx="81772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444.4 m grid spacing, Pass Height = 100 m</a:t>
            </a:r>
          </a:p>
        </p:txBody>
      </p:sp>
      <p:grpSp>
        <p:nvGrpSpPr>
          <p:cNvPr id="168964" name="Group 4">
            <a:extLst>
              <a:ext uri="{FF2B5EF4-FFF2-40B4-BE49-F238E27FC236}">
                <a16:creationId xmlns:a16="http://schemas.microsoft.com/office/drawing/2014/main" id="{A87CC6B9-809E-D348-B94D-A3E15F98DD3A}"/>
              </a:ext>
            </a:extLst>
          </p:cNvPr>
          <p:cNvGrpSpPr>
            <a:grpSpLocks/>
          </p:cNvGrpSpPr>
          <p:nvPr/>
        </p:nvGrpSpPr>
        <p:grpSpPr bwMode="auto">
          <a:xfrm>
            <a:off x="230188" y="677863"/>
            <a:ext cx="8683625" cy="5970587"/>
            <a:chOff x="145" y="427"/>
            <a:chExt cx="5470" cy="3761"/>
          </a:xfrm>
        </p:grpSpPr>
        <p:pic>
          <p:nvPicPr>
            <p:cNvPr id="168965" name="Picture 5" descr="S:\Gorge_Docs\Meetings\200108MesoMeeting\images\horiz_res_r2\D5_TPW_305N150m.pt1.gif">
              <a:extLst>
                <a:ext uri="{FF2B5EF4-FFF2-40B4-BE49-F238E27FC236}">
                  <a16:creationId xmlns:a16="http://schemas.microsoft.com/office/drawing/2014/main" id="{9CFB60E4-812D-3045-95F3-4184A2AF8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427"/>
              <a:ext cx="5470" cy="376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8966" name="Text Box 6">
              <a:extLst>
                <a:ext uri="{FF2B5EF4-FFF2-40B4-BE49-F238E27FC236}">
                  <a16:creationId xmlns:a16="http://schemas.microsoft.com/office/drawing/2014/main" id="{2635CA2E-17D7-CF4E-ACE8-F65FBD988BDD}"/>
                </a:ext>
              </a:extLst>
            </p:cNvPr>
            <p:cNvSpPr txBox="1">
              <a:spLocks noChangeArrowheads="1"/>
            </p:cNvSpPr>
            <p:nvPr/>
          </p:nvSpPr>
          <p:spPr bwMode="auto">
            <a:xfrm>
              <a:off x="887" y="341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Portland</a:t>
              </a:r>
            </a:p>
          </p:txBody>
        </p:sp>
        <p:sp>
          <p:nvSpPr>
            <p:cNvPr id="168967" name="Text Box 7">
              <a:extLst>
                <a:ext uri="{FF2B5EF4-FFF2-40B4-BE49-F238E27FC236}">
                  <a16:creationId xmlns:a16="http://schemas.microsoft.com/office/drawing/2014/main" id="{DE2F372A-2162-F144-877B-C02C6C711CD6}"/>
                </a:ext>
              </a:extLst>
            </p:cNvPr>
            <p:cNvSpPr txBox="1">
              <a:spLocks noChangeArrowheads="1"/>
            </p:cNvSpPr>
            <p:nvPr/>
          </p:nvSpPr>
          <p:spPr bwMode="auto">
            <a:xfrm>
              <a:off x="1782" y="341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Troutdale</a:t>
              </a:r>
            </a:p>
          </p:txBody>
        </p:sp>
        <p:sp>
          <p:nvSpPr>
            <p:cNvPr id="168968" name="Line 8">
              <a:extLst>
                <a:ext uri="{FF2B5EF4-FFF2-40B4-BE49-F238E27FC236}">
                  <a16:creationId xmlns:a16="http://schemas.microsoft.com/office/drawing/2014/main" id="{C4991BEB-7795-6940-9E17-4DA48B753D67}"/>
                </a:ext>
              </a:extLst>
            </p:cNvPr>
            <p:cNvSpPr>
              <a:spLocks noChangeShapeType="1"/>
            </p:cNvSpPr>
            <p:nvPr/>
          </p:nvSpPr>
          <p:spPr bwMode="auto">
            <a:xfrm flipV="1">
              <a:off x="1210" y="2417"/>
              <a:ext cx="237" cy="1027"/>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8969" name="Text Box 9">
              <a:extLst>
                <a:ext uri="{FF2B5EF4-FFF2-40B4-BE49-F238E27FC236}">
                  <a16:creationId xmlns:a16="http://schemas.microsoft.com/office/drawing/2014/main" id="{6B9E9D7C-D988-8148-911B-8B1E5A5017E0}"/>
                </a:ext>
              </a:extLst>
            </p:cNvPr>
            <p:cNvSpPr txBox="1">
              <a:spLocks noChangeArrowheads="1"/>
            </p:cNvSpPr>
            <p:nvPr/>
          </p:nvSpPr>
          <p:spPr bwMode="auto">
            <a:xfrm>
              <a:off x="3442" y="3410"/>
              <a:ext cx="8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Cascade Locks</a:t>
              </a:r>
            </a:p>
          </p:txBody>
        </p:sp>
        <p:sp>
          <p:nvSpPr>
            <p:cNvPr id="168970" name="Line 10">
              <a:extLst>
                <a:ext uri="{FF2B5EF4-FFF2-40B4-BE49-F238E27FC236}">
                  <a16:creationId xmlns:a16="http://schemas.microsoft.com/office/drawing/2014/main" id="{BF13501A-0277-0C47-B3A9-B452059586BB}"/>
                </a:ext>
              </a:extLst>
            </p:cNvPr>
            <p:cNvSpPr>
              <a:spLocks noChangeShapeType="1"/>
            </p:cNvSpPr>
            <p:nvPr/>
          </p:nvSpPr>
          <p:spPr bwMode="auto">
            <a:xfrm flipV="1">
              <a:off x="2080" y="2640"/>
              <a:ext cx="0" cy="821"/>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8971" name="Line 11">
              <a:extLst>
                <a:ext uri="{FF2B5EF4-FFF2-40B4-BE49-F238E27FC236}">
                  <a16:creationId xmlns:a16="http://schemas.microsoft.com/office/drawing/2014/main" id="{F0F3A0BD-7FE3-7347-BDE8-71D49676C407}"/>
                </a:ext>
              </a:extLst>
            </p:cNvPr>
            <p:cNvSpPr>
              <a:spLocks noChangeShapeType="1"/>
            </p:cNvSpPr>
            <p:nvPr/>
          </p:nvSpPr>
          <p:spPr bwMode="auto">
            <a:xfrm flipH="1" flipV="1">
              <a:off x="3709" y="2115"/>
              <a:ext cx="192" cy="1353"/>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4C5A7C64-3844-ED47-8FE5-5A96B1856F84}"/>
              </a:ext>
            </a:extLst>
          </p:cNvPr>
          <p:cNvSpPr>
            <a:spLocks noChangeArrowheads="1"/>
          </p:cNvSpPr>
          <p:nvPr/>
        </p:nvSpPr>
        <p:spPr bwMode="auto">
          <a:xfrm>
            <a:off x="4729163" y="5783263"/>
            <a:ext cx="4100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endParaRPr lang="en-US" altLang="en-US" sz="3200"/>
          </a:p>
        </p:txBody>
      </p:sp>
      <p:sp>
        <p:nvSpPr>
          <p:cNvPr id="171011" name="Rectangle 3">
            <a:extLst>
              <a:ext uri="{FF2B5EF4-FFF2-40B4-BE49-F238E27FC236}">
                <a16:creationId xmlns:a16="http://schemas.microsoft.com/office/drawing/2014/main" id="{97BCBA76-8345-3A4B-A561-1A71CAF63DCC}"/>
              </a:ext>
            </a:extLst>
          </p:cNvPr>
          <p:cNvSpPr>
            <a:spLocks noChangeArrowheads="1"/>
          </p:cNvSpPr>
          <p:nvPr/>
        </p:nvSpPr>
        <p:spPr bwMode="auto">
          <a:xfrm>
            <a:off x="22225" y="2670175"/>
            <a:ext cx="15954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eaLnBrk="1" hangingPunct="1"/>
            <a:r>
              <a:rPr lang="en-US" altLang="en-US" sz="3200"/>
              <a:t>T on</a:t>
            </a:r>
            <a:br>
              <a:rPr lang="en-US" altLang="en-US" sz="3200"/>
            </a:br>
            <a:r>
              <a:rPr lang="en-US" altLang="en-US" sz="3200"/>
              <a:t>150 m</a:t>
            </a:r>
            <a:br>
              <a:rPr lang="en-US" altLang="en-US" sz="3200"/>
            </a:br>
            <a:r>
              <a:rPr lang="en-US" altLang="en-US" sz="3200"/>
              <a:t>Surface</a:t>
            </a:r>
          </a:p>
        </p:txBody>
      </p:sp>
      <p:grpSp>
        <p:nvGrpSpPr>
          <p:cNvPr id="171012" name="Group 4">
            <a:extLst>
              <a:ext uri="{FF2B5EF4-FFF2-40B4-BE49-F238E27FC236}">
                <a16:creationId xmlns:a16="http://schemas.microsoft.com/office/drawing/2014/main" id="{F3364070-8417-9C41-A550-A038D4DD0502}"/>
              </a:ext>
            </a:extLst>
          </p:cNvPr>
          <p:cNvGrpSpPr>
            <a:grpSpLocks/>
          </p:cNvGrpSpPr>
          <p:nvPr/>
        </p:nvGrpSpPr>
        <p:grpSpPr bwMode="auto">
          <a:xfrm>
            <a:off x="1724025" y="46038"/>
            <a:ext cx="7183438" cy="6764337"/>
            <a:chOff x="1086" y="29"/>
            <a:chExt cx="4525" cy="4261"/>
          </a:xfrm>
        </p:grpSpPr>
        <p:pic>
          <p:nvPicPr>
            <p:cNvPr id="171013" name="Picture 5" descr="S:\Gorge_Docs\Meetings\200108MesoMeeting\images\horiz_res_r2\D5_TPW_305N150m.pt2.gif">
              <a:extLst>
                <a:ext uri="{FF2B5EF4-FFF2-40B4-BE49-F238E27FC236}">
                  <a16:creationId xmlns:a16="http://schemas.microsoft.com/office/drawing/2014/main" id="{4E3035F8-45EA-9646-895B-0A7BE4753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 y="29"/>
              <a:ext cx="4525" cy="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Text Box 6">
              <a:extLst>
                <a:ext uri="{FF2B5EF4-FFF2-40B4-BE49-F238E27FC236}">
                  <a16:creationId xmlns:a16="http://schemas.microsoft.com/office/drawing/2014/main" id="{57C1AA8B-F1D9-3C47-A8C6-67188D516AC2}"/>
                </a:ext>
              </a:extLst>
            </p:cNvPr>
            <p:cNvSpPr txBox="1">
              <a:spLocks noChangeArrowheads="1"/>
            </p:cNvSpPr>
            <p:nvPr/>
          </p:nvSpPr>
          <p:spPr bwMode="auto">
            <a:xfrm>
              <a:off x="1292" y="2127"/>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Portland</a:t>
              </a:r>
            </a:p>
          </p:txBody>
        </p:sp>
        <p:sp>
          <p:nvSpPr>
            <p:cNvPr id="171015" name="Text Box 7">
              <a:extLst>
                <a:ext uri="{FF2B5EF4-FFF2-40B4-BE49-F238E27FC236}">
                  <a16:creationId xmlns:a16="http://schemas.microsoft.com/office/drawing/2014/main" id="{9D72AD0B-FA25-7A42-9642-6E816C57B91A}"/>
                </a:ext>
              </a:extLst>
            </p:cNvPr>
            <p:cNvSpPr txBox="1">
              <a:spLocks noChangeArrowheads="1"/>
            </p:cNvSpPr>
            <p:nvPr/>
          </p:nvSpPr>
          <p:spPr bwMode="auto">
            <a:xfrm>
              <a:off x="2501" y="2568"/>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Troutdale</a:t>
              </a:r>
            </a:p>
          </p:txBody>
        </p:sp>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3D7BACEF-5FAB-5646-856F-8C783FFC649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Mesoscale Coastal Circulations</a:t>
            </a:r>
          </a:p>
        </p:txBody>
      </p:sp>
      <p:sp>
        <p:nvSpPr>
          <p:cNvPr id="173059" name="Content Placeholder 2">
            <a:extLst>
              <a:ext uri="{FF2B5EF4-FFF2-40B4-BE49-F238E27FC236}">
                <a16:creationId xmlns:a16="http://schemas.microsoft.com/office/drawing/2014/main" id="{65BAF915-F1A7-F34C-8508-A3295247B662}"/>
              </a:ext>
            </a:extLst>
          </p:cNvPr>
          <p:cNvSpPr>
            <a:spLocks noGrp="1" noChangeArrowheads="1"/>
          </p:cNvSpPr>
          <p:nvPr>
            <p:ph idx="1"/>
          </p:nvPr>
        </p:nvSpPr>
        <p:spPr>
          <a:xfrm>
            <a:off x="457200" y="1905000"/>
            <a:ext cx="8305800" cy="4114800"/>
          </a:xfrm>
        </p:spPr>
        <p:txBody>
          <a:bodyPr/>
          <a:lstStyle/>
          <a:p>
            <a:r>
              <a:rPr lang="en-US" altLang="en-US" dirty="0">
                <a:ea typeface="ＭＳ Ｐゴシック" panose="020B0600070205080204" pitchFamily="34" charset="-128"/>
              </a:rPr>
              <a:t>Onshore (cool) versus offshore (warm) flow</a:t>
            </a:r>
          </a:p>
          <a:p>
            <a:r>
              <a:rPr lang="en-US" altLang="en-US" dirty="0">
                <a:ea typeface="ＭＳ Ｐゴシック" panose="020B0600070205080204" pitchFamily="34" charset="-128"/>
              </a:rPr>
              <a:t>Here in the NW:  </a:t>
            </a:r>
            <a:r>
              <a:rPr lang="en-US" altLang="en-US" b="1" dirty="0">
                <a:ea typeface="ＭＳ Ｐゴシック" panose="020B0600070205080204" pitchFamily="34" charset="-128"/>
              </a:rPr>
              <a:t>onshore or marine pushes</a:t>
            </a:r>
          </a:p>
          <a:p>
            <a:r>
              <a:rPr lang="en-US" altLang="en-US" dirty="0">
                <a:ea typeface="ＭＳ Ｐゴシック" panose="020B0600070205080204" pitchFamily="34" charset="-128"/>
              </a:rPr>
              <a:t>Found all over the world (e.g., Australia, S. Africa)</a:t>
            </a:r>
          </a:p>
          <a:p>
            <a:r>
              <a:rPr lang="en-US" altLang="en-US" dirty="0">
                <a:ea typeface="ＭＳ Ｐゴシック" panose="020B0600070205080204" pitchFamily="34" charset="-128"/>
              </a:rPr>
              <a:t>Very profound in summer in coastal areas with cold water offshore</a:t>
            </a:r>
          </a:p>
          <a:p>
            <a:r>
              <a:rPr lang="en-US" altLang="en-US" dirty="0">
                <a:ea typeface="ＭＳ Ｐゴシック" panose="020B0600070205080204" pitchFamily="34" charset="-128"/>
              </a:rPr>
              <a:t>Question: </a:t>
            </a:r>
            <a:r>
              <a:rPr lang="en-US" dirty="0"/>
              <a:t>Here in western WA what time of year brings the largest temperature declines?</a:t>
            </a:r>
            <a:endParaRPr lang="en-US" altLang="en-US" dirty="0">
              <a:ea typeface="ＭＳ Ｐゴシック" panose="020B0600070205080204" pitchFamily="34" charset="-128"/>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3E8D44B4-BA73-244B-BC82-A486B7F460E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4083" name="Content Placeholder 3">
            <a:extLst>
              <a:ext uri="{FF2B5EF4-FFF2-40B4-BE49-F238E27FC236}">
                <a16:creationId xmlns:a16="http://schemas.microsoft.com/office/drawing/2014/main" id="{E2FA5362-541D-3C49-A16B-D00353445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587424"/>
            <a:ext cx="6122915" cy="5737176"/>
          </a:xfr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9E0D-8905-0240-855E-BC344CCBF9F3}"/>
              </a:ext>
            </a:extLst>
          </p:cNvPr>
          <p:cNvSpPr>
            <a:spLocks noGrp="1"/>
          </p:cNvSpPr>
          <p:nvPr>
            <p:ph type="title"/>
          </p:nvPr>
        </p:nvSpPr>
        <p:spPr/>
        <p:txBody>
          <a:bodyPr/>
          <a:lstStyle/>
          <a:p>
            <a:endParaRPr lang="en-US"/>
          </a:p>
        </p:txBody>
      </p:sp>
      <p:pic>
        <p:nvPicPr>
          <p:cNvPr id="5" name="Content Placeholder 4" descr="Chart, histogram&#10;&#10;Description automatically generated">
            <a:extLst>
              <a:ext uri="{FF2B5EF4-FFF2-40B4-BE49-F238E27FC236}">
                <a16:creationId xmlns:a16="http://schemas.microsoft.com/office/drawing/2014/main" id="{68DBE943-152B-5C40-9162-345F671B882D}"/>
              </a:ext>
            </a:extLst>
          </p:cNvPr>
          <p:cNvPicPr>
            <a:picLocks noGrp="1" noChangeAspect="1"/>
          </p:cNvPicPr>
          <p:nvPr>
            <p:ph idx="1"/>
          </p:nvPr>
        </p:nvPicPr>
        <p:blipFill>
          <a:blip r:embed="rId2"/>
          <a:stretch>
            <a:fillRect/>
          </a:stretch>
        </p:blipFill>
        <p:spPr>
          <a:xfrm>
            <a:off x="304800" y="1219200"/>
            <a:ext cx="8001000" cy="4572000"/>
          </a:xfrm>
        </p:spPr>
      </p:pic>
    </p:spTree>
    <p:extLst>
      <p:ext uri="{BB962C8B-B14F-4D97-AF65-F5344CB8AC3E}">
        <p14:creationId xmlns:p14="http://schemas.microsoft.com/office/powerpoint/2010/main" val="449950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B28774D-3B0F-FB4F-B02D-43D6C2EFD814}"/>
              </a:ext>
            </a:extLst>
          </p:cNvPr>
          <p:cNvSpPr>
            <a:spLocks noGrp="1" noChangeArrowheads="1"/>
          </p:cNvSpPr>
          <p:nvPr>
            <p:ph type="title" idx="4294967295"/>
          </p:nvPr>
        </p:nvSpPr>
        <p:spPr>
          <a:xfrm>
            <a:off x="152400" y="-76200"/>
            <a:ext cx="4800600" cy="1600200"/>
          </a:xfrm>
        </p:spPr>
        <p:txBody>
          <a:bodyPr/>
          <a:lstStyle/>
          <a:p>
            <a:pPr eaLnBrk="1" hangingPunct="1"/>
            <a:r>
              <a:rPr lang="en-US" altLang="en-US">
                <a:ea typeface="ＭＳ Ｐゴシック" panose="020B0600070205080204" pitchFamily="34" charset="-128"/>
              </a:rPr>
              <a:t>Columbia Gorge Flow Simulation</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433E9CCC-F005-1545-8FBC-188616F1D32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5107" name="Picture 4" descr="200505262100.gif">
            <a:extLst>
              <a:ext uri="{FF2B5EF4-FFF2-40B4-BE49-F238E27FC236}">
                <a16:creationId xmlns:a16="http://schemas.microsoft.com/office/drawing/2014/main" id="{B079F27C-FB99-DF46-8DC5-8D60A8DAAE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8C262AB0-0AA0-274B-8D5A-86C1EFB8B21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6131" name="Picture 2" descr="200505272100.gif">
            <a:extLst>
              <a:ext uri="{FF2B5EF4-FFF2-40B4-BE49-F238E27FC236}">
                <a16:creationId xmlns:a16="http://schemas.microsoft.com/office/drawing/2014/main" id="{9FA1D4E7-6633-F94C-9F2B-E30F363BAF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5898156E-538D-2947-A4E4-067EEB89EBC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7155" name="Picture 2" descr="200505282100.gif">
            <a:extLst>
              <a:ext uri="{FF2B5EF4-FFF2-40B4-BE49-F238E27FC236}">
                <a16:creationId xmlns:a16="http://schemas.microsoft.com/office/drawing/2014/main" id="{1375D772-6268-B14A-8C50-60A2CC1FA7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C3A1A30E-5925-E743-B457-C2A8AC28279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8179" name="Picture 2" descr="200505291730.gif">
            <a:extLst>
              <a:ext uri="{FF2B5EF4-FFF2-40B4-BE49-F238E27FC236}">
                <a16:creationId xmlns:a16="http://schemas.microsoft.com/office/drawing/2014/main" id="{6B1A91BE-D1A0-8E4D-AC92-25F846F862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093E31E5-B736-1E49-A6E4-9B2180F4BBE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9203" name="Picture 2">
            <a:extLst>
              <a:ext uri="{FF2B5EF4-FFF2-40B4-BE49-F238E27FC236}">
                <a16:creationId xmlns:a16="http://schemas.microsoft.com/office/drawing/2014/main" id="{372CF128-4FFE-C442-9A07-6F2F6DA11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506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54B056BD-FE67-B742-8E50-BC5700ABEFAF}"/>
              </a:ext>
            </a:extLst>
          </p:cNvPr>
          <p:cNvSpPr>
            <a:spLocks noGrp="1" noChangeArrowheads="1"/>
          </p:cNvSpPr>
          <p:nvPr>
            <p:ph type="title"/>
          </p:nvPr>
        </p:nvSpPr>
        <p:spPr>
          <a:xfrm>
            <a:off x="304800" y="1143000"/>
            <a:ext cx="8229600" cy="1143000"/>
          </a:xfrm>
        </p:spPr>
        <p:txBody>
          <a:bodyPr/>
          <a:lstStyle/>
          <a:p>
            <a:pPr eaLnBrk="1" hangingPunct="1"/>
            <a:r>
              <a:rPr lang="en-US" altLang="en-US" dirty="0">
                <a:solidFill>
                  <a:schemeClr val="accent2"/>
                </a:solidFill>
                <a:ea typeface="ＭＳ Ｐゴシック" panose="020B0600070205080204" pitchFamily="34" charset="-128"/>
              </a:rPr>
              <a:t>The West Coast Thermal Trough</a:t>
            </a:r>
          </a:p>
        </p:txBody>
      </p:sp>
      <p:sp>
        <p:nvSpPr>
          <p:cNvPr id="180227" name="Content Placeholder 2">
            <a:extLst>
              <a:ext uri="{FF2B5EF4-FFF2-40B4-BE49-F238E27FC236}">
                <a16:creationId xmlns:a16="http://schemas.microsoft.com/office/drawing/2014/main" id="{7D20995D-C0BD-DD4E-8286-B8B4CD3480E5}"/>
              </a:ext>
            </a:extLst>
          </p:cNvPr>
          <p:cNvSpPr>
            <a:spLocks noGrp="1" noChangeArrowheads="1"/>
          </p:cNvSpPr>
          <p:nvPr>
            <p:ph idx="1"/>
          </p:nvPr>
        </p:nvSpPr>
        <p:spPr>
          <a:xfrm>
            <a:off x="457200" y="2667000"/>
            <a:ext cx="8229600" cy="2209800"/>
          </a:xfrm>
        </p:spPr>
        <p:txBody>
          <a:bodyPr/>
          <a:lstStyle/>
          <a:p>
            <a:pPr algn="ctr" eaLnBrk="1" hangingPunct="1">
              <a:buFontTx/>
              <a:buNone/>
            </a:pPr>
            <a:endParaRPr lang="en-US" altLang="en-US" dirty="0">
              <a:ea typeface="ＭＳ Ｐゴシック" panose="020B0600070205080204" pitchFamily="34" charset="-128"/>
            </a:endParaRPr>
          </a:p>
        </p:txBody>
      </p:sp>
      <p:pic>
        <p:nvPicPr>
          <p:cNvPr id="180228" name="Picture 3" descr="satellite">
            <a:extLst>
              <a:ext uri="{FF2B5EF4-FFF2-40B4-BE49-F238E27FC236}">
                <a16:creationId xmlns:a16="http://schemas.microsoft.com/office/drawing/2014/main" id="{7627684A-F8AB-3948-86D1-856A29F91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766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4" descr="forestfire">
            <a:extLst>
              <a:ext uri="{FF2B5EF4-FFF2-40B4-BE49-F238E27FC236}">
                <a16:creationId xmlns:a16="http://schemas.microsoft.com/office/drawing/2014/main" id="{1F71DF99-6727-B348-8719-51AE84BF7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3375818"/>
            <a:ext cx="424953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CFEFA599-61D5-DC41-8143-F49FAEDF0E7B}"/>
              </a:ext>
            </a:extLst>
          </p:cNvPr>
          <p:cNvSpPr>
            <a:spLocks noGrp="1" noChangeArrowheads="1"/>
          </p:cNvSpPr>
          <p:nvPr>
            <p:ph type="title"/>
          </p:nvPr>
        </p:nvSpPr>
        <p:spPr>
          <a:xfrm>
            <a:off x="685800" y="990600"/>
            <a:ext cx="7696200" cy="655638"/>
          </a:xfrm>
        </p:spPr>
        <p:txBody>
          <a:bodyPr/>
          <a:lstStyle/>
          <a:p>
            <a:pPr eaLnBrk="1" hangingPunct="1"/>
            <a:r>
              <a:rPr lang="en-US" altLang="en-US" sz="3600" b="1" dirty="0">
                <a:solidFill>
                  <a:schemeClr val="accent2"/>
                </a:solidFill>
                <a:ea typeface="ＭＳ Ｐゴシック" panose="020B0600070205080204" pitchFamily="34" charset="-128"/>
              </a:rPr>
              <a:t>The West Coast Thermal Trough:  the Most Important Warm Season Mesoscale Feature of the West Coast</a:t>
            </a:r>
          </a:p>
        </p:txBody>
      </p:sp>
      <p:sp>
        <p:nvSpPr>
          <p:cNvPr id="181251" name="Content Placeholder 2">
            <a:extLst>
              <a:ext uri="{FF2B5EF4-FFF2-40B4-BE49-F238E27FC236}">
                <a16:creationId xmlns:a16="http://schemas.microsoft.com/office/drawing/2014/main" id="{9ABB673B-A9BA-C844-B342-31FEFC9DE214}"/>
              </a:ext>
            </a:extLst>
          </p:cNvPr>
          <p:cNvSpPr>
            <a:spLocks noGrp="1" noChangeArrowheads="1"/>
          </p:cNvSpPr>
          <p:nvPr>
            <p:ph idx="1"/>
          </p:nvPr>
        </p:nvSpPr>
        <p:spPr>
          <a:xfrm>
            <a:off x="381000" y="2914650"/>
            <a:ext cx="4572000" cy="3459163"/>
          </a:xfrm>
        </p:spPr>
        <p:txBody>
          <a:bodyPr/>
          <a:lstStyle/>
          <a:p>
            <a:pPr marL="0" indent="0" eaLnBrk="1" hangingPunct="1">
              <a:buNone/>
            </a:pPr>
            <a:r>
              <a:rPr lang="en-US" altLang="en-US" dirty="0">
                <a:ea typeface="ＭＳ Ｐゴシック" panose="020B0600070205080204" pitchFamily="34" charset="-128"/>
              </a:rPr>
              <a:t>An inverted pressure trough based out of the Central Valley of CA that can extend into the Pacific Northwest</a:t>
            </a:r>
          </a:p>
        </p:txBody>
      </p:sp>
      <p:pic>
        <p:nvPicPr>
          <p:cNvPr id="181252" name="Picture 3" descr="jja207">
            <a:extLst>
              <a:ext uri="{FF2B5EF4-FFF2-40B4-BE49-F238E27FC236}">
                <a16:creationId xmlns:a16="http://schemas.microsoft.com/office/drawing/2014/main" id="{B5730108-0F34-434F-9466-DE450243F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76538"/>
            <a:ext cx="42068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Box 4">
            <a:extLst>
              <a:ext uri="{FF2B5EF4-FFF2-40B4-BE49-F238E27FC236}">
                <a16:creationId xmlns:a16="http://schemas.microsoft.com/office/drawing/2014/main" id="{724377CC-7CD6-1441-A51C-0895A5CB285D}"/>
              </a:ext>
            </a:extLst>
          </p:cNvPr>
          <p:cNvSpPr txBox="1">
            <a:spLocks noChangeArrowheads="1"/>
          </p:cNvSpPr>
          <p:nvPr/>
        </p:nvSpPr>
        <p:spPr bwMode="auto">
          <a:xfrm>
            <a:off x="5181600" y="6096000"/>
            <a:ext cx="3611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r>
              <a:rPr lang="en-US" altLang="en-US" sz="1800">
                <a:latin typeface="Arial" panose="020B0604020202020204" pitchFamily="34" charset="0"/>
              </a:rPr>
              <a:t>925 hPa heights and temperature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8" descr="firstthree_m_bettercolors_v3">
            <a:extLst>
              <a:ext uri="{FF2B5EF4-FFF2-40B4-BE49-F238E27FC236}">
                <a16:creationId xmlns:a16="http://schemas.microsoft.com/office/drawing/2014/main" id="{335853C3-159D-A64B-B20E-CB2E5849D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61404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5" descr="secondthree_m_bettercolors_v3">
            <a:extLst>
              <a:ext uri="{FF2B5EF4-FFF2-40B4-BE49-F238E27FC236}">
                <a16:creationId xmlns:a16="http://schemas.microsoft.com/office/drawing/2014/main" id="{35670786-8A8C-5349-A674-68E20D510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61420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4" descr="crosssectionhorizontal">
            <a:extLst>
              <a:ext uri="{FF2B5EF4-FFF2-40B4-BE49-F238E27FC236}">
                <a16:creationId xmlns:a16="http://schemas.microsoft.com/office/drawing/2014/main" id="{163E8E15-4046-8E42-81AB-D37D6EC3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025"/>
            <a:ext cx="9144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770" name="Group 1026">
            <a:extLst>
              <a:ext uri="{FF2B5EF4-FFF2-40B4-BE49-F238E27FC236}">
                <a16:creationId xmlns:a16="http://schemas.microsoft.com/office/drawing/2014/main" id="{47FF2A4A-6C91-9046-81B8-1FAAF8A116F7}"/>
              </a:ext>
            </a:extLst>
          </p:cNvPr>
          <p:cNvGrpSpPr>
            <a:grpSpLocks/>
          </p:cNvGrpSpPr>
          <p:nvPr/>
        </p:nvGrpSpPr>
        <p:grpSpPr bwMode="auto">
          <a:xfrm>
            <a:off x="122238" y="600075"/>
            <a:ext cx="8899525" cy="5705475"/>
            <a:chOff x="77" y="378"/>
            <a:chExt cx="5606" cy="3594"/>
          </a:xfrm>
        </p:grpSpPr>
        <p:grpSp>
          <p:nvGrpSpPr>
            <p:cNvPr id="32771" name="Group 1027">
              <a:extLst>
                <a:ext uri="{FF2B5EF4-FFF2-40B4-BE49-F238E27FC236}">
                  <a16:creationId xmlns:a16="http://schemas.microsoft.com/office/drawing/2014/main" id="{4945A182-B6BF-334A-B049-AA5854FDA9C6}"/>
                </a:ext>
              </a:extLst>
            </p:cNvPr>
            <p:cNvGrpSpPr>
              <a:grpSpLocks/>
            </p:cNvGrpSpPr>
            <p:nvPr/>
          </p:nvGrpSpPr>
          <p:grpSpPr bwMode="auto">
            <a:xfrm>
              <a:off x="77" y="719"/>
              <a:ext cx="2764" cy="2879"/>
              <a:chOff x="96" y="719"/>
              <a:chExt cx="2764" cy="2879"/>
            </a:xfrm>
          </p:grpSpPr>
          <p:pic>
            <p:nvPicPr>
              <p:cNvPr id="32780" name="Picture 1028" descr="S:\Gorge_Docs\Meetings\200108MesoMeeting\images\horiz_res_r2\D1_TPW_305.gif">
                <a:extLst>
                  <a:ext uri="{FF2B5EF4-FFF2-40B4-BE49-F238E27FC236}">
                    <a16:creationId xmlns:a16="http://schemas.microsoft.com/office/drawing/2014/main" id="{7930D899-0BE6-5B4F-86EC-EFB7BB3D2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719"/>
                <a:ext cx="2764"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 Box 1029">
                <a:extLst>
                  <a:ext uri="{FF2B5EF4-FFF2-40B4-BE49-F238E27FC236}">
                    <a16:creationId xmlns:a16="http://schemas.microsoft.com/office/drawing/2014/main" id="{832FA137-0D35-2042-8FCA-B6A68AF7B0BB}"/>
                  </a:ext>
                </a:extLst>
              </p:cNvPr>
              <p:cNvSpPr txBox="1">
                <a:spLocks noChangeArrowheads="1"/>
              </p:cNvSpPr>
              <p:nvPr/>
            </p:nvSpPr>
            <p:spPr bwMode="auto">
              <a:xfrm>
                <a:off x="539" y="2384"/>
                <a:ext cx="37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800">
                    <a:solidFill>
                      <a:srgbClr val="0066FF"/>
                    </a:solidFill>
                    <a:latin typeface="Times New Roman" panose="02020603050405020304" pitchFamily="18" charset="0"/>
                  </a:rPr>
                  <a:t>Portland</a:t>
                </a:r>
              </a:p>
            </p:txBody>
          </p:sp>
          <p:sp>
            <p:nvSpPr>
              <p:cNvPr id="32782" name="Text Box 1030">
                <a:extLst>
                  <a:ext uri="{FF2B5EF4-FFF2-40B4-BE49-F238E27FC236}">
                    <a16:creationId xmlns:a16="http://schemas.microsoft.com/office/drawing/2014/main" id="{D260FDE6-6103-B04E-9BE7-7B9459055B61}"/>
                  </a:ext>
                </a:extLst>
              </p:cNvPr>
              <p:cNvSpPr txBox="1">
                <a:spLocks noChangeArrowheads="1"/>
              </p:cNvSpPr>
              <p:nvPr/>
            </p:nvSpPr>
            <p:spPr bwMode="auto">
              <a:xfrm>
                <a:off x="1332" y="2464"/>
                <a:ext cx="42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800">
                    <a:solidFill>
                      <a:srgbClr val="0066FF"/>
                    </a:solidFill>
                    <a:latin typeface="Times New Roman" panose="02020603050405020304" pitchFamily="18" charset="0"/>
                  </a:rPr>
                  <a:t>The Dalles</a:t>
                </a:r>
              </a:p>
            </p:txBody>
          </p:sp>
        </p:grpSp>
        <p:grpSp>
          <p:nvGrpSpPr>
            <p:cNvPr id="32772" name="Group 1031">
              <a:extLst>
                <a:ext uri="{FF2B5EF4-FFF2-40B4-BE49-F238E27FC236}">
                  <a16:creationId xmlns:a16="http://schemas.microsoft.com/office/drawing/2014/main" id="{434EFAE7-1B0C-7046-B362-20B58A0034C1}"/>
                </a:ext>
              </a:extLst>
            </p:cNvPr>
            <p:cNvGrpSpPr>
              <a:grpSpLocks/>
            </p:cNvGrpSpPr>
            <p:nvPr/>
          </p:nvGrpSpPr>
          <p:grpSpPr bwMode="auto">
            <a:xfrm>
              <a:off x="2919" y="719"/>
              <a:ext cx="2764" cy="2879"/>
              <a:chOff x="2919" y="719"/>
              <a:chExt cx="2764" cy="2879"/>
            </a:xfrm>
          </p:grpSpPr>
          <p:pic>
            <p:nvPicPr>
              <p:cNvPr id="32777" name="Picture 1032" descr="S:\Gorge_Docs\Meetings\200108MesoMeeting\images\horiz_res_r2\D2_TPW_305.gif">
                <a:extLst>
                  <a:ext uri="{FF2B5EF4-FFF2-40B4-BE49-F238E27FC236}">
                    <a16:creationId xmlns:a16="http://schemas.microsoft.com/office/drawing/2014/main" id="{3979CB40-097D-0F48-AAAF-FC5934DBC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 y="719"/>
                <a:ext cx="2764"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1033">
                <a:extLst>
                  <a:ext uri="{FF2B5EF4-FFF2-40B4-BE49-F238E27FC236}">
                    <a16:creationId xmlns:a16="http://schemas.microsoft.com/office/drawing/2014/main" id="{5D32FE5A-EC32-D244-82BA-1789B911664F}"/>
                  </a:ext>
                </a:extLst>
              </p:cNvPr>
              <p:cNvSpPr txBox="1">
                <a:spLocks noChangeArrowheads="1"/>
              </p:cNvSpPr>
              <p:nvPr/>
            </p:nvSpPr>
            <p:spPr bwMode="auto">
              <a:xfrm>
                <a:off x="3423" y="2295"/>
                <a:ext cx="33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800">
                    <a:solidFill>
                      <a:srgbClr val="0066FF"/>
                    </a:solidFill>
                    <a:latin typeface="Times New Roman" panose="02020603050405020304" pitchFamily="18" charset="0"/>
                  </a:rPr>
                  <a:t>Portland</a:t>
                </a:r>
              </a:p>
            </p:txBody>
          </p:sp>
          <p:sp>
            <p:nvSpPr>
              <p:cNvPr id="32779" name="Text Box 1034">
                <a:extLst>
                  <a:ext uri="{FF2B5EF4-FFF2-40B4-BE49-F238E27FC236}">
                    <a16:creationId xmlns:a16="http://schemas.microsoft.com/office/drawing/2014/main" id="{EEAD8F45-18FC-BC43-9DB8-439D721BA7FB}"/>
                  </a:ext>
                </a:extLst>
              </p:cNvPr>
              <p:cNvSpPr txBox="1">
                <a:spLocks noChangeArrowheads="1"/>
              </p:cNvSpPr>
              <p:nvPr/>
            </p:nvSpPr>
            <p:spPr bwMode="auto">
              <a:xfrm>
                <a:off x="4275" y="2287"/>
                <a:ext cx="42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800">
                    <a:solidFill>
                      <a:srgbClr val="0066FF"/>
                    </a:solidFill>
                    <a:latin typeface="Times New Roman" panose="02020603050405020304" pitchFamily="18" charset="0"/>
                  </a:rPr>
                  <a:t>The Dalles</a:t>
                </a:r>
              </a:p>
            </p:txBody>
          </p:sp>
        </p:grpSp>
        <p:sp>
          <p:nvSpPr>
            <p:cNvPr id="32773" name="Rectangle 1035">
              <a:extLst>
                <a:ext uri="{FF2B5EF4-FFF2-40B4-BE49-F238E27FC236}">
                  <a16:creationId xmlns:a16="http://schemas.microsoft.com/office/drawing/2014/main" id="{1665AFEE-59AD-C64C-89C6-4345DAFF13B0}"/>
                </a:ext>
              </a:extLst>
            </p:cNvPr>
            <p:cNvSpPr>
              <a:spLocks noChangeArrowheads="1"/>
            </p:cNvSpPr>
            <p:nvPr/>
          </p:nvSpPr>
          <p:spPr bwMode="auto">
            <a:xfrm>
              <a:off x="2979" y="3643"/>
              <a:ext cx="258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Pass Height = 600 m</a:t>
              </a:r>
            </a:p>
          </p:txBody>
        </p:sp>
        <p:sp>
          <p:nvSpPr>
            <p:cNvPr id="32774" name="Rectangle 1036">
              <a:extLst>
                <a:ext uri="{FF2B5EF4-FFF2-40B4-BE49-F238E27FC236}">
                  <a16:creationId xmlns:a16="http://schemas.microsoft.com/office/drawing/2014/main" id="{76EA9F22-1562-054C-84AA-229D00565BE0}"/>
                </a:ext>
              </a:extLst>
            </p:cNvPr>
            <p:cNvSpPr>
              <a:spLocks noChangeArrowheads="1"/>
            </p:cNvSpPr>
            <p:nvPr/>
          </p:nvSpPr>
          <p:spPr bwMode="auto">
            <a:xfrm>
              <a:off x="198" y="378"/>
              <a:ext cx="258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36 km grid spacing</a:t>
              </a:r>
            </a:p>
          </p:txBody>
        </p:sp>
        <p:sp>
          <p:nvSpPr>
            <p:cNvPr id="32775" name="Rectangle 1037">
              <a:extLst>
                <a:ext uri="{FF2B5EF4-FFF2-40B4-BE49-F238E27FC236}">
                  <a16:creationId xmlns:a16="http://schemas.microsoft.com/office/drawing/2014/main" id="{15159E54-E0BC-7042-8E31-618027148AF3}"/>
                </a:ext>
              </a:extLst>
            </p:cNvPr>
            <p:cNvSpPr>
              <a:spLocks noChangeArrowheads="1"/>
            </p:cNvSpPr>
            <p:nvPr/>
          </p:nvSpPr>
          <p:spPr bwMode="auto">
            <a:xfrm>
              <a:off x="2979" y="378"/>
              <a:ext cx="258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12 km grid spacing</a:t>
              </a:r>
            </a:p>
          </p:txBody>
        </p:sp>
        <p:sp>
          <p:nvSpPr>
            <p:cNvPr id="32776" name="Rectangle 1038">
              <a:extLst>
                <a:ext uri="{FF2B5EF4-FFF2-40B4-BE49-F238E27FC236}">
                  <a16:creationId xmlns:a16="http://schemas.microsoft.com/office/drawing/2014/main" id="{2BDE3DAA-A172-B34E-9DA6-CC1ABAC99A2A}"/>
                </a:ext>
              </a:extLst>
            </p:cNvPr>
            <p:cNvSpPr>
              <a:spLocks noChangeArrowheads="1"/>
            </p:cNvSpPr>
            <p:nvPr/>
          </p:nvSpPr>
          <p:spPr bwMode="auto">
            <a:xfrm>
              <a:off x="198" y="3643"/>
              <a:ext cx="258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Pass Height = 700 m</a:t>
              </a:r>
            </a:p>
          </p:txBody>
        </p:sp>
      </p:gr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5" descr="jja401">
            <a:extLst>
              <a:ext uri="{FF2B5EF4-FFF2-40B4-BE49-F238E27FC236}">
                <a16:creationId xmlns:a16="http://schemas.microsoft.com/office/drawing/2014/main" id="{256352FF-B9C6-4247-B3A2-3ECEA9B76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8" descr="jja201">
            <a:extLst>
              <a:ext uri="{FF2B5EF4-FFF2-40B4-BE49-F238E27FC236}">
                <a16:creationId xmlns:a16="http://schemas.microsoft.com/office/drawing/2014/main" id="{4F7F0D32-8960-CE40-B3D6-752C24D7B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
            <a:extLst>
              <a:ext uri="{FF2B5EF4-FFF2-40B4-BE49-F238E27FC236}">
                <a16:creationId xmlns:a16="http://schemas.microsoft.com/office/drawing/2014/main" id="{46A1A615-014D-8B41-95C4-052F804A5295}"/>
              </a:ext>
            </a:extLst>
          </p:cNvPr>
          <p:cNvSpPr txBox="1">
            <a:spLocks noChangeArrowheads="1"/>
          </p:cNvSpPr>
          <p:nvPr/>
        </p:nvSpPr>
        <p:spPr bwMode="auto">
          <a:xfrm>
            <a:off x="2743200" y="381000"/>
            <a:ext cx="3962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4800" b="1">
                <a:latin typeface="Arial Black" panose="020B0604020202020204" pitchFamily="34" charset="0"/>
              </a:rPr>
              <a:t>JJA</a:t>
            </a:r>
          </a:p>
        </p:txBody>
      </p:sp>
      <p:sp>
        <p:nvSpPr>
          <p:cNvPr id="182277" name="Text Box 11">
            <a:extLst>
              <a:ext uri="{FF2B5EF4-FFF2-40B4-BE49-F238E27FC236}">
                <a16:creationId xmlns:a16="http://schemas.microsoft.com/office/drawing/2014/main" id="{1402EDF7-4185-F44E-9C5D-FD61848210E0}"/>
              </a:ext>
            </a:extLst>
          </p:cNvPr>
          <p:cNvSpPr txBox="1">
            <a:spLocks noChangeArrowheads="1"/>
          </p:cNvSpPr>
          <p:nvPr/>
        </p:nvSpPr>
        <p:spPr bwMode="auto">
          <a:xfrm>
            <a:off x="4038600" y="11430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b="1">
                <a:latin typeface="Arial" panose="020B0604020202020204" pitchFamily="34" charset="0"/>
              </a:rPr>
              <a:t>-36h</a:t>
            </a:r>
          </a:p>
        </p:txBody>
      </p:sp>
      <p:sp>
        <p:nvSpPr>
          <p:cNvPr id="182278" name="Text Box 12">
            <a:extLst>
              <a:ext uri="{FF2B5EF4-FFF2-40B4-BE49-F238E27FC236}">
                <a16:creationId xmlns:a16="http://schemas.microsoft.com/office/drawing/2014/main" id="{7674D6F9-0EF1-B94E-82A4-0A08D28166C7}"/>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2279" name="Text Box 13">
            <a:extLst>
              <a:ext uri="{FF2B5EF4-FFF2-40B4-BE49-F238E27FC236}">
                <a16:creationId xmlns:a16="http://schemas.microsoft.com/office/drawing/2014/main" id="{8B905152-41CE-4744-AE43-5E0C23764623}"/>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pic>
        <p:nvPicPr>
          <p:cNvPr id="182280" name="Picture 14" descr="jja401">
            <a:extLst>
              <a:ext uri="{FF2B5EF4-FFF2-40B4-BE49-F238E27FC236}">
                <a16:creationId xmlns:a16="http://schemas.microsoft.com/office/drawing/2014/main" id="{B39AB796-70D2-F242-8FC4-6B49270B4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1" name="Picture 15" descr="jja201">
            <a:extLst>
              <a:ext uri="{FF2B5EF4-FFF2-40B4-BE49-F238E27FC236}">
                <a16:creationId xmlns:a16="http://schemas.microsoft.com/office/drawing/2014/main" id="{DBA0B08E-FF45-CC42-9318-38D014358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Text Box 16">
            <a:extLst>
              <a:ext uri="{FF2B5EF4-FFF2-40B4-BE49-F238E27FC236}">
                <a16:creationId xmlns:a16="http://schemas.microsoft.com/office/drawing/2014/main" id="{0FBB9E10-9DEA-FF42-82F2-C72FBB683C0E}"/>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2283" name="Text Box 17">
            <a:extLst>
              <a:ext uri="{FF2B5EF4-FFF2-40B4-BE49-F238E27FC236}">
                <a16:creationId xmlns:a16="http://schemas.microsoft.com/office/drawing/2014/main" id="{7C264995-015D-9C43-88DD-CF9C0A793754}"/>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4">
            <a:extLst>
              <a:ext uri="{FF2B5EF4-FFF2-40B4-BE49-F238E27FC236}">
                <a16:creationId xmlns:a16="http://schemas.microsoft.com/office/drawing/2014/main" id="{F9A4ABA6-0212-A84A-8927-E140A664F89D}"/>
              </a:ext>
            </a:extLst>
          </p:cNvPr>
          <p:cNvSpPr txBox="1">
            <a:spLocks noChangeArrowheads="1"/>
          </p:cNvSpPr>
          <p:nvPr/>
        </p:nvSpPr>
        <p:spPr bwMode="auto">
          <a:xfrm>
            <a:off x="2743200" y="381000"/>
            <a:ext cx="3962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4800" b="1">
                <a:latin typeface="Arial Black" panose="020B0604020202020204" pitchFamily="34" charset="0"/>
              </a:rPr>
              <a:t>JJA</a:t>
            </a:r>
          </a:p>
        </p:txBody>
      </p:sp>
      <p:sp>
        <p:nvSpPr>
          <p:cNvPr id="183299" name="Text Box 5">
            <a:extLst>
              <a:ext uri="{FF2B5EF4-FFF2-40B4-BE49-F238E27FC236}">
                <a16:creationId xmlns:a16="http://schemas.microsoft.com/office/drawing/2014/main" id="{D0FCC49E-698B-1F49-80B7-DBD07CF39970}"/>
              </a:ext>
            </a:extLst>
          </p:cNvPr>
          <p:cNvSpPr txBox="1">
            <a:spLocks noChangeArrowheads="1"/>
          </p:cNvSpPr>
          <p:nvPr/>
        </p:nvSpPr>
        <p:spPr bwMode="auto">
          <a:xfrm>
            <a:off x="4038600" y="11430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b="1">
                <a:latin typeface="Arial" panose="020B0604020202020204" pitchFamily="34" charset="0"/>
              </a:rPr>
              <a:t>-12h</a:t>
            </a:r>
          </a:p>
        </p:txBody>
      </p:sp>
      <p:sp>
        <p:nvSpPr>
          <p:cNvPr id="183300" name="Text Box 6">
            <a:extLst>
              <a:ext uri="{FF2B5EF4-FFF2-40B4-BE49-F238E27FC236}">
                <a16:creationId xmlns:a16="http://schemas.microsoft.com/office/drawing/2014/main" id="{46770C75-315F-AE43-8E6C-C351B23432CB}"/>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3301" name="Text Box 7">
            <a:extLst>
              <a:ext uri="{FF2B5EF4-FFF2-40B4-BE49-F238E27FC236}">
                <a16:creationId xmlns:a16="http://schemas.microsoft.com/office/drawing/2014/main" id="{C9D7BDB0-AFFE-5D45-AFDD-A115D5760988}"/>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pic>
        <p:nvPicPr>
          <p:cNvPr id="183302" name="Picture 12" descr="jja403">
            <a:extLst>
              <a:ext uri="{FF2B5EF4-FFF2-40B4-BE49-F238E27FC236}">
                <a16:creationId xmlns:a16="http://schemas.microsoft.com/office/drawing/2014/main" id="{96BC3FDF-C203-6249-AEFA-39C5FCFF7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15" descr="jja203">
            <a:extLst>
              <a:ext uri="{FF2B5EF4-FFF2-40B4-BE49-F238E27FC236}">
                <a16:creationId xmlns:a16="http://schemas.microsoft.com/office/drawing/2014/main" id="{CC84017C-D9BE-B443-8507-5771B8516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4" name="Text Box 10">
            <a:extLst>
              <a:ext uri="{FF2B5EF4-FFF2-40B4-BE49-F238E27FC236}">
                <a16:creationId xmlns:a16="http://schemas.microsoft.com/office/drawing/2014/main" id="{212916B1-407E-634B-BF89-EC0BC58F0B82}"/>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3305" name="Text Box 11">
            <a:extLst>
              <a:ext uri="{FF2B5EF4-FFF2-40B4-BE49-F238E27FC236}">
                <a16:creationId xmlns:a16="http://schemas.microsoft.com/office/drawing/2014/main" id="{8744A711-9078-4A45-B030-43E1EAC65753}"/>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3" descr="jja207">
            <a:extLst>
              <a:ext uri="{FF2B5EF4-FFF2-40B4-BE49-F238E27FC236}">
                <a16:creationId xmlns:a16="http://schemas.microsoft.com/office/drawing/2014/main" id="{E1BB0DCC-F3A6-E846-A6AC-0807D39DB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3" name="Picture 12" descr="jja407">
            <a:extLst>
              <a:ext uri="{FF2B5EF4-FFF2-40B4-BE49-F238E27FC236}">
                <a16:creationId xmlns:a16="http://schemas.microsoft.com/office/drawing/2014/main" id="{2EFC75BC-9040-C843-9929-C84C53AD3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553ED6F2-5A91-194D-ABA7-A78A11ADD19E}"/>
              </a:ext>
            </a:extLst>
          </p:cNvPr>
          <p:cNvSpPr txBox="1">
            <a:spLocks noChangeArrowheads="1"/>
          </p:cNvSpPr>
          <p:nvPr/>
        </p:nvSpPr>
        <p:spPr bwMode="auto">
          <a:xfrm>
            <a:off x="2743200" y="381000"/>
            <a:ext cx="3962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4800" b="1">
                <a:latin typeface="Arial Black" panose="020B0604020202020204" pitchFamily="34" charset="0"/>
              </a:rPr>
              <a:t>JJA</a:t>
            </a:r>
          </a:p>
        </p:txBody>
      </p:sp>
      <p:sp>
        <p:nvSpPr>
          <p:cNvPr id="184325" name="Text Box 5">
            <a:extLst>
              <a:ext uri="{FF2B5EF4-FFF2-40B4-BE49-F238E27FC236}">
                <a16:creationId xmlns:a16="http://schemas.microsoft.com/office/drawing/2014/main" id="{A1853AFF-1927-B146-9747-EDB5709BB837}"/>
              </a:ext>
            </a:extLst>
          </p:cNvPr>
          <p:cNvSpPr txBox="1">
            <a:spLocks noChangeArrowheads="1"/>
          </p:cNvSpPr>
          <p:nvPr/>
        </p:nvSpPr>
        <p:spPr bwMode="auto">
          <a:xfrm>
            <a:off x="4038600" y="11430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b="1">
                <a:latin typeface="Arial" panose="020B0604020202020204" pitchFamily="34" charset="0"/>
              </a:rPr>
              <a:t>Start</a:t>
            </a:r>
          </a:p>
        </p:txBody>
      </p:sp>
      <p:sp>
        <p:nvSpPr>
          <p:cNvPr id="184326" name="Text Box 6">
            <a:extLst>
              <a:ext uri="{FF2B5EF4-FFF2-40B4-BE49-F238E27FC236}">
                <a16:creationId xmlns:a16="http://schemas.microsoft.com/office/drawing/2014/main" id="{668E155E-C659-3F46-9AB7-73D3746D2FD0}"/>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4327" name="Text Box 7">
            <a:extLst>
              <a:ext uri="{FF2B5EF4-FFF2-40B4-BE49-F238E27FC236}">
                <a16:creationId xmlns:a16="http://schemas.microsoft.com/office/drawing/2014/main" id="{11A2DF4A-EB6B-4A4C-83A2-A7DEB69092BC}"/>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sp>
        <p:nvSpPr>
          <p:cNvPr id="184328" name="Text Box 10">
            <a:extLst>
              <a:ext uri="{FF2B5EF4-FFF2-40B4-BE49-F238E27FC236}">
                <a16:creationId xmlns:a16="http://schemas.microsoft.com/office/drawing/2014/main" id="{4D5C9F19-1A05-8647-A5BF-50E6598A9172}"/>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4329" name="Text Box 11">
            <a:extLst>
              <a:ext uri="{FF2B5EF4-FFF2-40B4-BE49-F238E27FC236}">
                <a16:creationId xmlns:a16="http://schemas.microsoft.com/office/drawing/2014/main" id="{697D1A88-A715-5445-89CD-BC1EEE7CA2CC}"/>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3" descr="jja212">
            <a:extLst>
              <a:ext uri="{FF2B5EF4-FFF2-40B4-BE49-F238E27FC236}">
                <a16:creationId xmlns:a16="http://schemas.microsoft.com/office/drawing/2014/main" id="{3CD79824-924D-DB45-976E-32FCD2D17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12" descr="jja412">
            <a:extLst>
              <a:ext uri="{FF2B5EF4-FFF2-40B4-BE49-F238E27FC236}">
                <a16:creationId xmlns:a16="http://schemas.microsoft.com/office/drawing/2014/main" id="{26A0EA7F-E21E-0C40-8139-7C372C5DC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4419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FB207ADC-4456-7943-825E-E57F3799C9DA}"/>
              </a:ext>
            </a:extLst>
          </p:cNvPr>
          <p:cNvSpPr txBox="1">
            <a:spLocks noChangeArrowheads="1"/>
          </p:cNvSpPr>
          <p:nvPr/>
        </p:nvSpPr>
        <p:spPr bwMode="auto">
          <a:xfrm>
            <a:off x="2743200" y="381000"/>
            <a:ext cx="3962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4800" b="1">
                <a:latin typeface="Arial Black" panose="020B0604020202020204" pitchFamily="34" charset="0"/>
              </a:rPr>
              <a:t>JJA</a:t>
            </a:r>
          </a:p>
        </p:txBody>
      </p:sp>
      <p:sp>
        <p:nvSpPr>
          <p:cNvPr id="186373" name="Text Box 5">
            <a:extLst>
              <a:ext uri="{FF2B5EF4-FFF2-40B4-BE49-F238E27FC236}">
                <a16:creationId xmlns:a16="http://schemas.microsoft.com/office/drawing/2014/main" id="{4E4AE176-4C0E-464C-BC9D-7CA12AF01B94}"/>
              </a:ext>
            </a:extLst>
          </p:cNvPr>
          <p:cNvSpPr txBox="1">
            <a:spLocks noChangeArrowheads="1"/>
          </p:cNvSpPr>
          <p:nvPr/>
        </p:nvSpPr>
        <p:spPr bwMode="auto">
          <a:xfrm>
            <a:off x="4038600" y="11430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b="1">
                <a:latin typeface="Arial" panose="020B0604020202020204" pitchFamily="34" charset="0"/>
              </a:rPr>
              <a:t>+12h</a:t>
            </a:r>
          </a:p>
        </p:txBody>
      </p:sp>
      <p:sp>
        <p:nvSpPr>
          <p:cNvPr id="186374" name="Text Box 6">
            <a:extLst>
              <a:ext uri="{FF2B5EF4-FFF2-40B4-BE49-F238E27FC236}">
                <a16:creationId xmlns:a16="http://schemas.microsoft.com/office/drawing/2014/main" id="{359FDD9F-6BCF-814B-94A6-CC0C8D8948E1}"/>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6375" name="Text Box 7">
            <a:extLst>
              <a:ext uri="{FF2B5EF4-FFF2-40B4-BE49-F238E27FC236}">
                <a16:creationId xmlns:a16="http://schemas.microsoft.com/office/drawing/2014/main" id="{B875E9AD-6336-9942-B3BF-FB8BF392C661}"/>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sp>
        <p:nvSpPr>
          <p:cNvPr id="186376" name="Text Box 10">
            <a:extLst>
              <a:ext uri="{FF2B5EF4-FFF2-40B4-BE49-F238E27FC236}">
                <a16:creationId xmlns:a16="http://schemas.microsoft.com/office/drawing/2014/main" id="{E60B7FB8-447C-6B47-AFC1-C7E15F7597B9}"/>
              </a:ext>
            </a:extLst>
          </p:cNvPr>
          <p:cNvSpPr txBox="1">
            <a:spLocks noChangeArrowheads="1"/>
          </p:cNvSpPr>
          <p:nvPr/>
        </p:nvSpPr>
        <p:spPr bwMode="auto">
          <a:xfrm>
            <a:off x="152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925mb</a:t>
            </a:r>
          </a:p>
        </p:txBody>
      </p:sp>
      <p:sp>
        <p:nvSpPr>
          <p:cNvPr id="186377" name="Text Box 11">
            <a:extLst>
              <a:ext uri="{FF2B5EF4-FFF2-40B4-BE49-F238E27FC236}">
                <a16:creationId xmlns:a16="http://schemas.microsoft.com/office/drawing/2014/main" id="{9FD2368D-477F-634B-8969-E441D49DE4BB}"/>
              </a:ext>
            </a:extLst>
          </p:cNvPr>
          <p:cNvSpPr txBox="1">
            <a:spLocks noChangeArrowheads="1"/>
          </p:cNvSpPr>
          <p:nvPr/>
        </p:nvSpPr>
        <p:spPr bwMode="auto">
          <a:xfrm>
            <a:off x="4724400" y="2286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spcBef>
                <a:spcPct val="50000"/>
              </a:spcBef>
            </a:pPr>
            <a:r>
              <a:rPr lang="en-US" altLang="en-US" sz="3600">
                <a:latin typeface="Arial" panose="020B0604020202020204" pitchFamily="34" charset="0"/>
              </a:rPr>
              <a:t>500mb</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F5CF3200-894C-B94F-AAFC-53B3853FF70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91491" name="Content Placeholder 4">
            <a:extLst>
              <a:ext uri="{FF2B5EF4-FFF2-40B4-BE49-F238E27FC236}">
                <a16:creationId xmlns:a16="http://schemas.microsoft.com/office/drawing/2014/main" id="{53A50E5C-262D-2344-BBB5-9A8E60C479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457200"/>
            <a:ext cx="3014663" cy="6002338"/>
          </a:xfr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476399BC-40EB-E843-A8A0-83CF027597F0}"/>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Some interesting details</a:t>
            </a:r>
          </a:p>
        </p:txBody>
      </p:sp>
      <p:sp>
        <p:nvSpPr>
          <p:cNvPr id="190467" name="Content Placeholder 2">
            <a:extLst>
              <a:ext uri="{FF2B5EF4-FFF2-40B4-BE49-F238E27FC236}">
                <a16:creationId xmlns:a16="http://schemas.microsoft.com/office/drawing/2014/main" id="{BFDC9ADE-4CBE-FE4F-87F4-16F80988FDAF}"/>
              </a:ext>
            </a:extLst>
          </p:cNvPr>
          <p:cNvSpPr>
            <a:spLocks noGrp="1" noChangeArrowheads="1"/>
          </p:cNvSpPr>
          <p:nvPr>
            <p:ph idx="1"/>
          </p:nvPr>
        </p:nvSpPr>
        <p:spPr/>
        <p:txBody>
          <a:bodyPr/>
          <a:lstStyle/>
          <a:p>
            <a:r>
              <a:rPr lang="en-US" altLang="en-US" dirty="0">
                <a:ea typeface="ＭＳ Ｐゴシック" panose="020B0600070205080204" pitchFamily="34" charset="-128"/>
              </a:rPr>
              <a:t>Warmest weather occurs on the last warm day when trough is overhead and about to move east of the Cascades</a:t>
            </a:r>
          </a:p>
          <a:p>
            <a:r>
              <a:rPr lang="en-US" altLang="en-US" dirty="0">
                <a:ea typeface="ＭＳ Ｐゴシック" panose="020B0600070205080204" pitchFamily="34" charset="-128"/>
              </a:rPr>
              <a:t>When trough is to the south, northerly flow pulls cool air in form the north.</a:t>
            </a:r>
          </a:p>
          <a:p>
            <a:r>
              <a:rPr lang="en-US" altLang="en-US" dirty="0">
                <a:ea typeface="ＭＳ Ｐゴシック" panose="020B0600070205080204" pitchFamily="34" charset="-128"/>
              </a:rPr>
              <a:t>Slow ramp up, quick decline.</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nobbys_head_051224.jpg                                         0017F222&#10;Cliff Disk                     BB5EA40C:">
            <a:extLst>
              <a:ext uri="{FF2B5EF4-FFF2-40B4-BE49-F238E27FC236}">
                <a16:creationId xmlns:a16="http://schemas.microsoft.com/office/drawing/2014/main" id="{8BDEAB58-20D5-CA4E-AF6C-B76D629BF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9436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Box 3">
            <a:extLst>
              <a:ext uri="{FF2B5EF4-FFF2-40B4-BE49-F238E27FC236}">
                <a16:creationId xmlns:a16="http://schemas.microsoft.com/office/drawing/2014/main" id="{787C7ED7-3A60-CD46-8259-E26BAF045887}"/>
              </a:ext>
            </a:extLst>
          </p:cNvPr>
          <p:cNvSpPr txBox="1">
            <a:spLocks noChangeArrowheads="1"/>
          </p:cNvSpPr>
          <p:nvPr/>
        </p:nvSpPr>
        <p:spPr bwMode="auto">
          <a:xfrm>
            <a:off x="1600200" y="5486400"/>
            <a:ext cx="646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Southerly Buster…SE Australia…just like the push</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A6B41CCE-DF83-EE4E-BFD7-80F7AEB07E35}"/>
              </a:ext>
            </a:extLst>
          </p:cNvPr>
          <p:cNvSpPr>
            <a:spLocks noGrp="1" noChangeArrowheads="1"/>
          </p:cNvSpPr>
          <p:nvPr>
            <p:ph type="title"/>
          </p:nvPr>
        </p:nvSpPr>
        <p:spPr>
          <a:xfrm>
            <a:off x="914400" y="1981200"/>
            <a:ext cx="7772400" cy="1143000"/>
          </a:xfrm>
        </p:spPr>
        <p:txBody>
          <a:bodyPr/>
          <a:lstStyle/>
          <a:p>
            <a:r>
              <a:rPr lang="en-US" altLang="en-US" b="1" dirty="0">
                <a:solidFill>
                  <a:schemeClr val="accent2"/>
                </a:solidFill>
                <a:ea typeface="ＭＳ Ｐゴシック" panose="020B0600070205080204" pitchFamily="34" charset="-128"/>
              </a:rPr>
              <a:t>Convergence Zones: Can Produce Localized Areas of Cooling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10;convg3.gif                                                     000B6ED9&#13;Macintosh2 HD                  ABA78158:">
            <a:extLst>
              <a:ext uri="{FF2B5EF4-FFF2-40B4-BE49-F238E27FC236}">
                <a16:creationId xmlns:a16="http://schemas.microsoft.com/office/drawing/2014/main" id="{E1121266-5770-2D4A-B2AD-C2723447C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50" y="720725"/>
            <a:ext cx="73787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czphoto2.gif                                                   000B6ED9&#13;Macintosh2 HD                  ABA78158:">
            <a:extLst>
              <a:ext uri="{FF2B5EF4-FFF2-40B4-BE49-F238E27FC236}">
                <a16:creationId xmlns:a16="http://schemas.microsoft.com/office/drawing/2014/main" id="{27D25D3A-7F4C-3643-8071-0F3AB02A7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0"/>
            <a:ext cx="4876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Box 1">
            <a:extLst>
              <a:ext uri="{FF2B5EF4-FFF2-40B4-BE49-F238E27FC236}">
                <a16:creationId xmlns:a16="http://schemas.microsoft.com/office/drawing/2014/main" id="{9E5C682A-120B-E94F-A38E-4ECAE865E500}"/>
              </a:ext>
            </a:extLst>
          </p:cNvPr>
          <p:cNvSpPr txBox="1">
            <a:spLocks noChangeArrowheads="1"/>
          </p:cNvSpPr>
          <p:nvPr/>
        </p:nvSpPr>
        <p:spPr bwMode="auto">
          <a:xfrm>
            <a:off x="1981200" y="5715000"/>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Can be 10-15F cooler in convergence zone than in clear zones to north and south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794" name="Group 1026">
            <a:extLst>
              <a:ext uri="{FF2B5EF4-FFF2-40B4-BE49-F238E27FC236}">
                <a16:creationId xmlns:a16="http://schemas.microsoft.com/office/drawing/2014/main" id="{0895DA3B-A4C6-654D-9C3D-681F70997ABD}"/>
              </a:ext>
            </a:extLst>
          </p:cNvPr>
          <p:cNvGrpSpPr>
            <a:grpSpLocks/>
          </p:cNvGrpSpPr>
          <p:nvPr/>
        </p:nvGrpSpPr>
        <p:grpSpPr bwMode="auto">
          <a:xfrm>
            <a:off x="4633913" y="1141413"/>
            <a:ext cx="4387850" cy="4570412"/>
            <a:chOff x="2919" y="719"/>
            <a:chExt cx="2764" cy="2879"/>
          </a:xfrm>
        </p:grpSpPr>
        <p:pic>
          <p:nvPicPr>
            <p:cNvPr id="33805" name="Picture 1027" descr="S:\Gorge_Docs\Meetings\200108MesoMeeting\images\horiz_res_r2\D2_TPW_305.gif">
              <a:extLst>
                <a:ext uri="{FF2B5EF4-FFF2-40B4-BE49-F238E27FC236}">
                  <a16:creationId xmlns:a16="http://schemas.microsoft.com/office/drawing/2014/main" id="{4CD55AAC-A9FD-0442-8F16-CF59036C7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 y="719"/>
              <a:ext cx="2764"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Text Box 1028">
              <a:extLst>
                <a:ext uri="{FF2B5EF4-FFF2-40B4-BE49-F238E27FC236}">
                  <a16:creationId xmlns:a16="http://schemas.microsoft.com/office/drawing/2014/main" id="{60A81E65-F39E-8B40-BE78-2AB5FAC2562F}"/>
                </a:ext>
              </a:extLst>
            </p:cNvPr>
            <p:cNvSpPr txBox="1">
              <a:spLocks noChangeArrowheads="1"/>
            </p:cNvSpPr>
            <p:nvPr/>
          </p:nvSpPr>
          <p:spPr bwMode="auto">
            <a:xfrm>
              <a:off x="3423" y="2295"/>
              <a:ext cx="33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800">
                  <a:solidFill>
                    <a:srgbClr val="0066FF"/>
                  </a:solidFill>
                  <a:latin typeface="Times New Roman" panose="02020603050405020304" pitchFamily="18" charset="0"/>
                </a:rPr>
                <a:t>Portland</a:t>
              </a:r>
            </a:p>
          </p:txBody>
        </p:sp>
        <p:sp>
          <p:nvSpPr>
            <p:cNvPr id="33807" name="Text Box 1029">
              <a:extLst>
                <a:ext uri="{FF2B5EF4-FFF2-40B4-BE49-F238E27FC236}">
                  <a16:creationId xmlns:a16="http://schemas.microsoft.com/office/drawing/2014/main" id="{57F70BF4-674B-2D4A-9EE0-ECDDE9050C69}"/>
                </a:ext>
              </a:extLst>
            </p:cNvPr>
            <p:cNvSpPr txBox="1">
              <a:spLocks noChangeArrowheads="1"/>
            </p:cNvSpPr>
            <p:nvPr/>
          </p:nvSpPr>
          <p:spPr bwMode="auto">
            <a:xfrm>
              <a:off x="4275" y="2287"/>
              <a:ext cx="42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800">
                  <a:solidFill>
                    <a:srgbClr val="0066FF"/>
                  </a:solidFill>
                  <a:latin typeface="Times New Roman" panose="02020603050405020304" pitchFamily="18" charset="0"/>
                </a:rPr>
                <a:t>The Dalles</a:t>
              </a:r>
            </a:p>
          </p:txBody>
        </p:sp>
      </p:grpSp>
      <p:sp>
        <p:nvSpPr>
          <p:cNvPr id="33795" name="Rectangle 1030">
            <a:extLst>
              <a:ext uri="{FF2B5EF4-FFF2-40B4-BE49-F238E27FC236}">
                <a16:creationId xmlns:a16="http://schemas.microsoft.com/office/drawing/2014/main" id="{6E2AC3D3-1162-D34B-BE82-D8C0459E8801}"/>
              </a:ext>
            </a:extLst>
          </p:cNvPr>
          <p:cNvSpPr>
            <a:spLocks noChangeArrowheads="1"/>
          </p:cNvSpPr>
          <p:nvPr/>
        </p:nvSpPr>
        <p:spPr bwMode="auto">
          <a:xfrm>
            <a:off x="4729163" y="5783263"/>
            <a:ext cx="4100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Pass Height = 600 m</a:t>
            </a:r>
          </a:p>
        </p:txBody>
      </p:sp>
      <p:sp>
        <p:nvSpPr>
          <p:cNvPr id="33796" name="Rectangle 1031">
            <a:extLst>
              <a:ext uri="{FF2B5EF4-FFF2-40B4-BE49-F238E27FC236}">
                <a16:creationId xmlns:a16="http://schemas.microsoft.com/office/drawing/2014/main" id="{A16C4CF5-2AE2-7F4A-B1C1-F7637E39A688}"/>
              </a:ext>
            </a:extLst>
          </p:cNvPr>
          <p:cNvSpPr>
            <a:spLocks noChangeArrowheads="1"/>
          </p:cNvSpPr>
          <p:nvPr/>
        </p:nvSpPr>
        <p:spPr bwMode="auto">
          <a:xfrm>
            <a:off x="4729163" y="600075"/>
            <a:ext cx="41005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12 km grid spacing</a:t>
            </a:r>
          </a:p>
        </p:txBody>
      </p:sp>
      <p:grpSp>
        <p:nvGrpSpPr>
          <p:cNvPr id="33797" name="Group 1032">
            <a:extLst>
              <a:ext uri="{FF2B5EF4-FFF2-40B4-BE49-F238E27FC236}">
                <a16:creationId xmlns:a16="http://schemas.microsoft.com/office/drawing/2014/main" id="{7576B645-A6F9-1F46-834F-2A70ED83D4F5}"/>
              </a:ext>
            </a:extLst>
          </p:cNvPr>
          <p:cNvGrpSpPr>
            <a:grpSpLocks/>
          </p:cNvGrpSpPr>
          <p:nvPr/>
        </p:nvGrpSpPr>
        <p:grpSpPr bwMode="auto">
          <a:xfrm>
            <a:off x="122238" y="600075"/>
            <a:ext cx="4387850" cy="5705475"/>
            <a:chOff x="77" y="378"/>
            <a:chExt cx="2764" cy="3594"/>
          </a:xfrm>
        </p:grpSpPr>
        <p:grpSp>
          <p:nvGrpSpPr>
            <p:cNvPr id="33798" name="Group 1033">
              <a:extLst>
                <a:ext uri="{FF2B5EF4-FFF2-40B4-BE49-F238E27FC236}">
                  <a16:creationId xmlns:a16="http://schemas.microsoft.com/office/drawing/2014/main" id="{EF8A9076-BB7A-C848-BED7-740998F90A72}"/>
                </a:ext>
              </a:extLst>
            </p:cNvPr>
            <p:cNvGrpSpPr>
              <a:grpSpLocks/>
            </p:cNvGrpSpPr>
            <p:nvPr/>
          </p:nvGrpSpPr>
          <p:grpSpPr bwMode="auto">
            <a:xfrm>
              <a:off x="77" y="720"/>
              <a:ext cx="2764" cy="2879"/>
              <a:chOff x="77" y="720"/>
              <a:chExt cx="2764" cy="2879"/>
            </a:xfrm>
          </p:grpSpPr>
          <p:pic>
            <p:nvPicPr>
              <p:cNvPr id="33801" name="Picture 1034" descr="S:\Gorge_Docs\Meetings\200108MesoMeeting\images\horiz_res_r2\D3_TPW_305.gif">
                <a:extLst>
                  <a:ext uri="{FF2B5EF4-FFF2-40B4-BE49-F238E27FC236}">
                    <a16:creationId xmlns:a16="http://schemas.microsoft.com/office/drawing/2014/main" id="{656D9AC5-80E4-1447-A7B8-7564BB6656B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 y="720"/>
                <a:ext cx="2764"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1035">
                <a:extLst>
                  <a:ext uri="{FF2B5EF4-FFF2-40B4-BE49-F238E27FC236}">
                    <a16:creationId xmlns:a16="http://schemas.microsoft.com/office/drawing/2014/main" id="{B37002E0-5E8B-7540-ADC9-0C91BFDBA3A2}"/>
                  </a:ext>
                </a:extLst>
              </p:cNvPr>
              <p:cNvSpPr txBox="1">
                <a:spLocks noChangeArrowheads="1"/>
              </p:cNvSpPr>
              <p:nvPr/>
            </p:nvSpPr>
            <p:spPr bwMode="auto">
              <a:xfrm>
                <a:off x="568" y="2221"/>
                <a:ext cx="37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800">
                    <a:solidFill>
                      <a:schemeClr val="bg1"/>
                    </a:solidFill>
                    <a:latin typeface="Times New Roman" panose="02020603050405020304" pitchFamily="18" charset="0"/>
                  </a:rPr>
                  <a:t>Portland</a:t>
                </a:r>
              </a:p>
            </p:txBody>
          </p:sp>
          <p:sp>
            <p:nvSpPr>
              <p:cNvPr id="33803" name="Text Box 1036">
                <a:extLst>
                  <a:ext uri="{FF2B5EF4-FFF2-40B4-BE49-F238E27FC236}">
                    <a16:creationId xmlns:a16="http://schemas.microsoft.com/office/drawing/2014/main" id="{96D4F9D5-DA11-764F-BD7A-A9BD7B069F29}"/>
                  </a:ext>
                </a:extLst>
              </p:cNvPr>
              <p:cNvSpPr txBox="1">
                <a:spLocks noChangeArrowheads="1"/>
              </p:cNvSpPr>
              <p:nvPr/>
            </p:nvSpPr>
            <p:spPr bwMode="auto">
              <a:xfrm>
                <a:off x="1014" y="2224"/>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solidFill>
                      <a:schemeClr val="bg1"/>
                    </a:solidFill>
                    <a:latin typeface="Times New Roman" panose="02020603050405020304" pitchFamily="18" charset="0"/>
                  </a:rPr>
                  <a:t>Cascade Locks</a:t>
                </a:r>
              </a:p>
            </p:txBody>
          </p:sp>
          <p:sp>
            <p:nvSpPr>
              <p:cNvPr id="33804" name="Text Box 1037">
                <a:extLst>
                  <a:ext uri="{FF2B5EF4-FFF2-40B4-BE49-F238E27FC236}">
                    <a16:creationId xmlns:a16="http://schemas.microsoft.com/office/drawing/2014/main" id="{B8358813-5238-8C4A-AB58-DE77233B3C3B}"/>
                  </a:ext>
                </a:extLst>
              </p:cNvPr>
              <p:cNvSpPr txBox="1">
                <a:spLocks noChangeArrowheads="1"/>
              </p:cNvSpPr>
              <p:nvPr/>
            </p:nvSpPr>
            <p:spPr bwMode="auto">
              <a:xfrm>
                <a:off x="1438" y="2288"/>
                <a:ext cx="3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solidFill>
                      <a:schemeClr val="bg1"/>
                    </a:solidFill>
                    <a:latin typeface="Times New Roman" panose="02020603050405020304" pitchFamily="18" charset="0"/>
                  </a:rPr>
                  <a:t>The Dalles</a:t>
                </a:r>
              </a:p>
            </p:txBody>
          </p:sp>
        </p:grpSp>
        <p:sp>
          <p:nvSpPr>
            <p:cNvPr id="33799" name="Rectangle 1038">
              <a:extLst>
                <a:ext uri="{FF2B5EF4-FFF2-40B4-BE49-F238E27FC236}">
                  <a16:creationId xmlns:a16="http://schemas.microsoft.com/office/drawing/2014/main" id="{84140091-F187-B94E-AC5F-3152A7A9697D}"/>
                </a:ext>
              </a:extLst>
            </p:cNvPr>
            <p:cNvSpPr>
              <a:spLocks noChangeArrowheads="1"/>
            </p:cNvSpPr>
            <p:nvPr/>
          </p:nvSpPr>
          <p:spPr bwMode="auto">
            <a:xfrm>
              <a:off x="198" y="378"/>
              <a:ext cx="258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4 km grid spacing</a:t>
              </a:r>
            </a:p>
          </p:txBody>
        </p:sp>
        <p:sp>
          <p:nvSpPr>
            <p:cNvPr id="33800" name="Rectangle 1039">
              <a:extLst>
                <a:ext uri="{FF2B5EF4-FFF2-40B4-BE49-F238E27FC236}">
                  <a16:creationId xmlns:a16="http://schemas.microsoft.com/office/drawing/2014/main" id="{94304F8E-CA61-B442-BA85-B786AE49DA26}"/>
                </a:ext>
              </a:extLst>
            </p:cNvPr>
            <p:cNvSpPr>
              <a:spLocks noChangeArrowheads="1"/>
            </p:cNvSpPr>
            <p:nvPr/>
          </p:nvSpPr>
          <p:spPr bwMode="auto">
            <a:xfrm>
              <a:off x="198" y="3643"/>
              <a:ext cx="258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Pass Height = 400 m</a:t>
              </a:r>
            </a:p>
          </p:txBody>
        </p:sp>
      </p:gr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a:extLst>
              <a:ext uri="{FF2B5EF4-FFF2-40B4-BE49-F238E27FC236}">
                <a16:creationId xmlns:a16="http://schemas.microsoft.com/office/drawing/2014/main" id="{44D5BD03-A2CD-FD4C-AE61-25D3BEC4C559}"/>
              </a:ext>
            </a:extLst>
          </p:cNvPr>
          <p:cNvSpPr>
            <a:spLocks noGrp="1" noChangeArrowheads="1"/>
          </p:cNvSpPr>
          <p:nvPr>
            <p:ph type="title"/>
          </p:nvPr>
        </p:nvSpPr>
        <p:spPr>
          <a:xfrm>
            <a:off x="679450" y="457200"/>
            <a:ext cx="7772400" cy="1143000"/>
          </a:xfrm>
        </p:spPr>
        <p:txBody>
          <a:bodyPr/>
          <a:lstStyle/>
          <a:p>
            <a:r>
              <a:rPr lang="en-US" altLang="en-US" b="1" dirty="0">
                <a:solidFill>
                  <a:schemeClr val="accent2"/>
                </a:solidFill>
                <a:ea typeface="ＭＳ Ｐゴシック" panose="020B0600070205080204" pitchFamily="34" charset="-128"/>
              </a:rPr>
              <a:t>How to approach a temperature forecast</a:t>
            </a:r>
          </a:p>
        </p:txBody>
      </p:sp>
      <p:sp>
        <p:nvSpPr>
          <p:cNvPr id="196611" name="Content Placeholder 2">
            <a:extLst>
              <a:ext uri="{FF2B5EF4-FFF2-40B4-BE49-F238E27FC236}">
                <a16:creationId xmlns:a16="http://schemas.microsoft.com/office/drawing/2014/main" id="{C6631F8D-66ED-A841-BAE3-4F8BF4B66C1E}"/>
              </a:ext>
            </a:extLst>
          </p:cNvPr>
          <p:cNvSpPr>
            <a:spLocks noGrp="1" noChangeArrowheads="1"/>
          </p:cNvSpPr>
          <p:nvPr>
            <p:ph idx="1"/>
          </p:nvPr>
        </p:nvSpPr>
        <p:spPr>
          <a:xfrm>
            <a:off x="647700" y="1752600"/>
            <a:ext cx="8229600" cy="4114800"/>
          </a:xfrm>
        </p:spPr>
        <p:txBody>
          <a:bodyPr/>
          <a:lstStyle/>
          <a:p>
            <a:r>
              <a:rPr lang="en-US" altLang="en-US" dirty="0">
                <a:ea typeface="ＭＳ Ｐゴシック" panose="020B0600070205080204" pitchFamily="34" charset="-128"/>
              </a:rPr>
              <a:t>Always be aware of climatology (min, max, average, records)</a:t>
            </a:r>
          </a:p>
          <a:p>
            <a:r>
              <a:rPr lang="en-US" altLang="en-US" dirty="0">
                <a:ea typeface="ＭＳ Ｐゴシック" panose="020B0600070205080204" pitchFamily="34" charset="-128"/>
              </a:rPr>
              <a:t>Make use of </a:t>
            </a:r>
            <a:r>
              <a:rPr lang="en-US" altLang="en-US" b="1" dirty="0">
                <a:ea typeface="ＭＳ Ｐゴシック" panose="020B0600070205080204" pitchFamily="34" charset="-128"/>
              </a:rPr>
              <a:t>forecast funnel</a:t>
            </a:r>
            <a:r>
              <a:rPr lang="en-US" altLang="en-US" dirty="0">
                <a:ea typeface="ＭＳ Ｐゴシック" panose="020B0600070205080204" pitchFamily="34" charset="-128"/>
              </a:rPr>
              <a:t>:  synoptic scale to mesoscale to microscale</a:t>
            </a:r>
          </a:p>
          <a:p>
            <a:r>
              <a:rPr lang="en-US" altLang="en-US" dirty="0">
                <a:ea typeface="ＭＳ Ｐゴシック" panose="020B0600070205080204" pitchFamily="34" charset="-128"/>
              </a:rPr>
              <a:t>For most locations, good to start with looking at 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temperature evolution for manual forecasts.</a:t>
            </a:r>
          </a:p>
          <a:p>
            <a:r>
              <a:rPr lang="en-US" altLang="en-US" dirty="0">
                <a:ea typeface="ＭＳ Ｐゴシック" panose="020B0600070205080204" pitchFamily="34" charset="-128"/>
              </a:rPr>
              <a:t>Why?  First,  the first level often above surface influence (for near SL stations)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BF9A3A2B-55C4-6B4B-BDC5-31484EFCC644}"/>
              </a:ext>
            </a:extLst>
          </p:cNvPr>
          <p:cNvSpPr>
            <a:spLocks noGrp="1" noChangeArrowheads="1"/>
          </p:cNvSpPr>
          <p:nvPr>
            <p:ph type="title"/>
          </p:nvPr>
        </p:nvSpPr>
        <p:spPr>
          <a:xfrm>
            <a:off x="665163" y="381000"/>
            <a:ext cx="7772400" cy="1143000"/>
          </a:xfrm>
        </p:spPr>
        <p:txBody>
          <a:bodyPr/>
          <a:lstStyle/>
          <a:p>
            <a:r>
              <a:rPr lang="en-US" altLang="en-US" b="1" dirty="0">
                <a:solidFill>
                  <a:schemeClr val="accent2"/>
                </a:solidFill>
                <a:ea typeface="ＭＳ Ｐゴシック" panose="020B0600070205080204" pitchFamily="34" charset="-128"/>
              </a:rPr>
              <a:t>Approach to Temp</a:t>
            </a:r>
          </a:p>
        </p:txBody>
      </p:sp>
      <p:sp>
        <p:nvSpPr>
          <p:cNvPr id="197635" name="Content Placeholder 2">
            <a:extLst>
              <a:ext uri="{FF2B5EF4-FFF2-40B4-BE49-F238E27FC236}">
                <a16:creationId xmlns:a16="http://schemas.microsoft.com/office/drawing/2014/main" id="{2115206B-A9B5-BE41-87F8-1B3E4CA63A01}"/>
              </a:ext>
            </a:extLst>
          </p:cNvPr>
          <p:cNvSpPr>
            <a:spLocks noGrp="1" noChangeArrowheads="1"/>
          </p:cNvSpPr>
          <p:nvPr>
            <p:ph idx="1"/>
          </p:nvPr>
        </p:nvSpPr>
        <p:spPr>
          <a:xfrm>
            <a:off x="665163" y="1600200"/>
            <a:ext cx="8402637" cy="4114800"/>
          </a:xfrm>
        </p:spPr>
        <p:txBody>
          <a:bodyPr/>
          <a:lstStyle/>
          <a:p>
            <a:r>
              <a:rPr lang="en-US" altLang="en-US" dirty="0">
                <a:ea typeface="ＭＳ Ｐゴシック" panose="020B0600070205080204" pitchFamily="34" charset="-128"/>
              </a:rPr>
              <a:t>If synoptic scale forecasts are reasonable and you have high-resolution mesoscale models available, you can start with their temperatures </a:t>
            </a:r>
            <a:r>
              <a:rPr lang="en-US" altLang="en-US" b="1" dirty="0">
                <a:ea typeface="ＭＳ Ｐゴシック" panose="020B0600070205080204" pitchFamily="34" charset="-128"/>
              </a:rPr>
              <a:t>IF they have enough resolution for the problem you are dealing with.</a:t>
            </a:r>
          </a:p>
          <a:p>
            <a:r>
              <a:rPr lang="en-US" altLang="en-US" dirty="0">
                <a:ea typeface="ＭＳ Ｐゴシック" panose="020B0600070205080204" pitchFamily="34" charset="-128"/>
              </a:rPr>
              <a:t>Issues in complex terrain and near coastlines when resolution is inadequate.</a:t>
            </a:r>
          </a:p>
          <a:p>
            <a:r>
              <a:rPr lang="en-US" altLang="en-US" dirty="0">
                <a:ea typeface="ＭＳ Ｐゴシック" panose="020B0600070205080204" pitchFamily="34" charset="-128"/>
              </a:rPr>
              <a:t>Issues with poor land use distribution (e.g., urban areas) or snow/moisture surfaces distribution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59BCC981-3E42-544E-879A-9CC491675724}"/>
              </a:ext>
            </a:extLst>
          </p:cNvPr>
          <p:cNvSpPr>
            <a:spLocks noGrp="1" noChangeArrowheads="1"/>
          </p:cNvSpPr>
          <p:nvPr>
            <p:ph type="title"/>
          </p:nvPr>
        </p:nvSpPr>
        <p:spPr/>
        <p:txBody>
          <a:bodyPr/>
          <a:lstStyle/>
          <a:p>
            <a:r>
              <a:rPr lang="en-US" altLang="en-US" b="1" dirty="0">
                <a:ea typeface="ＭＳ Ｐゴシック" panose="020B0600070205080204" pitchFamily="34" charset="-128"/>
              </a:rPr>
              <a:t>Approach to temperature</a:t>
            </a:r>
          </a:p>
        </p:txBody>
      </p:sp>
      <p:sp>
        <p:nvSpPr>
          <p:cNvPr id="198659" name="Content Placeholder 2">
            <a:extLst>
              <a:ext uri="{FF2B5EF4-FFF2-40B4-BE49-F238E27FC236}">
                <a16:creationId xmlns:a16="http://schemas.microsoft.com/office/drawing/2014/main" id="{8ABF276F-25B2-5246-AEB1-A6CFCC49D2AE}"/>
              </a:ext>
            </a:extLst>
          </p:cNvPr>
          <p:cNvSpPr>
            <a:spLocks noGrp="1" noChangeArrowheads="1"/>
          </p:cNvSpPr>
          <p:nvPr>
            <p:ph idx="1"/>
          </p:nvPr>
        </p:nvSpPr>
        <p:spPr/>
        <p:txBody>
          <a:bodyPr/>
          <a:lstStyle/>
          <a:p>
            <a:r>
              <a:rPr lang="en-US" altLang="en-US">
                <a:ea typeface="ＭＳ Ｐゴシック" panose="020B0600070205080204" pitchFamily="34" charset="-128"/>
              </a:rPr>
              <a:t>Keep in mind that many models have inadequate (too small) diurnal cycles</a:t>
            </a:r>
          </a:p>
          <a:p>
            <a:r>
              <a:rPr lang="en-US" altLang="en-US">
                <a:ea typeface="ＭＳ Ｐゴシック" panose="020B0600070205080204" pitchFamily="34" charset="-128"/>
              </a:rPr>
              <a:t>Nearly all mix too much in the vertical….thus, mix out shallow cold air in stable situations—producing a warm bias.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D8164AA1-C4AF-0548-8D9E-23C6E67F4210}"/>
              </a:ext>
            </a:extLst>
          </p:cNvPr>
          <p:cNvSpPr>
            <a:spLocks noGrp="1" noChangeArrowheads="1"/>
          </p:cNvSpPr>
          <p:nvPr>
            <p:ph type="title"/>
          </p:nvPr>
        </p:nvSpPr>
        <p:spPr/>
        <p:txBody>
          <a:bodyPr/>
          <a:lstStyle/>
          <a:p>
            <a:r>
              <a:rPr lang="en-US" altLang="en-US" b="1" dirty="0">
                <a:ea typeface="ＭＳ Ｐゴシック" panose="020B0600070205080204" pitchFamily="34" charset="-128"/>
              </a:rPr>
              <a:t>A very good approach for warm day maxima</a:t>
            </a:r>
          </a:p>
        </p:txBody>
      </p:sp>
      <p:sp>
        <p:nvSpPr>
          <p:cNvPr id="199683" name="Content Placeholder 2">
            <a:extLst>
              <a:ext uri="{FF2B5EF4-FFF2-40B4-BE49-F238E27FC236}">
                <a16:creationId xmlns:a16="http://schemas.microsoft.com/office/drawing/2014/main" id="{ECC1BD2E-FE9F-FD4A-9FE8-E6824F3BAACF}"/>
              </a:ext>
            </a:extLst>
          </p:cNvPr>
          <p:cNvSpPr>
            <a:spLocks noGrp="1" noChangeArrowheads="1"/>
          </p:cNvSpPr>
          <p:nvPr>
            <p:ph idx="1"/>
          </p:nvPr>
        </p:nvSpPr>
        <p:spPr>
          <a:xfrm>
            <a:off x="685800" y="1981200"/>
            <a:ext cx="4495800" cy="4114800"/>
          </a:xfrm>
        </p:spPr>
        <p:txBody>
          <a:bodyPr/>
          <a:lstStyle/>
          <a:p>
            <a:r>
              <a:rPr lang="en-US" altLang="en-US" dirty="0">
                <a:ea typeface="ＭＳ Ｐゴシック" panose="020B0600070205080204" pitchFamily="34" charset="-128"/>
              </a:rPr>
              <a:t>Full sun, no marine influence</a:t>
            </a:r>
          </a:p>
          <a:p>
            <a:r>
              <a:rPr lang="en-US" altLang="en-US" dirty="0">
                <a:ea typeface="ＭＳ Ｐゴシック" panose="020B0600070205080204" pitchFamily="34" charset="-128"/>
              </a:rPr>
              <a:t>Take 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temps down to SLP and add 1-4F to get maximum</a:t>
            </a:r>
          </a:p>
          <a:p>
            <a:r>
              <a:rPr lang="en-US" altLang="en-US" dirty="0">
                <a:ea typeface="ＭＳ Ｐゴシック" panose="020B0600070205080204" pitchFamily="34" charset="-128"/>
              </a:rPr>
              <a:t>Why does this work so well?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DA09B-0A91-374C-8200-6733C7FE7FA9}"/>
              </a:ext>
            </a:extLst>
          </p:cNvPr>
          <p:cNvSpPr>
            <a:spLocks noGrp="1"/>
          </p:cNvSpPr>
          <p:nvPr>
            <p:ph type="title"/>
          </p:nvPr>
        </p:nvSpPr>
        <p:spPr/>
        <p:txBody>
          <a:bodyPr/>
          <a:lstStyle/>
          <a:p>
            <a:r>
              <a:rPr lang="en-US" dirty="0"/>
              <a:t>Today (12Z sounding, SLP:1027 </a:t>
            </a:r>
            <a:r>
              <a:rPr lang="en-US" dirty="0" err="1"/>
              <a:t>hPa</a:t>
            </a:r>
            <a:r>
              <a:rPr lang="en-US" dirty="0"/>
              <a:t>)</a:t>
            </a:r>
          </a:p>
        </p:txBody>
      </p:sp>
      <p:pic>
        <p:nvPicPr>
          <p:cNvPr id="8" name="Content Placeholder 7" descr="Chart, line chart, scatter chart&#10;&#10;Description automatically generated">
            <a:extLst>
              <a:ext uri="{FF2B5EF4-FFF2-40B4-BE49-F238E27FC236}">
                <a16:creationId xmlns:a16="http://schemas.microsoft.com/office/drawing/2014/main" id="{6CEE824A-B793-4847-A79F-EE8F2B3BAB9F}"/>
              </a:ext>
            </a:extLst>
          </p:cNvPr>
          <p:cNvPicPr>
            <a:picLocks noGrp="1" noChangeAspect="1"/>
          </p:cNvPicPr>
          <p:nvPr>
            <p:ph idx="1"/>
          </p:nvPr>
        </p:nvPicPr>
        <p:blipFill>
          <a:blip r:embed="rId2"/>
          <a:stretch>
            <a:fillRect/>
          </a:stretch>
        </p:blipFill>
        <p:spPr>
          <a:xfrm>
            <a:off x="152400" y="2672302"/>
            <a:ext cx="7772400" cy="2433099"/>
          </a:xfrm>
        </p:spPr>
      </p:pic>
      <p:cxnSp>
        <p:nvCxnSpPr>
          <p:cNvPr id="10" name="Straight Connector 9">
            <a:extLst>
              <a:ext uri="{FF2B5EF4-FFF2-40B4-BE49-F238E27FC236}">
                <a16:creationId xmlns:a16="http://schemas.microsoft.com/office/drawing/2014/main" id="{3A9C3582-70A5-054F-9C91-92B78627C99D}"/>
              </a:ext>
            </a:extLst>
          </p:cNvPr>
          <p:cNvCxnSpPr/>
          <p:nvPr/>
        </p:nvCxnSpPr>
        <p:spPr bwMode="auto">
          <a:xfrm>
            <a:off x="6172200" y="3581400"/>
            <a:ext cx="12954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FF74CBE6-3100-B241-843F-7B909ED8DE97}"/>
              </a:ext>
            </a:extLst>
          </p:cNvPr>
          <p:cNvSpPr txBox="1"/>
          <p:nvPr/>
        </p:nvSpPr>
        <p:spPr>
          <a:xfrm>
            <a:off x="1981200" y="5563438"/>
            <a:ext cx="1754006" cy="461665"/>
          </a:xfrm>
          <a:prstGeom prst="rect">
            <a:avLst/>
          </a:prstGeom>
          <a:noFill/>
        </p:spPr>
        <p:txBody>
          <a:bodyPr wrap="none" rtlCol="0">
            <a:spAutoFit/>
          </a:bodyPr>
          <a:lstStyle/>
          <a:p>
            <a:r>
              <a:rPr lang="en-US" dirty="0"/>
              <a:t>~16C or 61F</a:t>
            </a:r>
          </a:p>
        </p:txBody>
      </p:sp>
    </p:spTree>
    <p:extLst>
      <p:ext uri="{BB962C8B-B14F-4D97-AF65-F5344CB8AC3E}">
        <p14:creationId xmlns:p14="http://schemas.microsoft.com/office/powerpoint/2010/main" val="5073022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A62D-CF46-F042-9AFA-B7CD96ED303E}"/>
              </a:ext>
            </a:extLst>
          </p:cNvPr>
          <p:cNvSpPr>
            <a:spLocks noGrp="1"/>
          </p:cNvSpPr>
          <p:nvPr>
            <p:ph type="title"/>
          </p:nvPr>
        </p:nvSpPr>
        <p:spPr/>
        <p:txBody>
          <a:bodyPr/>
          <a:lstStyle/>
          <a:p>
            <a:r>
              <a:rPr lang="en-US" dirty="0"/>
              <a:t>Check Out Today’s WRF Sounding</a:t>
            </a:r>
          </a:p>
        </p:txBody>
      </p:sp>
      <p:sp>
        <p:nvSpPr>
          <p:cNvPr id="3" name="Content Placeholder 2">
            <a:extLst>
              <a:ext uri="{FF2B5EF4-FFF2-40B4-BE49-F238E27FC236}">
                <a16:creationId xmlns:a16="http://schemas.microsoft.com/office/drawing/2014/main" id="{480CAD90-E391-4848-9B8E-1534BA256DA9}"/>
              </a:ext>
            </a:extLst>
          </p:cNvPr>
          <p:cNvSpPr>
            <a:spLocks noGrp="1"/>
          </p:cNvSpPr>
          <p:nvPr>
            <p:ph idx="1"/>
          </p:nvPr>
        </p:nvSpPr>
        <p:spPr/>
        <p:txBody>
          <a:bodyPr/>
          <a:lstStyle/>
          <a:p>
            <a:pPr marL="0" indent="0">
              <a:buNone/>
            </a:pPr>
            <a:r>
              <a:rPr lang="en-US" dirty="0">
                <a:hlinkClick r:id="rId2"/>
              </a:rPr>
              <a:t>https://</a:t>
            </a:r>
            <a:r>
              <a:rPr lang="en-US" dirty="0" err="1">
                <a:hlinkClick r:id="rId2"/>
              </a:rPr>
              <a:t>a.atmos.washington.edu</a:t>
            </a:r>
            <a:r>
              <a:rPr lang="en-US" dirty="0">
                <a:hlinkClick r:id="rId2"/>
              </a:rPr>
              <a:t>/~ovens/loops/wxloop.cgi?mm5d3_snd_ksea+2021041212///3</a:t>
            </a:r>
            <a:endParaRPr lang="en-US" dirty="0"/>
          </a:p>
        </p:txBody>
      </p:sp>
    </p:spTree>
    <p:extLst>
      <p:ext uri="{BB962C8B-B14F-4D97-AF65-F5344CB8AC3E}">
        <p14:creationId xmlns:p14="http://schemas.microsoft.com/office/powerpoint/2010/main" val="34835303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4405E-A5FA-F247-BCD3-31ED96CA9350}"/>
              </a:ext>
            </a:extLst>
          </p:cNvPr>
          <p:cNvSpPr>
            <a:spLocks noGrp="1"/>
          </p:cNvSpPr>
          <p:nvPr>
            <p:ph type="title"/>
          </p:nvPr>
        </p:nvSpPr>
        <p:spPr>
          <a:xfrm>
            <a:off x="685800" y="609600"/>
            <a:ext cx="8077200" cy="1143000"/>
          </a:xfrm>
        </p:spPr>
        <p:txBody>
          <a:bodyPr/>
          <a:lstStyle/>
          <a:p>
            <a:r>
              <a:rPr lang="en-US" dirty="0"/>
              <a:t>Always Keep in Mind Verification Statistics of Models</a:t>
            </a:r>
          </a:p>
        </p:txBody>
      </p:sp>
      <p:pic>
        <p:nvPicPr>
          <p:cNvPr id="5" name="Content Placeholder 4" descr="Chart&#10;&#10;Description automatically generated">
            <a:extLst>
              <a:ext uri="{FF2B5EF4-FFF2-40B4-BE49-F238E27FC236}">
                <a16:creationId xmlns:a16="http://schemas.microsoft.com/office/drawing/2014/main" id="{BEA9DF9E-CFAC-5741-B414-31DC22D7AD38}"/>
              </a:ext>
            </a:extLst>
          </p:cNvPr>
          <p:cNvPicPr>
            <a:picLocks noGrp="1" noChangeAspect="1"/>
          </p:cNvPicPr>
          <p:nvPr>
            <p:ph idx="1"/>
          </p:nvPr>
        </p:nvPicPr>
        <p:blipFill>
          <a:blip r:embed="rId2"/>
          <a:stretch>
            <a:fillRect/>
          </a:stretch>
        </p:blipFill>
        <p:spPr>
          <a:xfrm>
            <a:off x="4584700" y="2362200"/>
            <a:ext cx="3860800" cy="3098800"/>
          </a:xfrm>
        </p:spPr>
      </p:pic>
      <p:pic>
        <p:nvPicPr>
          <p:cNvPr id="7" name="Picture 6" descr="Chart&#10;&#10;Description automatically generated">
            <a:extLst>
              <a:ext uri="{FF2B5EF4-FFF2-40B4-BE49-F238E27FC236}">
                <a16:creationId xmlns:a16="http://schemas.microsoft.com/office/drawing/2014/main" id="{7CF4AF3F-585B-FC4D-9D0F-BB1C3C3CA6DC}"/>
              </a:ext>
            </a:extLst>
          </p:cNvPr>
          <p:cNvPicPr>
            <a:picLocks noChangeAspect="1"/>
          </p:cNvPicPr>
          <p:nvPr/>
        </p:nvPicPr>
        <p:blipFill>
          <a:blip r:embed="rId3"/>
          <a:stretch>
            <a:fillRect/>
          </a:stretch>
        </p:blipFill>
        <p:spPr>
          <a:xfrm>
            <a:off x="304800" y="2362200"/>
            <a:ext cx="3860800" cy="3098800"/>
          </a:xfrm>
          <a:prstGeom prst="rect">
            <a:avLst/>
          </a:prstGeom>
        </p:spPr>
      </p:pic>
    </p:spTree>
    <p:extLst>
      <p:ext uri="{BB962C8B-B14F-4D97-AF65-F5344CB8AC3E}">
        <p14:creationId xmlns:p14="http://schemas.microsoft.com/office/powerpoint/2010/main" val="34174439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7C835-5519-5F4B-9E42-70E53E2F7E01}"/>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A14293F9-D12B-3B41-AD2F-3542BF293A5A}"/>
              </a:ext>
            </a:extLst>
          </p:cNvPr>
          <p:cNvPicPr>
            <a:picLocks noGrp="1" noChangeAspect="1"/>
          </p:cNvPicPr>
          <p:nvPr>
            <p:ph idx="1"/>
          </p:nvPr>
        </p:nvPicPr>
        <p:blipFill>
          <a:blip r:embed="rId2"/>
          <a:stretch>
            <a:fillRect/>
          </a:stretch>
        </p:blipFill>
        <p:spPr>
          <a:xfrm>
            <a:off x="387350" y="2209800"/>
            <a:ext cx="3886200" cy="3098800"/>
          </a:xfrm>
        </p:spPr>
      </p:pic>
      <p:pic>
        <p:nvPicPr>
          <p:cNvPr id="7" name="Picture 6" descr="Chart, line chart&#10;&#10;Description automatically generated">
            <a:extLst>
              <a:ext uri="{FF2B5EF4-FFF2-40B4-BE49-F238E27FC236}">
                <a16:creationId xmlns:a16="http://schemas.microsoft.com/office/drawing/2014/main" id="{A5F8E7CA-6C2E-1247-93C3-ACB1DEED5D9A}"/>
              </a:ext>
            </a:extLst>
          </p:cNvPr>
          <p:cNvPicPr>
            <a:picLocks noChangeAspect="1"/>
          </p:cNvPicPr>
          <p:nvPr/>
        </p:nvPicPr>
        <p:blipFill>
          <a:blip r:embed="rId3"/>
          <a:stretch>
            <a:fillRect/>
          </a:stretch>
        </p:blipFill>
        <p:spPr>
          <a:xfrm>
            <a:off x="4495800" y="2209800"/>
            <a:ext cx="3886200" cy="3098800"/>
          </a:xfrm>
          <a:prstGeom prst="rect">
            <a:avLst/>
          </a:prstGeom>
        </p:spPr>
      </p:pic>
    </p:spTree>
    <p:extLst>
      <p:ext uri="{BB962C8B-B14F-4D97-AF65-F5344CB8AC3E}">
        <p14:creationId xmlns:p14="http://schemas.microsoft.com/office/powerpoint/2010/main" val="1618005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3844-53F5-C54A-B288-0F7CD8843F47}"/>
              </a:ext>
            </a:extLst>
          </p:cNvPr>
          <p:cNvSpPr>
            <a:spLocks noGrp="1"/>
          </p:cNvSpPr>
          <p:nvPr>
            <p:ph type="title"/>
          </p:nvPr>
        </p:nvSpPr>
        <p:spPr/>
        <p:txBody>
          <a:bodyPr/>
          <a:lstStyle/>
          <a:p>
            <a:r>
              <a:rPr lang="en-US" dirty="0"/>
              <a:t>Errors Vary Spatially</a:t>
            </a:r>
          </a:p>
        </p:txBody>
      </p:sp>
      <p:pic>
        <p:nvPicPr>
          <p:cNvPr id="5" name="Content Placeholder 4" descr="Chart, scatter chart&#10;&#10;Description automatically generated">
            <a:extLst>
              <a:ext uri="{FF2B5EF4-FFF2-40B4-BE49-F238E27FC236}">
                <a16:creationId xmlns:a16="http://schemas.microsoft.com/office/drawing/2014/main" id="{0C10A621-5D1D-4C41-84CF-7E5165B63CBE}"/>
              </a:ext>
            </a:extLst>
          </p:cNvPr>
          <p:cNvPicPr>
            <a:picLocks noGrp="1" noChangeAspect="1"/>
          </p:cNvPicPr>
          <p:nvPr>
            <p:ph idx="1"/>
          </p:nvPr>
        </p:nvPicPr>
        <p:blipFill>
          <a:blip r:embed="rId2"/>
          <a:stretch>
            <a:fillRect/>
          </a:stretch>
        </p:blipFill>
        <p:spPr>
          <a:xfrm>
            <a:off x="5105400" y="2209800"/>
            <a:ext cx="3758406" cy="3123870"/>
          </a:xfrm>
        </p:spPr>
      </p:pic>
      <p:pic>
        <p:nvPicPr>
          <p:cNvPr id="7" name="Picture 6" descr="Chart, scatter chart&#10;&#10;Description automatically generated">
            <a:extLst>
              <a:ext uri="{FF2B5EF4-FFF2-40B4-BE49-F238E27FC236}">
                <a16:creationId xmlns:a16="http://schemas.microsoft.com/office/drawing/2014/main" id="{CC2D3D5F-E4EC-2048-B606-6A653F14F1B6}"/>
              </a:ext>
            </a:extLst>
          </p:cNvPr>
          <p:cNvPicPr>
            <a:picLocks noChangeAspect="1"/>
          </p:cNvPicPr>
          <p:nvPr/>
        </p:nvPicPr>
        <p:blipFill>
          <a:blip r:embed="rId3"/>
          <a:stretch>
            <a:fillRect/>
          </a:stretch>
        </p:blipFill>
        <p:spPr>
          <a:xfrm>
            <a:off x="914400" y="2209800"/>
            <a:ext cx="3972719" cy="3302000"/>
          </a:xfrm>
          <a:prstGeom prst="rect">
            <a:avLst/>
          </a:prstGeom>
        </p:spPr>
      </p:pic>
    </p:spTree>
    <p:extLst>
      <p:ext uri="{BB962C8B-B14F-4D97-AF65-F5344CB8AC3E}">
        <p14:creationId xmlns:p14="http://schemas.microsoft.com/office/powerpoint/2010/main" val="37806815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a:extLst>
              <a:ext uri="{FF2B5EF4-FFF2-40B4-BE49-F238E27FC236}">
                <a16:creationId xmlns:a16="http://schemas.microsoft.com/office/drawing/2014/main" id="{151373BC-4FB8-E447-8E87-6C7A6FE4F242}"/>
              </a:ext>
            </a:extLst>
          </p:cNvPr>
          <p:cNvSpPr>
            <a:spLocks noGrp="1" noChangeArrowheads="1"/>
          </p:cNvSpPr>
          <p:nvPr>
            <p:ph type="title"/>
          </p:nvPr>
        </p:nvSpPr>
        <p:spPr>
          <a:xfrm>
            <a:off x="685800" y="1524000"/>
            <a:ext cx="7772400" cy="1143000"/>
          </a:xfrm>
        </p:spPr>
        <p:txBody>
          <a:bodyPr/>
          <a:lstStyle/>
          <a:p>
            <a:r>
              <a:rPr lang="en-US" altLang="en-US" b="1" dirty="0">
                <a:ea typeface="ＭＳ Ｐゴシック" panose="020B0600070205080204" pitchFamily="34" charset="-128"/>
              </a:rPr>
              <a:t>MOS temps are hard to beat on “typical” days</a:t>
            </a:r>
          </a:p>
        </p:txBody>
      </p:sp>
      <p:sp>
        <p:nvSpPr>
          <p:cNvPr id="200707" name="Content Placeholder 2">
            <a:extLst>
              <a:ext uri="{FF2B5EF4-FFF2-40B4-BE49-F238E27FC236}">
                <a16:creationId xmlns:a16="http://schemas.microsoft.com/office/drawing/2014/main" id="{4FD162DE-9660-9547-A1C6-6DD82B89319F}"/>
              </a:ext>
            </a:extLst>
          </p:cNvPr>
          <p:cNvSpPr>
            <a:spLocks noGrp="1" noChangeArrowheads="1"/>
          </p:cNvSpPr>
          <p:nvPr>
            <p:ph idx="1"/>
          </p:nvPr>
        </p:nvSpPr>
        <p:spPr>
          <a:xfrm>
            <a:off x="685800" y="2857500"/>
            <a:ext cx="7772400" cy="4114800"/>
          </a:xfrm>
        </p:spPr>
        <p:txBody>
          <a:bodyPr/>
          <a:lstStyle/>
          <a:p>
            <a:endParaRPr lang="en-US" altLang="en-US" dirty="0">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1026">
            <a:extLst>
              <a:ext uri="{FF2B5EF4-FFF2-40B4-BE49-F238E27FC236}">
                <a16:creationId xmlns:a16="http://schemas.microsoft.com/office/drawing/2014/main" id="{D9D1137B-489D-E741-B38C-40DDFACEB9EA}"/>
              </a:ext>
            </a:extLst>
          </p:cNvPr>
          <p:cNvSpPr>
            <a:spLocks noChangeArrowheads="1"/>
          </p:cNvSpPr>
          <p:nvPr/>
        </p:nvSpPr>
        <p:spPr bwMode="auto">
          <a:xfrm>
            <a:off x="4729163" y="5783263"/>
            <a:ext cx="4100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endParaRPr lang="en-US" altLang="en-US" sz="3200"/>
          </a:p>
        </p:txBody>
      </p:sp>
      <p:sp>
        <p:nvSpPr>
          <p:cNvPr id="34819" name="Rectangle 1027">
            <a:extLst>
              <a:ext uri="{FF2B5EF4-FFF2-40B4-BE49-F238E27FC236}">
                <a16:creationId xmlns:a16="http://schemas.microsoft.com/office/drawing/2014/main" id="{41C91EB5-AB57-314D-8384-1D02E8BAE7C2}"/>
              </a:ext>
            </a:extLst>
          </p:cNvPr>
          <p:cNvSpPr>
            <a:spLocks noChangeArrowheads="1"/>
          </p:cNvSpPr>
          <p:nvPr/>
        </p:nvSpPr>
        <p:spPr bwMode="auto">
          <a:xfrm>
            <a:off x="482600" y="136525"/>
            <a:ext cx="81772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1.33 km grid spacing, Pass Height = 150 m</a:t>
            </a:r>
          </a:p>
        </p:txBody>
      </p:sp>
      <p:grpSp>
        <p:nvGrpSpPr>
          <p:cNvPr id="34820" name="Group 1028">
            <a:extLst>
              <a:ext uri="{FF2B5EF4-FFF2-40B4-BE49-F238E27FC236}">
                <a16:creationId xmlns:a16="http://schemas.microsoft.com/office/drawing/2014/main" id="{8FF9498C-1EB5-7147-9960-AC616993BD1C}"/>
              </a:ext>
            </a:extLst>
          </p:cNvPr>
          <p:cNvGrpSpPr>
            <a:grpSpLocks/>
          </p:cNvGrpSpPr>
          <p:nvPr/>
        </p:nvGrpSpPr>
        <p:grpSpPr bwMode="auto">
          <a:xfrm>
            <a:off x="762000" y="658813"/>
            <a:ext cx="7620000" cy="6096000"/>
            <a:chOff x="480" y="240"/>
            <a:chExt cx="4800" cy="3840"/>
          </a:xfrm>
        </p:grpSpPr>
        <p:pic>
          <p:nvPicPr>
            <p:cNvPr id="34821" name="Picture 1029" descr="S:\Gorge_Docs\Meetings\200108MesoMeeting\images\horiz_res_r2\D4_TPW_305.gif">
              <a:extLst>
                <a:ext uri="{FF2B5EF4-FFF2-40B4-BE49-F238E27FC236}">
                  <a16:creationId xmlns:a16="http://schemas.microsoft.com/office/drawing/2014/main" id="{9D99A932-DE63-2047-96BC-93A146B29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40"/>
              <a:ext cx="480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2" name="Group 1030">
              <a:extLst>
                <a:ext uri="{FF2B5EF4-FFF2-40B4-BE49-F238E27FC236}">
                  <a16:creationId xmlns:a16="http://schemas.microsoft.com/office/drawing/2014/main" id="{21AD7484-FD98-9A44-A326-7D7EBDA511A4}"/>
                </a:ext>
              </a:extLst>
            </p:cNvPr>
            <p:cNvGrpSpPr>
              <a:grpSpLocks/>
            </p:cNvGrpSpPr>
            <p:nvPr/>
          </p:nvGrpSpPr>
          <p:grpSpPr bwMode="auto">
            <a:xfrm>
              <a:off x="965" y="2088"/>
              <a:ext cx="2491" cy="1516"/>
              <a:chOff x="965" y="2088"/>
              <a:chExt cx="2491" cy="1516"/>
            </a:xfrm>
          </p:grpSpPr>
          <p:grpSp>
            <p:nvGrpSpPr>
              <p:cNvPr id="34823" name="Group 1031">
                <a:extLst>
                  <a:ext uri="{FF2B5EF4-FFF2-40B4-BE49-F238E27FC236}">
                    <a16:creationId xmlns:a16="http://schemas.microsoft.com/office/drawing/2014/main" id="{7D1369D4-C40C-E940-A84B-A63B53E92190}"/>
                  </a:ext>
                </a:extLst>
              </p:cNvPr>
              <p:cNvGrpSpPr>
                <a:grpSpLocks/>
              </p:cNvGrpSpPr>
              <p:nvPr/>
            </p:nvGrpSpPr>
            <p:grpSpPr bwMode="auto">
              <a:xfrm>
                <a:off x="965" y="2222"/>
                <a:ext cx="2491" cy="1382"/>
                <a:chOff x="965" y="2222"/>
                <a:chExt cx="2491" cy="1382"/>
              </a:xfrm>
            </p:grpSpPr>
            <p:sp>
              <p:nvSpPr>
                <p:cNvPr id="34825" name="Text Box 1032">
                  <a:extLst>
                    <a:ext uri="{FF2B5EF4-FFF2-40B4-BE49-F238E27FC236}">
                      <a16:creationId xmlns:a16="http://schemas.microsoft.com/office/drawing/2014/main" id="{0EA7091B-4665-7449-8791-9CAA0AFB7726}"/>
                    </a:ext>
                  </a:extLst>
                </p:cNvPr>
                <p:cNvSpPr txBox="1">
                  <a:spLocks noChangeArrowheads="1"/>
                </p:cNvSpPr>
                <p:nvPr/>
              </p:nvSpPr>
              <p:spPr bwMode="auto">
                <a:xfrm>
                  <a:off x="965" y="3245"/>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Portland</a:t>
                  </a:r>
                </a:p>
              </p:txBody>
            </p:sp>
            <p:sp>
              <p:nvSpPr>
                <p:cNvPr id="34826" name="Text Box 1033">
                  <a:extLst>
                    <a:ext uri="{FF2B5EF4-FFF2-40B4-BE49-F238E27FC236}">
                      <a16:creationId xmlns:a16="http://schemas.microsoft.com/office/drawing/2014/main" id="{E90C62F8-429F-5044-B574-1598DCE9E781}"/>
                    </a:ext>
                  </a:extLst>
                </p:cNvPr>
                <p:cNvSpPr txBox="1">
                  <a:spLocks noChangeArrowheads="1"/>
                </p:cNvSpPr>
                <p:nvPr/>
              </p:nvSpPr>
              <p:spPr bwMode="auto">
                <a:xfrm>
                  <a:off x="1314" y="3412"/>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Troutdale</a:t>
                  </a:r>
                </a:p>
              </p:txBody>
            </p:sp>
            <p:sp>
              <p:nvSpPr>
                <p:cNvPr id="34827" name="Text Box 1034">
                  <a:extLst>
                    <a:ext uri="{FF2B5EF4-FFF2-40B4-BE49-F238E27FC236}">
                      <a16:creationId xmlns:a16="http://schemas.microsoft.com/office/drawing/2014/main" id="{B2D9392A-DB35-5D4F-B0E6-3A0687456327}"/>
                    </a:ext>
                  </a:extLst>
                </p:cNvPr>
                <p:cNvSpPr txBox="1">
                  <a:spLocks noChangeArrowheads="1"/>
                </p:cNvSpPr>
                <p:nvPr/>
              </p:nvSpPr>
              <p:spPr bwMode="auto">
                <a:xfrm>
                  <a:off x="2784" y="3245"/>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The Dalles</a:t>
                  </a:r>
                </a:p>
              </p:txBody>
            </p:sp>
            <p:sp>
              <p:nvSpPr>
                <p:cNvPr id="34828" name="Line 1035">
                  <a:extLst>
                    <a:ext uri="{FF2B5EF4-FFF2-40B4-BE49-F238E27FC236}">
                      <a16:creationId xmlns:a16="http://schemas.microsoft.com/office/drawing/2014/main" id="{9DA38D0D-5BBA-E240-A6AA-5C098757FD14}"/>
                    </a:ext>
                  </a:extLst>
                </p:cNvPr>
                <p:cNvSpPr>
                  <a:spLocks noChangeShapeType="1"/>
                </p:cNvSpPr>
                <p:nvPr/>
              </p:nvSpPr>
              <p:spPr bwMode="auto">
                <a:xfrm flipV="1">
                  <a:off x="1210" y="2449"/>
                  <a:ext cx="211" cy="848"/>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9" name="Text Box 1036">
                  <a:extLst>
                    <a:ext uri="{FF2B5EF4-FFF2-40B4-BE49-F238E27FC236}">
                      <a16:creationId xmlns:a16="http://schemas.microsoft.com/office/drawing/2014/main" id="{9320A27B-E2E1-4A4F-B9D4-E35DA729D60E}"/>
                    </a:ext>
                  </a:extLst>
                </p:cNvPr>
                <p:cNvSpPr txBox="1">
                  <a:spLocks noChangeArrowheads="1"/>
                </p:cNvSpPr>
                <p:nvPr/>
              </p:nvSpPr>
              <p:spPr bwMode="auto">
                <a:xfrm>
                  <a:off x="1717" y="3245"/>
                  <a:ext cx="8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Cascade Locks</a:t>
                  </a:r>
                </a:p>
              </p:txBody>
            </p:sp>
            <p:sp>
              <p:nvSpPr>
                <p:cNvPr id="34830" name="Line 1037">
                  <a:extLst>
                    <a:ext uri="{FF2B5EF4-FFF2-40B4-BE49-F238E27FC236}">
                      <a16:creationId xmlns:a16="http://schemas.microsoft.com/office/drawing/2014/main" id="{F96993A7-7DCA-1F43-837C-30D6BBEF0597}"/>
                    </a:ext>
                  </a:extLst>
                </p:cNvPr>
                <p:cNvSpPr>
                  <a:spLocks noChangeShapeType="1"/>
                </p:cNvSpPr>
                <p:nvPr/>
              </p:nvSpPr>
              <p:spPr bwMode="auto">
                <a:xfrm flipV="1">
                  <a:off x="1631" y="2533"/>
                  <a:ext cx="1" cy="924"/>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31" name="Line 1038">
                  <a:extLst>
                    <a:ext uri="{FF2B5EF4-FFF2-40B4-BE49-F238E27FC236}">
                      <a16:creationId xmlns:a16="http://schemas.microsoft.com/office/drawing/2014/main" id="{BAAFF59E-EAD7-0743-8505-EAEB7A063090}"/>
                    </a:ext>
                  </a:extLst>
                </p:cNvPr>
                <p:cNvSpPr>
                  <a:spLocks noChangeShapeType="1"/>
                </p:cNvSpPr>
                <p:nvPr/>
              </p:nvSpPr>
              <p:spPr bwMode="auto">
                <a:xfrm flipV="1">
                  <a:off x="2160" y="2322"/>
                  <a:ext cx="2" cy="98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32" name="Line 1039">
                  <a:extLst>
                    <a:ext uri="{FF2B5EF4-FFF2-40B4-BE49-F238E27FC236}">
                      <a16:creationId xmlns:a16="http://schemas.microsoft.com/office/drawing/2014/main" id="{638BC5E2-B9EC-9645-B0CB-9BB14F321716}"/>
                    </a:ext>
                  </a:extLst>
                </p:cNvPr>
                <p:cNvSpPr>
                  <a:spLocks noChangeShapeType="1"/>
                </p:cNvSpPr>
                <p:nvPr/>
              </p:nvSpPr>
              <p:spPr bwMode="auto">
                <a:xfrm flipH="1" flipV="1">
                  <a:off x="2918" y="2417"/>
                  <a:ext cx="139" cy="89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33" name="Text Box 1040">
                  <a:extLst>
                    <a:ext uri="{FF2B5EF4-FFF2-40B4-BE49-F238E27FC236}">
                      <a16:creationId xmlns:a16="http://schemas.microsoft.com/office/drawing/2014/main" id="{C6068074-0ECB-7B40-87DF-24A3F7FA4CAE}"/>
                    </a:ext>
                  </a:extLst>
                </p:cNvPr>
                <p:cNvSpPr txBox="1">
                  <a:spLocks noChangeArrowheads="1"/>
                </p:cNvSpPr>
                <p:nvPr/>
              </p:nvSpPr>
              <p:spPr bwMode="auto">
                <a:xfrm>
                  <a:off x="2810" y="2222"/>
                  <a:ext cx="2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a:latin typeface="Times New Roman" panose="02020603050405020304" pitchFamily="18" charset="0"/>
                    </a:rPr>
                    <a:t>•</a:t>
                  </a:r>
                </a:p>
              </p:txBody>
            </p:sp>
          </p:grpSp>
          <p:sp>
            <p:nvSpPr>
              <p:cNvPr id="34824" name="Rectangle 1041">
                <a:extLst>
                  <a:ext uri="{FF2B5EF4-FFF2-40B4-BE49-F238E27FC236}">
                    <a16:creationId xmlns:a16="http://schemas.microsoft.com/office/drawing/2014/main" id="{30A64095-2FE9-1544-A595-2BF865922241}"/>
                  </a:ext>
                </a:extLst>
              </p:cNvPr>
              <p:cNvSpPr>
                <a:spLocks noChangeArrowheads="1"/>
              </p:cNvSpPr>
              <p:nvPr/>
            </p:nvSpPr>
            <p:spPr bwMode="auto">
              <a:xfrm>
                <a:off x="1362" y="2088"/>
                <a:ext cx="924" cy="55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endParaRPr lang="en-US" altLang="en-US">
                  <a:latin typeface="Times New Roman" panose="02020603050405020304" pitchFamily="18" charset="0"/>
                </a:endParaRPr>
              </a:p>
            </p:txBody>
          </p:sp>
        </p:grpSp>
      </p:gr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a:extLst>
              <a:ext uri="{FF2B5EF4-FFF2-40B4-BE49-F238E27FC236}">
                <a16:creationId xmlns:a16="http://schemas.microsoft.com/office/drawing/2014/main" id="{2F64F5D1-85EE-BF4F-9348-DE51EF6DFF5D}"/>
              </a:ext>
            </a:extLst>
          </p:cNvPr>
          <p:cNvSpPr>
            <a:spLocks noChangeArrowheads="1"/>
          </p:cNvSpPr>
          <p:nvPr/>
        </p:nvSpPr>
        <p:spPr bwMode="auto">
          <a:xfrm>
            <a:off x="1981200" y="167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95586" name="Picture 3" descr="mae_T_bar">
            <a:extLst>
              <a:ext uri="{FF2B5EF4-FFF2-40B4-BE49-F238E27FC236}">
                <a16:creationId xmlns:a16="http://schemas.microsoft.com/office/drawing/2014/main" id="{C5A1755E-B76E-8646-BEE6-CF2C6EB43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6781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4">
            <a:extLst>
              <a:ext uri="{FF2B5EF4-FFF2-40B4-BE49-F238E27FC236}">
                <a16:creationId xmlns:a16="http://schemas.microsoft.com/office/drawing/2014/main" id="{988D038E-7675-6F48-BB16-FBDAD844A9A2}"/>
              </a:ext>
            </a:extLst>
          </p:cNvPr>
          <p:cNvSpPr>
            <a:spLocks noChangeArrowheads="1"/>
          </p:cNvSpPr>
          <p:nvPr/>
        </p:nvSpPr>
        <p:spPr bwMode="auto">
          <a:xfrm>
            <a:off x="762000" y="5410200"/>
            <a:ext cx="7696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Helvetica" pitchFamily="2" charset="0"/>
              </a:rPr>
              <a:t>MAE (</a:t>
            </a:r>
            <a:r>
              <a:rPr lang="en-US" altLang="en-US" sz="2400">
                <a:latin typeface="Helvetica" pitchFamily="2" charset="0"/>
                <a:sym typeface="Symbol" pitchFamily="2" charset="2"/>
              </a:rPr>
              <a:t></a:t>
            </a:r>
            <a:r>
              <a:rPr lang="en-US" altLang="en-US" sz="2400">
                <a:latin typeface="Helvetica" pitchFamily="2" charset="0"/>
              </a:rPr>
              <a:t>F) for the seven forecast types for all stations, all time periods, 1 August</a:t>
            </a:r>
            <a:r>
              <a:rPr lang="en-US" altLang="en-US" sz="2400">
                <a:latin typeface="Helvetica" pitchFamily="2" charset="0"/>
                <a:sym typeface="Symbol" pitchFamily="2" charset="2"/>
              </a:rPr>
              <a:t>  2003 – 1 August 2004.  </a:t>
            </a:r>
          </a:p>
          <a:p>
            <a:pPr>
              <a:spcBef>
                <a:spcPct val="0"/>
              </a:spcBef>
              <a:buFontTx/>
              <a:buNone/>
            </a:pPr>
            <a:endParaRPr lang="en-US" altLang="en-US" sz="2400">
              <a:latin typeface="Helvetica" pitchFamily="2" charset="0"/>
              <a:sym typeface="Symbol" pitchFamily="2" charset="2"/>
            </a:endParaRPr>
          </a:p>
        </p:txBody>
      </p:sp>
      <p:sp>
        <p:nvSpPr>
          <p:cNvPr id="195588" name="Text Box 5">
            <a:extLst>
              <a:ext uri="{FF2B5EF4-FFF2-40B4-BE49-F238E27FC236}">
                <a16:creationId xmlns:a16="http://schemas.microsoft.com/office/drawing/2014/main" id="{FD1B16F4-1846-9042-9A64-D10F07ECA228}"/>
              </a:ext>
            </a:extLst>
          </p:cNvPr>
          <p:cNvSpPr txBox="1">
            <a:spLocks noChangeArrowheads="1"/>
          </p:cNvSpPr>
          <p:nvPr/>
        </p:nvSpPr>
        <p:spPr bwMode="auto">
          <a:xfrm>
            <a:off x="3276600" y="152400"/>
            <a:ext cx="2000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800">
                <a:latin typeface="Times New Roman" panose="02020603050405020304" pitchFamily="18" charset="0"/>
              </a:rPr>
              <a:t>Temperature</a:t>
            </a:r>
            <a:endParaRPr lang="en-US" altLang="en-US" sz="4800">
              <a:latin typeface="Times New Roman" panose="02020603050405020304" pitchFamily="18" charset="0"/>
            </a:endParaRPr>
          </a:p>
        </p:txBody>
      </p:sp>
    </p:spTree>
    <p:extLst>
      <p:ext uri="{BB962C8B-B14F-4D97-AF65-F5344CB8AC3E}">
        <p14:creationId xmlns:p14="http://schemas.microsoft.com/office/powerpoint/2010/main" val="17569549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id="{506E4A67-A866-9148-BB97-8B5A42ACD708}"/>
              </a:ext>
            </a:extLst>
          </p:cNvPr>
          <p:cNvSpPr>
            <a:spLocks noGrp="1" noChangeArrowheads="1"/>
          </p:cNvSpPr>
          <p:nvPr>
            <p:ph type="ctrTitle"/>
          </p:nvPr>
        </p:nvSpPr>
        <p:spPr/>
        <p:txBody>
          <a:bodyPr/>
          <a:lstStyle/>
          <a:p>
            <a:r>
              <a:rPr lang="en-US" altLang="en-US" dirty="0">
                <a:ea typeface="ＭＳ Ｐゴシック" panose="020B0600070205080204" pitchFamily="34" charset="-128"/>
              </a:rPr>
              <a:t>Private Sector Temps are often better than the NWS Forecasts</a:t>
            </a:r>
          </a:p>
        </p:txBody>
      </p:sp>
      <p:sp>
        <p:nvSpPr>
          <p:cNvPr id="204803" name="Subtitle 2">
            <a:extLst>
              <a:ext uri="{FF2B5EF4-FFF2-40B4-BE49-F238E27FC236}">
                <a16:creationId xmlns:a16="http://schemas.microsoft.com/office/drawing/2014/main" id="{23E7C4BB-267D-5747-9456-0ADDBF1BB79D}"/>
              </a:ext>
            </a:extLst>
          </p:cNvPr>
          <p:cNvSpPr>
            <a:spLocks noGrp="1" noChangeArrowheads="1"/>
          </p:cNvSpPr>
          <p:nvPr>
            <p:ph type="subTitle" idx="1"/>
          </p:nvPr>
        </p:nvSpPr>
        <p:spPr/>
        <p:txBody>
          <a:bodyPr/>
          <a:lstStyle/>
          <a:p>
            <a:r>
              <a:rPr lang="en-US" altLang="en-US">
                <a:ea typeface="ＭＳ Ｐゴシック" panose="020B0600070205080204" pitchFamily="34" charset="-128"/>
              </a:rPr>
              <a:t>Why?  Better post-processing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1">
            <a:extLst>
              <a:ext uri="{FF2B5EF4-FFF2-40B4-BE49-F238E27FC236}">
                <a16:creationId xmlns:a16="http://schemas.microsoft.com/office/drawing/2014/main" id="{E5EE256C-3FAD-2A4B-B937-3384F47152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9436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2">
            <a:extLst>
              <a:ext uri="{FF2B5EF4-FFF2-40B4-BE49-F238E27FC236}">
                <a16:creationId xmlns:a16="http://schemas.microsoft.com/office/drawing/2014/main" id="{22235A0D-9FA8-F44F-8927-51043A3AA098}"/>
              </a:ext>
            </a:extLst>
          </p:cNvPr>
          <p:cNvPicPr>
            <a:picLocks noChangeAspect="1"/>
          </p:cNvPicPr>
          <p:nvPr/>
        </p:nvPicPr>
        <p:blipFill>
          <a:blip r:embed="rId3">
            <a:extLst>
              <a:ext uri="{28A0092B-C50C-407E-A947-70E740481C1C}">
                <a14:useLocalDpi xmlns:a14="http://schemas.microsoft.com/office/drawing/2010/main" val="0"/>
              </a:ext>
            </a:extLst>
          </a:blip>
          <a:srcRect t="11826"/>
          <a:stretch>
            <a:fillRect/>
          </a:stretch>
        </p:blipFill>
        <p:spPr bwMode="auto">
          <a:xfrm>
            <a:off x="1219200" y="3657600"/>
            <a:ext cx="68516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E9F8DA9-C390-A24D-9EBC-8C7A64CF4C2E}"/>
              </a:ext>
            </a:extLst>
          </p:cNvPr>
          <p:cNvSpPr>
            <a:spLocks noChangeArrowheads="1"/>
          </p:cNvSpPr>
          <p:nvPr/>
        </p:nvSpPr>
        <p:spPr bwMode="auto">
          <a:xfrm>
            <a:off x="4729163" y="5783263"/>
            <a:ext cx="4100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endParaRPr lang="en-US" altLang="en-US" sz="3200"/>
          </a:p>
        </p:txBody>
      </p:sp>
      <p:sp>
        <p:nvSpPr>
          <p:cNvPr id="36867" name="Rectangle 3">
            <a:extLst>
              <a:ext uri="{FF2B5EF4-FFF2-40B4-BE49-F238E27FC236}">
                <a16:creationId xmlns:a16="http://schemas.microsoft.com/office/drawing/2014/main" id="{52274480-D481-464D-8F10-E56ADED2AE75}"/>
              </a:ext>
            </a:extLst>
          </p:cNvPr>
          <p:cNvSpPr>
            <a:spLocks noChangeArrowheads="1"/>
          </p:cNvSpPr>
          <p:nvPr/>
        </p:nvSpPr>
        <p:spPr bwMode="auto">
          <a:xfrm>
            <a:off x="482600" y="136525"/>
            <a:ext cx="81772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3200"/>
              <a:t>444.4 m grid spacing, Pass Height = 100 m</a:t>
            </a:r>
          </a:p>
        </p:txBody>
      </p:sp>
      <p:grpSp>
        <p:nvGrpSpPr>
          <p:cNvPr id="36868" name="Group 4">
            <a:extLst>
              <a:ext uri="{FF2B5EF4-FFF2-40B4-BE49-F238E27FC236}">
                <a16:creationId xmlns:a16="http://schemas.microsoft.com/office/drawing/2014/main" id="{B6B297DB-AE0C-F449-9B6F-92EAB6FFBA06}"/>
              </a:ext>
            </a:extLst>
          </p:cNvPr>
          <p:cNvGrpSpPr>
            <a:grpSpLocks/>
          </p:cNvGrpSpPr>
          <p:nvPr/>
        </p:nvGrpSpPr>
        <p:grpSpPr bwMode="auto">
          <a:xfrm>
            <a:off x="230188" y="677863"/>
            <a:ext cx="8683625" cy="5970587"/>
            <a:chOff x="145" y="427"/>
            <a:chExt cx="5470" cy="3761"/>
          </a:xfrm>
        </p:grpSpPr>
        <p:pic>
          <p:nvPicPr>
            <p:cNvPr id="36869" name="Picture 5" descr="S:\Gorge_Docs\Meetings\200108MesoMeeting\images\horiz_res_r2\D5_TPW_305N150m.pt1.gif">
              <a:extLst>
                <a:ext uri="{FF2B5EF4-FFF2-40B4-BE49-F238E27FC236}">
                  <a16:creationId xmlns:a16="http://schemas.microsoft.com/office/drawing/2014/main" id="{D3709131-309B-B746-B325-765939B84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427"/>
              <a:ext cx="5470" cy="376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870" name="Text Box 6">
              <a:extLst>
                <a:ext uri="{FF2B5EF4-FFF2-40B4-BE49-F238E27FC236}">
                  <a16:creationId xmlns:a16="http://schemas.microsoft.com/office/drawing/2014/main" id="{A2C8A427-708C-614C-9C5A-2BDBE6F611FD}"/>
                </a:ext>
              </a:extLst>
            </p:cNvPr>
            <p:cNvSpPr txBox="1">
              <a:spLocks noChangeArrowheads="1"/>
            </p:cNvSpPr>
            <p:nvPr/>
          </p:nvSpPr>
          <p:spPr bwMode="auto">
            <a:xfrm>
              <a:off x="887" y="341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Portland</a:t>
              </a:r>
            </a:p>
          </p:txBody>
        </p:sp>
        <p:sp>
          <p:nvSpPr>
            <p:cNvPr id="36871" name="Text Box 7">
              <a:extLst>
                <a:ext uri="{FF2B5EF4-FFF2-40B4-BE49-F238E27FC236}">
                  <a16:creationId xmlns:a16="http://schemas.microsoft.com/office/drawing/2014/main" id="{A354C8EC-A3DA-A748-976D-86385E75E411}"/>
                </a:ext>
              </a:extLst>
            </p:cNvPr>
            <p:cNvSpPr txBox="1">
              <a:spLocks noChangeArrowheads="1"/>
            </p:cNvSpPr>
            <p:nvPr/>
          </p:nvSpPr>
          <p:spPr bwMode="auto">
            <a:xfrm>
              <a:off x="1782" y="341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Troutdale</a:t>
              </a:r>
            </a:p>
          </p:txBody>
        </p:sp>
        <p:sp>
          <p:nvSpPr>
            <p:cNvPr id="36872" name="Line 8">
              <a:extLst>
                <a:ext uri="{FF2B5EF4-FFF2-40B4-BE49-F238E27FC236}">
                  <a16:creationId xmlns:a16="http://schemas.microsoft.com/office/drawing/2014/main" id="{443D6AEF-0D5E-BF46-9152-E65189493F61}"/>
                </a:ext>
              </a:extLst>
            </p:cNvPr>
            <p:cNvSpPr>
              <a:spLocks noChangeShapeType="1"/>
            </p:cNvSpPr>
            <p:nvPr/>
          </p:nvSpPr>
          <p:spPr bwMode="auto">
            <a:xfrm flipV="1">
              <a:off x="1210" y="2417"/>
              <a:ext cx="237" cy="1027"/>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3" name="Text Box 9">
              <a:extLst>
                <a:ext uri="{FF2B5EF4-FFF2-40B4-BE49-F238E27FC236}">
                  <a16:creationId xmlns:a16="http://schemas.microsoft.com/office/drawing/2014/main" id="{067E358D-6707-C34B-88F6-BE553F1A9B50}"/>
                </a:ext>
              </a:extLst>
            </p:cNvPr>
            <p:cNvSpPr txBox="1">
              <a:spLocks noChangeArrowheads="1"/>
            </p:cNvSpPr>
            <p:nvPr/>
          </p:nvSpPr>
          <p:spPr bwMode="auto">
            <a:xfrm>
              <a:off x="3442" y="3410"/>
              <a:ext cx="8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400">
                  <a:solidFill>
                    <a:schemeClr val="bg1"/>
                  </a:solidFill>
                  <a:latin typeface="Times New Roman" panose="02020603050405020304" pitchFamily="18" charset="0"/>
                </a:rPr>
                <a:t>Cascade Locks</a:t>
              </a:r>
            </a:p>
          </p:txBody>
        </p:sp>
        <p:sp>
          <p:nvSpPr>
            <p:cNvPr id="36874" name="Line 10">
              <a:extLst>
                <a:ext uri="{FF2B5EF4-FFF2-40B4-BE49-F238E27FC236}">
                  <a16:creationId xmlns:a16="http://schemas.microsoft.com/office/drawing/2014/main" id="{DF1B506A-DEBE-2649-8929-55F237C1BEFA}"/>
                </a:ext>
              </a:extLst>
            </p:cNvPr>
            <p:cNvSpPr>
              <a:spLocks noChangeShapeType="1"/>
            </p:cNvSpPr>
            <p:nvPr/>
          </p:nvSpPr>
          <p:spPr bwMode="auto">
            <a:xfrm flipV="1">
              <a:off x="2080" y="2640"/>
              <a:ext cx="0" cy="821"/>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5" name="Line 11">
              <a:extLst>
                <a:ext uri="{FF2B5EF4-FFF2-40B4-BE49-F238E27FC236}">
                  <a16:creationId xmlns:a16="http://schemas.microsoft.com/office/drawing/2014/main" id="{BACA80BE-7B55-274A-B7BD-68631684E5E2}"/>
                </a:ext>
              </a:extLst>
            </p:cNvPr>
            <p:cNvSpPr>
              <a:spLocks noChangeShapeType="1"/>
            </p:cNvSpPr>
            <p:nvPr/>
          </p:nvSpPr>
          <p:spPr bwMode="auto">
            <a:xfrm flipH="1" flipV="1">
              <a:off x="3709" y="2115"/>
              <a:ext cx="192" cy="1353"/>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0628F1F-0501-974C-9993-3CD229C7E054}"/>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Temperature Measurements</a:t>
            </a:r>
          </a:p>
        </p:txBody>
      </p:sp>
      <p:sp>
        <p:nvSpPr>
          <p:cNvPr id="16387" name="Content Placeholder 2">
            <a:extLst>
              <a:ext uri="{FF2B5EF4-FFF2-40B4-BE49-F238E27FC236}">
                <a16:creationId xmlns:a16="http://schemas.microsoft.com/office/drawing/2014/main" id="{8EE8DF29-C5CD-B04C-B72D-600E1940418E}"/>
              </a:ext>
            </a:extLst>
          </p:cNvPr>
          <p:cNvSpPr>
            <a:spLocks noGrp="1" noChangeArrowheads="1"/>
          </p:cNvSpPr>
          <p:nvPr>
            <p:ph idx="1"/>
          </p:nvPr>
        </p:nvSpPr>
        <p:spPr/>
        <p:txBody>
          <a:bodyPr/>
          <a:lstStyle/>
          <a:p>
            <a:r>
              <a:rPr lang="en-US" altLang="en-US">
                <a:ea typeface="ＭＳ Ｐゴシック" panose="020B0600070205080204" pitchFamily="34" charset="-128"/>
              </a:rPr>
              <a:t>2-m</a:t>
            </a:r>
          </a:p>
          <a:p>
            <a:r>
              <a:rPr lang="en-US" altLang="en-US">
                <a:ea typeface="ＭＳ Ｐゴシック" panose="020B0600070205080204" pitchFamily="34" charset="-128"/>
              </a:rPr>
              <a:t>In shade</a:t>
            </a:r>
          </a:p>
          <a:p>
            <a:r>
              <a:rPr lang="en-US" altLang="en-US" u="sng">
                <a:ea typeface="ＭＳ Ｐゴシック" panose="020B0600070205080204" pitchFamily="34" charset="-128"/>
              </a:rPr>
              <a:t>Should be over a natural vegetated surface</a:t>
            </a:r>
          </a:p>
          <a:p>
            <a:pPr>
              <a:buFontTx/>
              <a:buNone/>
            </a:pPr>
            <a:r>
              <a:rPr lang="en-US" altLang="en-US">
                <a:solidFill>
                  <a:srgbClr val="FF0000"/>
                </a:solidFill>
                <a:ea typeface="ＭＳ Ｐゴシック" panose="020B0600070205080204" pitchFamily="34" charset="-128"/>
              </a:rPr>
              <a:t>-too often not the case.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A6B4F041-9A4E-7948-8440-AAB56EA57C9D}"/>
              </a:ext>
            </a:extLst>
          </p:cNvPr>
          <p:cNvSpPr>
            <a:spLocks noGrp="1" noChangeArrowheads="1"/>
          </p:cNvSpPr>
          <p:nvPr>
            <p:ph type="body" idx="1"/>
          </p:nvPr>
        </p:nvSpPr>
        <p:spPr>
          <a:xfrm>
            <a:off x="152400" y="304800"/>
            <a:ext cx="8839200" cy="5715000"/>
          </a:xfrm>
        </p:spPr>
        <p:txBody>
          <a:bodyPr/>
          <a:lstStyle/>
          <a:p>
            <a:pPr eaLnBrk="1" hangingPunct="1">
              <a:lnSpc>
                <a:spcPct val="90000"/>
              </a:lnSpc>
            </a:pPr>
            <a:r>
              <a:rPr lang="en-US" altLang="en-US" b="1" dirty="0">
                <a:solidFill>
                  <a:schemeClr val="accent2"/>
                </a:solidFill>
                <a:ea typeface="ＭＳ Ｐゴシック" panose="020B0600070205080204" pitchFamily="34" charset="-128"/>
              </a:rPr>
              <a:t>Model temperatures may be seriously in error due to deficient model physical parameterizations</a:t>
            </a:r>
          </a:p>
          <a:p>
            <a:pPr eaLnBrk="1" hangingPunct="1">
              <a:lnSpc>
                <a:spcPct val="90000"/>
              </a:lnSpc>
            </a:pPr>
            <a:r>
              <a:rPr lang="en-US" altLang="en-US" b="1" dirty="0">
                <a:solidFill>
                  <a:schemeClr val="accent2"/>
                </a:solidFill>
                <a:ea typeface="ＭＳ Ｐゴシック" panose="020B0600070205080204" pitchFamily="34" charset="-128"/>
              </a:rPr>
              <a:t>Examples:  Problems in planetary boundary layer physics, radiation, surface energy fluxes, cloud and precipitation processes</a:t>
            </a:r>
            <a:r>
              <a:rPr lang="en-US" altLang="en-US" dirty="0">
                <a:ea typeface="ＭＳ Ｐゴシック" panose="020B0600070205080204" pitchFamily="34" charset="-128"/>
              </a:rPr>
              <a:t>.</a:t>
            </a:r>
          </a:p>
          <a:p>
            <a:pPr lvl="1" eaLnBrk="1" hangingPunct="1">
              <a:lnSpc>
                <a:spcPct val="90000"/>
              </a:lnSpc>
            </a:pPr>
            <a:r>
              <a:rPr lang="en-US" altLang="en-US" sz="3200" dirty="0">
                <a:ea typeface="ＭＳ Ｐゴシック" panose="020B0600070205080204" pitchFamily="34" charset="-128"/>
              </a:rPr>
              <a:t>Example 1:  overmixing in PBL under stable </a:t>
            </a:r>
            <a:r>
              <a:rPr lang="en-US" altLang="en-US" sz="3200" dirty="0" err="1">
                <a:ea typeface="ＭＳ Ｐゴシック" panose="020B0600070205080204" pitchFamily="34" charset="-128"/>
              </a:rPr>
              <a:t>conidtions</a:t>
            </a:r>
            <a:r>
              <a:rPr lang="en-US" altLang="en-US" sz="3200" dirty="0">
                <a:ea typeface="ＭＳ Ｐゴシック" panose="020B0600070205080204" pitchFamily="34" charset="-128"/>
              </a:rPr>
              <a:t> can result in the inability to maintain shallow cold air masses.  </a:t>
            </a:r>
            <a:r>
              <a:rPr lang="en-US" altLang="en-US" sz="3200" b="1" dirty="0">
                <a:ea typeface="ＭＳ Ｐゴシック" panose="020B0600070205080204" pitchFamily="34" charset="-128"/>
              </a:rPr>
              <a:t>Result:  warm bias</a:t>
            </a:r>
          </a:p>
          <a:p>
            <a:pPr lvl="1" eaLnBrk="1" hangingPunct="1">
              <a:lnSpc>
                <a:spcPct val="90000"/>
              </a:lnSpc>
            </a:pPr>
            <a:r>
              <a:rPr lang="en-US" altLang="en-US" sz="3200" dirty="0">
                <a:ea typeface="ＭＳ Ｐゴシック" panose="020B0600070205080204" pitchFamily="34" charset="-128"/>
              </a:rPr>
              <a:t>Example 2:  improper soil moisture modeling (too wet or dry) can greatly influence temperatures. (too wet produces too cool temps, vice versa)</a:t>
            </a:r>
          </a:p>
          <a:p>
            <a:pPr lvl="1" eaLnBrk="1" hangingPunct="1">
              <a:lnSpc>
                <a:spcPct val="90000"/>
              </a:lnSpc>
            </a:pPr>
            <a:endParaRPr lang="en-US" altLang="en-US" sz="2400" dirty="0">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37AC-D830-B54C-A875-51FAF7EC28FD}"/>
              </a:ext>
            </a:extLst>
          </p:cNvPr>
          <p:cNvSpPr>
            <a:spLocks noGrp="1"/>
          </p:cNvSpPr>
          <p:nvPr>
            <p:ph type="title"/>
          </p:nvPr>
        </p:nvSpPr>
        <p:spPr>
          <a:xfrm>
            <a:off x="685800" y="152400"/>
            <a:ext cx="7772400" cy="1143000"/>
          </a:xfrm>
        </p:spPr>
        <p:txBody>
          <a:bodyPr/>
          <a:lstStyle/>
          <a:p>
            <a:r>
              <a:rPr lang="en-US" b="1" dirty="0">
                <a:solidFill>
                  <a:schemeClr val="accent2"/>
                </a:solidFill>
              </a:rPr>
              <a:t>Systematic Biases</a:t>
            </a:r>
          </a:p>
        </p:txBody>
      </p:sp>
      <p:sp>
        <p:nvSpPr>
          <p:cNvPr id="3" name="Content Placeholder 2">
            <a:extLst>
              <a:ext uri="{FF2B5EF4-FFF2-40B4-BE49-F238E27FC236}">
                <a16:creationId xmlns:a16="http://schemas.microsoft.com/office/drawing/2014/main" id="{CA711841-8ADD-C04D-9F24-E45B168B664D}"/>
              </a:ext>
            </a:extLst>
          </p:cNvPr>
          <p:cNvSpPr>
            <a:spLocks noGrp="1"/>
          </p:cNvSpPr>
          <p:nvPr>
            <p:ph idx="1"/>
          </p:nvPr>
        </p:nvSpPr>
        <p:spPr>
          <a:xfrm>
            <a:off x="533400" y="1066800"/>
            <a:ext cx="8153400" cy="4114800"/>
          </a:xfrm>
        </p:spPr>
        <p:txBody>
          <a:bodyPr/>
          <a:lstStyle/>
          <a:p>
            <a:r>
              <a:rPr lang="en-US" altLang="en-US" dirty="0">
                <a:ea typeface="ＭＳ Ｐゴシック" panose="020B0600070205080204" pitchFamily="34" charset="-128"/>
              </a:rPr>
              <a:t>As a result of such errors, models can have serious temperature biases, some of them are </a:t>
            </a:r>
            <a:r>
              <a:rPr lang="en-US" altLang="en-US" i="1" dirty="0">
                <a:ea typeface="ＭＳ Ｐゴシック" panose="020B0600070205080204" pitchFamily="34" charset="-128"/>
              </a:rPr>
              <a:t>systemic (</a:t>
            </a:r>
            <a:r>
              <a:rPr lang="en-US" altLang="en-US" dirty="0">
                <a:ea typeface="ＭＳ Ｐゴシック" panose="020B0600070205080204" pitchFamily="34" charset="-128"/>
              </a:rPr>
              <a:t>highly persistent and frequent).</a:t>
            </a:r>
          </a:p>
          <a:p>
            <a:r>
              <a:rPr lang="en-US" altLang="en-US" dirty="0">
                <a:ea typeface="ＭＳ Ｐゴシック" panose="020B0600070205080204" pitchFamily="34" charset="-128"/>
              </a:rPr>
              <a:t>Many systematic biases exist.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wind speed)</a:t>
            </a:r>
          </a:p>
          <a:p>
            <a:endParaRPr lang="en-US" dirty="0"/>
          </a:p>
        </p:txBody>
      </p:sp>
      <p:pic>
        <p:nvPicPr>
          <p:cNvPr id="5" name="Picture 4">
            <a:extLst>
              <a:ext uri="{FF2B5EF4-FFF2-40B4-BE49-F238E27FC236}">
                <a16:creationId xmlns:a16="http://schemas.microsoft.com/office/drawing/2014/main" id="{3279D01E-6C76-A94E-98FE-DCB5239BB852}"/>
              </a:ext>
            </a:extLst>
          </p:cNvPr>
          <p:cNvPicPr>
            <a:picLocks noChangeAspect="1"/>
          </p:cNvPicPr>
          <p:nvPr/>
        </p:nvPicPr>
        <p:blipFill>
          <a:blip r:embed="rId2"/>
          <a:stretch>
            <a:fillRect/>
          </a:stretch>
        </p:blipFill>
        <p:spPr>
          <a:xfrm>
            <a:off x="3962400" y="3352799"/>
            <a:ext cx="4343400" cy="3463365"/>
          </a:xfrm>
          <a:prstGeom prst="rect">
            <a:avLst/>
          </a:prstGeom>
        </p:spPr>
      </p:pic>
    </p:spTree>
    <p:extLst>
      <p:ext uri="{BB962C8B-B14F-4D97-AF65-F5344CB8AC3E}">
        <p14:creationId xmlns:p14="http://schemas.microsoft.com/office/powerpoint/2010/main" val="234894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4CCBB7D-334D-9C4A-BD31-10E930654778}"/>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PBL Problem Example:</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Shallow Fog…Nov 19, 2005</a:t>
            </a:r>
          </a:p>
        </p:txBody>
      </p:sp>
      <p:sp>
        <p:nvSpPr>
          <p:cNvPr id="39939" name="Rectangle 3">
            <a:extLst>
              <a:ext uri="{FF2B5EF4-FFF2-40B4-BE49-F238E27FC236}">
                <a16:creationId xmlns:a16="http://schemas.microsoft.com/office/drawing/2014/main" id="{44A3C91B-207C-F742-B7C4-CEA8201B9977}"/>
              </a:ext>
            </a:extLst>
          </p:cNvPr>
          <p:cNvSpPr>
            <a:spLocks noGrp="1" noChangeArrowheads="1"/>
          </p:cNvSpPr>
          <p:nvPr>
            <p:ph type="body" idx="1"/>
          </p:nvPr>
        </p:nvSpPr>
        <p:spPr>
          <a:xfrm>
            <a:off x="723900" y="2209800"/>
            <a:ext cx="7772400" cy="4114800"/>
          </a:xfrm>
        </p:spPr>
        <p:txBody>
          <a:bodyPr/>
          <a:lstStyle/>
          <a:p>
            <a:pPr eaLnBrk="1" hangingPunct="1"/>
            <a:r>
              <a:rPr lang="en-US" altLang="en-US" dirty="0">
                <a:ea typeface="ＭＳ Ｐゴシック" panose="020B0600070205080204" pitchFamily="34" charset="-128"/>
              </a:rPr>
              <a:t>Held fog in at low elevations for days</a:t>
            </a:r>
          </a:p>
          <a:p>
            <a:pPr eaLnBrk="1" hangingPunct="1"/>
            <a:r>
              <a:rPr lang="en-US" altLang="en-US" dirty="0">
                <a:ea typeface="ＭＳ Ｐゴシック" panose="020B0600070205080204" pitchFamily="34" charset="-128"/>
              </a:rPr>
              <a:t>Model maintained a deep inversion, without the observed shallow mixed layer of cold air a few hundred m deep.</a:t>
            </a:r>
          </a:p>
          <a:p>
            <a:pPr eaLnBrk="1" hangingPunct="1"/>
            <a:r>
              <a:rPr lang="en-US" altLang="en-US" dirty="0">
                <a:ea typeface="ＭＳ Ｐゴシック" panose="020B0600070205080204" pitchFamily="34" charset="-128"/>
              </a:rPr>
              <a:t>Model could not maintain moisture at low levels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E3B05739-6AC6-8C47-AF2B-17728AAEF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3400"/>
            <a:ext cx="561340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3D29A6E7-A556-CA48-8A1A-B61D5D974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3549430-D2E2-8347-BA88-8AEBF98E3B40}"/>
              </a:ext>
            </a:extLst>
          </p:cNvPr>
          <p:cNvSpPr txBox="1"/>
          <p:nvPr/>
        </p:nvSpPr>
        <p:spPr>
          <a:xfrm>
            <a:off x="3886200" y="5943600"/>
            <a:ext cx="2621230" cy="461665"/>
          </a:xfrm>
          <a:prstGeom prst="rect">
            <a:avLst/>
          </a:prstGeom>
          <a:noFill/>
        </p:spPr>
        <p:txBody>
          <a:bodyPr wrap="none" rtlCol="0">
            <a:spAutoFit/>
          </a:bodyPr>
          <a:lstStyle/>
          <a:p>
            <a:r>
              <a:rPr lang="en-US" dirty="0"/>
              <a:t>Observed Sounding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744C3D53-F6C7-9C4E-AD2F-AE51A45DD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6626F8E-7B08-F34A-BAB7-E1E2D61D46A9}"/>
              </a:ext>
            </a:extLst>
          </p:cNvPr>
          <p:cNvSpPr txBox="1"/>
          <p:nvPr/>
        </p:nvSpPr>
        <p:spPr>
          <a:xfrm>
            <a:off x="3429000" y="6264275"/>
            <a:ext cx="1731564" cy="461665"/>
          </a:xfrm>
          <a:prstGeom prst="rect">
            <a:avLst/>
          </a:prstGeom>
          <a:noFill/>
        </p:spPr>
        <p:txBody>
          <a:bodyPr wrap="none" rtlCol="0">
            <a:spAutoFit/>
          </a:bodyPr>
          <a:lstStyle/>
          <a:p>
            <a:r>
              <a:rPr lang="en-US" dirty="0"/>
              <a:t>WRF Model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14148EE8-1D2C-314F-88FC-FB71BF38B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685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459A2DD6-AA4F-AD4D-94BF-F42AA11D6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33400"/>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77AEACE-F6B3-CF42-BC35-A6759F44A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37544CAC-BF8E-5A42-9C01-5D30569677E7}"/>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Other reasons why you can’t simply take the model temps</a:t>
            </a:r>
          </a:p>
        </p:txBody>
      </p:sp>
      <p:sp>
        <p:nvSpPr>
          <p:cNvPr id="54275" name="Content Placeholder 2">
            <a:extLst>
              <a:ext uri="{FF2B5EF4-FFF2-40B4-BE49-F238E27FC236}">
                <a16:creationId xmlns:a16="http://schemas.microsoft.com/office/drawing/2014/main" id="{C8D405D3-B82D-9346-9D0E-C54A91C52AD5}"/>
              </a:ext>
            </a:extLst>
          </p:cNvPr>
          <p:cNvSpPr>
            <a:spLocks noGrp="1" noChangeArrowheads="1"/>
          </p:cNvSpPr>
          <p:nvPr>
            <p:ph idx="1"/>
          </p:nvPr>
        </p:nvSpPr>
        <p:spPr>
          <a:xfrm>
            <a:off x="609600" y="2209800"/>
            <a:ext cx="7772400" cy="4114800"/>
          </a:xfrm>
        </p:spPr>
        <p:txBody>
          <a:bodyPr/>
          <a:lstStyle/>
          <a:p>
            <a:pPr eaLnBrk="1" hangingPunct="1"/>
            <a:r>
              <a:rPr lang="en-US" altLang="en-US" dirty="0">
                <a:ea typeface="ＭＳ Ｐゴシック" panose="020B0600070205080204" pitchFamily="34" charset="-128"/>
              </a:rPr>
              <a:t>Models can also have synoptic and timing errors that can undermine temperature forecasts.</a:t>
            </a:r>
          </a:p>
          <a:p>
            <a:pPr eaLnBrk="1" hangingPunct="1"/>
            <a:r>
              <a:rPr lang="en-US" altLang="en-US" dirty="0">
                <a:ea typeface="ＭＳ Ｐゴシック" panose="020B0600070205080204" pitchFamily="34" charset="-128"/>
              </a:rPr>
              <a:t>Errors in cloud distributions (which often occur) can greatly influence temperatures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rs.gif">
            <a:extLst>
              <a:ext uri="{FF2B5EF4-FFF2-40B4-BE49-F238E27FC236}">
                <a16:creationId xmlns:a16="http://schemas.microsoft.com/office/drawing/2014/main" id="{4EFFB9E8-3B13-E149-BCF1-C996C7D966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a:extLst>
              <a:ext uri="{FF2B5EF4-FFF2-40B4-BE49-F238E27FC236}">
                <a16:creationId xmlns:a16="http://schemas.microsoft.com/office/drawing/2014/main" id="{1B347A64-C9BE-124D-A641-695F3085A68A}"/>
              </a:ext>
            </a:extLst>
          </p:cNvPr>
          <p:cNvSpPr txBox="1">
            <a:spLocks noChangeArrowheads="1"/>
          </p:cNvSpPr>
          <p:nvPr/>
        </p:nvSpPr>
        <p:spPr bwMode="auto">
          <a:xfrm>
            <a:off x="5105400" y="2057400"/>
            <a:ext cx="3733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600" dirty="0">
                <a:solidFill>
                  <a:srgbClr val="333399"/>
                </a:solidFill>
              </a:rPr>
              <a:t>Stevenson Screen</a:t>
            </a:r>
          </a:p>
          <a:p>
            <a:r>
              <a:rPr lang="en-US" altLang="en-US" sz="3600" dirty="0">
                <a:solidFill>
                  <a:srgbClr val="333399"/>
                </a:solidFill>
              </a:rPr>
              <a:t>AKA:  Cotton Region Shelter</a:t>
            </a:r>
          </a:p>
          <a:p>
            <a:endParaRPr lang="en-US" altLang="en-US" sz="3600" dirty="0">
              <a:solidFill>
                <a:srgbClr val="333399"/>
              </a:solidFill>
            </a:endParaRPr>
          </a:p>
          <a:p>
            <a:r>
              <a:rPr lang="en-US" altLang="en-US" sz="3600" dirty="0">
                <a:solidFill>
                  <a:srgbClr val="333399"/>
                </a:solidFill>
              </a:rPr>
              <a:t>The Old Traditional Approach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E6C091D4-6C68-7B41-A0B2-4D010A5E4515}"/>
              </a:ext>
            </a:extLst>
          </p:cNvPr>
          <p:cNvSpPr>
            <a:spLocks noGrp="1" noChangeArrowheads="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Back to Basics:  First Law of Thermodynamics</a:t>
            </a:r>
          </a:p>
        </p:txBody>
      </p:sp>
      <p:sp>
        <p:nvSpPr>
          <p:cNvPr id="55299" name="TextBox 3">
            <a:extLst>
              <a:ext uri="{FF2B5EF4-FFF2-40B4-BE49-F238E27FC236}">
                <a16:creationId xmlns:a16="http://schemas.microsoft.com/office/drawing/2014/main" id="{748DA072-8E33-144F-B848-CD53C80F7070}"/>
              </a:ext>
            </a:extLst>
          </p:cNvPr>
          <p:cNvSpPr txBox="1">
            <a:spLocks noChangeArrowheads="1"/>
          </p:cNvSpPr>
          <p:nvPr/>
        </p:nvSpPr>
        <p:spPr bwMode="auto">
          <a:xfrm>
            <a:off x="914400" y="1828800"/>
            <a:ext cx="75358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Local Temperature Change = </a:t>
            </a:r>
          </a:p>
          <a:p>
            <a:endParaRPr lang="en-US" altLang="en-US" dirty="0"/>
          </a:p>
          <a:p>
            <a:r>
              <a:rPr lang="en-US" altLang="en-US" dirty="0"/>
              <a:t>	Horizontal Advection  +</a:t>
            </a:r>
          </a:p>
          <a:p>
            <a:endParaRPr lang="en-US" altLang="en-US" dirty="0"/>
          </a:p>
          <a:p>
            <a:r>
              <a:rPr lang="en-US" altLang="en-US" dirty="0"/>
              <a:t>		Vertical Advection/adiabatic heating-cooling</a:t>
            </a:r>
          </a:p>
          <a:p>
            <a:endParaRPr lang="en-US" altLang="en-US" dirty="0"/>
          </a:p>
          <a:p>
            <a:r>
              <a:rPr lang="en-US" altLang="en-US" dirty="0"/>
              <a:t>			Diabatic Heating and Cooling</a:t>
            </a:r>
          </a:p>
        </p:txBody>
      </p:sp>
      <p:pic>
        <p:nvPicPr>
          <p:cNvPr id="3" name="Picture 2">
            <a:extLst>
              <a:ext uri="{FF2B5EF4-FFF2-40B4-BE49-F238E27FC236}">
                <a16:creationId xmlns:a16="http://schemas.microsoft.com/office/drawing/2014/main" id="{FD165904-251C-3548-BE97-6D1AB5CE5039}"/>
              </a:ext>
            </a:extLst>
          </p:cNvPr>
          <p:cNvPicPr>
            <a:picLocks noChangeAspect="1"/>
          </p:cNvPicPr>
          <p:nvPr/>
        </p:nvPicPr>
        <p:blipFill>
          <a:blip r:embed="rId2"/>
          <a:stretch>
            <a:fillRect/>
          </a:stretch>
        </p:blipFill>
        <p:spPr>
          <a:xfrm>
            <a:off x="1338263" y="5105400"/>
            <a:ext cx="7112000" cy="1066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C57D2AD0-F987-9B4E-8E80-A34ABF3300E4}"/>
              </a:ext>
            </a:extLst>
          </p:cNvPr>
          <p:cNvSpPr>
            <a:spLocks noGrp="1" noChangeArrowheads="1"/>
          </p:cNvSpPr>
          <p:nvPr>
            <p:ph type="title"/>
          </p:nvPr>
        </p:nvSpPr>
        <p:spPr/>
        <p:txBody>
          <a:bodyPr/>
          <a:lstStyle/>
          <a:p>
            <a:r>
              <a:rPr lang="en-US" altLang="en-US">
                <a:solidFill>
                  <a:srgbClr val="262673"/>
                </a:solidFill>
                <a:ea typeface="ＭＳ Ｐゴシック" panose="020B0600070205080204" pitchFamily="34" charset="-128"/>
              </a:rPr>
              <a:t>Horizontal Advection</a:t>
            </a:r>
          </a:p>
        </p:txBody>
      </p:sp>
      <p:sp>
        <p:nvSpPr>
          <p:cNvPr id="56323" name="Content Placeholder 2">
            <a:extLst>
              <a:ext uri="{FF2B5EF4-FFF2-40B4-BE49-F238E27FC236}">
                <a16:creationId xmlns:a16="http://schemas.microsoft.com/office/drawing/2014/main" id="{F5100A51-BABD-5240-BA4C-FC63597C0280}"/>
              </a:ext>
            </a:extLst>
          </p:cNvPr>
          <p:cNvSpPr>
            <a:spLocks noGrp="1" noChangeArrowheads="1"/>
          </p:cNvSpPr>
          <p:nvPr>
            <p:ph idx="1"/>
          </p:nvPr>
        </p:nvSpPr>
        <p:spPr/>
        <p:txBody>
          <a:bodyPr/>
          <a:lstStyle/>
          <a:p>
            <a:r>
              <a:rPr lang="en-US" altLang="en-US" dirty="0">
                <a:ea typeface="ＭＳ Ｐゴシック" panose="020B0600070205080204" pitchFamily="34" charset="-128"/>
              </a:rPr>
              <a:t>Often dominates away from terrain (level areas) and near coastlines. </a:t>
            </a:r>
          </a:p>
          <a:p>
            <a:r>
              <a:rPr lang="en-US" altLang="en-US" dirty="0">
                <a:ea typeface="ＭＳ Ｐゴシック" panose="020B0600070205080204" pitchFamily="34" charset="-128"/>
              </a:rPr>
              <a:t>Large near strong fronts</a:t>
            </a:r>
          </a:p>
          <a:p>
            <a:r>
              <a:rPr lang="en-US" altLang="en-US" dirty="0">
                <a:ea typeface="ＭＳ Ｐゴシック" panose="020B0600070205080204" pitchFamily="34" charset="-128"/>
              </a:rPr>
              <a:t>Usually largest in the lower troposphere.</a:t>
            </a:r>
          </a:p>
          <a:p>
            <a:r>
              <a:rPr lang="en-US" altLang="en-US" dirty="0">
                <a:ea typeface="ＭＳ Ｐゴシック" panose="020B0600070205080204" pitchFamily="34" charset="-128"/>
              </a:rPr>
              <a:t>Models are good at this if they have enough resolution.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B0D73442-383A-1743-99E9-02A1924C832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7347" name="Content Placeholder 3">
            <a:extLst>
              <a:ext uri="{FF2B5EF4-FFF2-40B4-BE49-F238E27FC236}">
                <a16:creationId xmlns:a16="http://schemas.microsoft.com/office/drawing/2014/main" id="{03B3B390-AFDE-884C-B045-FDCCF60EDA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76200"/>
            <a:ext cx="6781800" cy="6781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C86EA000-EABE-9C4A-9682-0A974836401B}"/>
              </a:ext>
            </a:extLst>
          </p:cNvPr>
          <p:cNvSpPr>
            <a:spLocks noGrp="1" noChangeArrowheads="1"/>
          </p:cNvSpPr>
          <p:nvPr>
            <p:ph type="title"/>
          </p:nvPr>
        </p:nvSpPr>
        <p:spPr/>
        <p:txBody>
          <a:bodyPr/>
          <a:lstStyle/>
          <a:p>
            <a:r>
              <a:rPr lang="en-US" altLang="en-US" b="1" dirty="0">
                <a:solidFill>
                  <a:srgbClr val="262673"/>
                </a:solidFill>
                <a:ea typeface="ＭＳ Ｐゴシック" panose="020B0600070205080204" pitchFamily="34" charset="-128"/>
              </a:rPr>
              <a:t>Adiabatic heating/cooling</a:t>
            </a:r>
          </a:p>
        </p:txBody>
      </p:sp>
      <p:sp>
        <p:nvSpPr>
          <p:cNvPr id="58371" name="Content Placeholder 2">
            <a:extLst>
              <a:ext uri="{FF2B5EF4-FFF2-40B4-BE49-F238E27FC236}">
                <a16:creationId xmlns:a16="http://schemas.microsoft.com/office/drawing/2014/main" id="{0D6179E6-7F82-7441-B73A-11B13A9B4AB5}"/>
              </a:ext>
            </a:extLst>
          </p:cNvPr>
          <p:cNvSpPr>
            <a:spLocks noGrp="1" noChangeArrowheads="1"/>
          </p:cNvSpPr>
          <p:nvPr>
            <p:ph idx="1"/>
          </p:nvPr>
        </p:nvSpPr>
        <p:spPr/>
        <p:txBody>
          <a:bodyPr/>
          <a:lstStyle/>
          <a:p>
            <a:r>
              <a:rPr lang="en-US" altLang="en-US">
                <a:ea typeface="ＭＳ Ｐゴシック" panose="020B0600070205080204" pitchFamily="34" charset="-128"/>
              </a:rPr>
              <a:t>Can be VERY significant near topographic barriers</a:t>
            </a:r>
          </a:p>
          <a:p>
            <a:r>
              <a:rPr lang="en-US" altLang="en-US">
                <a:ea typeface="ＭＳ Ｐゴシック" panose="020B0600070205080204" pitchFamily="34" charset="-128"/>
              </a:rPr>
              <a:t>Warming with downslope flow</a:t>
            </a:r>
          </a:p>
          <a:p>
            <a:r>
              <a:rPr lang="en-US" altLang="en-US">
                <a:ea typeface="ＭＳ Ｐゴシック" panose="020B0600070205080204" pitchFamily="34" charset="-128"/>
              </a:rPr>
              <a:t>Cooling with upslope flow.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C36F77F-5D8E-9446-A887-8140B9343C9B}"/>
              </a:ext>
            </a:extLst>
          </p:cNvPr>
          <p:cNvSpPr>
            <a:spLocks noGrp="1" noChangeArrowheads="1"/>
          </p:cNvSpPr>
          <p:nvPr>
            <p:ph type="title"/>
          </p:nvPr>
        </p:nvSpPr>
        <p:spPr>
          <a:xfrm>
            <a:off x="685800" y="228600"/>
            <a:ext cx="7848600" cy="762000"/>
          </a:xfrm>
        </p:spPr>
        <p:txBody>
          <a:bodyPr/>
          <a:lstStyle/>
          <a:p>
            <a:pPr eaLnBrk="1" hangingPunct="1"/>
            <a:r>
              <a:rPr lang="en-US" altLang="en-US" b="1" dirty="0">
                <a:solidFill>
                  <a:schemeClr val="accent2"/>
                </a:solidFill>
                <a:ea typeface="ＭＳ Ｐゴシック" panose="020B0600070205080204" pitchFamily="34" charset="-128"/>
              </a:rPr>
              <a:t>Downslope Warming</a:t>
            </a:r>
          </a:p>
        </p:txBody>
      </p:sp>
      <p:sp>
        <p:nvSpPr>
          <p:cNvPr id="59395" name="Rectangle 3">
            <a:extLst>
              <a:ext uri="{FF2B5EF4-FFF2-40B4-BE49-F238E27FC236}">
                <a16:creationId xmlns:a16="http://schemas.microsoft.com/office/drawing/2014/main" id="{A57CF706-05A9-BD45-B5BF-12FAE9EB1A4F}"/>
              </a:ext>
            </a:extLst>
          </p:cNvPr>
          <p:cNvSpPr>
            <a:spLocks noGrp="1" noChangeArrowheads="1"/>
          </p:cNvSpPr>
          <p:nvPr>
            <p:ph type="body" idx="1"/>
          </p:nvPr>
        </p:nvSpPr>
        <p:spPr>
          <a:xfrm>
            <a:off x="457200" y="990600"/>
            <a:ext cx="8382000" cy="4114800"/>
          </a:xfrm>
        </p:spPr>
        <p:txBody>
          <a:bodyPr/>
          <a:lstStyle/>
          <a:p>
            <a:pPr eaLnBrk="1" hangingPunct="1"/>
            <a:r>
              <a:rPr lang="en-US" altLang="en-US" sz="2800" dirty="0">
                <a:ea typeface="ＭＳ Ｐゴシック" panose="020B0600070205080204" pitchFamily="34" charset="-128"/>
              </a:rPr>
              <a:t>Large </a:t>
            </a:r>
            <a:r>
              <a:rPr lang="en-US" altLang="en-US" sz="2800" dirty="0" err="1">
                <a:ea typeface="ＭＳ Ｐゴシック" panose="020B0600070205080204" pitchFamily="34" charset="-128"/>
              </a:rPr>
              <a:t>ompressional</a:t>
            </a:r>
            <a:r>
              <a:rPr lang="en-US" altLang="en-US" sz="2800" dirty="0">
                <a:ea typeface="ＭＳ Ｐゴシック" panose="020B0600070205080204" pitchFamily="34" charset="-128"/>
              </a:rPr>
              <a:t> warming during downslope flow</a:t>
            </a:r>
          </a:p>
          <a:p>
            <a:pPr eaLnBrk="1" hangingPunct="1"/>
            <a:r>
              <a:rPr lang="en-US" altLang="en-US" sz="2800" dirty="0">
                <a:ea typeface="ＭＳ Ｐゴシック" panose="020B0600070205080204" pitchFamily="34" charset="-128"/>
              </a:rPr>
              <a:t>Often large over Cascade foothills (e.g., Cascades-North Bend), but apparent all over the world, including to the lee (east) of the Rockies--the </a:t>
            </a:r>
            <a:r>
              <a:rPr lang="en-US" altLang="en-US" sz="2800" b="1" dirty="0">
                <a:ea typeface="ＭＳ Ｐゴシック" panose="020B0600070205080204" pitchFamily="34" charset="-128"/>
              </a:rPr>
              <a:t>Chinook Wind</a:t>
            </a:r>
            <a:r>
              <a:rPr lang="en-US" altLang="en-US" sz="2800" dirty="0">
                <a:ea typeface="ＭＳ Ｐゴシック" panose="020B0600070205080204" pitchFamily="34" charset="-128"/>
              </a:rPr>
              <a:t>.</a:t>
            </a:r>
          </a:p>
          <a:p>
            <a:pPr eaLnBrk="1" hangingPunct="1"/>
            <a:r>
              <a:rPr lang="en-US" altLang="en-US" sz="2800" dirty="0">
                <a:ea typeface="ＭＳ Ｐゴシック" panose="020B0600070205080204" pitchFamily="34" charset="-128"/>
              </a:rPr>
              <a:t>In Europe called the </a:t>
            </a:r>
            <a:r>
              <a:rPr lang="en-US" altLang="en-US" sz="2800" dirty="0" err="1">
                <a:solidFill>
                  <a:schemeClr val="accent2"/>
                </a:solidFill>
                <a:ea typeface="ＭＳ Ｐゴシック" panose="020B0600070205080204" pitchFamily="34" charset="-128"/>
              </a:rPr>
              <a:t>Foehn</a:t>
            </a:r>
            <a:r>
              <a:rPr lang="en-US" altLang="en-US" sz="2800" dirty="0">
                <a:solidFill>
                  <a:schemeClr val="accent2"/>
                </a:solidFill>
                <a:ea typeface="ＭＳ Ｐゴシック" panose="020B0600070205080204" pitchFamily="34" charset="-128"/>
              </a:rPr>
              <a:t> Wind</a:t>
            </a:r>
            <a:r>
              <a:rPr lang="en-US" altLang="en-US" sz="2800" dirty="0">
                <a:ea typeface="ＭＳ Ｐゴシック" panose="020B0600070205080204" pitchFamily="34" charset="-128"/>
              </a:rPr>
              <a:t>.</a:t>
            </a:r>
          </a:p>
          <a:p>
            <a:pPr eaLnBrk="1" hangingPunct="1"/>
            <a:r>
              <a:rPr lang="en-US" altLang="en-US" sz="2800" dirty="0">
                <a:ea typeface="ＭＳ Ｐゴシック" panose="020B0600070205080204" pitchFamily="34" charset="-128"/>
              </a:rPr>
              <a:t>Usually, </a:t>
            </a:r>
            <a:r>
              <a:rPr lang="en-US" altLang="en-US" sz="2800" dirty="0">
                <a:solidFill>
                  <a:srgbClr val="FF0000"/>
                </a:solidFill>
                <a:ea typeface="ＭＳ Ｐゴシック" panose="020B0600070205080204" pitchFamily="34" charset="-128"/>
              </a:rPr>
              <a:t>air comes from mid-levels </a:t>
            </a:r>
            <a:r>
              <a:rPr lang="en-US" altLang="en-US" sz="2800" dirty="0">
                <a:ea typeface="ＭＳ Ｐゴシック" panose="020B0600070205080204" pitchFamily="34" charset="-128"/>
              </a:rPr>
              <a:t>where potential temperature is higher than at the surface. </a:t>
            </a:r>
            <a:r>
              <a:rPr lang="en-US" altLang="en-US" sz="2800" u="sng" dirty="0">
                <a:ea typeface="ＭＳ Ｐゴシック" panose="020B0600070205080204" pitchFamily="34" charset="-128"/>
              </a:rPr>
              <a:t>A drop in dew point usually accompanies downslope flow</a:t>
            </a:r>
            <a:r>
              <a:rPr lang="en-US" altLang="en-US" sz="2800" dirty="0">
                <a:ea typeface="ＭＳ Ｐゴシック" panose="020B0600070205080204" pitchFamily="34" charset="-128"/>
              </a:rPr>
              <a:t>.</a:t>
            </a:r>
          </a:p>
        </p:txBody>
      </p:sp>
      <p:pic>
        <p:nvPicPr>
          <p:cNvPr id="59396" name="Picture 4" descr="&#13;downslope.gif                                                  0017F222&#10;Cliff Disk                     BB5EA40C:">
            <a:extLst>
              <a:ext uri="{FF2B5EF4-FFF2-40B4-BE49-F238E27FC236}">
                <a16:creationId xmlns:a16="http://schemas.microsoft.com/office/drawing/2014/main" id="{0228561A-EA53-0347-89E5-A04131EA9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00600"/>
            <a:ext cx="358616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B5242D49-E765-7F44-8C8C-0AFB42AEA9F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4515" name="Content Placeholder 3" descr="terrainnw.tiff">
            <a:extLst>
              <a:ext uri="{FF2B5EF4-FFF2-40B4-BE49-F238E27FC236}">
                <a16:creationId xmlns:a16="http://schemas.microsoft.com/office/drawing/2014/main" id="{BFE47C3E-60BC-3E46-9DE2-7154CF4EDD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347" r="-23347"/>
          <a:stretch>
            <a:fillRect/>
          </a:stretch>
        </p:blipFill>
        <p:spPr>
          <a:xfrm>
            <a:off x="-762000" y="609600"/>
            <a:ext cx="10820400" cy="57277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65CBC7B-5289-5042-9B02-B0F2C856F0EB}"/>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2467" name="Rectangle 3">
            <a:extLst>
              <a:ext uri="{FF2B5EF4-FFF2-40B4-BE49-F238E27FC236}">
                <a16:creationId xmlns:a16="http://schemas.microsoft.com/office/drawing/2014/main" id="{611DD1B3-E65A-B04E-8CCD-12216DCF7201}"/>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2468" name="Picture 4" descr="ww_slp.09.0000.gif                                             0017F222&#10;Cliff Disk                     BB5EA40C:">
            <a:extLst>
              <a:ext uri="{FF2B5EF4-FFF2-40B4-BE49-F238E27FC236}">
                <a16:creationId xmlns:a16="http://schemas.microsoft.com/office/drawing/2014/main" id="{AF42D5DD-0BE0-634F-8A4F-0DEA0E39E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4770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F8D3BB0-6793-FD4B-93B7-DD26BEF09AA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3491" name="Rectangle 3">
            <a:extLst>
              <a:ext uri="{FF2B5EF4-FFF2-40B4-BE49-F238E27FC236}">
                <a16:creationId xmlns:a16="http://schemas.microsoft.com/office/drawing/2014/main" id="{B4628610-9F12-5949-9404-6165ED8D2620}"/>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3492" name="Picture 4" descr="cx7.09.0000.gif                                                0017F222&#10;Cliff Disk                     BB5EA40C:">
            <a:extLst>
              <a:ext uri="{FF2B5EF4-FFF2-40B4-BE49-F238E27FC236}">
                <a16:creationId xmlns:a16="http://schemas.microsoft.com/office/drawing/2014/main" id="{CB66CABC-B0B7-A043-BB30-1412F6574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685482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57E7-780F-ED45-9F0A-3223BE1E4BA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C2010D5-DFC2-5C4C-8543-15BC9B03DB38}"/>
              </a:ext>
            </a:extLst>
          </p:cNvPr>
          <p:cNvPicPr>
            <a:picLocks noGrp="1" noChangeAspect="1"/>
          </p:cNvPicPr>
          <p:nvPr>
            <p:ph idx="1"/>
          </p:nvPr>
        </p:nvPicPr>
        <p:blipFill>
          <a:blip r:embed="rId2"/>
          <a:stretch>
            <a:fillRect/>
          </a:stretch>
        </p:blipFill>
        <p:spPr>
          <a:xfrm>
            <a:off x="1905000" y="304800"/>
            <a:ext cx="5943600" cy="5943600"/>
          </a:xfrm>
        </p:spPr>
      </p:pic>
    </p:spTree>
    <p:extLst>
      <p:ext uri="{BB962C8B-B14F-4D97-AF65-F5344CB8AC3E}">
        <p14:creationId xmlns:p14="http://schemas.microsoft.com/office/powerpoint/2010/main" val="2325322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0B6F9FC-699F-044E-A868-9E5B5C9C61FD}"/>
              </a:ext>
            </a:extLst>
          </p:cNvPr>
          <p:cNvSpPr>
            <a:spLocks noGrp="1" noChangeArrowheads="1"/>
          </p:cNvSpPr>
          <p:nvPr>
            <p:ph type="title"/>
          </p:nvPr>
        </p:nvSpPr>
        <p:spPr>
          <a:xfrm>
            <a:off x="609600" y="381000"/>
            <a:ext cx="8153400" cy="1143000"/>
          </a:xfrm>
        </p:spPr>
        <p:txBody>
          <a:bodyPr/>
          <a:lstStyle/>
          <a:p>
            <a:pPr eaLnBrk="1" hangingPunct="1"/>
            <a:r>
              <a:rPr lang="en-US" altLang="en-US" b="1" dirty="0">
                <a:solidFill>
                  <a:schemeClr val="accent2"/>
                </a:solidFill>
                <a:ea typeface="ＭＳ Ｐゴシック" panose="020B0600070205080204" pitchFamily="34" charset="-128"/>
              </a:rPr>
              <a:t>Downslope Example at the Surface</a:t>
            </a:r>
          </a:p>
        </p:txBody>
      </p:sp>
      <p:sp>
        <p:nvSpPr>
          <p:cNvPr id="60419" name="Rectangle 3">
            <a:extLst>
              <a:ext uri="{FF2B5EF4-FFF2-40B4-BE49-F238E27FC236}">
                <a16:creationId xmlns:a16="http://schemas.microsoft.com/office/drawing/2014/main" id="{773F701C-CB1D-054F-B462-547B8C69F84B}"/>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0420" name="Picture 4" descr="temp825301.gif                                                 0017DA0C&#10;Cliff Disk                     BB5EA40C:">
            <a:extLst>
              <a:ext uri="{FF2B5EF4-FFF2-40B4-BE49-F238E27FC236}">
                <a16:creationId xmlns:a16="http://schemas.microsoft.com/office/drawing/2014/main" id="{CFE38446-AF26-2F48-943D-2DB7B0A33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74422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16BDA36-B816-BB43-B07C-B44138C8DD83}"/>
              </a:ext>
            </a:extLst>
          </p:cNvPr>
          <p:cNvSpPr txBox="1"/>
          <p:nvPr/>
        </p:nvSpPr>
        <p:spPr>
          <a:xfrm>
            <a:off x="1828800" y="5562600"/>
            <a:ext cx="4717958" cy="461665"/>
          </a:xfrm>
          <a:prstGeom prst="rect">
            <a:avLst/>
          </a:prstGeom>
          <a:noFill/>
        </p:spPr>
        <p:txBody>
          <a:bodyPr wrap="none" rtlCol="0">
            <a:spAutoFit/>
          </a:bodyPr>
          <a:lstStyle/>
          <a:p>
            <a:r>
              <a:rPr lang="en-US" dirty="0"/>
              <a:t>Why drop in dew point temperature?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473FEA7F-DF6E-8D4A-9ED1-D047A7089DBC}"/>
              </a:ext>
            </a:extLst>
          </p:cNvPr>
          <p:cNvSpPr txBox="1">
            <a:spLocks noChangeArrowheads="1"/>
          </p:cNvSpPr>
          <p:nvPr/>
        </p:nvSpPr>
        <p:spPr bwMode="auto">
          <a:xfrm>
            <a:off x="457200" y="4648200"/>
            <a:ext cx="853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solidFill>
                  <a:srgbClr val="333399"/>
                </a:solidFill>
              </a:rPr>
              <a:t>Today: ASOS Temperature/Humidity Sensor Standard NWS/FAA instrumentation</a:t>
            </a:r>
          </a:p>
          <a:p>
            <a:r>
              <a:rPr lang="en-US" altLang="en-US" sz="3200" b="1" dirty="0">
                <a:solidFill>
                  <a:srgbClr val="C00000"/>
                </a:solidFill>
              </a:rPr>
              <a:t>Vulnerable to fan failures</a:t>
            </a:r>
          </a:p>
        </p:txBody>
      </p:sp>
      <p:pic>
        <p:nvPicPr>
          <p:cNvPr id="18435" name="Picture 3" descr="ASOS4.jpg">
            <a:extLst>
              <a:ext uri="{FF2B5EF4-FFF2-40B4-BE49-F238E27FC236}">
                <a16:creationId xmlns:a16="http://schemas.microsoft.com/office/drawing/2014/main" id="{C79E479D-5BF0-D54B-BD01-48A4914A9E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11540"/>
            <a:ext cx="53340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C117EC5A-A3E9-304F-B34A-75DC3FD5E98A}"/>
              </a:ext>
            </a:extLst>
          </p:cNvPr>
          <p:cNvSpPr>
            <a:spLocks noGrp="1" noChangeArrowheads="1"/>
          </p:cNvSpPr>
          <p:nvPr>
            <p:ph type="title"/>
          </p:nvPr>
        </p:nvSpPr>
        <p:spPr>
          <a:xfrm>
            <a:off x="665163" y="2514600"/>
            <a:ext cx="7772400" cy="1143000"/>
          </a:xfrm>
        </p:spPr>
        <p:txBody>
          <a:bodyPr/>
          <a:lstStyle/>
          <a:p>
            <a:r>
              <a:rPr lang="en-US" altLang="en-US" dirty="0">
                <a:ea typeface="ＭＳ Ｐゴシック" panose="020B0600070205080204" pitchFamily="34" charset="-128"/>
              </a:rPr>
              <a:t>The warmest temperatures are often at the bottom of the terrain slope during downslope flow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a:extLst>
              <a:ext uri="{FF2B5EF4-FFF2-40B4-BE49-F238E27FC236}">
                <a16:creationId xmlns:a16="http://schemas.microsoft.com/office/drawing/2014/main" id="{2E646278-AEDB-D644-B098-EE68007CD5C9}"/>
              </a:ext>
            </a:extLst>
          </p:cNvPr>
          <p:cNvGraphicFramePr>
            <a:graphicFrameLocks noChangeAspect="1"/>
          </p:cNvGraphicFramePr>
          <p:nvPr/>
        </p:nvGraphicFramePr>
        <p:xfrm>
          <a:off x="4038600" y="228600"/>
          <a:ext cx="4573588" cy="6629400"/>
        </p:xfrm>
        <a:graphic>
          <a:graphicData uri="http://schemas.openxmlformats.org/presentationml/2006/ole">
            <mc:AlternateContent xmlns:mc="http://schemas.openxmlformats.org/markup-compatibility/2006">
              <mc:Choice xmlns:v="urn:schemas-microsoft-com:vml" Requires="v">
                <p:oleObj spid="_x0000_s67640" name="Document" r:id="rId3" imgW="3295650" imgH="4768850" progId="Word.Document.8">
                  <p:embed/>
                </p:oleObj>
              </mc:Choice>
              <mc:Fallback>
                <p:oleObj name="Document" r:id="rId3" imgW="3295650" imgH="476885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8600"/>
                        <a:ext cx="4573588" cy="662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7587" name="TextBox 2">
            <a:extLst>
              <a:ext uri="{FF2B5EF4-FFF2-40B4-BE49-F238E27FC236}">
                <a16:creationId xmlns:a16="http://schemas.microsoft.com/office/drawing/2014/main" id="{42FEDAA3-3414-4649-B7B3-4244D6AAB174}"/>
              </a:ext>
            </a:extLst>
          </p:cNvPr>
          <p:cNvSpPr txBox="1">
            <a:spLocks noChangeArrowheads="1"/>
          </p:cNvSpPr>
          <p:nvPr/>
        </p:nvSpPr>
        <p:spPr bwMode="auto">
          <a:xfrm>
            <a:off x="381000" y="533400"/>
            <a:ext cx="3352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solidFill>
                  <a:schemeClr val="accent2"/>
                </a:solidFill>
              </a:rPr>
              <a:t>Brookings:  The Classic</a:t>
            </a:r>
          </a:p>
          <a:p>
            <a:r>
              <a:rPr lang="en-US" altLang="en-US" b="1" dirty="0">
                <a:solidFill>
                  <a:schemeClr val="accent2"/>
                </a:solidFill>
              </a:rPr>
              <a:t>Northwest Example</a:t>
            </a:r>
          </a:p>
          <a:p>
            <a:r>
              <a:rPr lang="en-US" altLang="en-US" b="1" dirty="0">
                <a:solidFill>
                  <a:schemeClr val="accent2"/>
                </a:solidFill>
              </a:rPr>
              <a:t>Located in the “Banana Belt” of Oregon</a:t>
            </a:r>
          </a:p>
        </p:txBody>
      </p:sp>
      <p:pic>
        <p:nvPicPr>
          <p:cNvPr id="3" name="Picture 2">
            <a:extLst>
              <a:ext uri="{FF2B5EF4-FFF2-40B4-BE49-F238E27FC236}">
                <a16:creationId xmlns:a16="http://schemas.microsoft.com/office/drawing/2014/main" id="{6D3C2DE2-3B50-A74D-8E92-B65D36667EAE}"/>
              </a:ext>
            </a:extLst>
          </p:cNvPr>
          <p:cNvPicPr>
            <a:picLocks noChangeAspect="1"/>
          </p:cNvPicPr>
          <p:nvPr/>
        </p:nvPicPr>
        <p:blipFill>
          <a:blip r:embed="rId5"/>
          <a:stretch>
            <a:fillRect/>
          </a:stretch>
        </p:blipFill>
        <p:spPr>
          <a:xfrm>
            <a:off x="685800" y="2286000"/>
            <a:ext cx="2743200" cy="414067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2">
            <a:extLst>
              <a:ext uri="{FF2B5EF4-FFF2-40B4-BE49-F238E27FC236}">
                <a16:creationId xmlns:a16="http://schemas.microsoft.com/office/drawing/2014/main" id="{765D882A-CF46-CA4C-B2FE-89D66EB51543}"/>
              </a:ext>
            </a:extLst>
          </p:cNvPr>
          <p:cNvGraphicFramePr>
            <a:graphicFrameLocks noChangeAspect="1"/>
          </p:cNvGraphicFramePr>
          <p:nvPr>
            <p:extLst>
              <p:ext uri="{D42A27DB-BD31-4B8C-83A1-F6EECF244321}">
                <p14:modId xmlns:p14="http://schemas.microsoft.com/office/powerpoint/2010/main" val="583731268"/>
              </p:ext>
            </p:extLst>
          </p:nvPr>
        </p:nvGraphicFramePr>
        <p:xfrm>
          <a:off x="1838325" y="1069975"/>
          <a:ext cx="5468938" cy="4719638"/>
        </p:xfrm>
        <a:graphic>
          <a:graphicData uri="http://schemas.openxmlformats.org/presentationml/2006/ole">
            <mc:AlternateContent xmlns:mc="http://schemas.openxmlformats.org/markup-compatibility/2006">
              <mc:Choice xmlns:v="urn:schemas-microsoft-com:vml" Requires="v">
                <p:oleObj spid="_x0000_s68674" name="Document" r:id="rId3" imgW="5486400" imgH="4724400" progId="Word.Document.8">
                  <p:embed/>
                </p:oleObj>
              </mc:Choice>
              <mc:Fallback>
                <p:oleObj name="Document" r:id="rId3" imgW="5486400" imgH="4724400" progId="Word.Document.8">
                  <p:embed/>
                  <p:pic>
                    <p:nvPicPr>
                      <p:cNvPr id="0" name="Object 2"/>
                      <p:cNvPicPr>
                        <a:picLocks noChangeAspect="1" noChangeArrowheads="1"/>
                      </p:cNvPicPr>
                      <p:nvPr/>
                    </p:nvPicPr>
                    <p:blipFill>
                      <a:blip r:embed="rId4"/>
                      <a:srcRect/>
                      <a:stretch>
                        <a:fillRect/>
                      </a:stretch>
                    </p:blipFill>
                    <p:spPr bwMode="auto">
                      <a:xfrm>
                        <a:off x="1838325" y="1069975"/>
                        <a:ext cx="5468938" cy="471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AE2AA2E7-22A5-3E47-9820-B3A341C096E8}"/>
              </a:ext>
            </a:extLst>
          </p:cNvPr>
          <p:cNvSpPr txBox="1"/>
          <p:nvPr/>
        </p:nvSpPr>
        <p:spPr>
          <a:xfrm>
            <a:off x="2819400" y="5943600"/>
            <a:ext cx="2986715" cy="523220"/>
          </a:xfrm>
          <a:prstGeom prst="rect">
            <a:avLst/>
          </a:prstGeom>
          <a:noFill/>
        </p:spPr>
        <p:txBody>
          <a:bodyPr wrap="none" rtlCol="0">
            <a:spAutoFit/>
          </a:bodyPr>
          <a:lstStyle/>
          <a:p>
            <a:r>
              <a:rPr lang="en-US" sz="2800" b="1" dirty="0"/>
              <a:t>February 27, 1985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Maxtemp.jpg                                                    000B6ED9&#13;Macintosh2 HD                  ABA78158:">
            <a:extLst>
              <a:ext uri="{FF2B5EF4-FFF2-40B4-BE49-F238E27FC236}">
                <a16:creationId xmlns:a16="http://schemas.microsoft.com/office/drawing/2014/main" id="{84BD7854-08D3-4442-86D3-A925AF7C8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35671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7321-3CDC-784B-9D9C-B17AAA877DFF}"/>
              </a:ext>
            </a:extLst>
          </p:cNvPr>
          <p:cNvSpPr>
            <a:spLocks noGrp="1"/>
          </p:cNvSpPr>
          <p:nvPr>
            <p:ph type="title"/>
          </p:nvPr>
        </p:nvSpPr>
        <p:spPr/>
        <p:txBody>
          <a:bodyPr/>
          <a:lstStyle/>
          <a:p>
            <a:r>
              <a:rPr lang="en-US" dirty="0"/>
              <a:t>Another example</a:t>
            </a:r>
          </a:p>
        </p:txBody>
      </p:sp>
      <p:sp>
        <p:nvSpPr>
          <p:cNvPr id="3" name="Content Placeholder 2">
            <a:extLst>
              <a:ext uri="{FF2B5EF4-FFF2-40B4-BE49-F238E27FC236}">
                <a16:creationId xmlns:a16="http://schemas.microsoft.com/office/drawing/2014/main" id="{0F8D700D-E3A0-E24C-9BB3-A847B2F3A882}"/>
              </a:ext>
            </a:extLst>
          </p:cNvPr>
          <p:cNvSpPr>
            <a:spLocks noGrp="1"/>
          </p:cNvSpPr>
          <p:nvPr>
            <p:ph idx="1"/>
          </p:nvPr>
        </p:nvSpPr>
        <p:spPr/>
        <p:txBody>
          <a:bodyPr/>
          <a:lstStyle/>
          <a:p>
            <a:r>
              <a:rPr lang="en-US" dirty="0">
                <a:hlinkClick r:id="rId2"/>
              </a:rPr>
              <a:t>https://cliffmass.blogspot.com/2013/04/the-banana-belt-of-brookings-oregon.html</a:t>
            </a:r>
            <a:endParaRPr lang="en-US" dirty="0"/>
          </a:p>
        </p:txBody>
      </p:sp>
    </p:spTree>
    <p:extLst>
      <p:ext uri="{BB962C8B-B14F-4D97-AF65-F5344CB8AC3E}">
        <p14:creationId xmlns:p14="http://schemas.microsoft.com/office/powerpoint/2010/main" val="258319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84A6-05F7-1449-8CF6-00ED2F69740C}"/>
              </a:ext>
            </a:extLst>
          </p:cNvPr>
          <p:cNvSpPr>
            <a:spLocks noGrp="1"/>
          </p:cNvSpPr>
          <p:nvPr>
            <p:ph type="title"/>
          </p:nvPr>
        </p:nvSpPr>
        <p:spPr/>
        <p:txBody>
          <a:bodyPr/>
          <a:lstStyle/>
          <a:p>
            <a:r>
              <a:rPr lang="en-US" altLang="en-US" dirty="0">
                <a:solidFill>
                  <a:srgbClr val="262673"/>
                </a:solidFill>
                <a:ea typeface="ＭＳ Ｐゴシック" panose="020B0600070205080204" pitchFamily="34" charset="-128"/>
              </a:rPr>
              <a:t>Adiabatic cooling in upslope flow is harder to see</a:t>
            </a:r>
            <a:endParaRPr lang="en-US" dirty="0"/>
          </a:p>
        </p:txBody>
      </p:sp>
      <p:pic>
        <p:nvPicPr>
          <p:cNvPr id="5" name="Picture 4">
            <a:extLst>
              <a:ext uri="{FF2B5EF4-FFF2-40B4-BE49-F238E27FC236}">
                <a16:creationId xmlns:a16="http://schemas.microsoft.com/office/drawing/2014/main" id="{FED15BEF-734F-9C4B-AA50-7E3F715CA0E8}"/>
              </a:ext>
            </a:extLst>
          </p:cNvPr>
          <p:cNvPicPr>
            <a:picLocks noChangeAspect="1"/>
          </p:cNvPicPr>
          <p:nvPr/>
        </p:nvPicPr>
        <p:blipFill>
          <a:blip r:embed="rId2"/>
          <a:stretch>
            <a:fillRect/>
          </a:stretch>
        </p:blipFill>
        <p:spPr>
          <a:xfrm>
            <a:off x="812800" y="2209800"/>
            <a:ext cx="7645400" cy="3949700"/>
          </a:xfrm>
          <a:prstGeom prst="rect">
            <a:avLst/>
          </a:prstGeom>
        </p:spPr>
      </p:pic>
    </p:spTree>
    <p:extLst>
      <p:ext uri="{BB962C8B-B14F-4D97-AF65-F5344CB8AC3E}">
        <p14:creationId xmlns:p14="http://schemas.microsoft.com/office/powerpoint/2010/main" val="145557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E4EE92F0-E302-DE41-9598-5F2980639115}"/>
              </a:ext>
            </a:extLst>
          </p:cNvPr>
          <p:cNvSpPr>
            <a:spLocks noGrp="1" noChangeArrowheads="1"/>
          </p:cNvSpPr>
          <p:nvPr>
            <p:ph type="title"/>
          </p:nvPr>
        </p:nvSpPr>
        <p:spPr/>
        <p:txBody>
          <a:bodyPr/>
          <a:lstStyle/>
          <a:p>
            <a:r>
              <a:rPr lang="en-US" altLang="en-US" dirty="0">
                <a:solidFill>
                  <a:srgbClr val="262673"/>
                </a:solidFill>
                <a:ea typeface="ＭＳ Ｐゴシック" panose="020B0600070205080204" pitchFamily="34" charset="-128"/>
              </a:rPr>
              <a:t>Adiabatic cooling is there </a:t>
            </a:r>
            <a:r>
              <a:rPr lang="en-US" altLang="en-US" dirty="0" err="1">
                <a:solidFill>
                  <a:srgbClr val="262673"/>
                </a:solidFill>
                <a:ea typeface="ＭＳ Ｐゴシック" panose="020B0600070205080204" pitchFamily="34" charset="-128"/>
              </a:rPr>
              <a:t>bu</a:t>
            </a:r>
            <a:r>
              <a:rPr lang="en-US" altLang="en-US" dirty="0">
                <a:solidFill>
                  <a:srgbClr val="262673"/>
                </a:solidFill>
                <a:ea typeface="ＭＳ Ｐゴシック" panose="020B0600070205080204" pitchFamily="34" charset="-128"/>
              </a:rPr>
              <a:t> harder to see,  Why?</a:t>
            </a:r>
          </a:p>
        </p:txBody>
      </p:sp>
      <p:sp>
        <p:nvSpPr>
          <p:cNvPr id="70659" name="Content Placeholder 2">
            <a:extLst>
              <a:ext uri="{FF2B5EF4-FFF2-40B4-BE49-F238E27FC236}">
                <a16:creationId xmlns:a16="http://schemas.microsoft.com/office/drawing/2014/main" id="{0C066F05-0EA5-4F41-A2AD-4DB3E31C783A}"/>
              </a:ext>
            </a:extLst>
          </p:cNvPr>
          <p:cNvSpPr>
            <a:spLocks noGrp="1" noChangeArrowheads="1"/>
          </p:cNvSpPr>
          <p:nvPr>
            <p:ph idx="1"/>
          </p:nvPr>
        </p:nvSpPr>
        <p:spPr>
          <a:xfrm>
            <a:off x="685800" y="1981200"/>
            <a:ext cx="7772400" cy="4114800"/>
          </a:xfrm>
        </p:spPr>
        <p:txBody>
          <a:bodyPr/>
          <a:lstStyle/>
          <a:p>
            <a:r>
              <a:rPr lang="en-US" altLang="en-US" dirty="0">
                <a:ea typeface="ＭＳ Ｐゴシック" panose="020B0600070205080204" pitchFamily="34" charset="-128"/>
              </a:rPr>
              <a:t>Clouds and precipitation accompanying upward motion have significant temperature effects during lifting</a:t>
            </a:r>
          </a:p>
          <a:p>
            <a:r>
              <a:rPr lang="en-US" altLang="en-US" dirty="0">
                <a:ea typeface="ＭＳ Ｐゴシック" panose="020B0600070205080204" pitchFamily="34" charset="-128"/>
              </a:rPr>
              <a:t>Adiabatic ascent leads to saturation/latent heating which results in a lesser cooling rate for rising air</a:t>
            </a:r>
          </a:p>
          <a:p>
            <a:pPr lvl="1"/>
            <a:r>
              <a:rPr lang="en-US" altLang="en-US" dirty="0">
                <a:ea typeface="ＭＳ Ｐゴシック" panose="020B0600070205080204" pitchFamily="34" charset="-128"/>
              </a:rPr>
              <a:t>Saturated adiabatic lapse rate is smaller than dry adiabatic lapse rate.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F17E79A-0D8E-EC47-B728-72EA4B6CDDD4}"/>
              </a:ext>
            </a:extLst>
          </p:cNvPr>
          <p:cNvSpPr>
            <a:spLocks noGrp="1" noChangeArrowheads="1"/>
          </p:cNvSpPr>
          <p:nvPr>
            <p:ph type="title"/>
          </p:nvPr>
        </p:nvSpPr>
        <p:spPr>
          <a:xfrm>
            <a:off x="723900" y="228600"/>
            <a:ext cx="8001000" cy="609600"/>
          </a:xfrm>
        </p:spPr>
        <p:txBody>
          <a:bodyPr/>
          <a:lstStyle/>
          <a:p>
            <a:pPr eaLnBrk="1" hangingPunct="1"/>
            <a:r>
              <a:rPr lang="en-US" altLang="en-US" b="1" dirty="0">
                <a:solidFill>
                  <a:schemeClr val="accent2"/>
                </a:solidFill>
                <a:ea typeface="ＭＳ Ｐゴシック" panose="020B0600070205080204" pitchFamily="34" charset="-128"/>
              </a:rPr>
              <a:t>Radiation Effects</a:t>
            </a:r>
          </a:p>
        </p:txBody>
      </p:sp>
      <p:sp>
        <p:nvSpPr>
          <p:cNvPr id="73731" name="Rectangle 3">
            <a:extLst>
              <a:ext uri="{FF2B5EF4-FFF2-40B4-BE49-F238E27FC236}">
                <a16:creationId xmlns:a16="http://schemas.microsoft.com/office/drawing/2014/main" id="{00B30BA6-ACFD-7348-B4DA-097AD940954F}"/>
              </a:ext>
            </a:extLst>
          </p:cNvPr>
          <p:cNvSpPr>
            <a:spLocks noGrp="1" noChangeArrowheads="1"/>
          </p:cNvSpPr>
          <p:nvPr>
            <p:ph type="body" idx="1"/>
          </p:nvPr>
        </p:nvSpPr>
        <p:spPr>
          <a:xfrm>
            <a:off x="53340" y="1143000"/>
            <a:ext cx="8686800" cy="4876800"/>
          </a:xfrm>
        </p:spPr>
        <p:txBody>
          <a:bodyPr/>
          <a:lstStyle/>
          <a:p>
            <a:pPr lvl="1" eaLnBrk="1" hangingPunct="1">
              <a:buFont typeface="Wingdings" pitchFamily="2" charset="2"/>
              <a:buChar char="§"/>
            </a:pPr>
            <a:r>
              <a:rPr lang="en-US" altLang="en-US" sz="2400" b="1" dirty="0">
                <a:ea typeface="ＭＳ Ｐゴシック" panose="020B0600070205080204" pitchFamily="34" charset="-128"/>
              </a:rPr>
              <a:t>Direct</a:t>
            </a:r>
            <a:r>
              <a:rPr lang="en-US" altLang="en-US" sz="2400" dirty="0">
                <a:ea typeface="ＭＳ Ｐゴシック" panose="020B0600070205080204" pitchFamily="34" charset="-128"/>
              </a:rPr>
              <a:t> radiational heating and cooling of the air is relatively small  (except in dust/smoke layers)</a:t>
            </a:r>
          </a:p>
          <a:p>
            <a:pPr lvl="1" eaLnBrk="1" hangingPunct="1">
              <a:buFont typeface="Wingdings" pitchFamily="2" charset="2"/>
              <a:buChar char="§"/>
            </a:pPr>
            <a:r>
              <a:rPr lang="en-US" altLang="en-US" sz="2400" b="1" dirty="0">
                <a:ea typeface="ＭＳ Ｐゴシック" panose="020B0600070205080204" pitchFamily="34" charset="-128"/>
              </a:rPr>
              <a:t>Indirectly</a:t>
            </a:r>
            <a:r>
              <a:rPr lang="en-US" altLang="en-US" sz="2400" dirty="0">
                <a:ea typeface="ＭＳ Ｐゴシック" panose="020B0600070205080204" pitchFamily="34" charset="-128"/>
              </a:rPr>
              <a:t>, very large influence on air temp through </a:t>
            </a:r>
            <a:r>
              <a:rPr lang="en-US" altLang="en-US" sz="2400" b="1" dirty="0">
                <a:solidFill>
                  <a:schemeClr val="accent2"/>
                </a:solidFill>
                <a:ea typeface="ＭＳ Ｐゴシック" panose="020B0600070205080204" pitchFamily="34" charset="-128"/>
              </a:rPr>
              <a:t>modulation of ground temperature </a:t>
            </a:r>
            <a:r>
              <a:rPr lang="en-US" altLang="en-US" sz="2400" dirty="0">
                <a:ea typeface="ＭＳ Ｐゴシック" panose="020B0600070205080204" pitchFamily="34" charset="-128"/>
              </a:rPr>
              <a:t>and communication into the boundary layer by turbulence.</a:t>
            </a:r>
          </a:p>
          <a:p>
            <a:pPr lvl="1" eaLnBrk="1" hangingPunct="1">
              <a:buFont typeface="Wingdings" pitchFamily="2" charset="2"/>
              <a:buChar char="§"/>
            </a:pPr>
            <a:r>
              <a:rPr lang="en-US" altLang="en-US" sz="2400" b="1" dirty="0">
                <a:ea typeface="ＭＳ Ｐゴシック" panose="020B0600070205080204" pitchFamily="34" charset="-128"/>
              </a:rPr>
              <a:t>Surface heating by the solar flux and cooling by IR flux dominate surface and near-surface temperatures.</a:t>
            </a:r>
          </a:p>
          <a:p>
            <a:pPr lvl="1" eaLnBrk="1" hangingPunct="1">
              <a:buFont typeface="Wingdings" pitchFamily="2" charset="2"/>
              <a:buChar char="§"/>
            </a:pPr>
            <a:r>
              <a:rPr lang="en-US" altLang="en-US" sz="2400" dirty="0">
                <a:ea typeface="ＭＳ Ｐゴシック" panose="020B0600070205080204" pitchFamily="34" charset="-128"/>
              </a:rPr>
              <a:t>Clouds have a major effect on surface radiational heating/cooling.</a:t>
            </a:r>
          </a:p>
          <a:p>
            <a:pPr lvl="1" eaLnBrk="1" hangingPunct="1">
              <a:buFont typeface="Wingdings" pitchFamily="2" charset="2"/>
              <a:buChar char="§"/>
            </a:pPr>
            <a:r>
              <a:rPr lang="en-US" altLang="en-US" sz="2400" dirty="0">
                <a:ea typeface="ＭＳ Ｐゴシック" panose="020B0600070205080204" pitchFamily="34" charset="-128"/>
              </a:rPr>
              <a:t>Smoke can too.</a:t>
            </a:r>
          </a:p>
        </p:txBody>
      </p:sp>
      <p:pic>
        <p:nvPicPr>
          <p:cNvPr id="3" name="Picture 2" descr="Diagram&#10;&#10;Description automatically generated">
            <a:extLst>
              <a:ext uri="{FF2B5EF4-FFF2-40B4-BE49-F238E27FC236}">
                <a16:creationId xmlns:a16="http://schemas.microsoft.com/office/drawing/2014/main" id="{561D19E1-A31C-6E42-8DA0-E88E84E9F51C}"/>
              </a:ext>
            </a:extLst>
          </p:cNvPr>
          <p:cNvPicPr>
            <a:picLocks noChangeAspect="1"/>
          </p:cNvPicPr>
          <p:nvPr/>
        </p:nvPicPr>
        <p:blipFill>
          <a:blip r:embed="rId2"/>
          <a:stretch>
            <a:fillRect/>
          </a:stretch>
        </p:blipFill>
        <p:spPr>
          <a:xfrm>
            <a:off x="4419600" y="4343400"/>
            <a:ext cx="3276600" cy="236643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5B91B5A-0983-8542-A501-45B063E4125C}"/>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Clouds, Radiation and Surface Temps</a:t>
            </a:r>
          </a:p>
        </p:txBody>
      </p:sp>
      <p:sp>
        <p:nvSpPr>
          <p:cNvPr id="74755" name="Rectangle 3">
            <a:extLst>
              <a:ext uri="{FF2B5EF4-FFF2-40B4-BE49-F238E27FC236}">
                <a16:creationId xmlns:a16="http://schemas.microsoft.com/office/drawing/2014/main" id="{C373E72C-A30C-554D-8D6D-C7B4A18A990C}"/>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Clouds lessen surface warming during day by reducing solar radiation</a:t>
            </a:r>
          </a:p>
          <a:p>
            <a:pPr eaLnBrk="1" hangingPunct="1"/>
            <a:r>
              <a:rPr lang="en-US" altLang="en-US" dirty="0">
                <a:ea typeface="ＭＳ Ｐゴシック" panose="020B0600070205080204" pitchFamily="34" charset="-128"/>
              </a:rPr>
              <a:t>Clouds </a:t>
            </a:r>
            <a:r>
              <a:rPr lang="en-US" altLang="en-US" b="1" dirty="0">
                <a:ea typeface="ＭＳ Ｐゴシック" panose="020B0600070205080204" pitchFamily="34" charset="-128"/>
              </a:rPr>
              <a:t>decrease</a:t>
            </a:r>
            <a:r>
              <a:rPr lang="en-US" altLang="en-US" dirty="0">
                <a:ea typeface="ＭＳ Ｐゴシック" panose="020B0600070205080204" pitchFamily="34" charset="-128"/>
              </a:rPr>
              <a:t> cooling at night by intercepting IR radiation and reradiating IR back to the surface.</a:t>
            </a:r>
          </a:p>
          <a:p>
            <a:pPr eaLnBrk="1" hangingPunct="1"/>
            <a:r>
              <a:rPr lang="en-US" altLang="en-US" dirty="0">
                <a:ea typeface="ＭＳ Ｐゴシック" panose="020B0600070205080204" pitchFamily="34" charset="-128"/>
              </a:rPr>
              <a:t>Thin cirrus…only minor influence (1-2F)</a:t>
            </a:r>
          </a:p>
          <a:p>
            <a:pPr eaLnBrk="1" hangingPunct="1"/>
            <a:r>
              <a:rPr lang="en-US" altLang="en-US" dirty="0">
                <a:ea typeface="ＭＳ Ｐゴシック" panose="020B0600070205080204" pitchFamily="34" charset="-128"/>
              </a:rPr>
              <a:t>Thick altostratus--5-10F influence or more.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26773C53-E3B2-2046-B927-E6B10ED63982}"/>
              </a:ext>
            </a:extLst>
          </p:cNvPr>
          <p:cNvSpPr>
            <a:spLocks noGrp="1" noChangeArrowheads="1"/>
          </p:cNvSpPr>
          <p:nvPr>
            <p:ph type="title"/>
          </p:nvPr>
        </p:nvSpPr>
        <p:spPr>
          <a:xfrm>
            <a:off x="762000" y="2362200"/>
            <a:ext cx="7772400" cy="1143000"/>
          </a:xfrm>
        </p:spPr>
        <p:txBody>
          <a:bodyPr/>
          <a:lstStyle/>
          <a:p>
            <a:r>
              <a:rPr lang="en-US" altLang="en-US">
                <a:ea typeface="ＭＳ Ｐゴシック" panose="020B0600070205080204" pitchFamily="34" charset="-128"/>
              </a:rPr>
              <a:t>One can see association between changes in clouds and temperature at short-time scales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eatacairport.jpg">
            <a:extLst>
              <a:ext uri="{FF2B5EF4-FFF2-40B4-BE49-F238E27FC236}">
                <a16:creationId xmlns:a16="http://schemas.microsoft.com/office/drawing/2014/main" id="{EB7441A1-2B2D-5642-B5BE-6A80247B97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09600"/>
            <a:ext cx="5386388"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2">
            <a:extLst>
              <a:ext uri="{FF2B5EF4-FFF2-40B4-BE49-F238E27FC236}">
                <a16:creationId xmlns:a16="http://schemas.microsoft.com/office/drawing/2014/main" id="{16530CF8-7F13-6C44-B440-12B2707A3510}"/>
              </a:ext>
            </a:extLst>
          </p:cNvPr>
          <p:cNvSpPr txBox="1">
            <a:spLocks noChangeArrowheads="1"/>
          </p:cNvSpPr>
          <p:nvPr/>
        </p:nvSpPr>
        <p:spPr bwMode="auto">
          <a:xfrm>
            <a:off x="304800" y="2057400"/>
            <a:ext cx="22177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Sea Tac</a:t>
            </a:r>
          </a:p>
          <a:p>
            <a:r>
              <a:rPr lang="en-US" altLang="en-US"/>
              <a:t>Example</a:t>
            </a:r>
          </a:p>
          <a:p>
            <a:r>
              <a:rPr lang="en-US" altLang="en-US"/>
              <a:t>Typically placed</a:t>
            </a:r>
          </a:p>
          <a:p>
            <a:r>
              <a:rPr lang="en-US" altLang="en-US"/>
              <a:t>On runway</a:t>
            </a:r>
          </a:p>
          <a:p>
            <a:r>
              <a:rPr lang="en-US" altLang="en-US"/>
              <a:t>Grassy strip</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a:extLst>
              <a:ext uri="{FF2B5EF4-FFF2-40B4-BE49-F238E27FC236}">
                <a16:creationId xmlns:a16="http://schemas.microsoft.com/office/drawing/2014/main" id="{97BD5AB9-4E2B-DF46-92E3-29D00567C194}"/>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6803" name="Rectangle 1027">
            <a:extLst>
              <a:ext uri="{FF2B5EF4-FFF2-40B4-BE49-F238E27FC236}">
                <a16:creationId xmlns:a16="http://schemas.microsoft.com/office/drawing/2014/main" id="{D75C0EC1-9302-2543-81E2-87B2243F1FB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6804" name="Picture 1030" descr="temp616873.gif                                                 0017F222&#10;Cliff Disk                     BB5EA40C:">
            <a:extLst>
              <a:ext uri="{FF2B5EF4-FFF2-40B4-BE49-F238E27FC236}">
                <a16:creationId xmlns:a16="http://schemas.microsoft.com/office/drawing/2014/main" id="{A0575DA7-3FEA-2046-B51A-481C08F22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2390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031" descr="temp682224.gif                                                 0017F222&#10;Cliff Disk                     BB5EA40C:">
            <a:extLst>
              <a:ext uri="{FF2B5EF4-FFF2-40B4-BE49-F238E27FC236}">
                <a16:creationId xmlns:a16="http://schemas.microsoft.com/office/drawing/2014/main" id="{CBC8A8BC-0B88-A646-9284-EDA06F553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73914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32CDB984-29A3-DB49-AD97-825E96999577}"/>
              </a:ext>
            </a:extLst>
          </p:cNvPr>
          <p:cNvSpPr>
            <a:spLocks noGrp="1" noChangeArrowheads="1"/>
          </p:cNvSpPr>
          <p:nvPr>
            <p:ph type="title"/>
          </p:nvPr>
        </p:nvSpPr>
        <p:spPr/>
        <p:txBody>
          <a:bodyPr/>
          <a:lstStyle/>
          <a:p>
            <a:r>
              <a:rPr lang="en-US" altLang="en-US" dirty="0">
                <a:ea typeface="ＭＳ Ｐゴシック" panose="020B0600070205080204" pitchFamily="34" charset="-128"/>
              </a:rPr>
              <a:t>w</a:t>
            </a:r>
          </a:p>
        </p:txBody>
      </p:sp>
      <p:pic>
        <p:nvPicPr>
          <p:cNvPr id="77827" name="Content Placeholder 3" descr="temp496213.gif">
            <a:extLst>
              <a:ext uri="{FF2B5EF4-FFF2-40B4-BE49-F238E27FC236}">
                <a16:creationId xmlns:a16="http://schemas.microsoft.com/office/drawing/2014/main" id="{1AEA69B8-E6E2-384A-87AD-D041A3963B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54" b="-2454"/>
          <a:stretch>
            <a:fillRect/>
          </a:stretch>
        </p:blipFill>
        <p:spPr>
          <a:xfrm>
            <a:off x="1692275" y="3200400"/>
            <a:ext cx="6705600" cy="3549650"/>
          </a:xfrm>
        </p:spPr>
      </p:pic>
      <p:pic>
        <p:nvPicPr>
          <p:cNvPr id="77828" name="Picture 4" descr="temp763542.gif">
            <a:extLst>
              <a:ext uri="{FF2B5EF4-FFF2-40B4-BE49-F238E27FC236}">
                <a16:creationId xmlns:a16="http://schemas.microsoft.com/office/drawing/2014/main" id="{DCBDC5BD-5BCB-7247-8F39-ABCDBF3821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2438" y="152400"/>
            <a:ext cx="6705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251D-B28D-484E-B0F0-5FABD25A0D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EE88E2E-9634-8A45-BC46-97D7CD333358}"/>
              </a:ext>
            </a:extLst>
          </p:cNvPr>
          <p:cNvPicPr>
            <a:picLocks noGrp="1" noChangeAspect="1"/>
          </p:cNvPicPr>
          <p:nvPr>
            <p:ph idx="1"/>
          </p:nvPr>
        </p:nvPicPr>
        <p:blipFill>
          <a:blip r:embed="rId2"/>
          <a:stretch>
            <a:fillRect/>
          </a:stretch>
        </p:blipFill>
        <p:spPr>
          <a:xfrm>
            <a:off x="262122" y="1752600"/>
            <a:ext cx="8619755" cy="4301541"/>
          </a:xfrm>
        </p:spPr>
      </p:pic>
    </p:spTree>
    <p:extLst>
      <p:ext uri="{BB962C8B-B14F-4D97-AF65-F5344CB8AC3E}">
        <p14:creationId xmlns:p14="http://schemas.microsoft.com/office/powerpoint/2010/main" val="4103480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E0CB69B3-7C37-1645-BBD9-60A5AF109A5E}"/>
              </a:ext>
            </a:extLst>
          </p:cNvPr>
          <p:cNvSpPr>
            <a:spLocks noGrp="1" noChangeArrowheads="1"/>
          </p:cNvSpPr>
          <p:nvPr>
            <p:ph type="title"/>
          </p:nvPr>
        </p:nvSpPr>
        <p:spPr>
          <a:xfrm>
            <a:off x="665629" y="228600"/>
            <a:ext cx="7772400" cy="1143000"/>
          </a:xfrm>
        </p:spPr>
        <p:txBody>
          <a:bodyPr/>
          <a:lstStyle/>
          <a:p>
            <a:r>
              <a:rPr lang="en-US" altLang="en-US" dirty="0">
                <a:solidFill>
                  <a:schemeClr val="accent2"/>
                </a:solidFill>
                <a:ea typeface="ＭＳ Ｐゴシック" panose="020B0600070205080204" pitchFamily="34" charset="-128"/>
              </a:rPr>
              <a:t>Surprising Effect of Clouds</a:t>
            </a:r>
          </a:p>
        </p:txBody>
      </p:sp>
      <p:sp>
        <p:nvSpPr>
          <p:cNvPr id="78851" name="Content Placeholder 2">
            <a:extLst>
              <a:ext uri="{FF2B5EF4-FFF2-40B4-BE49-F238E27FC236}">
                <a16:creationId xmlns:a16="http://schemas.microsoft.com/office/drawing/2014/main" id="{0E7E303E-ECA8-2A4A-8EF1-EEA9F730D26B}"/>
              </a:ext>
            </a:extLst>
          </p:cNvPr>
          <p:cNvSpPr>
            <a:spLocks noGrp="1" noChangeArrowheads="1"/>
          </p:cNvSpPr>
          <p:nvPr>
            <p:ph idx="1"/>
          </p:nvPr>
        </p:nvSpPr>
        <p:spPr>
          <a:xfrm>
            <a:off x="838200" y="1524000"/>
            <a:ext cx="7772400" cy="4114800"/>
          </a:xfrm>
        </p:spPr>
        <p:txBody>
          <a:bodyPr/>
          <a:lstStyle/>
          <a:p>
            <a:pPr marL="0" indent="0">
              <a:buNone/>
            </a:pPr>
            <a:r>
              <a:rPr lang="en-US" altLang="en-US" dirty="0">
                <a:ea typeface="ＭＳ Ｐゴシック" panose="020B0600070205080204" pitchFamily="34" charset="-128"/>
              </a:rPr>
              <a:t>When there are inversion conditions, surface temperatures can WARM when low-level clouds move in aloft!</a:t>
            </a:r>
          </a:p>
        </p:txBody>
      </p:sp>
      <p:pic>
        <p:nvPicPr>
          <p:cNvPr id="3" name="Picture 2">
            <a:extLst>
              <a:ext uri="{FF2B5EF4-FFF2-40B4-BE49-F238E27FC236}">
                <a16:creationId xmlns:a16="http://schemas.microsoft.com/office/drawing/2014/main" id="{58D9B45F-AFC7-2D41-99F9-0D756176B6B5}"/>
              </a:ext>
            </a:extLst>
          </p:cNvPr>
          <p:cNvPicPr>
            <a:picLocks noChangeAspect="1"/>
          </p:cNvPicPr>
          <p:nvPr/>
        </p:nvPicPr>
        <p:blipFill>
          <a:blip r:embed="rId2"/>
          <a:stretch>
            <a:fillRect/>
          </a:stretch>
        </p:blipFill>
        <p:spPr>
          <a:xfrm>
            <a:off x="4536141" y="2743200"/>
            <a:ext cx="4114800" cy="3657600"/>
          </a:xfrm>
          <a:prstGeom prst="rect">
            <a:avLst/>
          </a:prstGeom>
        </p:spPr>
      </p:pic>
      <p:sp>
        <p:nvSpPr>
          <p:cNvPr id="4" name="Cloud 3">
            <a:extLst>
              <a:ext uri="{FF2B5EF4-FFF2-40B4-BE49-F238E27FC236}">
                <a16:creationId xmlns:a16="http://schemas.microsoft.com/office/drawing/2014/main" id="{99D2E09C-B296-B544-B229-77CA47726F4C}"/>
              </a:ext>
            </a:extLst>
          </p:cNvPr>
          <p:cNvSpPr/>
          <p:nvPr/>
        </p:nvSpPr>
        <p:spPr bwMode="auto">
          <a:xfrm>
            <a:off x="7790328" y="4648200"/>
            <a:ext cx="1295400" cy="685800"/>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7" name="Down Arrow 6">
            <a:extLst>
              <a:ext uri="{FF2B5EF4-FFF2-40B4-BE49-F238E27FC236}">
                <a16:creationId xmlns:a16="http://schemas.microsoft.com/office/drawing/2014/main" id="{933545BE-4ACB-3846-95D0-5FC1690C252A}"/>
              </a:ext>
            </a:extLst>
          </p:cNvPr>
          <p:cNvSpPr/>
          <p:nvPr/>
        </p:nvSpPr>
        <p:spPr bwMode="auto">
          <a:xfrm>
            <a:off x="8275543" y="5334000"/>
            <a:ext cx="324971" cy="4572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5EDD4AD-3585-9E41-B6DC-3CB5AF2E61C0}"/>
              </a:ext>
            </a:extLst>
          </p:cNvPr>
          <p:cNvSpPr>
            <a:spLocks noGrp="1" noChangeArrowheads="1"/>
          </p:cNvSpPr>
          <p:nvPr>
            <p:ph type="title"/>
          </p:nvPr>
        </p:nvSpPr>
        <p:spPr/>
        <p:txBody>
          <a:bodyPr/>
          <a:lstStyle/>
          <a:p>
            <a:r>
              <a:rPr lang="en-US" altLang="en-US">
                <a:ea typeface="ＭＳ Ｐゴシック" panose="020B0600070205080204" pitchFamily="34" charset="-128"/>
              </a:rPr>
              <a:t>Impacts of Dust and Smoke</a:t>
            </a:r>
          </a:p>
        </p:txBody>
      </p:sp>
      <p:pic>
        <p:nvPicPr>
          <p:cNvPr id="79875" name="Content Placeholder 3">
            <a:extLst>
              <a:ext uri="{FF2B5EF4-FFF2-40B4-BE49-F238E27FC236}">
                <a16:creationId xmlns:a16="http://schemas.microsoft.com/office/drawing/2014/main" id="{82DDC527-EC1A-9140-BACA-AF4C29C816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2216150"/>
            <a:ext cx="6781800" cy="36449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FC06-017C-924B-ADB5-D68839A9432B}"/>
              </a:ext>
            </a:extLst>
          </p:cNvPr>
          <p:cNvSpPr>
            <a:spLocks noGrp="1"/>
          </p:cNvSpPr>
          <p:nvPr>
            <p:ph type="title"/>
          </p:nvPr>
        </p:nvSpPr>
        <p:spPr/>
        <p:txBody>
          <a:bodyPr/>
          <a:lstStyle/>
          <a:p>
            <a:r>
              <a:rPr lang="en-US" dirty="0"/>
              <a:t>Mount St. Helens:  May 1980</a:t>
            </a:r>
          </a:p>
        </p:txBody>
      </p:sp>
      <p:pic>
        <p:nvPicPr>
          <p:cNvPr id="5" name="Content Placeholder 4">
            <a:extLst>
              <a:ext uri="{FF2B5EF4-FFF2-40B4-BE49-F238E27FC236}">
                <a16:creationId xmlns:a16="http://schemas.microsoft.com/office/drawing/2014/main" id="{B798D593-F666-0B47-93FF-00EF86A47265}"/>
              </a:ext>
            </a:extLst>
          </p:cNvPr>
          <p:cNvPicPr>
            <a:picLocks noGrp="1" noChangeAspect="1"/>
          </p:cNvPicPr>
          <p:nvPr>
            <p:ph idx="1"/>
          </p:nvPr>
        </p:nvPicPr>
        <p:blipFill>
          <a:blip r:embed="rId2"/>
          <a:stretch>
            <a:fillRect/>
          </a:stretch>
        </p:blipFill>
        <p:spPr>
          <a:xfrm>
            <a:off x="2489200" y="1981200"/>
            <a:ext cx="4165600" cy="4165600"/>
          </a:xfrm>
        </p:spPr>
      </p:pic>
    </p:spTree>
    <p:extLst>
      <p:ext uri="{BB962C8B-B14F-4D97-AF65-F5344CB8AC3E}">
        <p14:creationId xmlns:p14="http://schemas.microsoft.com/office/powerpoint/2010/main" val="556219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E58C-0DA1-724C-8AC1-EE923EEBF8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C19E579-8366-E646-8BEC-C80CA7B690C9}"/>
              </a:ext>
            </a:extLst>
          </p:cNvPr>
          <p:cNvPicPr>
            <a:picLocks noGrp="1" noChangeAspect="1"/>
          </p:cNvPicPr>
          <p:nvPr>
            <p:ph idx="1"/>
          </p:nvPr>
        </p:nvPicPr>
        <p:blipFill>
          <a:blip r:embed="rId2"/>
          <a:stretch>
            <a:fillRect/>
          </a:stretch>
        </p:blipFill>
        <p:spPr>
          <a:xfrm>
            <a:off x="644902" y="1181100"/>
            <a:ext cx="7813298" cy="4184650"/>
          </a:xfrm>
        </p:spPr>
      </p:pic>
    </p:spTree>
    <p:extLst>
      <p:ext uri="{BB962C8B-B14F-4D97-AF65-F5344CB8AC3E}">
        <p14:creationId xmlns:p14="http://schemas.microsoft.com/office/powerpoint/2010/main" val="1383513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93EDE3E6-41FD-9345-AC6C-EDF1E015A7BD}"/>
              </a:ext>
            </a:extLst>
          </p:cNvPr>
          <p:cNvSpPr>
            <a:spLocks noGrp="1" noChangeArrowheads="1"/>
          </p:cNvSpPr>
          <p:nvPr>
            <p:ph type="title"/>
          </p:nvPr>
        </p:nvSpPr>
        <p:spPr/>
        <p:txBody>
          <a:bodyPr/>
          <a:lstStyle/>
          <a:p>
            <a:r>
              <a:rPr lang="en-US" altLang="en-US" dirty="0">
                <a:ea typeface="ＭＳ Ｐゴシック" panose="020B0600070205080204" pitchFamily="34" charset="-128"/>
              </a:rPr>
              <a:t>Mount St. Helens</a:t>
            </a:r>
          </a:p>
        </p:txBody>
      </p:sp>
      <p:pic>
        <p:nvPicPr>
          <p:cNvPr id="80899" name="Content Placeholder 3">
            <a:extLst>
              <a:ext uri="{FF2B5EF4-FFF2-40B4-BE49-F238E27FC236}">
                <a16:creationId xmlns:a16="http://schemas.microsoft.com/office/drawing/2014/main" id="{22641E7F-373C-F440-8614-FE599B68D117}"/>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a:xfrm>
            <a:off x="723900" y="1676400"/>
            <a:ext cx="7696200" cy="3440698"/>
          </a:xfrm>
        </p:spPr>
      </p:pic>
      <p:sp>
        <p:nvSpPr>
          <p:cNvPr id="2" name="TextBox 1">
            <a:extLst>
              <a:ext uri="{FF2B5EF4-FFF2-40B4-BE49-F238E27FC236}">
                <a16:creationId xmlns:a16="http://schemas.microsoft.com/office/drawing/2014/main" id="{BA665F3C-13C7-AA4D-B992-EC9A46ED0845}"/>
              </a:ext>
            </a:extLst>
          </p:cNvPr>
          <p:cNvSpPr txBox="1"/>
          <p:nvPr/>
        </p:nvSpPr>
        <p:spPr>
          <a:xfrm>
            <a:off x="2667000" y="5638800"/>
            <a:ext cx="4011034" cy="461665"/>
          </a:xfrm>
          <a:prstGeom prst="rect">
            <a:avLst/>
          </a:prstGeom>
          <a:noFill/>
        </p:spPr>
        <p:txBody>
          <a:bodyPr wrap="none" rtlCol="0">
            <a:spAutoFit/>
          </a:bodyPr>
          <a:lstStyle/>
          <a:p>
            <a:r>
              <a:rPr lang="en-US" dirty="0"/>
              <a:t>Nothing got in, nothing got out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4535719-6A55-A842-B7A8-1FD7D401226B}"/>
              </a:ext>
            </a:extLst>
          </p:cNvPr>
          <p:cNvSpPr>
            <a:spLocks noGrp="1" noChangeArrowheads="1"/>
          </p:cNvSpPr>
          <p:nvPr>
            <p:ph type="title"/>
          </p:nvPr>
        </p:nvSpPr>
        <p:spPr/>
        <p:txBody>
          <a:bodyPr/>
          <a:lstStyle/>
          <a:p>
            <a:r>
              <a:rPr lang="en-US" altLang="en-US" b="1" dirty="0">
                <a:ea typeface="ＭＳ Ｐゴシック" panose="020B0600070205080204" pitchFamily="34" charset="-128"/>
              </a:rPr>
              <a:t>Wildfire Smoke Can Reduce Max Temps by 1-20F</a:t>
            </a:r>
          </a:p>
        </p:txBody>
      </p:sp>
      <p:pic>
        <p:nvPicPr>
          <p:cNvPr id="81923" name="Content Placeholder 3">
            <a:extLst>
              <a:ext uri="{FF2B5EF4-FFF2-40B4-BE49-F238E27FC236}">
                <a16:creationId xmlns:a16="http://schemas.microsoft.com/office/drawing/2014/main" id="{1A33946C-86A4-6549-B0D3-11F906C334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857500"/>
            <a:ext cx="7772400" cy="23622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681AE922-61BE-F845-905B-4041C63A2BAD}"/>
              </a:ext>
            </a:extLst>
          </p:cNvPr>
          <p:cNvSpPr>
            <a:spLocks noGrp="1" noChangeArrowheads="1"/>
          </p:cNvSpPr>
          <p:nvPr>
            <p:ph type="title"/>
          </p:nvPr>
        </p:nvSpPr>
        <p:spPr/>
        <p:txBody>
          <a:bodyPr/>
          <a:lstStyle/>
          <a:p>
            <a:r>
              <a:rPr lang="en-US" altLang="en-US">
                <a:ea typeface="ＭＳ Ｐゴシック" panose="020B0600070205080204" pitchFamily="34" charset="-128"/>
              </a:rPr>
              <a:t>August 2017</a:t>
            </a:r>
          </a:p>
        </p:txBody>
      </p:sp>
      <p:pic>
        <p:nvPicPr>
          <p:cNvPr id="83971" name="Content Placeholder 4">
            <a:extLst>
              <a:ext uri="{FF2B5EF4-FFF2-40B4-BE49-F238E27FC236}">
                <a16:creationId xmlns:a16="http://schemas.microsoft.com/office/drawing/2014/main" id="{C511FA91-CEF4-C24F-8399-13AA3BFFAD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6488" y="1981200"/>
            <a:ext cx="6931025" cy="4114800"/>
          </a:xfrm>
        </p:spPr>
      </p:pic>
      <p:sp>
        <p:nvSpPr>
          <p:cNvPr id="83972" name="TextBox 5">
            <a:extLst>
              <a:ext uri="{FF2B5EF4-FFF2-40B4-BE49-F238E27FC236}">
                <a16:creationId xmlns:a16="http://schemas.microsoft.com/office/drawing/2014/main" id="{8987E838-571C-824D-9EF9-582709134453}"/>
              </a:ext>
            </a:extLst>
          </p:cNvPr>
          <p:cNvSpPr txBox="1">
            <a:spLocks noChangeArrowheads="1"/>
          </p:cNvSpPr>
          <p:nvPr/>
        </p:nvSpPr>
        <p:spPr bwMode="auto">
          <a:xfrm>
            <a:off x="3733800" y="6172200"/>
            <a:ext cx="207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August 9. 2017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seatac.substrate.jpg">
            <a:extLst>
              <a:ext uri="{FF2B5EF4-FFF2-40B4-BE49-F238E27FC236}">
                <a16:creationId xmlns:a16="http://schemas.microsoft.com/office/drawing/2014/main" id="{E6C3DEC5-EDB9-0D48-9656-77A1F1AE95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3C50EFF-9A37-A940-9CD6-52B2E601A179}"/>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90210B4-E271-A345-BCE9-65F4E89CF623}"/>
              </a:ext>
            </a:extLst>
          </p:cNvPr>
          <p:cNvSpPr txBox="1"/>
          <p:nvPr/>
        </p:nvSpPr>
        <p:spPr>
          <a:xfrm>
            <a:off x="3555471" y="6172200"/>
            <a:ext cx="2033057" cy="461665"/>
          </a:xfrm>
          <a:prstGeom prst="rect">
            <a:avLst/>
          </a:prstGeom>
          <a:noFill/>
        </p:spPr>
        <p:txBody>
          <a:bodyPr wrap="none" rtlCol="0">
            <a:spAutoFit/>
          </a:bodyPr>
          <a:lstStyle/>
          <a:p>
            <a:r>
              <a:rPr lang="en-US" dirty="0"/>
              <a:t>SeaTac Airport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0AD9-31B7-DF40-AA03-644AE8DAF791}"/>
              </a:ext>
            </a:extLst>
          </p:cNvPr>
          <p:cNvSpPr>
            <a:spLocks noGrp="1"/>
          </p:cNvSpPr>
          <p:nvPr>
            <p:ph type="title"/>
          </p:nvPr>
        </p:nvSpPr>
        <p:spPr/>
        <p:txBody>
          <a:bodyPr>
            <a:normAutofit fontScale="90000"/>
          </a:bodyPr>
          <a:lstStyle/>
          <a:p>
            <a:r>
              <a:rPr lang="en-US" b="1" dirty="0">
                <a:solidFill>
                  <a:schemeClr val="accent2"/>
                </a:solidFill>
                <a:latin typeface="+mn-lt"/>
              </a:rPr>
              <a:t>The impacts on solar radiation can be profound (25-35% drop in solar flux at surface)</a:t>
            </a:r>
          </a:p>
        </p:txBody>
      </p:sp>
      <p:pic>
        <p:nvPicPr>
          <p:cNvPr id="5" name="Content Placeholder 4">
            <a:extLst>
              <a:ext uri="{FF2B5EF4-FFF2-40B4-BE49-F238E27FC236}">
                <a16:creationId xmlns:a16="http://schemas.microsoft.com/office/drawing/2014/main" id="{36B39B9E-A733-6849-A4CF-7E11513FFAC3}"/>
              </a:ext>
            </a:extLst>
          </p:cNvPr>
          <p:cNvPicPr>
            <a:picLocks noGrp="1" noChangeAspect="1"/>
          </p:cNvPicPr>
          <p:nvPr>
            <p:ph idx="1"/>
          </p:nvPr>
        </p:nvPicPr>
        <p:blipFill>
          <a:blip r:embed="rId2"/>
          <a:stretch>
            <a:fillRect/>
          </a:stretch>
        </p:blipFill>
        <p:spPr>
          <a:xfrm>
            <a:off x="6402460" y="3596603"/>
            <a:ext cx="2258654" cy="2162768"/>
          </a:xfrm>
        </p:spPr>
      </p:pic>
      <p:pic>
        <p:nvPicPr>
          <p:cNvPr id="7" name="Picture 6">
            <a:extLst>
              <a:ext uri="{FF2B5EF4-FFF2-40B4-BE49-F238E27FC236}">
                <a16:creationId xmlns:a16="http://schemas.microsoft.com/office/drawing/2014/main" id="{28242E5D-44F4-154D-ABA2-2AFD24651874}"/>
              </a:ext>
            </a:extLst>
          </p:cNvPr>
          <p:cNvPicPr>
            <a:picLocks noChangeAspect="1"/>
          </p:cNvPicPr>
          <p:nvPr/>
        </p:nvPicPr>
        <p:blipFill>
          <a:blip r:embed="rId3"/>
          <a:stretch>
            <a:fillRect/>
          </a:stretch>
        </p:blipFill>
        <p:spPr>
          <a:xfrm>
            <a:off x="752661" y="4035197"/>
            <a:ext cx="4142074" cy="1514774"/>
          </a:xfrm>
          <a:prstGeom prst="rect">
            <a:avLst/>
          </a:prstGeom>
        </p:spPr>
      </p:pic>
      <p:pic>
        <p:nvPicPr>
          <p:cNvPr id="9" name="Picture 8">
            <a:extLst>
              <a:ext uri="{FF2B5EF4-FFF2-40B4-BE49-F238E27FC236}">
                <a16:creationId xmlns:a16="http://schemas.microsoft.com/office/drawing/2014/main" id="{1FADDE0A-73F0-F844-A09C-E5D0D02B8397}"/>
              </a:ext>
            </a:extLst>
          </p:cNvPr>
          <p:cNvPicPr>
            <a:picLocks noChangeAspect="1"/>
          </p:cNvPicPr>
          <p:nvPr/>
        </p:nvPicPr>
        <p:blipFill rotWithShape="1">
          <a:blip r:embed="rId4"/>
          <a:srcRect l="18552"/>
          <a:stretch/>
        </p:blipFill>
        <p:spPr>
          <a:xfrm>
            <a:off x="478209" y="2405995"/>
            <a:ext cx="7640409" cy="1348472"/>
          </a:xfrm>
          <a:prstGeom prst="rect">
            <a:avLst/>
          </a:prstGeom>
        </p:spPr>
      </p:pic>
    </p:spTree>
    <p:extLst>
      <p:ext uri="{BB962C8B-B14F-4D97-AF65-F5344CB8AC3E}">
        <p14:creationId xmlns:p14="http://schemas.microsoft.com/office/powerpoint/2010/main" val="3339753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EBD4058-2843-A844-8DC2-B5BF64319E5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Different between WRF forecast and observed</a:t>
            </a:r>
          </a:p>
        </p:txBody>
      </p:sp>
      <p:pic>
        <p:nvPicPr>
          <p:cNvPr id="84995" name="Content Placeholder 4">
            <a:extLst>
              <a:ext uri="{FF2B5EF4-FFF2-40B4-BE49-F238E27FC236}">
                <a16:creationId xmlns:a16="http://schemas.microsoft.com/office/drawing/2014/main" id="{9440F316-D608-FF4B-A01F-BB800D5C0A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057400"/>
            <a:ext cx="5410200" cy="4230688"/>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08" y="2710746"/>
            <a:ext cx="1817191" cy="1012994"/>
          </a:xfrm>
        </p:spPr>
        <p:txBody>
          <a:bodyPr/>
          <a:lstStyle/>
          <a:p>
            <a:r>
              <a:rPr lang="en-US" b="1" dirty="0">
                <a:solidFill>
                  <a:schemeClr val="accent1"/>
                </a:solidFill>
                <a:latin typeface="+mn-lt"/>
              </a:rPr>
              <a:t>Seattle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5893" y="1219396"/>
            <a:ext cx="5667647" cy="4425299"/>
          </a:xfrm>
        </p:spPr>
      </p:pic>
    </p:spTree>
    <p:extLst>
      <p:ext uri="{BB962C8B-B14F-4D97-AF65-F5344CB8AC3E}">
        <p14:creationId xmlns:p14="http://schemas.microsoft.com/office/powerpoint/2010/main" val="4111622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6E974FE-7CF4-6A44-AC20-2264CC5B8C9D}"/>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IR Opacity of Air Can Influence Surface Temps</a:t>
            </a:r>
          </a:p>
        </p:txBody>
      </p:sp>
      <p:sp>
        <p:nvSpPr>
          <p:cNvPr id="86019" name="Rectangle 3">
            <a:extLst>
              <a:ext uri="{FF2B5EF4-FFF2-40B4-BE49-F238E27FC236}">
                <a16:creationId xmlns:a16="http://schemas.microsoft.com/office/drawing/2014/main" id="{28169FF2-3538-1448-8F4A-2DC82D307BAE}"/>
              </a:ext>
            </a:extLst>
          </p:cNvPr>
          <p:cNvSpPr>
            <a:spLocks noGrp="1" noChangeArrowheads="1"/>
          </p:cNvSpPr>
          <p:nvPr>
            <p:ph type="body" idx="1"/>
          </p:nvPr>
        </p:nvSpPr>
        <p:spPr/>
        <p:txBody>
          <a:bodyPr/>
          <a:lstStyle/>
          <a:p>
            <a:pPr eaLnBrk="1" hangingPunct="1">
              <a:lnSpc>
                <a:spcPct val="90000"/>
              </a:lnSpc>
            </a:pPr>
            <a:r>
              <a:rPr lang="en-US" altLang="en-US" dirty="0">
                <a:ea typeface="ＭＳ Ｐゴシック" panose="020B0600070205080204" pitchFamily="34" charset="-128"/>
              </a:rPr>
              <a:t>Increased water vapor content enhances IR opacity (H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0 vapor is an active greenhouse gas)</a:t>
            </a:r>
          </a:p>
          <a:p>
            <a:pPr eaLnBrk="1" hangingPunct="1">
              <a:lnSpc>
                <a:spcPct val="90000"/>
              </a:lnSpc>
            </a:pPr>
            <a:r>
              <a:rPr lang="en-US" altLang="en-US" dirty="0">
                <a:ea typeface="ＭＳ Ｐゴシック" panose="020B0600070205080204" pitchFamily="34" charset="-128"/>
              </a:rPr>
              <a:t>Better absorption and emission in IR with more water vapor.</a:t>
            </a:r>
          </a:p>
          <a:p>
            <a:pPr eaLnBrk="1" hangingPunct="1">
              <a:lnSpc>
                <a:spcPct val="90000"/>
              </a:lnSpc>
            </a:pPr>
            <a:r>
              <a:rPr lang="en-US" altLang="en-US" dirty="0">
                <a:ea typeface="ＭＳ Ｐゴシック" panose="020B0600070205080204" pitchFamily="34" charset="-128"/>
              </a:rPr>
              <a:t>Less water vapor results in better surface IR cooling under clear conditions.  That is why deserts cool very rapidly at night.  Why Washington DC stays hot all night.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031EDBBB-77F0-B644-AAC7-A3D06DBE4A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7043" name="Content Placeholder 3">
            <a:extLst>
              <a:ext uri="{FF2B5EF4-FFF2-40B4-BE49-F238E27FC236}">
                <a16:creationId xmlns:a16="http://schemas.microsoft.com/office/drawing/2014/main" id="{7EC2E86C-622F-8D4D-9BFA-3022925B5F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9575" y="457200"/>
            <a:ext cx="8024825" cy="5758804"/>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A54A-7F51-914D-85C5-202BD9CD5E9D}"/>
              </a:ext>
            </a:extLst>
          </p:cNvPr>
          <p:cNvSpPr>
            <a:spLocks noGrp="1"/>
          </p:cNvSpPr>
          <p:nvPr>
            <p:ph type="title"/>
          </p:nvPr>
        </p:nvSpPr>
        <p:spPr/>
        <p:txBody>
          <a:bodyPr/>
          <a:lstStyle/>
          <a:p>
            <a:r>
              <a:rPr lang="en-US" dirty="0"/>
              <a:t>Drier Areas Have Big Diurnal Range</a:t>
            </a:r>
          </a:p>
        </p:txBody>
      </p:sp>
      <p:pic>
        <p:nvPicPr>
          <p:cNvPr id="5" name="Content Placeholder 4">
            <a:extLst>
              <a:ext uri="{FF2B5EF4-FFF2-40B4-BE49-F238E27FC236}">
                <a16:creationId xmlns:a16="http://schemas.microsoft.com/office/drawing/2014/main" id="{08187C08-A81E-5C48-B1EF-F6908C7A8C7A}"/>
              </a:ext>
            </a:extLst>
          </p:cNvPr>
          <p:cNvPicPr>
            <a:picLocks noGrp="1" noChangeAspect="1"/>
          </p:cNvPicPr>
          <p:nvPr>
            <p:ph idx="1"/>
          </p:nvPr>
        </p:nvPicPr>
        <p:blipFill rotWithShape="1">
          <a:blip r:embed="rId2"/>
          <a:srcRect t="24000" r="3125"/>
          <a:stretch/>
        </p:blipFill>
        <p:spPr>
          <a:xfrm>
            <a:off x="304800" y="2438400"/>
            <a:ext cx="8205537" cy="3352800"/>
          </a:xfrm>
        </p:spPr>
      </p:pic>
    </p:spTree>
    <p:extLst>
      <p:ext uri="{BB962C8B-B14F-4D97-AF65-F5344CB8AC3E}">
        <p14:creationId xmlns:p14="http://schemas.microsoft.com/office/powerpoint/2010/main" val="2663102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3E587-8E7C-0446-B318-9328F3E66EB7}"/>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4EEF2122-3BCA-7A4D-A41D-80A52C0F7C2B}"/>
              </a:ext>
            </a:extLst>
          </p:cNvPr>
          <p:cNvPicPr>
            <a:picLocks noGrp="1" noChangeAspect="1"/>
          </p:cNvPicPr>
          <p:nvPr>
            <p:ph idx="1"/>
          </p:nvPr>
        </p:nvPicPr>
        <p:blipFill>
          <a:blip r:embed="rId2"/>
          <a:stretch>
            <a:fillRect/>
          </a:stretch>
        </p:blipFill>
        <p:spPr>
          <a:xfrm>
            <a:off x="170688" y="1295400"/>
            <a:ext cx="8631936" cy="4495800"/>
          </a:xfrm>
        </p:spPr>
      </p:pic>
    </p:spTree>
    <p:extLst>
      <p:ext uri="{BB962C8B-B14F-4D97-AF65-F5344CB8AC3E}">
        <p14:creationId xmlns:p14="http://schemas.microsoft.com/office/powerpoint/2010/main" val="1504664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E9DA1189-A353-7444-AE99-C2980FDE9F45}"/>
              </a:ext>
            </a:extLst>
          </p:cNvPr>
          <p:cNvSpPr>
            <a:spLocks noGrp="1" noChangeArrowheads="1"/>
          </p:cNvSpPr>
          <p:nvPr>
            <p:ph type="title"/>
          </p:nvPr>
        </p:nvSpPr>
        <p:spPr>
          <a:xfrm>
            <a:off x="762000" y="304800"/>
            <a:ext cx="7848600" cy="609600"/>
          </a:xfrm>
        </p:spPr>
        <p:txBody>
          <a:bodyPr/>
          <a:lstStyle/>
          <a:p>
            <a:r>
              <a:rPr lang="en-US" altLang="en-US" b="1" dirty="0">
                <a:solidFill>
                  <a:schemeClr val="accent2"/>
                </a:solidFill>
                <a:ea typeface="ＭＳ Ｐゴシック" panose="020B0600070205080204" pitchFamily="34" charset="-128"/>
              </a:rPr>
              <a:t>Turbulence Effects</a:t>
            </a:r>
          </a:p>
        </p:txBody>
      </p:sp>
      <p:sp>
        <p:nvSpPr>
          <p:cNvPr id="88067" name="Content Placeholder 2">
            <a:extLst>
              <a:ext uri="{FF2B5EF4-FFF2-40B4-BE49-F238E27FC236}">
                <a16:creationId xmlns:a16="http://schemas.microsoft.com/office/drawing/2014/main" id="{A4EB94DD-BF21-D443-B027-8714A5850DB5}"/>
              </a:ext>
            </a:extLst>
          </p:cNvPr>
          <p:cNvSpPr>
            <a:spLocks noGrp="1" noChangeArrowheads="1"/>
          </p:cNvSpPr>
          <p:nvPr>
            <p:ph idx="1"/>
          </p:nvPr>
        </p:nvSpPr>
        <p:spPr>
          <a:xfrm>
            <a:off x="342900" y="1066800"/>
            <a:ext cx="8458200" cy="4114800"/>
          </a:xfrm>
        </p:spPr>
        <p:txBody>
          <a:bodyPr/>
          <a:lstStyle/>
          <a:p>
            <a:r>
              <a:rPr lang="en-US" altLang="en-US" sz="2800" dirty="0">
                <a:ea typeface="ＭＳ Ｐゴシック" panose="020B0600070205080204" pitchFamily="34" charset="-128"/>
              </a:rPr>
              <a:t>Variations in lower tropospheric turbulence and mixing can have a </a:t>
            </a:r>
            <a:r>
              <a:rPr lang="en-US" altLang="en-US" sz="2800" b="1" dirty="0">
                <a:ea typeface="ＭＳ Ｐゴシック" panose="020B0600070205080204" pitchFamily="34" charset="-128"/>
              </a:rPr>
              <a:t>huge impact on surface temperatures</a:t>
            </a:r>
          </a:p>
          <a:p>
            <a:r>
              <a:rPr lang="en-US" altLang="en-US" sz="2800" dirty="0">
                <a:ea typeface="ＭＳ Ｐゴシック" panose="020B0600070205080204" pitchFamily="34" charset="-128"/>
              </a:rPr>
              <a:t>Strong winds produce more turbulence and thus more vertical mixing/turbulent heat fluxes</a:t>
            </a:r>
          </a:p>
          <a:p>
            <a:r>
              <a:rPr lang="en-US" altLang="en-US" sz="2800" dirty="0">
                <a:ea typeface="ＭＳ Ｐゴシック" panose="020B0600070205080204" pitchFamily="34" charset="-128"/>
              </a:rPr>
              <a:t>Lower stability also enhances turbulence.</a:t>
            </a:r>
          </a:p>
          <a:p>
            <a:r>
              <a:rPr lang="en-US" altLang="en-US" sz="2800" b="1" dirty="0">
                <a:ea typeface="ＭＳ Ｐゴシック" panose="020B0600070205080204" pitchFamily="34" charset="-128"/>
              </a:rPr>
              <a:t>2-m temperature can vary with  the degree of turbulence, particularly at night</a:t>
            </a:r>
          </a:p>
        </p:txBody>
      </p:sp>
      <p:pic>
        <p:nvPicPr>
          <p:cNvPr id="3" name="Picture 2" descr="Diagram&#10;&#10;Description automatically generated">
            <a:extLst>
              <a:ext uri="{FF2B5EF4-FFF2-40B4-BE49-F238E27FC236}">
                <a16:creationId xmlns:a16="http://schemas.microsoft.com/office/drawing/2014/main" id="{A6B56DEF-9E18-6244-9ED9-84FF2D39B252}"/>
              </a:ext>
            </a:extLst>
          </p:cNvPr>
          <p:cNvPicPr>
            <a:picLocks noChangeAspect="1"/>
          </p:cNvPicPr>
          <p:nvPr/>
        </p:nvPicPr>
        <p:blipFill>
          <a:blip r:embed="rId3"/>
          <a:stretch>
            <a:fillRect/>
          </a:stretch>
        </p:blipFill>
        <p:spPr>
          <a:xfrm>
            <a:off x="2768600" y="4495800"/>
            <a:ext cx="3606800" cy="220543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9F42EA1-C90C-CC47-B5FB-EA590B9FF4D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Turbulence and Temp</a:t>
            </a:r>
          </a:p>
        </p:txBody>
      </p:sp>
      <p:sp>
        <p:nvSpPr>
          <p:cNvPr id="90115" name="Content Placeholder 2">
            <a:extLst>
              <a:ext uri="{FF2B5EF4-FFF2-40B4-BE49-F238E27FC236}">
                <a16:creationId xmlns:a16="http://schemas.microsoft.com/office/drawing/2014/main" id="{19FC3C30-F0B4-524D-8D37-8B1E8D1370EE}"/>
              </a:ext>
            </a:extLst>
          </p:cNvPr>
          <p:cNvSpPr>
            <a:spLocks noGrp="1" noChangeArrowheads="1"/>
          </p:cNvSpPr>
          <p:nvPr>
            <p:ph idx="1"/>
          </p:nvPr>
        </p:nvSpPr>
        <p:spPr/>
        <p:txBody>
          <a:bodyPr/>
          <a:lstStyle/>
          <a:p>
            <a:r>
              <a:rPr lang="en-US" altLang="en-US" sz="3600" dirty="0">
                <a:ea typeface="ＭＳ Ｐゴシック" panose="020B0600070205080204" pitchFamily="34" charset="-128"/>
              </a:rPr>
              <a:t>Higher temps on windy nights. No or weaker inversions. </a:t>
            </a:r>
          </a:p>
          <a:p>
            <a:r>
              <a:rPr lang="en-US" altLang="en-US" sz="3600" dirty="0">
                <a:ea typeface="ＭＳ Ｐゴシック" panose="020B0600070205080204" pitchFamily="34" charset="-128"/>
              </a:rPr>
              <a:t>Lower temps on calm nights (with clear or nearly clear skies). Surface-based inversion. Lack of mixing down of warm air</a:t>
            </a:r>
          </a:p>
          <a:p>
            <a:r>
              <a:rPr lang="en-US" altLang="en-US" sz="3600" dirty="0">
                <a:ea typeface="ＭＳ Ｐゴシック" panose="020B0600070205080204" pitchFamily="34" charset="-128"/>
              </a:rPr>
              <a:t>December 24, 1983 example (next).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0189E6A1-1EEC-4F49-9BDC-07E0A7839AB6}"/>
              </a:ext>
            </a:extLst>
          </p:cNvPr>
          <p:cNvSpPr>
            <a:spLocks noGrp="1" noChangeArrowheads="1"/>
          </p:cNvSpPr>
          <p:nvPr>
            <p:ph type="title"/>
          </p:nvPr>
        </p:nvSpPr>
        <p:spPr>
          <a:xfrm>
            <a:off x="577850" y="152400"/>
            <a:ext cx="7772400" cy="1143000"/>
          </a:xfrm>
        </p:spPr>
        <p:txBody>
          <a:bodyPr/>
          <a:lstStyle/>
          <a:p>
            <a:r>
              <a:rPr lang="en-US" altLang="en-US" dirty="0">
                <a:ea typeface="ＭＳ Ｐゴシック" panose="020B0600070205080204" pitchFamily="34" charset="-128"/>
              </a:rPr>
              <a:t>December 24, 1983</a:t>
            </a:r>
            <a:br>
              <a:rPr lang="en-US" altLang="en-US" dirty="0">
                <a:ea typeface="ＭＳ Ｐゴシック" panose="020B0600070205080204" pitchFamily="34" charset="-128"/>
              </a:rPr>
            </a:br>
            <a:r>
              <a:rPr lang="en-US" altLang="en-US" dirty="0">
                <a:ea typeface="ＭＳ Ｐゴシック" panose="020B0600070205080204" pitchFamily="34" charset="-128"/>
              </a:rPr>
              <a:t>Strong wind swath </a:t>
            </a:r>
          </a:p>
        </p:txBody>
      </p:sp>
      <p:pic>
        <p:nvPicPr>
          <p:cNvPr id="91139" name="Content Placeholder 4">
            <a:extLst>
              <a:ext uri="{FF2B5EF4-FFF2-40B4-BE49-F238E27FC236}">
                <a16:creationId xmlns:a16="http://schemas.microsoft.com/office/drawing/2014/main" id="{F12D0786-CD9C-1C40-812E-10AF0B5F54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49450" y="220009"/>
            <a:ext cx="5029200" cy="7251700"/>
          </a:xfrm>
        </p:spPr>
      </p:pic>
      <p:sp>
        <p:nvSpPr>
          <p:cNvPr id="2" name="TextBox 1">
            <a:extLst>
              <a:ext uri="{FF2B5EF4-FFF2-40B4-BE49-F238E27FC236}">
                <a16:creationId xmlns:a16="http://schemas.microsoft.com/office/drawing/2014/main" id="{C3DE6D86-C0DD-6E47-9D90-00755C59B0CF}"/>
              </a:ext>
            </a:extLst>
          </p:cNvPr>
          <p:cNvSpPr txBox="1"/>
          <p:nvPr/>
        </p:nvSpPr>
        <p:spPr>
          <a:xfrm>
            <a:off x="5943600" y="5934653"/>
            <a:ext cx="2805576" cy="461665"/>
          </a:xfrm>
          <a:prstGeom prst="rect">
            <a:avLst/>
          </a:prstGeom>
          <a:noFill/>
        </p:spPr>
        <p:txBody>
          <a:bodyPr wrap="none" rtlCol="0">
            <a:spAutoFit/>
          </a:bodyPr>
          <a:lstStyle/>
          <a:p>
            <a:r>
              <a:rPr lang="en-US" dirty="0"/>
              <a:t>Low temps that night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099AF4F-9A12-5849-9827-C294B67F8661}"/>
              </a:ext>
            </a:extLst>
          </p:cNvPr>
          <p:cNvSpPr>
            <a:spLocks noGrp="1"/>
          </p:cNvSpPr>
          <p:nvPr>
            <p:ph type="title"/>
          </p:nvPr>
        </p:nvSpPr>
        <p:spPr/>
        <p:txBody>
          <a:bodyPr/>
          <a:lstStyle/>
          <a:p>
            <a:r>
              <a:rPr lang="en-US" altLang="en-US" b="1" dirty="0">
                <a:solidFill>
                  <a:srgbClr val="000090"/>
                </a:solidFill>
                <a:ea typeface="ＭＳ Ｐゴシック" panose="020B0600070205080204" pitchFamily="34" charset="-128"/>
              </a:rPr>
              <a:t>Remember:  Temperature at the surface </a:t>
            </a:r>
            <a:r>
              <a:rPr lang="en-US" altLang="en-US" b="1" dirty="0">
                <a:solidFill>
                  <a:schemeClr val="tx1"/>
                </a:solidFill>
                <a:ea typeface="ＭＳ Ｐゴシック" panose="020B0600070205080204" pitchFamily="34" charset="-128"/>
              </a:rPr>
              <a:t>can be very different than 2-m</a:t>
            </a:r>
          </a:p>
        </p:txBody>
      </p:sp>
      <p:pic>
        <p:nvPicPr>
          <p:cNvPr id="21507" name="Content Placeholder 3" descr="surfacetemp.jpg">
            <a:extLst>
              <a:ext uri="{FF2B5EF4-FFF2-40B4-BE49-F238E27FC236}">
                <a16:creationId xmlns:a16="http://schemas.microsoft.com/office/drawing/2014/main" id="{FF28553E-7FA9-C945-8189-8870956549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099" r="-17099"/>
          <a:stretch>
            <a:fillRect/>
          </a:stretch>
        </p:blipFill>
        <p:spPr>
          <a:xfrm>
            <a:off x="1295400" y="2667000"/>
            <a:ext cx="6629400" cy="3509963"/>
          </a:xfrm>
        </p:spPr>
      </p:pic>
      <p:sp>
        <p:nvSpPr>
          <p:cNvPr id="21508" name="TextBox 4">
            <a:extLst>
              <a:ext uri="{FF2B5EF4-FFF2-40B4-BE49-F238E27FC236}">
                <a16:creationId xmlns:a16="http://schemas.microsoft.com/office/drawing/2014/main" id="{927B0509-63E0-BD4B-B572-1D6774EC8819}"/>
              </a:ext>
            </a:extLst>
          </p:cNvPr>
          <p:cNvSpPr txBox="1">
            <a:spLocks noChangeArrowheads="1"/>
          </p:cNvSpPr>
          <p:nvPr/>
        </p:nvSpPr>
        <p:spPr bwMode="auto">
          <a:xfrm>
            <a:off x="2590800" y="6248400"/>
            <a:ext cx="4356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Marblemont WA, December 2011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AF01-CB0A-D242-B9F7-55952C39C9C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5F7679-0B3A-A44B-8667-A8BF8D383434}"/>
              </a:ext>
            </a:extLst>
          </p:cNvPr>
          <p:cNvPicPr>
            <a:picLocks noGrp="1" noChangeAspect="1"/>
          </p:cNvPicPr>
          <p:nvPr>
            <p:ph idx="1"/>
          </p:nvPr>
        </p:nvPicPr>
        <p:blipFill>
          <a:blip r:embed="rId2"/>
          <a:stretch>
            <a:fillRect/>
          </a:stretch>
        </p:blipFill>
        <p:spPr>
          <a:xfrm>
            <a:off x="762000" y="435560"/>
            <a:ext cx="7315200" cy="6055483"/>
          </a:xfrm>
        </p:spPr>
      </p:pic>
      <p:sp>
        <p:nvSpPr>
          <p:cNvPr id="3" name="TextBox 2">
            <a:extLst>
              <a:ext uri="{FF2B5EF4-FFF2-40B4-BE49-F238E27FC236}">
                <a16:creationId xmlns:a16="http://schemas.microsoft.com/office/drawing/2014/main" id="{B3B09E4B-4E1C-EF42-9273-091DAB68D405}"/>
              </a:ext>
            </a:extLst>
          </p:cNvPr>
          <p:cNvSpPr txBox="1"/>
          <p:nvPr/>
        </p:nvSpPr>
        <p:spPr>
          <a:xfrm>
            <a:off x="4038600" y="6385725"/>
            <a:ext cx="1914948" cy="461665"/>
          </a:xfrm>
          <a:prstGeom prst="rect">
            <a:avLst/>
          </a:prstGeom>
          <a:noFill/>
        </p:spPr>
        <p:txBody>
          <a:bodyPr wrap="none" rtlCol="0">
            <a:spAutoFit/>
          </a:bodyPr>
          <a:lstStyle/>
          <a:p>
            <a:r>
              <a:rPr lang="en-US" dirty="0"/>
              <a:t>Winds in mph</a:t>
            </a:r>
          </a:p>
        </p:txBody>
      </p:sp>
    </p:spTree>
    <p:extLst>
      <p:ext uri="{BB962C8B-B14F-4D97-AF65-F5344CB8AC3E}">
        <p14:creationId xmlns:p14="http://schemas.microsoft.com/office/powerpoint/2010/main" val="2486495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6F04-A9A7-5B4A-9252-8801D9573518}"/>
              </a:ext>
            </a:extLst>
          </p:cNvPr>
          <p:cNvSpPr>
            <a:spLocks noGrp="1"/>
          </p:cNvSpPr>
          <p:nvPr>
            <p:ph type="title"/>
          </p:nvPr>
        </p:nvSpPr>
        <p:spPr>
          <a:xfrm>
            <a:off x="838200" y="2743200"/>
            <a:ext cx="7772400" cy="1143000"/>
          </a:xfrm>
        </p:spPr>
        <p:txBody>
          <a:bodyPr/>
          <a:lstStyle/>
          <a:p>
            <a:r>
              <a:rPr lang="en-US" altLang="en-US" b="1" dirty="0">
                <a:solidFill>
                  <a:schemeClr val="accent2"/>
                </a:solidFill>
                <a:ea typeface="ＭＳ Ｐゴシック" panose="020B0600070205080204" pitchFamily="34" charset="-128"/>
              </a:rPr>
              <a:t>Humans can create strong winds and turbulence that alter surface temperatures (wind machines in orchards)</a:t>
            </a: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Mixes warmer air from aloft down to the surface</a:t>
            </a:r>
            <a:br>
              <a:rPr lang="en-US" altLang="en-US" b="1" dirty="0">
                <a:ea typeface="ＭＳ Ｐゴシック" panose="020B0600070205080204" pitchFamily="34" charset="-128"/>
              </a:rPr>
            </a:br>
            <a:endParaRPr lang="en-US" b="1" dirty="0"/>
          </a:p>
        </p:txBody>
      </p:sp>
    </p:spTree>
    <p:extLst>
      <p:ext uri="{BB962C8B-B14F-4D97-AF65-F5344CB8AC3E}">
        <p14:creationId xmlns:p14="http://schemas.microsoft.com/office/powerpoint/2010/main" val="1682183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D4FE144B-0450-424A-982F-8295E5087910}"/>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Orchard Fans</a:t>
            </a:r>
          </a:p>
        </p:txBody>
      </p:sp>
      <p:sp>
        <p:nvSpPr>
          <p:cNvPr id="93187" name="Rectangle 3">
            <a:extLst>
              <a:ext uri="{FF2B5EF4-FFF2-40B4-BE49-F238E27FC236}">
                <a16:creationId xmlns:a16="http://schemas.microsoft.com/office/drawing/2014/main" id="{37B59B1A-8110-6A4F-9D87-B25ABFCB559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93188" name="Picture 4" descr="Wind Machine.JPG                                               0017F222&#10;Cliff Disk                     BB5EA40C:">
            <a:extLst>
              <a:ext uri="{FF2B5EF4-FFF2-40B4-BE49-F238E27FC236}">
                <a16:creationId xmlns:a16="http://schemas.microsoft.com/office/drawing/2014/main" id="{15C444B2-4B94-8244-8590-02614F54367E}"/>
              </a:ext>
            </a:extLst>
          </p:cNvPr>
          <p:cNvPicPr>
            <a:picLocks noChangeAspect="1" noChangeArrowheads="1"/>
          </p:cNvPicPr>
          <p:nvPr/>
        </p:nvPicPr>
        <p:blipFill rotWithShape="1">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b="15625"/>
          <a:stretch/>
        </p:blipFill>
        <p:spPr bwMode="auto">
          <a:xfrm>
            <a:off x="381000" y="1905000"/>
            <a:ext cx="3452415" cy="388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good_cherryblossom.JPG                                         0017F222&#10;Cliff Disk                     BB5EA40C:">
            <a:extLst>
              <a:ext uri="{FF2B5EF4-FFF2-40B4-BE49-F238E27FC236}">
                <a16:creationId xmlns:a16="http://schemas.microsoft.com/office/drawing/2014/main" id="{0B81FFFC-E883-2141-996A-1ACA7508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215" y="24384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Box 5">
            <a:extLst>
              <a:ext uri="{FF2B5EF4-FFF2-40B4-BE49-F238E27FC236}">
                <a16:creationId xmlns:a16="http://schemas.microsoft.com/office/drawing/2014/main" id="{A10E25DF-0B95-D248-AF46-018195493023}"/>
              </a:ext>
            </a:extLst>
          </p:cNvPr>
          <p:cNvSpPr txBox="1">
            <a:spLocks noChangeArrowheads="1"/>
          </p:cNvSpPr>
          <p:nvPr/>
        </p:nvSpPr>
        <p:spPr bwMode="auto">
          <a:xfrm>
            <a:off x="703729" y="6093767"/>
            <a:ext cx="74879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Fans in orchards and vineyards—can save vulnerable crops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3D2BCD81-064B-1547-827B-08F153F40F7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4211" name="Content Placeholder 3">
            <a:extLst>
              <a:ext uri="{FF2B5EF4-FFF2-40B4-BE49-F238E27FC236}">
                <a16:creationId xmlns:a16="http://schemas.microsoft.com/office/drawing/2014/main" id="{6439E57D-FDA2-254A-A8FF-53423E0516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447800"/>
            <a:ext cx="7467600" cy="495935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9E859ACC-10DE-2E4B-8075-AB53E265585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5235" name="Content Placeholder 3">
            <a:extLst>
              <a:ext uri="{FF2B5EF4-FFF2-40B4-BE49-F238E27FC236}">
                <a16:creationId xmlns:a16="http://schemas.microsoft.com/office/drawing/2014/main" id="{7F501D5C-CE6A-8C4D-806E-2528F7F3C7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52400"/>
            <a:ext cx="5638800" cy="6577013"/>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39EADBB9-080A-D14E-A76B-4382BD525AFE}"/>
              </a:ext>
            </a:extLst>
          </p:cNvPr>
          <p:cNvSpPr>
            <a:spLocks noGrp="1" noChangeArrowheads="1"/>
          </p:cNvSpPr>
          <p:nvPr>
            <p:ph type="title"/>
          </p:nvPr>
        </p:nvSpPr>
        <p:spPr>
          <a:xfrm>
            <a:off x="685800" y="609600"/>
            <a:ext cx="3886200" cy="1600200"/>
          </a:xfrm>
        </p:spPr>
        <p:txBody>
          <a:bodyPr/>
          <a:lstStyle/>
          <a:p>
            <a:r>
              <a:rPr lang="en-US" altLang="en-US" b="1" dirty="0">
                <a:solidFill>
                  <a:schemeClr val="accent2"/>
                </a:solidFill>
                <a:ea typeface="ＭＳ Ｐゴシック" panose="020B0600070205080204" pitchFamily="34" charset="-128"/>
              </a:rPr>
              <a:t>Phase Changes of Water</a:t>
            </a:r>
          </a:p>
        </p:txBody>
      </p:sp>
      <p:sp>
        <p:nvSpPr>
          <p:cNvPr id="97283" name="Content Placeholder 2">
            <a:extLst>
              <a:ext uri="{FF2B5EF4-FFF2-40B4-BE49-F238E27FC236}">
                <a16:creationId xmlns:a16="http://schemas.microsoft.com/office/drawing/2014/main" id="{68AF42A3-3CF7-1942-9930-4878712FE3AF}"/>
              </a:ext>
            </a:extLst>
          </p:cNvPr>
          <p:cNvSpPr>
            <a:spLocks noGrp="1" noChangeArrowheads="1"/>
          </p:cNvSpPr>
          <p:nvPr>
            <p:ph idx="1"/>
          </p:nvPr>
        </p:nvSpPr>
        <p:spPr>
          <a:xfrm>
            <a:off x="838200" y="2895600"/>
            <a:ext cx="8001000" cy="3048000"/>
          </a:xfrm>
        </p:spPr>
        <p:txBody>
          <a:bodyPr/>
          <a:lstStyle/>
          <a:p>
            <a:r>
              <a:rPr lang="en-US" altLang="en-US" dirty="0">
                <a:ea typeface="ＭＳ Ｐゴシック" panose="020B0600070205080204" pitchFamily="34" charset="-128"/>
              </a:rPr>
              <a:t>Can have a large impact on temperature and </a:t>
            </a:r>
            <a:r>
              <a:rPr lang="en-US" altLang="en-US" b="1" dirty="0">
                <a:ea typeface="ＭＳ Ｐゴシック" panose="020B0600070205080204" pitchFamily="34" charset="-128"/>
              </a:rPr>
              <a:t>type</a:t>
            </a:r>
            <a:r>
              <a:rPr lang="en-US" altLang="en-US" dirty="0">
                <a:ea typeface="ＭＳ Ｐゴシック" panose="020B0600070205080204" pitchFamily="34" charset="-128"/>
              </a:rPr>
              <a:t> of precipitation.</a:t>
            </a:r>
          </a:p>
          <a:p>
            <a:r>
              <a:rPr lang="en-US" altLang="en-US" dirty="0">
                <a:ea typeface="ＭＳ Ｐゴシック" panose="020B0600070205080204" pitchFamily="34" charset="-128"/>
              </a:rPr>
              <a:t>Condensation, freezing and deposition </a:t>
            </a:r>
            <a:r>
              <a:rPr lang="en-US" altLang="en-US" b="1" dirty="0">
                <a:ea typeface="ＭＳ Ｐゴシック" panose="020B0600070205080204" pitchFamily="34" charset="-128"/>
              </a:rPr>
              <a:t>release latent heat</a:t>
            </a:r>
          </a:p>
          <a:p>
            <a:r>
              <a:rPr lang="en-US" altLang="en-US" dirty="0">
                <a:ea typeface="ＭＳ Ｐゴシック" panose="020B0600070205080204" pitchFamily="34" charset="-128"/>
              </a:rPr>
              <a:t>Evaporation, sublimation, and melting cause </a:t>
            </a:r>
            <a:r>
              <a:rPr lang="en-US" altLang="en-US" b="1" dirty="0">
                <a:ea typeface="ＭＳ Ｐゴシック" panose="020B0600070205080204" pitchFamily="34" charset="-128"/>
              </a:rPr>
              <a:t>cooling</a:t>
            </a:r>
            <a:r>
              <a:rPr lang="en-US" altLang="en-US" dirty="0">
                <a:ea typeface="ＭＳ Ｐゴシック" panose="020B0600070205080204" pitchFamily="34" charset="-128"/>
              </a:rPr>
              <a:t> (require or absorb heat).</a:t>
            </a:r>
          </a:p>
        </p:txBody>
      </p:sp>
      <p:pic>
        <p:nvPicPr>
          <p:cNvPr id="97284" name="Picture 1">
            <a:extLst>
              <a:ext uri="{FF2B5EF4-FFF2-40B4-BE49-F238E27FC236}">
                <a16:creationId xmlns:a16="http://schemas.microsoft.com/office/drawing/2014/main" id="{89BCF85D-9FC8-1D44-9264-52773A30CD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4BEC5385-105F-334B-9637-9E2E6876938D}"/>
              </a:ext>
            </a:extLst>
          </p:cNvPr>
          <p:cNvSpPr>
            <a:spLocks noGrp="1" noChangeArrowheads="1"/>
          </p:cNvSpPr>
          <p:nvPr>
            <p:ph type="title"/>
          </p:nvPr>
        </p:nvSpPr>
        <p:spPr>
          <a:xfrm>
            <a:off x="685800" y="294640"/>
            <a:ext cx="7772400" cy="1143000"/>
          </a:xfrm>
        </p:spPr>
        <p:txBody>
          <a:bodyPr/>
          <a:lstStyle/>
          <a:p>
            <a:r>
              <a:rPr lang="en-US" altLang="en-US" b="1" dirty="0">
                <a:solidFill>
                  <a:schemeClr val="accent2"/>
                </a:solidFill>
                <a:ea typeface="ＭＳ Ｐゴシック" panose="020B0600070205080204" pitchFamily="34" charset="-128"/>
              </a:rPr>
              <a:t>Phase Change of H</a:t>
            </a:r>
            <a:r>
              <a:rPr lang="en-US" altLang="en-US" b="1" baseline="-25000" dirty="0">
                <a:solidFill>
                  <a:schemeClr val="accent2"/>
                </a:solidFill>
                <a:ea typeface="ＭＳ Ｐゴシック" panose="020B0600070205080204" pitchFamily="34" charset="-128"/>
              </a:rPr>
              <a:t>2</a:t>
            </a:r>
            <a:r>
              <a:rPr lang="en-US" altLang="en-US" b="1" dirty="0">
                <a:solidFill>
                  <a:schemeClr val="accent2"/>
                </a:solidFill>
                <a:ea typeface="ＭＳ Ｐゴシック" panose="020B0600070205080204" pitchFamily="34" charset="-128"/>
              </a:rPr>
              <a:t>0 Have Major Energy Implications</a:t>
            </a:r>
          </a:p>
        </p:txBody>
      </p:sp>
      <p:sp>
        <p:nvSpPr>
          <p:cNvPr id="98307" name="Content Placeholder 2">
            <a:extLst>
              <a:ext uri="{FF2B5EF4-FFF2-40B4-BE49-F238E27FC236}">
                <a16:creationId xmlns:a16="http://schemas.microsoft.com/office/drawing/2014/main" id="{9ED7AD55-BD8A-C94B-9C70-2CDD75ECA443}"/>
              </a:ext>
            </a:extLst>
          </p:cNvPr>
          <p:cNvSpPr>
            <a:spLocks noGrp="1" noChangeArrowheads="1"/>
          </p:cNvSpPr>
          <p:nvPr>
            <p:ph idx="1"/>
          </p:nvPr>
        </p:nvSpPr>
        <p:spPr>
          <a:xfrm>
            <a:off x="457200" y="1676400"/>
            <a:ext cx="8686800" cy="4191000"/>
          </a:xfrm>
        </p:spPr>
        <p:txBody>
          <a:bodyPr/>
          <a:lstStyle/>
          <a:p>
            <a:r>
              <a:rPr lang="en-US" altLang="en-US" b="1" dirty="0">
                <a:ea typeface="ＭＳ Ｐゴシック" panose="020B0600070205080204" pitchFamily="34" charset="-128"/>
              </a:rPr>
              <a:t>L to V</a:t>
            </a:r>
            <a:r>
              <a:rPr lang="en-US" altLang="en-US" dirty="0">
                <a:ea typeface="ＭＳ Ｐゴシック" panose="020B0600070205080204" pitchFamily="34" charset="-128"/>
              </a:rPr>
              <a:t>.  Requires </a:t>
            </a:r>
            <a:r>
              <a:rPr lang="en-US" altLang="en-US" b="1" dirty="0">
                <a:ea typeface="ＭＳ Ｐゴシック" panose="020B0600070205080204" pitchFamily="34" charset="-128"/>
              </a:rPr>
              <a:t>heat of vaporization</a:t>
            </a:r>
            <a:r>
              <a:rPr lang="en-US" altLang="en-US" dirty="0">
                <a:ea typeface="ＭＳ Ｐゴシック" panose="020B0600070205080204" pitchFamily="34" charset="-128"/>
              </a:rPr>
              <a:t>:  539 </a:t>
            </a:r>
            <a:r>
              <a:rPr lang="en-US" altLang="en-US" dirty="0" err="1">
                <a:ea typeface="ＭＳ Ｐゴシック" panose="020B0600070205080204" pitchFamily="34" charset="-128"/>
              </a:rPr>
              <a:t>cal</a:t>
            </a:r>
            <a:r>
              <a:rPr lang="en-US" altLang="en-US" dirty="0">
                <a:ea typeface="ＭＳ Ｐゴシック" panose="020B0600070205080204" pitchFamily="34" charset="-128"/>
              </a:rPr>
              <a:t> gm</a:t>
            </a:r>
            <a:r>
              <a:rPr lang="en-US" altLang="en-US" baseline="30000" dirty="0">
                <a:ea typeface="ＭＳ Ｐゴシック" panose="020B0600070205080204" pitchFamily="34" charset="-128"/>
              </a:rPr>
              <a:t>-1  </a:t>
            </a:r>
            <a:r>
              <a:rPr lang="en-US" altLang="en-US" dirty="0">
                <a:ea typeface="ＭＳ Ｐゴシック" panose="020B0600070205080204" pitchFamily="34" charset="-128"/>
              </a:rPr>
              <a:t>Needs energy.</a:t>
            </a:r>
          </a:p>
          <a:p>
            <a:r>
              <a:rPr lang="en-US" altLang="en-US" b="1" dirty="0">
                <a:ea typeface="ＭＳ Ｐゴシック" panose="020B0600070205080204" pitchFamily="34" charset="-128"/>
              </a:rPr>
              <a:t>S to L.  </a:t>
            </a:r>
            <a:r>
              <a:rPr lang="en-US" altLang="en-US" dirty="0">
                <a:ea typeface="ＭＳ Ｐゴシック" panose="020B0600070205080204" pitchFamily="34" charset="-128"/>
              </a:rPr>
              <a:t>Requires energy</a:t>
            </a:r>
            <a:r>
              <a:rPr lang="en-US" altLang="en-US" b="1" dirty="0">
                <a:ea typeface="ＭＳ Ｐゴシック" panose="020B0600070205080204" pitchFamily="34" charset="-128"/>
              </a:rPr>
              <a:t>. Heat of fusion</a:t>
            </a:r>
            <a:r>
              <a:rPr lang="en-US" altLang="en-US" dirty="0">
                <a:ea typeface="ＭＳ Ｐゴシック" panose="020B0600070205080204" pitchFamily="34" charset="-128"/>
              </a:rPr>
              <a:t>.  79.7 </a:t>
            </a:r>
            <a:r>
              <a:rPr lang="en-US" altLang="en-US" dirty="0" err="1">
                <a:ea typeface="ＭＳ Ｐゴシック" panose="020B0600070205080204" pitchFamily="34" charset="-128"/>
              </a:rPr>
              <a:t>cal</a:t>
            </a:r>
            <a:r>
              <a:rPr lang="en-US" altLang="en-US" dirty="0">
                <a:ea typeface="ＭＳ Ｐゴシック" panose="020B0600070205080204" pitchFamily="34" charset="-128"/>
              </a:rPr>
              <a:t> gm</a:t>
            </a:r>
            <a:r>
              <a:rPr lang="en-US" altLang="en-US" baseline="30000" dirty="0">
                <a:ea typeface="ＭＳ Ｐゴシック" panose="020B0600070205080204" pitchFamily="34" charset="-128"/>
              </a:rPr>
              <a:t>-1</a:t>
            </a:r>
          </a:p>
          <a:p>
            <a:r>
              <a:rPr lang="en-US" altLang="en-US" dirty="0">
                <a:ea typeface="ＭＳ Ｐゴシック" panose="020B0600070205080204" pitchFamily="34" charset="-128"/>
              </a:rPr>
              <a:t>Releases energy when you go the other direction (V to L, L to S)</a:t>
            </a:r>
            <a:r>
              <a:rPr lang="en-US" altLang="en-US" sz="3200" dirty="0">
                <a:ea typeface="ＭＳ Ｐゴシック" panose="020B0600070205080204" pitchFamily="34" charset="-128"/>
              </a:rPr>
              <a:t>.</a:t>
            </a:r>
          </a:p>
        </p:txBody>
      </p:sp>
      <p:pic>
        <p:nvPicPr>
          <p:cNvPr id="3" name="Picture 2" descr="A picture containing plant&#10;&#10;Description automatically generated">
            <a:extLst>
              <a:ext uri="{FF2B5EF4-FFF2-40B4-BE49-F238E27FC236}">
                <a16:creationId xmlns:a16="http://schemas.microsoft.com/office/drawing/2014/main" id="{7A2EE72E-AC60-884E-92E9-BCD2D97766C4}"/>
              </a:ext>
            </a:extLst>
          </p:cNvPr>
          <p:cNvPicPr>
            <a:picLocks noChangeAspect="1"/>
          </p:cNvPicPr>
          <p:nvPr/>
        </p:nvPicPr>
        <p:blipFill>
          <a:blip r:embed="rId2"/>
          <a:stretch>
            <a:fillRect/>
          </a:stretch>
        </p:blipFill>
        <p:spPr>
          <a:xfrm>
            <a:off x="4578096" y="4601210"/>
            <a:ext cx="2971800" cy="196215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ED2FDA52-E944-824B-BF31-CCEC860A60EC}"/>
              </a:ext>
            </a:extLst>
          </p:cNvPr>
          <p:cNvSpPr>
            <a:spLocks noGrp="1" noChangeArrowheads="1"/>
          </p:cNvSpPr>
          <p:nvPr>
            <p:ph type="title"/>
          </p:nvPr>
        </p:nvSpPr>
        <p:spPr>
          <a:xfrm>
            <a:off x="665163" y="228600"/>
            <a:ext cx="7772400" cy="1143000"/>
          </a:xfrm>
        </p:spPr>
        <p:txBody>
          <a:bodyPr/>
          <a:lstStyle/>
          <a:p>
            <a:r>
              <a:rPr lang="en-US" altLang="en-US" b="1" dirty="0">
                <a:solidFill>
                  <a:schemeClr val="accent2"/>
                </a:solidFill>
                <a:ea typeface="ＭＳ Ｐゴシック" panose="020B0600070205080204" pitchFamily="34" charset="-128"/>
              </a:rPr>
              <a:t>Evaporation at the surface</a:t>
            </a:r>
          </a:p>
        </p:txBody>
      </p:sp>
      <p:sp>
        <p:nvSpPr>
          <p:cNvPr id="99331" name="Content Placeholder 2">
            <a:extLst>
              <a:ext uri="{FF2B5EF4-FFF2-40B4-BE49-F238E27FC236}">
                <a16:creationId xmlns:a16="http://schemas.microsoft.com/office/drawing/2014/main" id="{CFE86F4B-0A44-9F49-BFCE-5E7F0B30999D}"/>
              </a:ext>
            </a:extLst>
          </p:cNvPr>
          <p:cNvSpPr>
            <a:spLocks noGrp="1" noChangeArrowheads="1"/>
          </p:cNvSpPr>
          <p:nvPr>
            <p:ph idx="1"/>
          </p:nvPr>
        </p:nvSpPr>
        <p:spPr>
          <a:xfrm>
            <a:off x="630238" y="1371600"/>
            <a:ext cx="8001000" cy="4419600"/>
          </a:xfrm>
        </p:spPr>
        <p:txBody>
          <a:bodyPr/>
          <a:lstStyle/>
          <a:p>
            <a:r>
              <a:rPr lang="en-US" altLang="en-US" dirty="0">
                <a:ea typeface="ＭＳ Ｐゴシック" panose="020B0600070205080204" pitchFamily="34" charset="-128"/>
              </a:rPr>
              <a:t>Evaporation from a wet or moist surface produces cooling and requires energy.</a:t>
            </a:r>
          </a:p>
          <a:p>
            <a:r>
              <a:rPr lang="en-US" altLang="en-US" dirty="0">
                <a:ea typeface="ＭＳ Ｐゴシック" panose="020B0600070205080204" pitchFamily="34" charset="-128"/>
              </a:rPr>
              <a:t>Much of the incoming solar radiation on a moist surface is used to evaporate H20, </a:t>
            </a:r>
            <a:r>
              <a:rPr lang="en-US" altLang="en-US" b="1" dirty="0">
                <a:ea typeface="ＭＳ Ｐゴシック" panose="020B0600070205080204" pitchFamily="34" charset="-128"/>
              </a:rPr>
              <a:t>not for sensible heating.</a:t>
            </a:r>
          </a:p>
          <a:p>
            <a:r>
              <a:rPr lang="en-US" altLang="en-US" dirty="0">
                <a:ea typeface="ＭＳ Ｐゴシック" panose="020B0600070205080204" pitchFamily="34" charset="-128"/>
              </a:rPr>
              <a:t>Ratio of two expressed in Bowen ratio</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99332" name="TextBox 1">
            <a:extLst>
              <a:ext uri="{FF2B5EF4-FFF2-40B4-BE49-F238E27FC236}">
                <a16:creationId xmlns:a16="http://schemas.microsoft.com/office/drawing/2014/main" id="{1038E49E-C43E-7A45-936F-B0B68A0C15B1}"/>
              </a:ext>
            </a:extLst>
          </p:cNvPr>
          <p:cNvSpPr txBox="1">
            <a:spLocks noChangeArrowheads="1"/>
          </p:cNvSpPr>
          <p:nvPr/>
        </p:nvSpPr>
        <p:spPr bwMode="auto">
          <a:xfrm>
            <a:off x="614998" y="4648200"/>
            <a:ext cx="840263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chemeClr val="accent2"/>
                </a:solidFill>
              </a:rPr>
              <a:t>Bowen ratio=  </a:t>
            </a:r>
            <a:r>
              <a:rPr lang="en-US" altLang="en-US" u="sng" dirty="0">
                <a:solidFill>
                  <a:schemeClr val="accent2"/>
                </a:solidFill>
              </a:rPr>
              <a:t>energy used for sensible heating</a:t>
            </a:r>
          </a:p>
          <a:p>
            <a:r>
              <a:rPr lang="en-US" altLang="en-US" dirty="0">
                <a:solidFill>
                  <a:schemeClr val="accent2"/>
                </a:solidFill>
              </a:rPr>
              <a:t>		energy used for evaporation and sublimation</a:t>
            </a:r>
          </a:p>
          <a:p>
            <a:endParaRPr lang="en-US" altLang="en-US" dirty="0">
              <a:solidFill>
                <a:schemeClr val="accent2"/>
              </a:solidFill>
            </a:endParaRPr>
          </a:p>
          <a:p>
            <a:r>
              <a:rPr lang="en-US" altLang="en-US" sz="2800" dirty="0"/>
              <a:t>~10 deserts, 2-6 arid regions, .4-.8 temperate forests/grasslands, .2 tropical rain forest, .1 tropical ocean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83537C20-9AFB-2442-A94D-1B051978F94B}"/>
              </a:ext>
            </a:extLst>
          </p:cNvPr>
          <p:cNvSpPr>
            <a:spLocks noGrp="1" noChangeArrowheads="1"/>
          </p:cNvSpPr>
          <p:nvPr>
            <p:ph type="title"/>
          </p:nvPr>
        </p:nvSpPr>
        <p:spPr>
          <a:xfrm>
            <a:off x="457200" y="914400"/>
            <a:ext cx="7772400" cy="1143000"/>
          </a:xfrm>
        </p:spPr>
        <p:txBody>
          <a:bodyPr/>
          <a:lstStyle/>
          <a:p>
            <a:r>
              <a:rPr lang="en-US" altLang="en-US" sz="4000" b="1" dirty="0">
                <a:solidFill>
                  <a:schemeClr val="accent2"/>
                </a:solidFill>
                <a:ea typeface="ＭＳ Ｐゴシック" panose="020B0600070205080204" pitchFamily="34" charset="-128"/>
              </a:rPr>
              <a:t>Variations in surface moisture can produce significant temperature variations…both in time and space.</a:t>
            </a:r>
          </a:p>
        </p:txBody>
      </p:sp>
      <p:sp>
        <p:nvSpPr>
          <p:cNvPr id="100355" name="Content Placeholder 2">
            <a:extLst>
              <a:ext uri="{FF2B5EF4-FFF2-40B4-BE49-F238E27FC236}">
                <a16:creationId xmlns:a16="http://schemas.microsoft.com/office/drawing/2014/main" id="{C3E3E44E-428B-EA4F-945D-7FE7F60F4B0D}"/>
              </a:ext>
            </a:extLst>
          </p:cNvPr>
          <p:cNvSpPr>
            <a:spLocks noGrp="1" noChangeArrowheads="1"/>
          </p:cNvSpPr>
          <p:nvPr>
            <p:ph idx="1"/>
          </p:nvPr>
        </p:nvSpPr>
        <p:spPr>
          <a:xfrm>
            <a:off x="1143000" y="3124200"/>
            <a:ext cx="7543800" cy="2057400"/>
          </a:xfrm>
        </p:spPr>
        <p:txBody>
          <a:bodyPr/>
          <a:lstStyle/>
          <a:p>
            <a:pPr marL="0" indent="0">
              <a:buNone/>
            </a:pPr>
            <a:r>
              <a:rPr lang="en-US" altLang="en-US" dirty="0">
                <a:ea typeface="ＭＳ Ｐゴシック" panose="020B0600070205080204" pitchFamily="34" charset="-128"/>
              </a:rPr>
              <a:t>Moist areas can be 1-5F cooler than dry areas.</a:t>
            </a:r>
          </a:p>
        </p:txBody>
      </p:sp>
      <p:pic>
        <p:nvPicPr>
          <p:cNvPr id="3" name="Picture 2" descr="A picture containing outdoor, grass, field&#10;&#10;Description automatically generated">
            <a:extLst>
              <a:ext uri="{FF2B5EF4-FFF2-40B4-BE49-F238E27FC236}">
                <a16:creationId xmlns:a16="http://schemas.microsoft.com/office/drawing/2014/main" id="{48000768-DD92-DC4F-A28F-C5D35A7B7F58}"/>
              </a:ext>
            </a:extLst>
          </p:cNvPr>
          <p:cNvPicPr>
            <a:picLocks noChangeAspect="1"/>
          </p:cNvPicPr>
          <p:nvPr/>
        </p:nvPicPr>
        <p:blipFill>
          <a:blip r:embed="rId2"/>
          <a:stretch>
            <a:fillRect/>
          </a:stretch>
        </p:blipFill>
        <p:spPr>
          <a:xfrm>
            <a:off x="2959100" y="4237482"/>
            <a:ext cx="3225800" cy="241935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7CE01689-4E69-B94C-A4A1-B67D757EBABB}"/>
              </a:ext>
            </a:extLst>
          </p:cNvPr>
          <p:cNvSpPr>
            <a:spLocks noGrp="1" noChangeArrowheads="1"/>
          </p:cNvSpPr>
          <p:nvPr>
            <p:ph type="title"/>
          </p:nvPr>
        </p:nvSpPr>
        <p:spPr/>
        <p:txBody>
          <a:bodyPr/>
          <a:lstStyle/>
          <a:p>
            <a:r>
              <a:rPr lang="en-US" altLang="en-US" dirty="0">
                <a:solidFill>
                  <a:schemeClr val="accent2"/>
                </a:solidFill>
                <a:ea typeface="ＭＳ Ｐゴシック" panose="020B0600070205080204" pitchFamily="34" charset="-128"/>
              </a:rPr>
              <a:t>Irrigated Fields: 1-5F cooler</a:t>
            </a:r>
          </a:p>
        </p:txBody>
      </p:sp>
      <p:pic>
        <p:nvPicPr>
          <p:cNvPr id="101379" name="Content Placeholder 3">
            <a:extLst>
              <a:ext uri="{FF2B5EF4-FFF2-40B4-BE49-F238E27FC236}">
                <a16:creationId xmlns:a16="http://schemas.microsoft.com/office/drawing/2014/main" id="{295C4FC9-AFCB-1140-B6A5-F9C7F35C32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20888"/>
            <a:ext cx="7772400" cy="403542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a:extLst>
              <a:ext uri="{FF2B5EF4-FFF2-40B4-BE49-F238E27FC236}">
                <a16:creationId xmlns:a16="http://schemas.microsoft.com/office/drawing/2014/main" id="{136DD65A-D484-3740-BC5A-BE44D0C638E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Why Not Simply Use Model Output Directly and Go Home?</a:t>
            </a:r>
          </a:p>
        </p:txBody>
      </p:sp>
      <p:sp>
        <p:nvSpPr>
          <p:cNvPr id="22531" name="Vertical Text Placeholder 4">
            <a:extLst>
              <a:ext uri="{FF2B5EF4-FFF2-40B4-BE49-F238E27FC236}">
                <a16:creationId xmlns:a16="http://schemas.microsoft.com/office/drawing/2014/main" id="{2961A492-544F-A944-9E8D-2E67BA65F6BC}"/>
              </a:ext>
            </a:extLst>
          </p:cNvPr>
          <p:cNvSpPr>
            <a:spLocks noGrp="1" noChangeArrowheads="1"/>
          </p:cNvSpPr>
          <p:nvPr>
            <p:ph type="body" orient="vert" idx="1"/>
          </p:nvPr>
        </p:nvSpPr>
        <p:spPr>
          <a:xfrm>
            <a:off x="609600" y="2133600"/>
            <a:ext cx="7772400" cy="4114800"/>
          </a:xfrm>
        </p:spPr>
        <p:txBody>
          <a:bodyPr vert="horz"/>
          <a:lstStyle/>
          <a:p>
            <a:pPr marL="514350" indent="-514350" eaLnBrk="1" hangingPunct="1">
              <a:buFont typeface="Times" pitchFamily="2" charset="0"/>
              <a:buAutoNum type="arabicPeriod"/>
            </a:pPr>
            <a:r>
              <a:rPr lang="en-US" altLang="en-US" b="1">
                <a:ea typeface="ＭＳ Ｐゴシック" panose="020B0600070205080204" pitchFamily="34" charset="-128"/>
              </a:rPr>
              <a:t>Model surface elevation may be very different than actual surface elevation due to limited model resolution</a:t>
            </a:r>
            <a:r>
              <a:rPr lang="en-US" altLang="en-US">
                <a:ea typeface="ＭＳ Ｐゴシック" panose="020B0600070205080204" pitchFamily="34" charset="-128"/>
              </a:rPr>
              <a:t>.</a:t>
            </a:r>
          </a:p>
          <a:p>
            <a:pPr lvl="1" eaLnBrk="1" hangingPunct="1"/>
            <a:r>
              <a:rPr lang="en-US" altLang="en-US" sz="3200">
                <a:ea typeface="ＭＳ Ｐゴシック" panose="020B0600070205080204" pitchFamily="34" charset="-128"/>
              </a:rPr>
              <a:t>Differences can be in the hundreds of meters or more in steep terrain.</a:t>
            </a:r>
          </a:p>
          <a:p>
            <a:pPr lvl="1" eaLnBrk="1" hangingPunct="1"/>
            <a:r>
              <a:rPr lang="en-US" altLang="en-US" sz="3200">
                <a:ea typeface="ＭＳ Ｐゴシック" panose="020B0600070205080204" pitchFamily="34" charset="-128"/>
              </a:rPr>
              <a:t>Improves as resolution increases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4868B44-8F48-1645-A07B-CC9AB10D625C}"/>
              </a:ext>
            </a:extLst>
          </p:cNvPr>
          <p:cNvSpPr>
            <a:spLocks noGrp="1"/>
          </p:cNvSpPr>
          <p:nvPr>
            <p:ph type="title"/>
          </p:nvPr>
        </p:nvSpPr>
        <p:spPr/>
        <p:txBody>
          <a:bodyPr/>
          <a:lstStyle/>
          <a:p>
            <a:pPr eaLnBrk="1" hangingPunct="1"/>
            <a:r>
              <a:rPr lang="en-US" altLang="en-US" b="1">
                <a:solidFill>
                  <a:srgbClr val="000090"/>
                </a:solidFill>
                <a:ea typeface="ＭＳ Ｐゴシック" panose="020B0600070205080204" pitchFamily="34" charset="-128"/>
              </a:rPr>
              <a:t>Massive Irrigation in Eastern WA</a:t>
            </a:r>
          </a:p>
        </p:txBody>
      </p:sp>
      <p:pic>
        <p:nvPicPr>
          <p:cNvPr id="18435" name="Content Placeholder 3" descr="easternwasagr.tiff">
            <a:extLst>
              <a:ext uri="{FF2B5EF4-FFF2-40B4-BE49-F238E27FC236}">
                <a16:creationId xmlns:a16="http://schemas.microsoft.com/office/drawing/2014/main" id="{79C3CC14-D73D-114E-9B86-CE1CA0A23A17}"/>
              </a:ext>
            </a:extLst>
          </p:cNvPr>
          <p:cNvPicPr>
            <a:picLocks noGrp="1" noChangeAspect="1"/>
          </p:cNvPicPr>
          <p:nvPr>
            <p:ph idx="1"/>
          </p:nvPr>
        </p:nvPicPr>
        <p:blipFill>
          <a:blip r:embed="rId2">
            <a:lum bright="16000" contrast="44000"/>
            <a:extLst>
              <a:ext uri="{28A0092B-C50C-407E-A947-70E740481C1C}">
                <a14:useLocalDpi xmlns:a14="http://schemas.microsoft.com/office/drawing/2010/main" val="0"/>
              </a:ext>
            </a:extLst>
          </a:blip>
          <a:srcRect l="-24681" r="-24681"/>
          <a:stretch>
            <a:fillRect/>
          </a:stretch>
        </p:blipFill>
        <p:spPr>
          <a:xfrm>
            <a:off x="-195263" y="1225550"/>
            <a:ext cx="9937751" cy="5465763"/>
          </a:xfrm>
        </p:spPr>
      </p:pic>
    </p:spTree>
    <p:extLst>
      <p:ext uri="{BB962C8B-B14F-4D97-AF65-F5344CB8AC3E}">
        <p14:creationId xmlns:p14="http://schemas.microsoft.com/office/powerpoint/2010/main" val="252526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828F-94AB-F948-A3C0-72CE6785F0DD}"/>
              </a:ext>
            </a:extLst>
          </p:cNvPr>
          <p:cNvSpPr>
            <a:spLocks noGrp="1"/>
          </p:cNvSpPr>
          <p:nvPr>
            <p:ph type="title"/>
          </p:nvPr>
        </p:nvSpPr>
        <p:spPr/>
        <p:txBody>
          <a:bodyPr>
            <a:normAutofit/>
          </a:bodyPr>
          <a:lstStyle/>
          <a:p>
            <a:pPr eaLnBrk="1" hangingPunct="1"/>
            <a:r>
              <a:rPr lang="en-US" altLang="en-US" sz="4000" b="1" dirty="0">
                <a:solidFill>
                  <a:srgbClr val="000090"/>
                </a:solidFill>
                <a:ea typeface="ＭＳ Ｐゴシック" panose="020B0600070205080204" pitchFamily="34" charset="-128"/>
              </a:rPr>
              <a:t>Cooling and higher humidity</a:t>
            </a:r>
          </a:p>
        </p:txBody>
      </p:sp>
      <p:pic>
        <p:nvPicPr>
          <p:cNvPr id="19459" name="Content Placeholder 3" descr="season_big.jpg">
            <a:extLst>
              <a:ext uri="{FF2B5EF4-FFF2-40B4-BE49-F238E27FC236}">
                <a16:creationId xmlns:a16="http://schemas.microsoft.com/office/drawing/2014/main" id="{E475A24C-CE45-D942-A825-DC558E743B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322" r="-9322"/>
          <a:stretch>
            <a:fillRect/>
          </a:stretch>
        </p:blipFill>
        <p:spPr>
          <a:xfrm>
            <a:off x="457200" y="1746250"/>
            <a:ext cx="8229600" cy="4525963"/>
          </a:xfrm>
        </p:spPr>
      </p:pic>
    </p:spTree>
    <p:extLst>
      <p:ext uri="{BB962C8B-B14F-4D97-AF65-F5344CB8AC3E}">
        <p14:creationId xmlns:p14="http://schemas.microsoft.com/office/powerpoint/2010/main" val="42461061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86227CC2-8902-E149-8C03-0563BB1B063F}"/>
              </a:ext>
            </a:extLst>
          </p:cNvPr>
          <p:cNvSpPr>
            <a:spLocks noGrp="1" noChangeArrowheads="1"/>
          </p:cNvSpPr>
          <p:nvPr>
            <p:ph type="title"/>
          </p:nvPr>
        </p:nvSpPr>
        <p:spPr>
          <a:xfrm>
            <a:off x="685800" y="762000"/>
            <a:ext cx="7772400" cy="1143000"/>
          </a:xfrm>
        </p:spPr>
        <p:txBody>
          <a:bodyPr/>
          <a:lstStyle/>
          <a:p>
            <a:r>
              <a:rPr lang="en-US" altLang="en-US" b="1" dirty="0">
                <a:solidFill>
                  <a:schemeClr val="accent2"/>
                </a:solidFill>
                <a:ea typeface="ＭＳ Ｐゴシック" panose="020B0600070205080204" pitchFamily="34" charset="-128"/>
              </a:rPr>
              <a:t>Evaporation of precipitation is a powerful cooling agent but generally short lived</a:t>
            </a:r>
          </a:p>
        </p:txBody>
      </p:sp>
      <p:sp>
        <p:nvSpPr>
          <p:cNvPr id="102403" name="Content Placeholder 2">
            <a:extLst>
              <a:ext uri="{FF2B5EF4-FFF2-40B4-BE49-F238E27FC236}">
                <a16:creationId xmlns:a16="http://schemas.microsoft.com/office/drawing/2014/main" id="{D3C1E473-3E1F-414F-B74B-A2A2AD70094C}"/>
              </a:ext>
            </a:extLst>
          </p:cNvPr>
          <p:cNvSpPr>
            <a:spLocks noGrp="1" noChangeArrowheads="1"/>
          </p:cNvSpPr>
          <p:nvPr>
            <p:ph idx="1"/>
          </p:nvPr>
        </p:nvSpPr>
        <p:spPr>
          <a:xfrm>
            <a:off x="609600" y="2514600"/>
            <a:ext cx="7772400" cy="4114800"/>
          </a:xfrm>
        </p:spPr>
        <p:txBody>
          <a:bodyPr/>
          <a:lstStyle/>
          <a:p>
            <a:r>
              <a:rPr lang="en-US" altLang="en-US" dirty="0">
                <a:ea typeface="ＭＳ Ｐゴシック" panose="020B0600070205080204" pitchFamily="34" charset="-128"/>
              </a:rPr>
              <a:t>Most of the cooling occurs during the first hour of precipitation.</a:t>
            </a:r>
          </a:p>
          <a:p>
            <a:r>
              <a:rPr lang="en-US" altLang="en-US" dirty="0">
                <a:ea typeface="ＭＳ Ｐゴシック" panose="020B0600070205080204" pitchFamily="34" charset="-128"/>
              </a:rPr>
              <a:t>Air cools to the </a:t>
            </a:r>
            <a:r>
              <a:rPr lang="en-US" altLang="en-US" b="1" dirty="0">
                <a:ea typeface="ＭＳ Ｐゴシック" panose="020B0600070205080204" pitchFamily="34" charset="-128"/>
              </a:rPr>
              <a:t>wet bulb temperature (T</a:t>
            </a:r>
            <a:r>
              <a:rPr lang="en-US" altLang="en-US" b="1" baseline="-25000" dirty="0">
                <a:ea typeface="ＭＳ Ｐゴシック" panose="020B0600070205080204" pitchFamily="34" charset="-128"/>
              </a:rPr>
              <a:t>w</a:t>
            </a:r>
            <a:r>
              <a:rPr lang="en-US" altLang="en-US" b="1" dirty="0">
                <a:ea typeface="ＭＳ Ｐゴシック" panose="020B0600070205080204" pitchFamily="34" charset="-128"/>
              </a:rPr>
              <a:t>)</a:t>
            </a:r>
          </a:p>
          <a:p>
            <a:r>
              <a:rPr lang="en-US" altLang="en-US" dirty="0">
                <a:ea typeface="ＭＳ Ｐゴシック" panose="020B0600070205080204" pitchFamily="34" charset="-128"/>
              </a:rPr>
              <a:t>Ends when air becomes saturated.</a:t>
            </a:r>
          </a:p>
          <a:p>
            <a:r>
              <a:rPr lang="en-US" altLang="en-US" dirty="0">
                <a:ea typeface="ＭＳ Ｐゴシック" panose="020B0600070205080204" pitchFamily="34" charset="-128"/>
              </a:rPr>
              <a:t>Can produce large cooling (10-20F in very dry air)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CEF13F35-0926-7740-A08B-38FECC12AD7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7" name="Content Placeholder 3">
            <a:extLst>
              <a:ext uri="{FF2B5EF4-FFF2-40B4-BE49-F238E27FC236}">
                <a16:creationId xmlns:a16="http://schemas.microsoft.com/office/drawing/2014/main" id="{49080695-FA9E-1B4A-BE48-D39E62ECDE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181100"/>
            <a:ext cx="4797425" cy="4114800"/>
          </a:xfrm>
        </p:spPr>
      </p:pic>
      <p:pic>
        <p:nvPicPr>
          <p:cNvPr id="103428" name="Picture 4">
            <a:extLst>
              <a:ext uri="{FF2B5EF4-FFF2-40B4-BE49-F238E27FC236}">
                <a16:creationId xmlns:a16="http://schemas.microsoft.com/office/drawing/2014/main" id="{E8549ACA-B290-D641-B0DC-FE04BA4A1B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86400" y="2438400"/>
            <a:ext cx="36322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67A8D5C5-1730-CC4C-89EA-DBCEA003ACD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4451" name="Content Placeholder 3">
            <a:extLst>
              <a:ext uri="{FF2B5EF4-FFF2-40B4-BE49-F238E27FC236}">
                <a16:creationId xmlns:a16="http://schemas.microsoft.com/office/drawing/2014/main" id="{2BB072D2-6E26-FE4C-861D-5785512C5F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201738"/>
            <a:ext cx="6307138" cy="4724400"/>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1F901ECA-89E8-164E-83D5-8C9415288590}"/>
              </a:ext>
            </a:extLst>
          </p:cNvPr>
          <p:cNvSpPr>
            <a:spLocks noGrp="1" noChangeArrowheads="1"/>
          </p:cNvSpPr>
          <p:nvPr>
            <p:ph type="title"/>
          </p:nvPr>
        </p:nvSpPr>
        <p:spPr>
          <a:xfrm>
            <a:off x="533400" y="685800"/>
            <a:ext cx="7315200" cy="533400"/>
          </a:xfrm>
        </p:spPr>
        <p:txBody>
          <a:bodyPr/>
          <a:lstStyle/>
          <a:p>
            <a:r>
              <a:rPr lang="en-US" altLang="en-US" b="1" dirty="0">
                <a:solidFill>
                  <a:schemeClr val="accent2"/>
                </a:solidFill>
                <a:ea typeface="ＭＳ Ｐゴシック" panose="020B0600070205080204" pitchFamily="34" charset="-128"/>
              </a:rPr>
              <a:t>Evaporation and resulting saturation on a sounding</a:t>
            </a:r>
          </a:p>
        </p:txBody>
      </p:sp>
      <p:pic>
        <p:nvPicPr>
          <p:cNvPr id="105475" name="Content Placeholder 3" descr="2003011612.72317.skewt.gif">
            <a:extLst>
              <a:ext uri="{FF2B5EF4-FFF2-40B4-BE49-F238E27FC236}">
                <a16:creationId xmlns:a16="http://schemas.microsoft.com/office/drawing/2014/main" id="{7EF6C3F2-6A5C-324A-9680-309C2BE91E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752600"/>
            <a:ext cx="5143500" cy="4114800"/>
          </a:xfrm>
        </p:spPr>
      </p:pic>
      <p:pic>
        <p:nvPicPr>
          <p:cNvPr id="105476" name="Picture 4" descr="2003011700.72317.skewt.gif">
            <a:extLst>
              <a:ext uri="{FF2B5EF4-FFF2-40B4-BE49-F238E27FC236}">
                <a16:creationId xmlns:a16="http://schemas.microsoft.com/office/drawing/2014/main" id="{E7F23E23-9534-4247-93A9-BB9228D7E2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28800"/>
            <a:ext cx="49212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A0F97268-A294-7B4F-9D13-9077EAE794ED}"/>
              </a:ext>
            </a:extLst>
          </p:cNvPr>
          <p:cNvSpPr/>
          <p:nvPr/>
        </p:nvSpPr>
        <p:spPr bwMode="auto">
          <a:xfrm>
            <a:off x="2895600" y="4724400"/>
            <a:ext cx="9906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478E559B-9256-F74E-853E-E190A688591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6499" name="Content Placeholder 3" descr="kgso.meteo.gif">
            <a:extLst>
              <a:ext uri="{FF2B5EF4-FFF2-40B4-BE49-F238E27FC236}">
                <a16:creationId xmlns:a16="http://schemas.microsoft.com/office/drawing/2014/main" id="{EBCAD1E0-14FC-B042-824D-87AB3EAB60E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9652"/>
          <a:stretch/>
        </p:blipFill>
        <p:spPr>
          <a:xfrm>
            <a:off x="304800" y="533400"/>
            <a:ext cx="8735105" cy="2819400"/>
          </a:xfrm>
        </p:spPr>
      </p:pic>
      <p:pic>
        <p:nvPicPr>
          <p:cNvPr id="4" name="Content Placeholder 5" descr="krdu.meteo.gif">
            <a:extLst>
              <a:ext uri="{FF2B5EF4-FFF2-40B4-BE49-F238E27FC236}">
                <a16:creationId xmlns:a16="http://schemas.microsoft.com/office/drawing/2014/main" id="{EA49F367-B21F-BD46-BC87-911B3A35D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47" b="60679"/>
          <a:stretch/>
        </p:blipFill>
        <p:spPr bwMode="auto">
          <a:xfrm>
            <a:off x="292212" y="3200400"/>
            <a:ext cx="876027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B7A4D1F3-BAA5-DA4A-8CC5-99A79F46776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8547" name="Content Placeholder 3">
            <a:extLst>
              <a:ext uri="{FF2B5EF4-FFF2-40B4-BE49-F238E27FC236}">
                <a16:creationId xmlns:a16="http://schemas.microsoft.com/office/drawing/2014/main" id="{F86572F5-721A-2D4F-B390-0CB2BBBDDD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8497455" cy="525780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A9AF7DD2-4401-6F46-8C36-D8B0B85405D8}"/>
              </a:ext>
            </a:extLst>
          </p:cNvPr>
          <p:cNvSpPr>
            <a:spLocks noGrp="1" noChangeArrowheads="1"/>
          </p:cNvSpPr>
          <p:nvPr>
            <p:ph type="title"/>
          </p:nvPr>
        </p:nvSpPr>
        <p:spPr>
          <a:xfrm>
            <a:off x="533400" y="609600"/>
            <a:ext cx="8077200" cy="1143000"/>
          </a:xfrm>
        </p:spPr>
        <p:txBody>
          <a:bodyPr/>
          <a:lstStyle/>
          <a:p>
            <a:r>
              <a:rPr lang="en-US" altLang="en-US" sz="4000" b="1" dirty="0">
                <a:solidFill>
                  <a:schemeClr val="accent2"/>
                </a:solidFill>
                <a:ea typeface="ＭＳ Ｐゴシック" panose="020B0600070205080204" pitchFamily="34" charset="-128"/>
              </a:rPr>
              <a:t>Condensation (e.g., dew) on ground</a:t>
            </a:r>
          </a:p>
        </p:txBody>
      </p:sp>
      <p:sp>
        <p:nvSpPr>
          <p:cNvPr id="109571" name="Content Placeholder 2">
            <a:extLst>
              <a:ext uri="{FF2B5EF4-FFF2-40B4-BE49-F238E27FC236}">
                <a16:creationId xmlns:a16="http://schemas.microsoft.com/office/drawing/2014/main" id="{2010A59B-4504-A04F-82D5-38125803552D}"/>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Can slow cooling near ground </a:t>
            </a:r>
            <a:r>
              <a:rPr lang="en-US" altLang="en-US" b="1" dirty="0">
                <a:ea typeface="ＭＳ Ｐゴシック" panose="020B0600070205080204" pitchFamily="34" charset="-128"/>
              </a:rPr>
              <a:t>as latent heat is released.</a:t>
            </a:r>
          </a:p>
        </p:txBody>
      </p:sp>
      <p:pic>
        <p:nvPicPr>
          <p:cNvPr id="109572" name="Picture 3">
            <a:extLst>
              <a:ext uri="{FF2B5EF4-FFF2-40B4-BE49-F238E27FC236}">
                <a16:creationId xmlns:a16="http://schemas.microsoft.com/office/drawing/2014/main" id="{E8AD6CC6-DD80-F84D-BB48-2AD121229D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895600"/>
            <a:ext cx="4876800" cy="325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D0DB1A1D-AFEF-D74A-93F9-83BD63FE2132}"/>
              </a:ext>
            </a:extLst>
          </p:cNvPr>
          <p:cNvSpPr>
            <a:spLocks noGrp="1" noChangeArrowheads="1"/>
          </p:cNvSpPr>
          <p:nvPr>
            <p:ph type="title"/>
          </p:nvPr>
        </p:nvSpPr>
        <p:spPr>
          <a:xfrm>
            <a:off x="685800" y="838200"/>
            <a:ext cx="7772400" cy="1143000"/>
          </a:xfrm>
        </p:spPr>
        <p:txBody>
          <a:bodyPr/>
          <a:lstStyle/>
          <a:p>
            <a:r>
              <a:rPr lang="en-US" altLang="en-US" b="1" dirty="0">
                <a:solidFill>
                  <a:schemeClr val="accent2"/>
                </a:solidFill>
                <a:ea typeface="ＭＳ Ｐゴシック" panose="020B0600070205080204" pitchFamily="34" charset="-128"/>
              </a:rPr>
              <a:t>Freezing of water releases latent heat of fusion</a:t>
            </a:r>
          </a:p>
        </p:txBody>
      </p:sp>
      <p:sp>
        <p:nvSpPr>
          <p:cNvPr id="110595" name="Content Placeholder 2">
            <a:extLst>
              <a:ext uri="{FF2B5EF4-FFF2-40B4-BE49-F238E27FC236}">
                <a16:creationId xmlns:a16="http://schemas.microsoft.com/office/drawing/2014/main" id="{39473C83-9023-5548-9480-3FA9CD6015D4}"/>
              </a:ext>
            </a:extLst>
          </p:cNvPr>
          <p:cNvSpPr>
            <a:spLocks noGrp="1" noChangeArrowheads="1"/>
          </p:cNvSpPr>
          <p:nvPr>
            <p:ph idx="1"/>
          </p:nvPr>
        </p:nvSpPr>
        <p:spPr>
          <a:xfrm>
            <a:off x="685800" y="2286000"/>
            <a:ext cx="7772400" cy="2209800"/>
          </a:xfrm>
        </p:spPr>
        <p:txBody>
          <a:bodyPr/>
          <a:lstStyle/>
          <a:p>
            <a:pPr marL="0" indent="0">
              <a:buNone/>
            </a:pPr>
            <a:r>
              <a:rPr lang="en-US" altLang="en-US" dirty="0">
                <a:ea typeface="ＭＳ Ｐゴシック" panose="020B0600070205080204" pitchFamily="34" charset="-128"/>
              </a:rPr>
              <a:t>Used in orchards to protect sensitive buds</a:t>
            </a:r>
          </a:p>
        </p:txBody>
      </p:sp>
      <p:pic>
        <p:nvPicPr>
          <p:cNvPr id="4" name="Picture 3" descr="wetfruit.JPG                                                   0017F222&#10;Cliff Disk                     BB5EA40C:">
            <a:extLst>
              <a:ext uri="{FF2B5EF4-FFF2-40B4-BE49-F238E27FC236}">
                <a16:creationId xmlns:a16="http://schemas.microsoft.com/office/drawing/2014/main" id="{BD1B0836-9FFD-3242-BCDF-9A6956DCA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385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F1556BA-3472-EC43-B4C6-1BF46045FAFC}"/>
              </a:ext>
            </a:extLst>
          </p:cNvPr>
          <p:cNvSpPr>
            <a:spLocks noGrp="1"/>
          </p:cNvSpPr>
          <p:nvPr>
            <p:ph type="title"/>
          </p:nvPr>
        </p:nvSpPr>
        <p:spPr>
          <a:xfrm>
            <a:off x="685800" y="609600"/>
            <a:ext cx="7772400" cy="304800"/>
          </a:xfrm>
        </p:spPr>
        <p:txBody>
          <a:bodyPr/>
          <a:lstStyle/>
          <a:p>
            <a:r>
              <a:rPr lang="en-US" altLang="en-US" dirty="0">
                <a:ea typeface="ＭＳ Ｐゴシック" panose="020B0600070205080204" pitchFamily="34" charset="-128"/>
              </a:rPr>
              <a:t>36-km terrain UW WRF</a:t>
            </a:r>
          </a:p>
        </p:txBody>
      </p:sp>
      <p:sp>
        <p:nvSpPr>
          <p:cNvPr id="24579" name="Vertical Text Placeholder 2">
            <a:extLst>
              <a:ext uri="{FF2B5EF4-FFF2-40B4-BE49-F238E27FC236}">
                <a16:creationId xmlns:a16="http://schemas.microsoft.com/office/drawing/2014/main" id="{FC8F0CEA-6ED5-9745-840E-78321B0BBD90}"/>
              </a:ext>
            </a:extLst>
          </p:cNvPr>
          <p:cNvSpPr>
            <a:spLocks noGrp="1"/>
          </p:cNvSpPr>
          <p:nvPr>
            <p:ph type="body" orient="vert" idx="1"/>
          </p:nvPr>
        </p:nvSpPr>
        <p:spPr/>
        <p:txBody>
          <a:bodyPr/>
          <a:lstStyle/>
          <a:p>
            <a:endParaRPr lang="en-US" altLang="en-US">
              <a:ea typeface="ＭＳ Ｐゴシック" panose="020B0600070205080204" pitchFamily="34" charset="-128"/>
            </a:endParaRPr>
          </a:p>
        </p:txBody>
      </p:sp>
      <p:pic>
        <p:nvPicPr>
          <p:cNvPr id="24580" name="Picture 3" descr="nov16.36kmterrain.gif">
            <a:extLst>
              <a:ext uri="{FF2B5EF4-FFF2-40B4-BE49-F238E27FC236}">
                <a16:creationId xmlns:a16="http://schemas.microsoft.com/office/drawing/2014/main" id="{212DD4CC-59AA-E249-B060-E1E1485988B9}"/>
              </a:ext>
            </a:extLst>
          </p:cNvPr>
          <p:cNvPicPr>
            <a:picLocks noChangeAspect="1"/>
          </p:cNvPicPr>
          <p:nvPr/>
        </p:nvPicPr>
        <p:blipFill rotWithShape="1">
          <a:blip r:embed="rId2">
            <a:extLst>
              <a:ext uri="{28A0092B-C50C-407E-A947-70E740481C1C}">
                <a14:useLocalDpi xmlns:a14="http://schemas.microsoft.com/office/drawing/2010/main" val="0"/>
              </a:ext>
            </a:extLst>
          </a:blip>
          <a:srcRect l="46667" t="31112" r="13333" b="32221"/>
          <a:stretch/>
        </p:blipFill>
        <p:spPr bwMode="auto">
          <a:xfrm>
            <a:off x="1676400" y="1219200"/>
            <a:ext cx="5715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47D8-68E8-A146-B25D-5529FAFBB7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AB1EE4E-C74C-B945-9290-68597D828337}"/>
              </a:ext>
            </a:extLst>
          </p:cNvPr>
          <p:cNvPicPr>
            <a:picLocks noGrp="1" noChangeAspect="1"/>
          </p:cNvPicPr>
          <p:nvPr>
            <p:ph idx="1"/>
          </p:nvPr>
        </p:nvPicPr>
        <p:blipFill>
          <a:blip r:embed="rId2"/>
          <a:stretch>
            <a:fillRect/>
          </a:stretch>
        </p:blipFill>
        <p:spPr>
          <a:xfrm>
            <a:off x="914400" y="937514"/>
            <a:ext cx="7641563" cy="5310886"/>
          </a:xfrm>
        </p:spPr>
      </p:pic>
    </p:spTree>
    <p:extLst>
      <p:ext uri="{BB962C8B-B14F-4D97-AF65-F5344CB8AC3E}">
        <p14:creationId xmlns:p14="http://schemas.microsoft.com/office/powerpoint/2010/main" val="144009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60DE9053-D067-2243-896E-FD8F45200058}"/>
              </a:ext>
            </a:extLst>
          </p:cNvPr>
          <p:cNvSpPr>
            <a:spLocks noGrp="1" noChangeArrowheads="1"/>
          </p:cNvSpPr>
          <p:nvPr>
            <p:ph type="title"/>
          </p:nvPr>
        </p:nvSpPr>
        <p:spPr>
          <a:xfrm>
            <a:off x="457200" y="228600"/>
            <a:ext cx="7772400" cy="1143000"/>
          </a:xfrm>
        </p:spPr>
        <p:txBody>
          <a:bodyPr/>
          <a:lstStyle/>
          <a:p>
            <a:r>
              <a:rPr lang="en-US" altLang="en-US" b="1" dirty="0">
                <a:solidFill>
                  <a:schemeClr val="accent2"/>
                </a:solidFill>
                <a:ea typeface="ＭＳ Ｐゴシック" panose="020B0600070205080204" pitchFamily="34" charset="-128"/>
              </a:rPr>
              <a:t>Melting and Sublimation of Snow Cools the Atmosphere</a:t>
            </a:r>
          </a:p>
        </p:txBody>
      </p:sp>
      <p:sp>
        <p:nvSpPr>
          <p:cNvPr id="112643" name="Content Placeholder 2">
            <a:extLst>
              <a:ext uri="{FF2B5EF4-FFF2-40B4-BE49-F238E27FC236}">
                <a16:creationId xmlns:a16="http://schemas.microsoft.com/office/drawing/2014/main" id="{696A5117-DC9E-EE4D-81DF-63D4146C316A}"/>
              </a:ext>
            </a:extLst>
          </p:cNvPr>
          <p:cNvSpPr>
            <a:spLocks noGrp="1" noChangeArrowheads="1"/>
          </p:cNvSpPr>
          <p:nvPr>
            <p:ph idx="1"/>
          </p:nvPr>
        </p:nvSpPr>
        <p:spPr>
          <a:xfrm>
            <a:off x="533400" y="1600200"/>
            <a:ext cx="7848600" cy="3505200"/>
          </a:xfrm>
        </p:spPr>
        <p:txBody>
          <a:bodyPr/>
          <a:lstStyle/>
          <a:p>
            <a:r>
              <a:rPr lang="en-US" altLang="en-US" dirty="0">
                <a:ea typeface="ＭＳ Ｐゴシック" panose="020B0600070205080204" pitchFamily="34" charset="-128"/>
              </a:rPr>
              <a:t>Can cause a drop in freezing (or melting) levels and snow levels.</a:t>
            </a:r>
          </a:p>
          <a:p>
            <a:r>
              <a:rPr lang="en-US" altLang="en-US" dirty="0">
                <a:ea typeface="ＭＳ Ｐゴシック" panose="020B0600070205080204" pitchFamily="34" charset="-128"/>
              </a:rPr>
              <a:t>Note: Freezing or melting level (0C elevation).  Snow level (level at which snow has melted)—about 300 m (1000 ft) below freezing level.</a:t>
            </a:r>
          </a:p>
          <a:p>
            <a:endParaRPr lang="en-US" altLang="en-US" dirty="0">
              <a:ea typeface="ＭＳ Ｐゴシック" panose="020B0600070205080204" pitchFamily="34" charset="-128"/>
            </a:endParaRPr>
          </a:p>
        </p:txBody>
      </p:sp>
      <p:pic>
        <p:nvPicPr>
          <p:cNvPr id="3" name="Picture 2" descr="Chart, scatter chart&#10;&#10;Description automatically generated">
            <a:extLst>
              <a:ext uri="{FF2B5EF4-FFF2-40B4-BE49-F238E27FC236}">
                <a16:creationId xmlns:a16="http://schemas.microsoft.com/office/drawing/2014/main" id="{2B626706-D079-1C49-8FBA-280EFFCC3728}"/>
              </a:ext>
            </a:extLst>
          </p:cNvPr>
          <p:cNvPicPr>
            <a:picLocks noChangeAspect="1"/>
          </p:cNvPicPr>
          <p:nvPr/>
        </p:nvPicPr>
        <p:blipFill>
          <a:blip r:embed="rId2"/>
          <a:stretch>
            <a:fillRect/>
          </a:stretch>
        </p:blipFill>
        <p:spPr>
          <a:xfrm>
            <a:off x="4267200" y="4343879"/>
            <a:ext cx="3524093" cy="2300635"/>
          </a:xfrm>
          <a:prstGeom prst="rect">
            <a:avLst/>
          </a:prstGeom>
        </p:spPr>
      </p:pic>
      <p:sp>
        <p:nvSpPr>
          <p:cNvPr id="4" name="TextBox 3">
            <a:extLst>
              <a:ext uri="{FF2B5EF4-FFF2-40B4-BE49-F238E27FC236}">
                <a16:creationId xmlns:a16="http://schemas.microsoft.com/office/drawing/2014/main" id="{3E3ACDA3-5E97-1143-A209-377E0A51C0AA}"/>
              </a:ext>
            </a:extLst>
          </p:cNvPr>
          <p:cNvSpPr txBox="1"/>
          <p:nvPr/>
        </p:nvSpPr>
        <p:spPr>
          <a:xfrm>
            <a:off x="2680765" y="5088397"/>
            <a:ext cx="1611339" cy="830997"/>
          </a:xfrm>
          <a:prstGeom prst="rect">
            <a:avLst/>
          </a:prstGeom>
          <a:noFill/>
        </p:spPr>
        <p:txBody>
          <a:bodyPr wrap="none" rtlCol="0">
            <a:spAutoFit/>
          </a:bodyPr>
          <a:lstStyle/>
          <a:p>
            <a:r>
              <a:rPr lang="en-US" dirty="0"/>
              <a:t>Isothermal</a:t>
            </a:r>
          </a:p>
          <a:p>
            <a:r>
              <a:rPr lang="en-US" dirty="0"/>
              <a:t>Layer (OC)</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1B78-8F5F-6D4E-9557-32799438E570}"/>
              </a:ext>
            </a:extLst>
          </p:cNvPr>
          <p:cNvSpPr>
            <a:spLocks noGrp="1"/>
          </p:cNvSpPr>
          <p:nvPr>
            <p:ph type="title"/>
          </p:nvPr>
        </p:nvSpPr>
        <p:spPr>
          <a:xfrm>
            <a:off x="685800" y="76200"/>
            <a:ext cx="7772400" cy="1143000"/>
          </a:xfrm>
        </p:spPr>
        <p:txBody>
          <a:bodyPr/>
          <a:lstStyle/>
          <a:p>
            <a:r>
              <a:rPr lang="en-US" b="1" dirty="0">
                <a:solidFill>
                  <a:schemeClr val="accent2"/>
                </a:solidFill>
              </a:rPr>
              <a:t>Melting of falling snow</a:t>
            </a:r>
          </a:p>
        </p:txBody>
      </p:sp>
      <p:sp>
        <p:nvSpPr>
          <p:cNvPr id="3" name="Content Placeholder 2">
            <a:extLst>
              <a:ext uri="{FF2B5EF4-FFF2-40B4-BE49-F238E27FC236}">
                <a16:creationId xmlns:a16="http://schemas.microsoft.com/office/drawing/2014/main" id="{495FC6AA-B860-2D44-81EF-E90639D8CA51}"/>
              </a:ext>
            </a:extLst>
          </p:cNvPr>
          <p:cNvSpPr>
            <a:spLocks noGrp="1"/>
          </p:cNvSpPr>
          <p:nvPr>
            <p:ph idx="1"/>
          </p:nvPr>
        </p:nvSpPr>
        <p:spPr>
          <a:xfrm>
            <a:off x="304800" y="1066800"/>
            <a:ext cx="7010400" cy="4114800"/>
          </a:xfrm>
        </p:spPr>
        <p:txBody>
          <a:bodyPr/>
          <a:lstStyle/>
          <a:p>
            <a:r>
              <a:rPr lang="en-US" altLang="en-US" dirty="0">
                <a:ea typeface="ＭＳ Ｐゴシック" panose="020B0600070205080204" pitchFamily="34" charset="-128"/>
              </a:rPr>
              <a:t>Associated with a bright band on weather radars (melting snowflake is like a huge raindrop)</a:t>
            </a:r>
          </a:p>
          <a:p>
            <a:r>
              <a:rPr lang="en-US" altLang="en-US" dirty="0">
                <a:ea typeface="ＭＳ Ｐゴシック" panose="020B0600070205080204" pitchFamily="34" charset="-128"/>
              </a:rPr>
              <a:t>Produces an isothermal (32F) melting layer between the freezing and snow levels.</a:t>
            </a:r>
          </a:p>
          <a:p>
            <a:r>
              <a:rPr lang="en-US" altLang="en-US" dirty="0">
                <a:ea typeface="ＭＳ Ｐゴシック" panose="020B0600070205080204" pitchFamily="34" charset="-128"/>
              </a:rPr>
              <a:t>Heavier precipitation produces </a:t>
            </a:r>
            <a:r>
              <a:rPr lang="en-US" altLang="en-US" b="1" dirty="0">
                <a:ea typeface="ＭＳ Ｐゴシック" panose="020B0600070205080204" pitchFamily="34" charset="-128"/>
              </a:rPr>
              <a:t>greater lowering of freezing level</a:t>
            </a:r>
          </a:p>
          <a:p>
            <a:r>
              <a:rPr lang="en-US" altLang="en-US" dirty="0">
                <a:ea typeface="ＭＳ Ｐゴシック" panose="020B0600070205080204" pitchFamily="34" charset="-128"/>
              </a:rPr>
              <a:t>Evaporation (sublimation) into unsaturated air can also drop freezing level.</a:t>
            </a:r>
          </a:p>
          <a:p>
            <a:endParaRPr lang="en-US" dirty="0"/>
          </a:p>
        </p:txBody>
      </p:sp>
      <p:pic>
        <p:nvPicPr>
          <p:cNvPr id="5" name="Picture 4" descr="A close-up of a spider&#10;&#10;Description automatically generated with medium confidence">
            <a:extLst>
              <a:ext uri="{FF2B5EF4-FFF2-40B4-BE49-F238E27FC236}">
                <a16:creationId xmlns:a16="http://schemas.microsoft.com/office/drawing/2014/main" id="{78F92D01-A225-7446-A35E-0AD5AA317095}"/>
              </a:ext>
            </a:extLst>
          </p:cNvPr>
          <p:cNvPicPr>
            <a:picLocks noChangeAspect="1"/>
          </p:cNvPicPr>
          <p:nvPr/>
        </p:nvPicPr>
        <p:blipFill rotWithShape="1">
          <a:blip r:embed="rId2"/>
          <a:srcRect l="9125" t="9187" r="15589" b="13134"/>
          <a:stretch/>
        </p:blipFill>
        <p:spPr>
          <a:xfrm>
            <a:off x="7086600" y="2362199"/>
            <a:ext cx="1907628" cy="1676401"/>
          </a:xfrm>
          <a:prstGeom prst="rect">
            <a:avLst/>
          </a:prstGeom>
        </p:spPr>
      </p:pic>
    </p:spTree>
    <p:extLst>
      <p:ext uri="{BB962C8B-B14F-4D97-AF65-F5344CB8AC3E}">
        <p14:creationId xmlns:p14="http://schemas.microsoft.com/office/powerpoint/2010/main" val="16719646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AD1AE231-F16C-0C4B-B01A-AF7CF8A40BA9}"/>
              </a:ext>
            </a:extLst>
          </p:cNvPr>
          <p:cNvSpPr>
            <a:spLocks noGrp="1" noChangeArrowheads="1"/>
          </p:cNvSpPr>
          <p:nvPr>
            <p:ph type="title"/>
          </p:nvPr>
        </p:nvSpPr>
        <p:spPr/>
        <p:txBody>
          <a:bodyPr/>
          <a:lstStyle/>
          <a:p>
            <a:r>
              <a:rPr lang="en-US" altLang="en-US">
                <a:ea typeface="ＭＳ Ｐゴシック" panose="020B0600070205080204" pitchFamily="34" charset="-128"/>
              </a:rPr>
              <a:t>Bright Band</a:t>
            </a:r>
          </a:p>
        </p:txBody>
      </p:sp>
      <p:pic>
        <p:nvPicPr>
          <p:cNvPr id="113667" name="Content Placeholder 3">
            <a:extLst>
              <a:ext uri="{FF2B5EF4-FFF2-40B4-BE49-F238E27FC236}">
                <a16:creationId xmlns:a16="http://schemas.microsoft.com/office/drawing/2014/main" id="{E74C9C97-467F-844C-9F3A-BE82A4F334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447800"/>
            <a:ext cx="8067675" cy="45720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F307-B3A2-8244-A71E-027D4D6F6F23}"/>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8F65858A-5D65-2546-BA41-EA88E722A76A}"/>
              </a:ext>
            </a:extLst>
          </p:cNvPr>
          <p:cNvPicPr>
            <a:picLocks noGrp="1" noChangeAspect="1"/>
          </p:cNvPicPr>
          <p:nvPr>
            <p:ph idx="1"/>
          </p:nvPr>
        </p:nvPicPr>
        <p:blipFill>
          <a:blip r:embed="rId2"/>
          <a:stretch>
            <a:fillRect/>
          </a:stretch>
        </p:blipFill>
        <p:spPr>
          <a:xfrm>
            <a:off x="191413" y="1663700"/>
            <a:ext cx="8761174" cy="4584700"/>
          </a:xfrm>
        </p:spPr>
      </p:pic>
    </p:spTree>
    <p:extLst>
      <p:ext uri="{BB962C8B-B14F-4D97-AF65-F5344CB8AC3E}">
        <p14:creationId xmlns:p14="http://schemas.microsoft.com/office/powerpoint/2010/main" val="34111171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C128E9C1-25BB-BA4E-B44B-CB616B432851}"/>
              </a:ext>
            </a:extLst>
          </p:cNvPr>
          <p:cNvSpPr>
            <a:spLocks noGrp="1" noChangeArrowheads="1"/>
          </p:cNvSpPr>
          <p:nvPr>
            <p:ph type="title"/>
          </p:nvPr>
        </p:nvSpPr>
        <p:spPr>
          <a:xfrm>
            <a:off x="457200" y="190500"/>
            <a:ext cx="7772400" cy="1143000"/>
          </a:xfrm>
        </p:spPr>
        <p:txBody>
          <a:bodyPr/>
          <a:lstStyle/>
          <a:p>
            <a:r>
              <a:rPr lang="en-US" altLang="en-US" sz="3600" dirty="0">
                <a:ea typeface="ＭＳ Ｐゴシック" panose="020B0600070205080204" pitchFamily="34" charset="-128"/>
              </a:rPr>
              <a:t>Can see bright band on radar imagery</a:t>
            </a:r>
          </a:p>
        </p:txBody>
      </p:sp>
      <p:pic>
        <p:nvPicPr>
          <p:cNvPr id="114691" name="Content Placeholder 3">
            <a:extLst>
              <a:ext uri="{FF2B5EF4-FFF2-40B4-BE49-F238E27FC236}">
                <a16:creationId xmlns:a16="http://schemas.microsoft.com/office/drawing/2014/main" id="{80FE00FB-556A-0940-8ABE-722FDF60F1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333500"/>
            <a:ext cx="6153150" cy="492252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B28E3F0-686F-1C42-9ECD-9DCF17749A14}"/>
              </a:ext>
            </a:extLst>
          </p:cNvPr>
          <p:cNvSpPr>
            <a:spLocks noGrp="1" noChangeArrowheads="1"/>
          </p:cNvSpPr>
          <p:nvPr>
            <p:ph type="title"/>
          </p:nvPr>
        </p:nvSpPr>
        <p:spPr>
          <a:xfrm>
            <a:off x="685800" y="381000"/>
            <a:ext cx="8153400" cy="1143000"/>
          </a:xfrm>
        </p:spPr>
        <p:txBody>
          <a:bodyPr/>
          <a:lstStyle/>
          <a:p>
            <a:pPr eaLnBrk="1" hangingPunct="1"/>
            <a:r>
              <a:rPr lang="en-US" altLang="en-US" b="1" dirty="0">
                <a:ea typeface="ＭＳ Ｐゴシック" panose="020B0600070205080204" pitchFamily="34" charset="-128"/>
              </a:rPr>
              <a:t>Melting can bring snow level down to surface in heaviest precipitation…rain elsewhere</a:t>
            </a:r>
          </a:p>
        </p:txBody>
      </p:sp>
      <p:sp>
        <p:nvSpPr>
          <p:cNvPr id="115715" name="Rectangle 3">
            <a:extLst>
              <a:ext uri="{FF2B5EF4-FFF2-40B4-BE49-F238E27FC236}">
                <a16:creationId xmlns:a16="http://schemas.microsoft.com/office/drawing/2014/main" id="{1C2DF077-B81E-964B-8F26-01B579245D90}"/>
              </a:ext>
            </a:extLst>
          </p:cNvPr>
          <p:cNvSpPr>
            <a:spLocks noGrp="1" noChangeArrowheads="1"/>
          </p:cNvSpPr>
          <p:nvPr>
            <p:ph type="body" idx="1"/>
          </p:nvPr>
        </p:nvSpPr>
        <p:spPr>
          <a:xfrm>
            <a:off x="685800" y="1981200"/>
            <a:ext cx="2590800" cy="3048000"/>
          </a:xfrm>
        </p:spPr>
        <p:txBody>
          <a:bodyPr/>
          <a:lstStyle/>
          <a:p>
            <a:pPr marL="0" indent="0" eaLnBrk="1" hangingPunct="1">
              <a:buNone/>
            </a:pPr>
            <a:r>
              <a:rPr lang="en-US" altLang="en-US" dirty="0">
                <a:ea typeface="ＭＳ Ｐゴシック" panose="020B0600070205080204" pitchFamily="34" charset="-128"/>
              </a:rPr>
              <a:t>Frequently</a:t>
            </a:r>
          </a:p>
          <a:p>
            <a:pPr marL="0" indent="0" eaLnBrk="1" hangingPunct="1">
              <a:buNone/>
            </a:pPr>
            <a:r>
              <a:rPr lang="en-US" altLang="en-US" dirty="0">
                <a:ea typeface="ＭＳ Ｐゴシック" panose="020B0600070205080204" pitchFamily="34" charset="-128"/>
              </a:rPr>
              <a:t>seen in convergence zones</a:t>
            </a:r>
          </a:p>
        </p:txBody>
      </p:sp>
      <p:pic>
        <p:nvPicPr>
          <p:cNvPr id="115716" name="Picture 4" descr="200504041433.gif                                               00029E37&#10;Cliff Disk                     BB5EA40C:">
            <a:extLst>
              <a:ext uri="{FF2B5EF4-FFF2-40B4-BE49-F238E27FC236}">
                <a16:creationId xmlns:a16="http://schemas.microsoft.com/office/drawing/2014/main" id="{FB7331D8-A9F3-E84A-9B44-CD8DB83D4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39071"/>
            <a:ext cx="504858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26">
            <a:extLst>
              <a:ext uri="{FF2B5EF4-FFF2-40B4-BE49-F238E27FC236}">
                <a16:creationId xmlns:a16="http://schemas.microsoft.com/office/drawing/2014/main" id="{966BF559-493C-AA4F-9A42-BD2021A2E8CA}"/>
              </a:ext>
            </a:extLst>
          </p:cNvPr>
          <p:cNvSpPr>
            <a:spLocks noGrp="1" noChangeArrowheads="1"/>
          </p:cNvSpPr>
          <p:nvPr>
            <p:ph type="body" idx="1"/>
          </p:nvPr>
        </p:nvSpPr>
        <p:spPr>
          <a:xfrm>
            <a:off x="825379" y="1066800"/>
            <a:ext cx="3124200" cy="1600200"/>
          </a:xfrm>
        </p:spPr>
        <p:txBody>
          <a:bodyPr/>
          <a:lstStyle/>
          <a:p>
            <a:pPr eaLnBrk="1" hangingPunct="1"/>
            <a:r>
              <a:rPr lang="en-US" altLang="en-US" dirty="0">
                <a:ea typeface="ＭＳ Ｐゴシック" panose="020B0600070205080204" pitchFamily="34" charset="-128"/>
              </a:rPr>
              <a:t>Snohomish, WA </a:t>
            </a:r>
          </a:p>
          <a:p>
            <a:pPr eaLnBrk="1" hangingPunct="1"/>
            <a:r>
              <a:rPr lang="en-US" altLang="en-US" dirty="0">
                <a:ea typeface="ＭＳ Ｐゴシック" panose="020B0600070205080204" pitchFamily="34" charset="-128"/>
              </a:rPr>
              <a:t>April 4, 2005</a:t>
            </a:r>
          </a:p>
        </p:txBody>
      </p:sp>
      <p:pic>
        <p:nvPicPr>
          <p:cNvPr id="116739" name="Picture 1027" descr="Temp.JPG                                                       00029E37&#10;Cliff Disk                     BB5EA40C:">
            <a:extLst>
              <a:ext uri="{FF2B5EF4-FFF2-40B4-BE49-F238E27FC236}">
                <a16:creationId xmlns:a16="http://schemas.microsoft.com/office/drawing/2014/main" id="{352290A5-4C7E-B34E-A0C5-9981E61EF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09600"/>
            <a:ext cx="4014788"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13;Snowing_3.JPG                                                  00029E37&#10;Cliff Disk                     BB5EA40C:">
            <a:extLst>
              <a:ext uri="{FF2B5EF4-FFF2-40B4-BE49-F238E27FC236}">
                <a16:creationId xmlns:a16="http://schemas.microsoft.com/office/drawing/2014/main" id="{657DBDC3-CE66-8C4E-889E-2E8956C06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3555759"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99D2162F-F4CF-474E-9A13-3E135E30FCFD}"/>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Varying Surface Properties Effects on Temperature</a:t>
            </a:r>
          </a:p>
        </p:txBody>
      </p:sp>
      <p:sp>
        <p:nvSpPr>
          <p:cNvPr id="118787" name="Content Placeholder 2">
            <a:extLst>
              <a:ext uri="{FF2B5EF4-FFF2-40B4-BE49-F238E27FC236}">
                <a16:creationId xmlns:a16="http://schemas.microsoft.com/office/drawing/2014/main" id="{303913B2-D990-A942-BE6F-1EADFDB442FC}"/>
              </a:ext>
            </a:extLst>
          </p:cNvPr>
          <p:cNvSpPr>
            <a:spLocks noGrp="1" noChangeArrowheads="1"/>
          </p:cNvSpPr>
          <p:nvPr>
            <p:ph idx="1"/>
          </p:nvPr>
        </p:nvSpPr>
        <p:spPr>
          <a:xfrm>
            <a:off x="457200" y="2126673"/>
            <a:ext cx="7772400" cy="4114800"/>
          </a:xfrm>
        </p:spPr>
        <p:txBody>
          <a:bodyPr/>
          <a:lstStyle/>
          <a:p>
            <a:pPr marL="0" indent="0">
              <a:buNone/>
            </a:pPr>
            <a:r>
              <a:rPr lang="en-US" altLang="en-US" sz="3600" dirty="0">
                <a:ea typeface="ＭＳ Ｐゴシック" panose="020B0600070205080204" pitchFamily="34" charset="-128"/>
              </a:rPr>
              <a:t>Surface properties can have large impact on surface temperatures</a:t>
            </a:r>
          </a:p>
          <a:p>
            <a:pPr lvl="1"/>
            <a:r>
              <a:rPr lang="en-US" altLang="en-US" sz="3200" dirty="0">
                <a:ea typeface="ＭＳ Ｐゴシック" panose="020B0600070205080204" pitchFamily="34" charset="-128"/>
              </a:rPr>
              <a:t>Albedo</a:t>
            </a:r>
          </a:p>
          <a:p>
            <a:pPr lvl="1"/>
            <a:r>
              <a:rPr lang="en-US" altLang="en-US" sz="3200" dirty="0">
                <a:ea typeface="ＭＳ Ｐゴシック" panose="020B0600070205080204" pitchFamily="34" charset="-128"/>
              </a:rPr>
              <a:t>Soil conductivity</a:t>
            </a:r>
          </a:p>
          <a:p>
            <a:pPr lvl="1"/>
            <a:r>
              <a:rPr lang="en-US" altLang="en-US" sz="3200" dirty="0">
                <a:ea typeface="ＭＳ Ｐゴシック" panose="020B0600070205080204" pitchFamily="34" charset="-128"/>
              </a:rPr>
              <a:t>Soil/water thermal capacity</a:t>
            </a:r>
          </a:p>
          <a:p>
            <a:pPr lvl="1"/>
            <a:r>
              <a:rPr lang="en-US" altLang="en-US" sz="3200" dirty="0">
                <a:ea typeface="ＭＳ Ｐゴシック" panose="020B0600070205080204" pitchFamily="34" charset="-128"/>
              </a:rPr>
              <a:t>Soil moisture</a:t>
            </a:r>
          </a:p>
        </p:txBody>
      </p:sp>
      <p:pic>
        <p:nvPicPr>
          <p:cNvPr id="3" name="Picture 2" descr="A picture containing outdoor, stone&#10;&#10;Description automatically generated">
            <a:extLst>
              <a:ext uri="{FF2B5EF4-FFF2-40B4-BE49-F238E27FC236}">
                <a16:creationId xmlns:a16="http://schemas.microsoft.com/office/drawing/2014/main" id="{6199F10E-57EB-F54C-9A05-158D486C60AB}"/>
              </a:ext>
            </a:extLst>
          </p:cNvPr>
          <p:cNvPicPr>
            <a:picLocks noChangeAspect="1"/>
          </p:cNvPicPr>
          <p:nvPr/>
        </p:nvPicPr>
        <p:blipFill>
          <a:blip r:embed="rId2"/>
          <a:stretch>
            <a:fillRect/>
          </a:stretch>
        </p:blipFill>
        <p:spPr>
          <a:xfrm>
            <a:off x="6096000" y="3581400"/>
            <a:ext cx="2743200" cy="18288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81099388-07F1-2D48-9040-9853F5B0461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Snow Versus No Snow</a:t>
            </a:r>
          </a:p>
        </p:txBody>
      </p:sp>
      <p:sp>
        <p:nvSpPr>
          <p:cNvPr id="119811" name="Content Placeholder 2">
            <a:extLst>
              <a:ext uri="{FF2B5EF4-FFF2-40B4-BE49-F238E27FC236}">
                <a16:creationId xmlns:a16="http://schemas.microsoft.com/office/drawing/2014/main" id="{0170CDB8-F21C-E147-85A4-A26CDFB88CD2}"/>
              </a:ext>
            </a:extLst>
          </p:cNvPr>
          <p:cNvSpPr>
            <a:spLocks noGrp="1" noChangeArrowheads="1"/>
          </p:cNvSpPr>
          <p:nvPr>
            <p:ph idx="1"/>
          </p:nvPr>
        </p:nvSpPr>
        <p:spPr>
          <a:xfrm>
            <a:off x="457200" y="1752600"/>
            <a:ext cx="8229600" cy="4114800"/>
          </a:xfrm>
        </p:spPr>
        <p:txBody>
          <a:bodyPr/>
          <a:lstStyle/>
          <a:p>
            <a:r>
              <a:rPr lang="en-US" altLang="en-US" dirty="0">
                <a:ea typeface="ＭＳ Ｐゴシック" panose="020B0600070205080204" pitchFamily="34" charset="-128"/>
              </a:rPr>
              <a:t>Snow promotes cooling in four ways:</a:t>
            </a:r>
          </a:p>
          <a:p>
            <a:pPr lvl="1"/>
            <a:r>
              <a:rPr lang="en-US" altLang="en-US" sz="3200" b="1" dirty="0">
                <a:solidFill>
                  <a:schemeClr val="accent2"/>
                </a:solidFill>
                <a:ea typeface="ＭＳ Ｐゴシック" panose="020B0600070205080204" pitchFamily="34" charset="-128"/>
              </a:rPr>
              <a:t>Reflects solar, emits IR, reduces conduction of heat from below, takes energy to melt snow</a:t>
            </a:r>
          </a:p>
          <a:p>
            <a:r>
              <a:rPr lang="en-US" altLang="en-US" b="1" dirty="0">
                <a:ea typeface="ＭＳ Ｐゴシック" panose="020B0600070205080204" pitchFamily="34" charset="-128"/>
              </a:rPr>
              <a:t>Can have intense low-level temp gradients on snow boundaries</a:t>
            </a:r>
          </a:p>
          <a:p>
            <a:r>
              <a:rPr lang="en-US" altLang="en-US" dirty="0">
                <a:ea typeface="ＭＳ Ｐゴシック" panose="020B0600070205080204" pitchFamily="34" charset="-128"/>
              </a:rPr>
              <a:t>10-15F effect or more possible</a:t>
            </a:r>
          </a:p>
          <a:p>
            <a:r>
              <a:rPr lang="en-US" altLang="en-US" dirty="0">
                <a:ea typeface="ＭＳ Ｐゴシック" panose="020B0600070205080204" pitchFamily="34" charset="-128"/>
              </a:rPr>
              <a:t>Cold temperature records often associated with snow.</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3872</TotalTime>
  <Words>3792</Words>
  <Application>Microsoft Macintosh PowerPoint</Application>
  <PresentationFormat>On-screen Show (4:3)</PresentationFormat>
  <Paragraphs>425</Paragraphs>
  <Slides>182</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182</vt:i4>
      </vt:variant>
    </vt:vector>
  </HeadingPairs>
  <TitlesOfParts>
    <vt:vector size="192" baseType="lpstr">
      <vt:lpstr>Arial</vt:lpstr>
      <vt:lpstr>Arial Black</vt:lpstr>
      <vt:lpstr>Helvetica</vt:lpstr>
      <vt:lpstr>Lucida Grande</vt:lpstr>
      <vt:lpstr>Tahoma</vt:lpstr>
      <vt:lpstr>Times</vt:lpstr>
      <vt:lpstr>Times New Roman</vt:lpstr>
      <vt:lpstr>Wingdings</vt:lpstr>
      <vt:lpstr>Blank Presentation</vt:lpstr>
      <vt:lpstr>Document</vt:lpstr>
      <vt:lpstr>Temperature Prediction ATMS 452</vt:lpstr>
      <vt:lpstr>Temperature Measurements</vt:lpstr>
      <vt:lpstr>PowerPoint Presentation</vt:lpstr>
      <vt:lpstr>PowerPoint Presentation</vt:lpstr>
      <vt:lpstr>PowerPoint Presentation</vt:lpstr>
      <vt:lpstr>PowerPoint Presentation</vt:lpstr>
      <vt:lpstr>Remember:  Temperature at the surface can be very different than 2-m</vt:lpstr>
      <vt:lpstr>Why Not Simply Use Model Output Directly and Go Home?</vt:lpstr>
      <vt:lpstr>36-km terrain UW WRF</vt:lpstr>
      <vt:lpstr>PowerPoint Presentation</vt:lpstr>
      <vt:lpstr>PowerPoint Presentation</vt:lpstr>
      <vt:lpstr>PowerPoint Presentation</vt:lpstr>
      <vt:lpstr>Why Not Simply Use Model Output Directly and Go Home?</vt:lpstr>
      <vt:lpstr>PowerPoint Presentation</vt:lpstr>
      <vt:lpstr>Columbia Gorge Flow Simulation</vt:lpstr>
      <vt:lpstr>PowerPoint Presentation</vt:lpstr>
      <vt:lpstr>PowerPoint Presentation</vt:lpstr>
      <vt:lpstr>PowerPoint Presentation</vt:lpstr>
      <vt:lpstr>PowerPoint Presentation</vt:lpstr>
      <vt:lpstr>PowerPoint Presentation</vt:lpstr>
      <vt:lpstr>Systematic Biases</vt:lpstr>
      <vt:lpstr>PBL Problem Example: Shallow Fog…Nov 19, 2005</vt:lpstr>
      <vt:lpstr>PowerPoint Presentation</vt:lpstr>
      <vt:lpstr>PowerPoint Presentation</vt:lpstr>
      <vt:lpstr>PowerPoint Presentation</vt:lpstr>
      <vt:lpstr>PowerPoint Presentation</vt:lpstr>
      <vt:lpstr>PowerPoint Presentation</vt:lpstr>
      <vt:lpstr>PowerPoint Presentation</vt:lpstr>
      <vt:lpstr>Other reasons why you can’t simply take the model temps</vt:lpstr>
      <vt:lpstr>Back to Basics:  First Law of Thermodynamics</vt:lpstr>
      <vt:lpstr>Horizontal Advection</vt:lpstr>
      <vt:lpstr>PowerPoint Presentation</vt:lpstr>
      <vt:lpstr>Adiabatic heating/cooling</vt:lpstr>
      <vt:lpstr>Downslope Warming</vt:lpstr>
      <vt:lpstr>PowerPoint Presentation</vt:lpstr>
      <vt:lpstr>PowerPoint Presentation</vt:lpstr>
      <vt:lpstr>PowerPoint Presentation</vt:lpstr>
      <vt:lpstr>PowerPoint Presentation</vt:lpstr>
      <vt:lpstr>Downslope Example at the Surface</vt:lpstr>
      <vt:lpstr>The warmest temperatures are often at the bottom of the terrain slope during downslope flow</vt:lpstr>
      <vt:lpstr>PowerPoint Presentation</vt:lpstr>
      <vt:lpstr>PowerPoint Presentation</vt:lpstr>
      <vt:lpstr>PowerPoint Presentation</vt:lpstr>
      <vt:lpstr>Another example</vt:lpstr>
      <vt:lpstr>Adiabatic cooling in upslope flow is harder to see</vt:lpstr>
      <vt:lpstr>Adiabatic cooling is there bu harder to see,  Why?</vt:lpstr>
      <vt:lpstr>Radiation Effects</vt:lpstr>
      <vt:lpstr>Clouds, Radiation and Surface Temps</vt:lpstr>
      <vt:lpstr>One can see association between changes in clouds and temperature at short-time scales</vt:lpstr>
      <vt:lpstr>PowerPoint Presentation</vt:lpstr>
      <vt:lpstr>w</vt:lpstr>
      <vt:lpstr>PowerPoint Presentation</vt:lpstr>
      <vt:lpstr>Surprising Effect of Clouds</vt:lpstr>
      <vt:lpstr>Impacts of Dust and Smoke</vt:lpstr>
      <vt:lpstr>Mount St. Helens:  May 1980</vt:lpstr>
      <vt:lpstr>PowerPoint Presentation</vt:lpstr>
      <vt:lpstr>Mount St. Helens</vt:lpstr>
      <vt:lpstr>Wildfire Smoke Can Reduce Max Temps by 1-20F</vt:lpstr>
      <vt:lpstr>August 2017</vt:lpstr>
      <vt:lpstr>The impacts on solar radiation can be profound (25-35% drop in solar flux at surface)</vt:lpstr>
      <vt:lpstr>Different between WRF forecast and observed</vt:lpstr>
      <vt:lpstr>Seattle</vt:lpstr>
      <vt:lpstr>IR Opacity of Air Can Influence Surface Temps</vt:lpstr>
      <vt:lpstr>PowerPoint Presentation</vt:lpstr>
      <vt:lpstr>Drier Areas Have Big Diurnal Range</vt:lpstr>
      <vt:lpstr>PowerPoint Presentation</vt:lpstr>
      <vt:lpstr>Turbulence Effects</vt:lpstr>
      <vt:lpstr>Turbulence and Temp</vt:lpstr>
      <vt:lpstr>December 24, 1983 Strong wind swath </vt:lpstr>
      <vt:lpstr>PowerPoint Presentation</vt:lpstr>
      <vt:lpstr>Humans can create strong winds and turbulence that alter surface temperatures (wind machines in orchards) Mixes warmer air from aloft down to the surface </vt:lpstr>
      <vt:lpstr>Orchard Fans</vt:lpstr>
      <vt:lpstr>PowerPoint Presentation</vt:lpstr>
      <vt:lpstr>PowerPoint Presentation</vt:lpstr>
      <vt:lpstr>Phase Changes of Water</vt:lpstr>
      <vt:lpstr>Phase Change of H20 Have Major Energy Implications</vt:lpstr>
      <vt:lpstr>Evaporation at the surface</vt:lpstr>
      <vt:lpstr>Variations in surface moisture can produce significant temperature variations…both in time and space.</vt:lpstr>
      <vt:lpstr>Irrigated Fields: 1-5F cooler</vt:lpstr>
      <vt:lpstr>Massive Irrigation in Eastern WA</vt:lpstr>
      <vt:lpstr>Cooling and higher humidity</vt:lpstr>
      <vt:lpstr>Evaporation of precipitation is a powerful cooling agent but generally short lived</vt:lpstr>
      <vt:lpstr>PowerPoint Presentation</vt:lpstr>
      <vt:lpstr>PowerPoint Presentation</vt:lpstr>
      <vt:lpstr>Evaporation and resulting saturation on a sounding</vt:lpstr>
      <vt:lpstr>PowerPoint Presentation</vt:lpstr>
      <vt:lpstr>PowerPoint Presentation</vt:lpstr>
      <vt:lpstr>Condensation (e.g., dew) on ground</vt:lpstr>
      <vt:lpstr>Freezing of water releases latent heat of fusion</vt:lpstr>
      <vt:lpstr>PowerPoint Presentation</vt:lpstr>
      <vt:lpstr>Melting and Sublimation of Snow Cools the Atmosphere</vt:lpstr>
      <vt:lpstr>Melting of falling snow</vt:lpstr>
      <vt:lpstr>Bright Band</vt:lpstr>
      <vt:lpstr>PowerPoint Presentation</vt:lpstr>
      <vt:lpstr>Can see bright band on radar imagery</vt:lpstr>
      <vt:lpstr>Melting can bring snow level down to surface in heaviest precipitation…rain elsewhere</vt:lpstr>
      <vt:lpstr>PowerPoint Presentation</vt:lpstr>
      <vt:lpstr>Varying Surface Properties Effects on Temperature</vt:lpstr>
      <vt:lpstr>Snow Versus No Snow</vt:lpstr>
      <vt:lpstr>PowerPoint Presentation</vt:lpstr>
      <vt:lpstr>Surface moisture</vt:lpstr>
      <vt:lpstr>PowerPoint Presentation</vt:lpstr>
      <vt:lpstr>Real-Time Soil Moisture Maps are Available</vt:lpstr>
      <vt:lpstr>Influence of water bodies</vt:lpstr>
      <vt:lpstr>PowerPoint Presentation</vt:lpstr>
      <vt:lpstr>PowerPoint Presentation</vt:lpstr>
      <vt:lpstr>PowerPoint Presentation</vt:lpstr>
      <vt:lpstr>Conduction of heat from below can greatly change surface temperatures</vt:lpstr>
      <vt:lpstr>Bridges often are often the first (or only) places to ice up</vt:lpstr>
      <vt:lpstr>Bridges</vt:lpstr>
      <vt:lpstr>SnowWatch Temps One Morning</vt:lpstr>
      <vt:lpstr>Urban Heat Island Effect</vt:lpstr>
      <vt:lpstr>Urban heat islands have developed in our major cities</vt:lpstr>
      <vt:lpstr>Urban Heat Island Example:  London</vt:lpstr>
      <vt:lpstr>Seattle’s urban core often 2-10F warmer than it would have been without concrete and buildings</vt:lpstr>
      <vt:lpstr>PowerPoint Presentation</vt:lpstr>
      <vt:lpstr>IMPACTS OF LOCAL DIURNAL CIRCULATIONS ON TEMPERATURE</vt:lpstr>
      <vt:lpstr>Sea/land breeze circulations</vt:lpstr>
      <vt:lpstr>A sea breeze can cap or slow coastal temperature rises at mid-day by advecting cool marine air inland</vt:lpstr>
      <vt:lpstr>PowerPoint Presentation</vt:lpstr>
      <vt:lpstr>PowerPoint Presentation</vt:lpstr>
      <vt:lpstr> Comparison of the daily temperature cycle between observations (blue dashed) and the model (red triangles) for a coastal location (Boston, MA) on 10 August 1997 impacted by the passage of a sea breeze front.</vt:lpstr>
      <vt:lpstr>2-m air temperature and 10-m wind velocity in the afternoon of a sea breeze event on April 18, 2005.  The land-sea temperature contrast drives the onshore sea breeze.  Local spatial variations in sea surface temperature (SST) can leave a signature on the sea breeze, especially when complex coastlines create multiple sea breeze fronts (e.g., the sea breeze penetrating from Long Island Sound in the image above).  In our multiply-nested COAMPS simulations, nest 4 (1.33 km resolution) and nest 5 (0.44 km resolution) were enhanced to account for urban effects and to include time-varying (hourly) high-resolution SST's from Alan Blumberg's New York Harbor Observing and Prediction system (NYHOPS).  The diurnal heating of the ocean surface is thus represented in our simulations.  We are in the process of quantifying the impact of these effects on the sea breeze circulation for several distinct events, and evaluating the forecast skill of the system.</vt:lpstr>
      <vt:lpstr>Sea breezes and resultant cooling can occur on: ocean coasts coasts of bays near large lakes near large rivers and even over land where there are differences in temperature (e.g., due to snow or soil moisture distributions!)</vt:lpstr>
      <vt:lpstr>PowerPoint Presentation</vt:lpstr>
      <vt:lpstr>PowerPoint Presentation</vt:lpstr>
      <vt:lpstr>Diurnal slope winds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Cold Pool Forecasting Issues</vt:lpstr>
      <vt:lpstr>Gap Winds and Temperatures</vt:lpstr>
      <vt:lpstr>PowerPoint Presentation</vt:lpstr>
      <vt:lpstr>PowerPoint Presentation</vt:lpstr>
      <vt:lpstr>PowerPoint Presentation</vt:lpstr>
      <vt:lpstr>PowerPoint Presentation</vt:lpstr>
      <vt:lpstr>PowerPoint Presentation</vt:lpstr>
      <vt:lpstr>Mesoscale Coastal Circulations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West Coast Thermal Trough</vt:lpstr>
      <vt:lpstr>The West Coast Thermal Trough:  the Most Important Warm Season Mesoscale Feature of the West Coast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interesting details</vt:lpstr>
      <vt:lpstr>PowerPoint Presentation</vt:lpstr>
      <vt:lpstr>Convergence Zones: Can Produce Localized Areas of Cooling</vt:lpstr>
      <vt:lpstr>PowerPoint Presentation</vt:lpstr>
      <vt:lpstr>PowerPoint Presentation</vt:lpstr>
      <vt:lpstr>How to approach a temperature forecast</vt:lpstr>
      <vt:lpstr>Approach to Temp</vt:lpstr>
      <vt:lpstr>Approach to temperature</vt:lpstr>
      <vt:lpstr>A very good approach for warm day maxima</vt:lpstr>
      <vt:lpstr>Today (12Z sounding, SLP:1027 hPa)</vt:lpstr>
      <vt:lpstr>Check Out Today’s WRF Sounding</vt:lpstr>
      <vt:lpstr>Always Keep in Mind Verification Statistics of Models</vt:lpstr>
      <vt:lpstr>PowerPoint Presentation</vt:lpstr>
      <vt:lpstr>Errors Vary Spatially</vt:lpstr>
      <vt:lpstr>MOS temps are hard to beat on “typical” days</vt:lpstr>
      <vt:lpstr>PowerPoint Presentation</vt:lpstr>
      <vt:lpstr>Private Sector Temps are often better than the NWS Forecasts</vt:lpstr>
      <vt:lpstr>PowerPoint Presentation</vt:lpstr>
    </vt:vector>
  </TitlesOfParts>
  <Company>뿿콰뿿컐뿿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Temperature Prediction</dc:title>
  <dc:creator>Clifford Mass</dc:creator>
  <cp:lastModifiedBy>Clifford F. Mass</cp:lastModifiedBy>
  <cp:revision>203</cp:revision>
  <dcterms:created xsi:type="dcterms:W3CDTF">2005-04-06T18:05:25Z</dcterms:created>
  <dcterms:modified xsi:type="dcterms:W3CDTF">2021-04-12T20:26:06Z</dcterms:modified>
</cp:coreProperties>
</file>