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56" r:id="rId2"/>
    <p:sldId id="258" r:id="rId3"/>
    <p:sldId id="300" r:id="rId4"/>
    <p:sldId id="305" r:id="rId5"/>
    <p:sldId id="306" r:id="rId6"/>
    <p:sldId id="362" r:id="rId7"/>
    <p:sldId id="363" r:id="rId8"/>
    <p:sldId id="315" r:id="rId9"/>
    <p:sldId id="316" r:id="rId10"/>
    <p:sldId id="317" r:id="rId11"/>
    <p:sldId id="318" r:id="rId12"/>
    <p:sldId id="319" r:id="rId13"/>
    <p:sldId id="320" r:id="rId14"/>
    <p:sldId id="270" r:id="rId15"/>
    <p:sldId id="296" r:id="rId16"/>
    <p:sldId id="368" r:id="rId17"/>
    <p:sldId id="263" r:id="rId18"/>
    <p:sldId id="360" r:id="rId19"/>
    <p:sldId id="322" r:id="rId20"/>
    <p:sldId id="264" r:id="rId21"/>
    <p:sldId id="375" r:id="rId22"/>
    <p:sldId id="267" r:id="rId23"/>
    <p:sldId id="262" r:id="rId24"/>
    <p:sldId id="277" r:id="rId25"/>
    <p:sldId id="278" r:id="rId26"/>
    <p:sldId id="280" r:id="rId27"/>
    <p:sldId id="377" r:id="rId28"/>
    <p:sldId id="378" r:id="rId29"/>
    <p:sldId id="379" r:id="rId30"/>
    <p:sldId id="364" r:id="rId31"/>
    <p:sldId id="365" r:id="rId32"/>
    <p:sldId id="366" r:id="rId33"/>
    <p:sldId id="367" r:id="rId34"/>
    <p:sldId id="374" r:id="rId35"/>
    <p:sldId id="294" r:id="rId36"/>
    <p:sldId id="265" r:id="rId37"/>
    <p:sldId id="369" r:id="rId38"/>
    <p:sldId id="269" r:id="rId39"/>
    <p:sldId id="295" r:id="rId40"/>
    <p:sldId id="271" r:id="rId41"/>
    <p:sldId id="272" r:id="rId42"/>
    <p:sldId id="273" r:id="rId43"/>
    <p:sldId id="298" r:id="rId44"/>
    <p:sldId id="370" r:id="rId45"/>
    <p:sldId id="372" r:id="rId46"/>
    <p:sldId id="371" r:id="rId47"/>
    <p:sldId id="376" r:id="rId48"/>
    <p:sldId id="373" r:id="rId49"/>
    <p:sldId id="281" r:id="rId50"/>
    <p:sldId id="361" r:id="rId51"/>
    <p:sldId id="297" r:id="rId52"/>
    <p:sldId id="282" r:id="rId53"/>
    <p:sldId id="283" r:id="rId54"/>
    <p:sldId id="286" r:id="rId55"/>
    <p:sldId id="284" r:id="rId56"/>
    <p:sldId id="287" r:id="rId57"/>
    <p:sldId id="288" r:id="rId58"/>
    <p:sldId id="289" r:id="rId59"/>
    <p:sldId id="290" r:id="rId60"/>
    <p:sldId id="292" r:id="rId61"/>
    <p:sldId id="29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0"/>
  </p:normalViewPr>
  <p:slideViewPr>
    <p:cSldViewPr snapToGrid="0" snapToObjects="1" showGuides="1">
      <p:cViewPr varScale="1">
        <p:scale>
          <a:sx n="159" d="100"/>
          <a:sy n="159" d="100"/>
        </p:scale>
        <p:origin x="1584" y="18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CEDBB-D5BF-344E-9C5B-AFED4DC5D8EC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077C7-42D6-F148-AFFD-238A27FBB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8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2362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60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620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972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444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393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07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077C7-42D6-F148-AFFD-238A27FBB26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84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“Unadjusted”</a:t>
            </a:r>
            <a:r>
              <a:rPr lang="en-US" baseline="0" dirty="0"/>
              <a:t> core hours: 1.2M on economy queue</a:t>
            </a:r>
          </a:p>
          <a:p>
            <a:r>
              <a:rPr lang="en-US" baseline="0" dirty="0"/>
              <a:t>Had to be very selective of output variables to save space</a:t>
            </a:r>
          </a:p>
          <a:p>
            <a:r>
              <a:rPr lang="en-US" baseline="0" dirty="0"/>
              <a:t>Disk space is the primary limiting factor!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3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3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5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2043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2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8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7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1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6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C9BFB-0EF0-ED42-AFE2-49A54DDABD62}" type="datetimeFigureOut">
              <a:rPr lang="en-US" smtClean="0"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5515A-41E4-BE40-AF3F-38657B496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6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tmos.washington.edu/~njweber2/figures_cheyenne/lpt/figures_compare_dynamo_14mm/track_lpt1-1-1/anim_tracks.mp4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AEDCD8-A996-654D-AF53-B3243FACE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</a:blip>
          <a:srcRect l="4834" t="7446" r="19553" b="2164"/>
          <a:stretch/>
        </p:blipFill>
        <p:spPr>
          <a:xfrm>
            <a:off x="4312692" y="3588212"/>
            <a:ext cx="3165925" cy="3153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D7B1E-84E1-724B-828D-8C1186335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09" y="376062"/>
            <a:ext cx="8502733" cy="2893727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Global Convective-Allowing Modeling:  The Future of Subseasonal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Forecasting?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27367-CC74-E74D-BFFB-53B5B90EB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09" y="4156903"/>
            <a:ext cx="3309673" cy="2016457"/>
          </a:xfrm>
          <a:noFill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Cliff Mass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University of </a:t>
            </a:r>
            <a:r>
              <a:rPr lang="en-US" sz="3600" b="1" dirty="0" err="1">
                <a:solidFill>
                  <a:srgbClr val="002060"/>
                </a:solidFill>
              </a:rPr>
              <a:t>Wshington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7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899103" y="818100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b="1" dirty="0">
                <a:solidFill>
                  <a:schemeClr val="accent1"/>
                </a:solidFill>
                <a:latin typeface="+mn-lt"/>
              </a:rPr>
              <a:t>CHI200</a:t>
            </a:r>
            <a:r>
              <a:rPr lang="en" dirty="0"/>
              <a:t> </a:t>
            </a:r>
            <a:r>
              <a:rPr lang="en" dirty="0">
                <a:solidFill>
                  <a:srgbClr val="FFFFFF"/>
                </a:solidFill>
              </a:rPr>
              <a:t>: vs week-2 forecasts</a:t>
            </a:r>
          </a:p>
        </p:txBody>
      </p:sp>
      <p:pic>
        <p:nvPicPr>
          <p:cNvPr id="195" name="Shape 195" descr="hovmoller_CHI200_1weekave_f07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552791" y="1896525"/>
            <a:ext cx="2859149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2400" u="sng" dirty="0"/>
              <a:t>Time period</a:t>
            </a:r>
            <a:r>
              <a:rPr lang="en" sz="2400" dirty="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2400" dirty="0"/>
              <a:t>Spring/summer 2005</a:t>
            </a:r>
          </a:p>
          <a:p>
            <a:pPr marL="0" indent="342900">
              <a:buNone/>
            </a:pPr>
            <a:endParaRPr sz="2400" dirty="0"/>
          </a:p>
          <a:p>
            <a:pPr marL="0" indent="0">
              <a:buNone/>
            </a:pPr>
            <a:r>
              <a:rPr lang="en" sz="2400" u="sng" dirty="0"/>
              <a:t>Short leads</a:t>
            </a:r>
            <a:r>
              <a:rPr lang="en" sz="2400" dirty="0"/>
              <a:t>:</a:t>
            </a:r>
          </a:p>
          <a:p>
            <a:pPr marL="0" indent="0">
              <a:buNone/>
            </a:pPr>
            <a:r>
              <a:rPr lang="en" sz="2400" dirty="0"/>
              <a:t>Clear propagating features in both the analyses and forecasts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E897C-1B4D-184D-AED4-71FB8BE97B47}"/>
              </a:ext>
            </a:extLst>
          </p:cNvPr>
          <p:cNvSpPr txBox="1"/>
          <p:nvPr/>
        </p:nvSpPr>
        <p:spPr>
          <a:xfrm>
            <a:off x="6250674" y="873579"/>
            <a:ext cx="852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 day</a:t>
            </a:r>
          </a:p>
        </p:txBody>
      </p:sp>
    </p:spTree>
    <p:extLst>
      <p:ext uri="{BB962C8B-B14F-4D97-AF65-F5344CB8AC3E}">
        <p14:creationId xmlns:p14="http://schemas.microsoft.com/office/powerpoint/2010/main" val="208538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784803" y="693535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b="1" dirty="0">
                <a:solidFill>
                  <a:schemeClr val="accent1"/>
                </a:solidFill>
                <a:latin typeface="+mn-lt"/>
              </a:rPr>
              <a:t>CHI200 </a:t>
            </a:r>
            <a:r>
              <a:rPr lang="en" dirty="0">
                <a:solidFill>
                  <a:srgbClr val="FFFFFF"/>
                </a:solidFill>
              </a:rPr>
              <a:t>le: analyses vs week-3 forecasts</a:t>
            </a:r>
          </a:p>
        </p:txBody>
      </p:sp>
      <p:pic>
        <p:nvPicPr>
          <p:cNvPr id="202" name="Shape 202" descr="hovmoller_CHI200_1weekave_f14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84803" y="2021090"/>
            <a:ext cx="2790910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2400" u="sng" dirty="0"/>
              <a:t>Time period</a:t>
            </a:r>
            <a:r>
              <a:rPr lang="en" sz="2400" dirty="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2400" dirty="0"/>
              <a:t>Spring/summer 2005</a:t>
            </a:r>
          </a:p>
          <a:p>
            <a:pPr marL="0" indent="342900">
              <a:buNone/>
            </a:pPr>
            <a:endParaRPr sz="2400" dirty="0"/>
          </a:p>
          <a:p>
            <a:pPr marL="0" indent="0">
              <a:buNone/>
            </a:pPr>
            <a:r>
              <a:rPr lang="en" sz="2400" u="sng" dirty="0"/>
              <a:t>Short leads</a:t>
            </a:r>
            <a:r>
              <a:rPr lang="en" sz="2400" dirty="0"/>
              <a:t>:</a:t>
            </a:r>
          </a:p>
          <a:p>
            <a:pPr marL="0" indent="0">
              <a:buNone/>
            </a:pPr>
            <a:r>
              <a:rPr lang="en" sz="2400" dirty="0"/>
              <a:t>Clear propagating features in both the analyses and forecasts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712D8-7D92-ED44-B0F6-B6490FE16A41}"/>
              </a:ext>
            </a:extLst>
          </p:cNvPr>
          <p:cNvSpPr txBox="1"/>
          <p:nvPr/>
        </p:nvSpPr>
        <p:spPr>
          <a:xfrm>
            <a:off x="6223380" y="1266160"/>
            <a:ext cx="8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 day</a:t>
            </a:r>
          </a:p>
        </p:txBody>
      </p:sp>
    </p:spTree>
    <p:extLst>
      <p:ext uri="{BB962C8B-B14F-4D97-AF65-F5344CB8AC3E}">
        <p14:creationId xmlns:p14="http://schemas.microsoft.com/office/powerpoint/2010/main" val="3629977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090172" y="656662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b="1" dirty="0">
                <a:solidFill>
                  <a:schemeClr val="accent1"/>
                </a:solidFill>
              </a:rPr>
              <a:t>CHI200</a:t>
            </a:r>
            <a:r>
              <a:rPr lang="en" dirty="0"/>
              <a:t> </a:t>
            </a:r>
            <a:r>
              <a:rPr lang="en" dirty="0">
                <a:solidFill>
                  <a:srgbClr val="FFFFFF"/>
                </a:solidFill>
              </a:rPr>
              <a:t>ler: analyses vs week-4 forecasts</a:t>
            </a:r>
          </a:p>
        </p:txBody>
      </p:sp>
      <p:pic>
        <p:nvPicPr>
          <p:cNvPr id="209" name="Shape 209" descr="hovmoller_CHI200_1weekave_f2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48325" y="1771650"/>
            <a:ext cx="3046896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3200" u="sng" dirty="0"/>
              <a:t>Time period</a:t>
            </a:r>
            <a:r>
              <a:rPr lang="en" sz="3200" dirty="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3200" dirty="0"/>
              <a:t>Spring/summer 2005</a:t>
            </a:r>
          </a:p>
          <a:p>
            <a:pPr marL="0" indent="342900">
              <a:buNone/>
            </a:pP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A976B-50F0-EF4A-8DC4-D8B7F613227A}"/>
              </a:ext>
            </a:extLst>
          </p:cNvPr>
          <p:cNvSpPr txBox="1"/>
          <p:nvPr/>
        </p:nvSpPr>
        <p:spPr>
          <a:xfrm>
            <a:off x="6496335" y="1376011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21-day</a:t>
            </a:r>
          </a:p>
        </p:txBody>
      </p:sp>
    </p:spTree>
    <p:extLst>
      <p:ext uri="{BB962C8B-B14F-4D97-AF65-F5344CB8AC3E}">
        <p14:creationId xmlns:p14="http://schemas.microsoft.com/office/powerpoint/2010/main" val="194567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1376775" y="818100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b="1" dirty="0">
                <a:solidFill>
                  <a:schemeClr val="accent1"/>
                </a:solidFill>
                <a:latin typeface="+mn-lt"/>
              </a:rPr>
              <a:t>CHI200</a:t>
            </a:r>
            <a:r>
              <a:rPr lang="en" dirty="0"/>
              <a:t> </a:t>
            </a:r>
            <a:r>
              <a:rPr lang="en" dirty="0">
                <a:solidFill>
                  <a:srgbClr val="FFFFFF"/>
                </a:solidFill>
              </a:rPr>
              <a:t>: analyses vs week-5 forecasts</a:t>
            </a:r>
          </a:p>
        </p:txBody>
      </p:sp>
      <p:pic>
        <p:nvPicPr>
          <p:cNvPr id="216" name="Shape 216" descr="hovmoller_CHI200_1weekave_f28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259307" y="1857317"/>
            <a:ext cx="3665593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3200" u="sng" dirty="0"/>
              <a:t>Time period</a:t>
            </a:r>
            <a:r>
              <a:rPr lang="en" sz="3200" dirty="0"/>
              <a:t>: </a:t>
            </a:r>
          </a:p>
          <a:p>
            <a:pPr marL="0" indent="0">
              <a:buNone/>
            </a:pPr>
            <a:r>
              <a:rPr lang="en" sz="3200" dirty="0"/>
              <a:t>Spring/summer 2005</a:t>
            </a:r>
          </a:p>
          <a:p>
            <a:pPr marL="0" indent="0">
              <a:buNone/>
            </a:pPr>
            <a:endParaRPr sz="3200" dirty="0"/>
          </a:p>
          <a:p>
            <a:pPr marL="0" indent="0">
              <a:buNone/>
            </a:pPr>
            <a:r>
              <a:rPr lang="en" sz="3200" u="sng" dirty="0"/>
              <a:t>Long leads</a:t>
            </a:r>
            <a:r>
              <a:rPr lang="en" sz="3200" dirty="0"/>
              <a:t>:</a:t>
            </a:r>
          </a:p>
          <a:p>
            <a:pPr marL="0" indent="0">
              <a:buNone/>
            </a:pPr>
            <a:r>
              <a:rPr lang="en" sz="3200" dirty="0"/>
              <a:t>Coherent propagating structures are lost, while more stationary patterns develop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9F4C1-CF0A-6D47-8674-9B42F84D8C50}"/>
              </a:ext>
            </a:extLst>
          </p:cNvPr>
          <p:cNvSpPr txBox="1"/>
          <p:nvPr/>
        </p:nvSpPr>
        <p:spPr>
          <a:xfrm>
            <a:off x="5366084" y="1390725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28-day</a:t>
            </a:r>
          </a:p>
        </p:txBody>
      </p:sp>
    </p:spTree>
    <p:extLst>
      <p:ext uri="{BB962C8B-B14F-4D97-AF65-F5344CB8AC3E}">
        <p14:creationId xmlns:p14="http://schemas.microsoft.com/office/powerpoint/2010/main" val="3017163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5B1EE-FF1B-284F-AFAF-DD3009B1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39" y="37314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Improving global weather prediction from days to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A262E-000E-9046-8B08-4495CF6C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27" y="1819026"/>
            <a:ext cx="8847220" cy="4351338"/>
          </a:xfrm>
        </p:spPr>
        <p:txBody>
          <a:bodyPr>
            <a:noAutofit/>
          </a:bodyPr>
          <a:lstStyle/>
          <a:p>
            <a:r>
              <a:rPr lang="en-US" sz="3000" dirty="0"/>
              <a:t>Convective areas have a huge impact on global circulations, with teleconnection from the tropics greatly impacting midlatitude weather systems.</a:t>
            </a:r>
          </a:p>
          <a:p>
            <a:r>
              <a:rPr lang="en-US" sz="3000" dirty="0"/>
              <a:t>Global forecast models are relatively coarse, with convective parameterizations.</a:t>
            </a:r>
          </a:p>
          <a:p>
            <a:r>
              <a:rPr lang="en-US" sz="3000" dirty="0"/>
              <a:t>Convective parameterizations have substantial problems.</a:t>
            </a:r>
          </a:p>
          <a:p>
            <a:r>
              <a:rPr lang="en-US" sz="3000" dirty="0"/>
              <a:t>There is a deep literature showing that convection-allowing resolutions (4-km grid spacing or less) can greatly improve the fidelity of model forecasts.</a:t>
            </a:r>
          </a:p>
        </p:txBody>
      </p:sp>
    </p:spTree>
    <p:extLst>
      <p:ext uri="{BB962C8B-B14F-4D97-AF65-F5344CB8AC3E}">
        <p14:creationId xmlns:p14="http://schemas.microsoft.com/office/powerpoint/2010/main" val="267914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C7C83-83C1-704A-9CCF-979E9D27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 the 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C474-FA5C-884D-ADCD-CD1D170AF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06872" cy="4351338"/>
          </a:xfrm>
        </p:spPr>
        <p:txBody>
          <a:bodyPr/>
          <a:lstStyle/>
          <a:p>
            <a:r>
              <a:rPr lang="en-US" dirty="0"/>
              <a:t>If we ran global models at convection-allowing resolutions (say 3-km grid spacing), would global prediction improve?</a:t>
            </a:r>
          </a:p>
          <a:p>
            <a:r>
              <a:rPr lang="en-US" dirty="0"/>
              <a:t>Could this improve extended forecasts (out to a month).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6A45E-2F39-B44F-BA3E-2D1077D5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80" y="210343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77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0E03-D70C-A048-80B6-5D39E8A77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Our Big Chance to Test the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5952D-4EA4-5D40-BCA2-4D66B69D5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Got a very large allotment on NCAR’s Cheyenne Supercomputer when it went online.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5FA7E-E34B-8C49-A430-B38EE4090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10" y="3185046"/>
            <a:ext cx="6231055" cy="249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1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5E9A-96FC-5742-A086-F471FA2F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Subseasonal Experiments with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20AC-5F19-124C-849A-69CEC9BC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3-km grid spacing for the entire globe</a:t>
            </a:r>
          </a:p>
          <a:p>
            <a:r>
              <a:rPr lang="en-US" dirty="0"/>
              <a:t>One-month runs</a:t>
            </a:r>
          </a:p>
          <a:p>
            <a:r>
              <a:rPr lang="en-US" dirty="0"/>
              <a:t>Initialized with GFS FNL analyses</a:t>
            </a:r>
          </a:p>
          <a:p>
            <a:r>
              <a:rPr lang="en-US" dirty="0"/>
              <a:t>No cumulus parameterization</a:t>
            </a:r>
          </a:p>
          <a:p>
            <a:r>
              <a:rPr lang="en-US" dirty="0"/>
              <a:t>Thompson Microphysics</a:t>
            </a:r>
          </a:p>
          <a:p>
            <a:r>
              <a:rPr lang="en-US" dirty="0"/>
              <a:t>MYNN PBL</a:t>
            </a:r>
          </a:p>
          <a:p>
            <a:r>
              <a:rPr lang="en-US" dirty="0"/>
              <a:t>NOAA LSM</a:t>
            </a:r>
          </a:p>
          <a:p>
            <a:r>
              <a:rPr lang="en-US" dirty="0"/>
              <a:t>RRTMG Radiation</a:t>
            </a:r>
          </a:p>
          <a:p>
            <a:r>
              <a:rPr lang="en-US" dirty="0"/>
              <a:t>SST remains constant during the simulations</a:t>
            </a:r>
          </a:p>
        </p:txBody>
      </p:sp>
    </p:spTree>
    <p:extLst>
      <p:ext uri="{BB962C8B-B14F-4D97-AF65-F5344CB8AC3E}">
        <p14:creationId xmlns:p14="http://schemas.microsoft.com/office/powerpoint/2010/main" val="810024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E2D-4438-FE4E-AC2E-53379A9E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7E499-87C4-7542-A5A9-3CF5A21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149" y="1010688"/>
            <a:ext cx="4861175" cy="4836624"/>
          </a:xfrm>
        </p:spPr>
      </p:pic>
    </p:spTree>
    <p:extLst>
      <p:ext uri="{BB962C8B-B14F-4D97-AF65-F5344CB8AC3E}">
        <p14:creationId xmlns:p14="http://schemas.microsoft.com/office/powerpoint/2010/main" val="274987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9144000" cy="4191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116" y="12624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Computer resources per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46" y="1321559"/>
            <a:ext cx="6019800" cy="5410200"/>
          </a:xfrm>
        </p:spPr>
        <p:txBody>
          <a:bodyPr>
            <a:normAutofit/>
          </a:bodyPr>
          <a:lstStyle/>
          <a:p>
            <a:r>
              <a:rPr lang="en-US" sz="2400" dirty="0"/>
              <a:t>Supercomputer: Cheyenne (5.34 petaflops)</a:t>
            </a:r>
          </a:p>
          <a:p>
            <a:r>
              <a:rPr lang="en-US" sz="2400" dirty="0"/>
              <a:t>Run on </a:t>
            </a:r>
            <a:r>
              <a:rPr lang="fi-FI" sz="2400" dirty="0"/>
              <a:t>512 </a:t>
            </a:r>
            <a:r>
              <a:rPr lang="en-US" sz="2400" dirty="0"/>
              <a:t>nodes 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</a:t>
            </a:r>
            <a:r>
              <a:rPr lang="pt-BR" sz="2400" dirty="0"/>
              <a:t>18,432 cores</a:t>
            </a:r>
          </a:p>
          <a:p>
            <a:r>
              <a:rPr lang="pt-BR" sz="2400" dirty="0"/>
              <a:t>Core hours: 2.7 </a:t>
            </a:r>
            <a:r>
              <a:rPr lang="pt-BR" sz="2400" dirty="0" err="1"/>
              <a:t>million</a:t>
            </a:r>
            <a:endParaRPr lang="pt-BR" sz="2400" dirty="0"/>
          </a:p>
          <a:p>
            <a:r>
              <a:rPr lang="en-US" sz="2400" dirty="0"/>
              <a:t>Output: ~80TB</a:t>
            </a:r>
          </a:p>
        </p:txBody>
      </p:sp>
    </p:spTree>
    <p:extLst>
      <p:ext uri="{BB962C8B-B14F-4D97-AF65-F5344CB8AC3E}">
        <p14:creationId xmlns:p14="http://schemas.microsoft.com/office/powerpoint/2010/main" val="167176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22171" y="1385839"/>
            <a:ext cx="8099655" cy="156009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This project began with a sobering evaluation of the subseasonal prediction skill of the NOAA/NWS CFSv2 extended-range forecasting system for the U.S.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80" y="3711599"/>
            <a:ext cx="2897438" cy="28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4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8CD-C5BB-4341-BAA3-27E9EF2C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015B-C098-2848-8988-6ECA9252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4337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Using constant SST is substantially hurting our simulations and would not be used in operational simulations.</a:t>
            </a:r>
          </a:p>
          <a:p>
            <a:r>
              <a:rPr lang="en-US" dirty="0"/>
              <a:t>FNL initialization are quite coarse (.5 degree).</a:t>
            </a:r>
          </a:p>
          <a:p>
            <a:r>
              <a:rPr lang="en-US" dirty="0"/>
              <a:t>We will compare:</a:t>
            </a:r>
          </a:p>
          <a:p>
            <a:pPr lvl="1"/>
            <a:r>
              <a:rPr lang="en-US" dirty="0"/>
              <a:t>TRMM analyses (REALITY)</a:t>
            </a:r>
          </a:p>
          <a:p>
            <a:pPr lvl="1"/>
            <a:r>
              <a:rPr lang="en-US" dirty="0"/>
              <a:t>CFSv2 operational forecasts</a:t>
            </a:r>
          </a:p>
          <a:p>
            <a:pPr lvl="1"/>
            <a:r>
              <a:rPr lang="en-US" dirty="0"/>
              <a:t>MPAS at 15 km resolution globally with Grell-Frietas cumulus parameterization</a:t>
            </a:r>
          </a:p>
          <a:p>
            <a:pPr lvl="1"/>
            <a:r>
              <a:rPr lang="en-US" dirty="0"/>
              <a:t>MPAS at 3 km resolution globally without cumulus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1851208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CCF6-D0D0-D549-8034-AEAE91A27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Note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1F405-5DBC-8243-9BD8-B1DD8AF22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tried just having high resolution (3-km) in tropics, grading out to 15 km in the extratropics and polar regions</a:t>
            </a:r>
          </a:p>
          <a:p>
            <a:r>
              <a:rPr lang="en-US" dirty="0"/>
              <a:t>Used scale-aware Grell-Freitas</a:t>
            </a:r>
          </a:p>
          <a:p>
            <a:r>
              <a:rPr lang="en-US" dirty="0"/>
              <a:t>Unsatisfactory results (substantial high precip bias)</a:t>
            </a:r>
          </a:p>
        </p:txBody>
      </p:sp>
    </p:spTree>
    <p:extLst>
      <p:ext uri="{BB962C8B-B14F-4D97-AF65-F5344CB8AC3E}">
        <p14:creationId xmlns:p14="http://schemas.microsoft.com/office/powerpoint/2010/main" val="290027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2_olr360">
            <a:hlinkClick r:id="" action="ppaction://media"/>
            <a:extLst>
              <a:ext uri="{FF2B5EF4-FFF2-40B4-BE49-F238E27FC236}">
                <a16:creationId xmlns:a16="http://schemas.microsoft.com/office/drawing/2014/main" id="{E15DB81E-9CC5-F24E-861D-09A1730F4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81" y="926795"/>
            <a:ext cx="7121257" cy="593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DYNAMO MJO2 (2011-11-22)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2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Hovmöllers – precip. rate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2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Hovmöllers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41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Hovmöllers – u850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3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Case 1: MJO RRM indices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F754847-A415-7D4E-8FD9-89E5B1BC0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0000" b="5555"/>
          <a:stretch/>
        </p:blipFill>
        <p:spPr>
          <a:xfrm>
            <a:off x="1484416" y="1236412"/>
            <a:ext cx="6175168" cy="54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38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dirty="0"/>
              <a:t>Case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4" y="1733060"/>
            <a:ext cx="8518476" cy="3785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0099" y="1229024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precipitation rate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6133AF3-1A3A-754F-839E-9CC96FCBDE0A}"/>
              </a:ext>
            </a:extLst>
          </p:cNvPr>
          <p:cNvSpPr txBox="1">
            <a:spLocks/>
          </p:cNvSpPr>
          <p:nvPr/>
        </p:nvSpPr>
        <p:spPr>
          <a:xfrm>
            <a:off x="163773" y="5557770"/>
            <a:ext cx="911827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Eastward propagation only captured by 3-km simulation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386FA8-95DC-4842-848D-FF8C1F21B25A}"/>
              </a:ext>
            </a:extLst>
          </p:cNvPr>
          <p:cNvSpPr/>
          <p:nvPr/>
        </p:nvSpPr>
        <p:spPr>
          <a:xfrm rot="19546150">
            <a:off x="1204294" y="1966564"/>
            <a:ext cx="1371600" cy="297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514044-E88B-C846-AD2C-C3125032E134}"/>
              </a:ext>
            </a:extLst>
          </p:cNvPr>
          <p:cNvSpPr/>
          <p:nvPr/>
        </p:nvSpPr>
        <p:spPr>
          <a:xfrm rot="19546150">
            <a:off x="6426686" y="2140153"/>
            <a:ext cx="1371600" cy="297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914400"/>
            <a:ext cx="1632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MJO RMM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indices: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49886E-1184-B049-AAF3-731E3E766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9144000" cy="533399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en-US" dirty="0"/>
              <a:t>Case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31819F-B8B1-F94D-8C34-5862B5E4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45" y="914400"/>
            <a:ext cx="592423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0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ACFF-5E33-1943-84E8-AA1C14F3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75" y="2675731"/>
            <a:ext cx="7886700" cy="1325563"/>
          </a:xfrm>
        </p:spPr>
        <p:txBody>
          <a:bodyPr/>
          <a:lstStyle/>
          <a:p>
            <a:r>
              <a:rPr lang="en-US" b="1" dirty="0"/>
              <a:t>Large Scale Anomaly Correlation Weekly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71255-C21D-BB48-AE2F-B037E7D5E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550656" y="1259160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/>
          <a:p>
            <a:pPr marL="137160" indent="-137160">
              <a:spcBef>
                <a:spcPts val="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Global, fully coupled atmosphere-ocean-land model</a:t>
            </a: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T126 (~100km, ~1⁰ resolution)</a:t>
            </a:r>
            <a:endParaRPr lang="en-US" sz="32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</a:pPr>
            <a:r>
              <a:rPr lang="en" sz="3200" b="1" dirty="0"/>
              <a:t>4-member CFSv2 reforecast ensemble mean</a:t>
            </a:r>
            <a:endParaRPr lang="en" sz="32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Evaluated every 5 days, using 9 month runs.</a:t>
            </a:r>
            <a:endParaRPr lang="en" sz="32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Evaluated for r</a:t>
            </a:r>
            <a:r>
              <a:rPr lang="en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eforecast </a:t>
            </a:r>
            <a:r>
              <a:rPr lang="en-US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period </a:t>
            </a:r>
            <a:r>
              <a:rPr lang="en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(1982-2010)</a:t>
            </a:r>
            <a:r>
              <a:rPr lang="en-US" sz="32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against GDAS</a:t>
            </a:r>
            <a:endParaRPr lang="en" sz="32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indent="0">
              <a:spcBef>
                <a:spcPts val="360"/>
              </a:spcBef>
              <a:buClr>
                <a:schemeClr val="accent1"/>
              </a:buClr>
              <a:buSzPct val="25000"/>
              <a:buNone/>
            </a:pPr>
            <a:endParaRPr sz="3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5791200" y="5621552"/>
            <a:ext cx="3276600" cy="20767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algn="r">
              <a:buSzPct val="25000"/>
            </a:pPr>
            <a:r>
              <a:rPr lang="en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Saha</a:t>
            </a:r>
            <a:r>
              <a:rPr lang="en"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</a:t>
            </a:r>
            <a:r>
              <a:rPr lang="en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grpSp>
        <p:nvGrpSpPr>
          <p:cNvPr id="2" name="Shape 76"/>
          <p:cNvGrpSpPr/>
          <p:nvPr/>
        </p:nvGrpSpPr>
        <p:grpSpPr>
          <a:xfrm>
            <a:off x="1763927" y="4903316"/>
            <a:ext cx="5616146" cy="1436472"/>
            <a:chOff x="1143000" y="3810000"/>
            <a:chExt cx="4572000" cy="1191299"/>
          </a:xfrm>
        </p:grpSpPr>
        <p:cxnSp>
          <p:nvCxnSpPr>
            <p:cNvPr id="77" name="Shape 77"/>
            <p:cNvCxnSpPr/>
            <p:nvPr/>
          </p:nvCxnSpPr>
          <p:spPr>
            <a:xfrm>
              <a:off x="12192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78" name="Shape 78"/>
            <p:cNvCxnSpPr/>
            <p:nvPr/>
          </p:nvCxnSpPr>
          <p:spPr>
            <a:xfrm>
              <a:off x="13716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79" name="Shape 79"/>
            <p:cNvCxnSpPr/>
            <p:nvPr/>
          </p:nvCxnSpPr>
          <p:spPr>
            <a:xfrm>
              <a:off x="15240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0" name="Shape 80"/>
            <p:cNvCxnSpPr/>
            <p:nvPr/>
          </p:nvCxnSpPr>
          <p:spPr>
            <a:xfrm>
              <a:off x="16764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1" name="Shape 81"/>
            <p:cNvCxnSpPr/>
            <p:nvPr/>
          </p:nvCxnSpPr>
          <p:spPr>
            <a:xfrm>
              <a:off x="2023683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2" name="Shape 82"/>
            <p:cNvCxnSpPr/>
            <p:nvPr/>
          </p:nvCxnSpPr>
          <p:spPr>
            <a:xfrm>
              <a:off x="21760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3" name="Shape 83"/>
            <p:cNvCxnSpPr/>
            <p:nvPr/>
          </p:nvCxnSpPr>
          <p:spPr>
            <a:xfrm>
              <a:off x="23284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4" name="Shape 84"/>
            <p:cNvCxnSpPr/>
            <p:nvPr/>
          </p:nvCxnSpPr>
          <p:spPr>
            <a:xfrm>
              <a:off x="24808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5" name="Shape 85"/>
            <p:cNvCxnSpPr/>
            <p:nvPr/>
          </p:nvCxnSpPr>
          <p:spPr>
            <a:xfrm>
              <a:off x="45720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6" name="Shape 86"/>
            <p:cNvCxnSpPr/>
            <p:nvPr/>
          </p:nvCxnSpPr>
          <p:spPr>
            <a:xfrm>
              <a:off x="47244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7" name="Shape 87"/>
            <p:cNvCxnSpPr/>
            <p:nvPr/>
          </p:nvCxnSpPr>
          <p:spPr>
            <a:xfrm>
              <a:off x="48768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8" name="Shape 88"/>
            <p:cNvCxnSpPr/>
            <p:nvPr/>
          </p:nvCxnSpPr>
          <p:spPr>
            <a:xfrm>
              <a:off x="50292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grpSp>
          <p:nvGrpSpPr>
            <p:cNvPr id="3" name="Shape 89"/>
            <p:cNvGrpSpPr/>
            <p:nvPr/>
          </p:nvGrpSpPr>
          <p:grpSpPr>
            <a:xfrm>
              <a:off x="1997383" y="4724398"/>
              <a:ext cx="2828100" cy="276901"/>
              <a:chOff x="4076700" y="4190998"/>
              <a:chExt cx="2828100" cy="276901"/>
            </a:xfrm>
          </p:grpSpPr>
          <p:cxnSp>
            <p:nvCxnSpPr>
              <p:cNvPr id="90" name="Shape 90"/>
              <p:cNvCxnSpPr/>
              <p:nvPr/>
            </p:nvCxnSpPr>
            <p:spPr>
              <a:xfrm>
                <a:off x="4114800" y="4191000"/>
                <a:ext cx="762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91" name="Shape 91"/>
              <p:cNvCxnSpPr/>
              <p:nvPr/>
            </p:nvCxnSpPr>
            <p:spPr>
              <a:xfrm>
                <a:off x="5346476" y="4191000"/>
                <a:ext cx="48269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5DA2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92" name="Shape 92"/>
              <p:cNvCxnSpPr/>
              <p:nvPr/>
            </p:nvCxnSpPr>
            <p:spPr>
              <a:xfrm>
                <a:off x="6295266" y="4191000"/>
                <a:ext cx="41459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5E604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sp>
            <p:nvSpPr>
              <p:cNvPr id="93" name="Shape 93"/>
              <p:cNvSpPr txBox="1"/>
              <p:nvPr/>
            </p:nvSpPr>
            <p:spPr>
              <a:xfrm>
                <a:off x="4076700" y="4191000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9-month</a:t>
                </a:r>
              </a:p>
            </p:txBody>
          </p:sp>
          <p:sp>
            <p:nvSpPr>
              <p:cNvPr id="94" name="Shape 94"/>
              <p:cNvSpPr txBox="1"/>
              <p:nvPr/>
            </p:nvSpPr>
            <p:spPr>
              <a:xfrm>
                <a:off x="5181600" y="4191000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 dirty="0">
                    <a:solidFill>
                      <a:srgbClr val="005DA2"/>
                    </a:solidFill>
                    <a:latin typeface="Arial"/>
                    <a:ea typeface="Arial"/>
                    <a:cs typeface="Arial"/>
                    <a:sym typeface="Arial"/>
                  </a:rPr>
                  <a:t>3-month</a:t>
                </a:r>
              </a:p>
            </p:txBody>
          </p:sp>
          <p:sp>
            <p:nvSpPr>
              <p:cNvPr id="95" name="Shape 95"/>
              <p:cNvSpPr txBox="1"/>
              <p:nvPr/>
            </p:nvSpPr>
            <p:spPr>
              <a:xfrm>
                <a:off x="6096000" y="4190998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 dirty="0">
                    <a:solidFill>
                      <a:srgbClr val="45E604"/>
                    </a:solidFill>
                    <a:latin typeface="Arial"/>
                    <a:ea typeface="Arial"/>
                    <a:cs typeface="Arial"/>
                    <a:sym typeface="Arial"/>
                  </a:rPr>
                  <a:t>45-day</a:t>
                </a:r>
              </a:p>
            </p:txBody>
          </p:sp>
        </p:grpSp>
        <p:sp>
          <p:nvSpPr>
            <p:cNvPr id="96" name="Shape 96"/>
            <p:cNvSpPr txBox="1"/>
            <p:nvPr/>
          </p:nvSpPr>
          <p:spPr>
            <a:xfrm>
              <a:off x="11811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1</a:t>
              </a:r>
            </a:p>
          </p:txBody>
        </p:sp>
        <p:sp>
          <p:nvSpPr>
            <p:cNvPr id="97" name="Shape 97"/>
            <p:cNvSpPr txBox="1"/>
            <p:nvPr/>
          </p:nvSpPr>
          <p:spPr>
            <a:xfrm>
              <a:off x="19812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2</a:t>
              </a:r>
            </a:p>
          </p:txBody>
        </p:sp>
        <p:sp>
          <p:nvSpPr>
            <p:cNvPr id="98" name="Shape 98"/>
            <p:cNvSpPr txBox="1"/>
            <p:nvPr/>
          </p:nvSpPr>
          <p:spPr>
            <a:xfrm>
              <a:off x="28194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3</a:t>
              </a: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36576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4</a:t>
              </a: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44958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5</a:t>
              </a:r>
            </a:p>
          </p:txBody>
        </p:sp>
        <p:cxnSp>
          <p:nvCxnSpPr>
            <p:cNvPr id="101" name="Shape 101"/>
            <p:cNvCxnSpPr/>
            <p:nvPr/>
          </p:nvCxnSpPr>
          <p:spPr>
            <a:xfrm>
              <a:off x="2861883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2" name="Shape 102"/>
            <p:cNvCxnSpPr/>
            <p:nvPr/>
          </p:nvCxnSpPr>
          <p:spPr>
            <a:xfrm>
              <a:off x="30142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3" name="Shape 103"/>
            <p:cNvCxnSpPr/>
            <p:nvPr/>
          </p:nvCxnSpPr>
          <p:spPr>
            <a:xfrm>
              <a:off x="31666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4" name="Shape 104"/>
            <p:cNvCxnSpPr/>
            <p:nvPr/>
          </p:nvCxnSpPr>
          <p:spPr>
            <a:xfrm>
              <a:off x="33190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5" name="Shape 105"/>
            <p:cNvCxnSpPr/>
            <p:nvPr/>
          </p:nvCxnSpPr>
          <p:spPr>
            <a:xfrm>
              <a:off x="3700082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6" name="Shape 106"/>
            <p:cNvCxnSpPr/>
            <p:nvPr/>
          </p:nvCxnSpPr>
          <p:spPr>
            <a:xfrm>
              <a:off x="38524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7" name="Shape 107"/>
            <p:cNvCxnSpPr/>
            <p:nvPr/>
          </p:nvCxnSpPr>
          <p:spPr>
            <a:xfrm>
              <a:off x="40048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8" name="Shape 108"/>
            <p:cNvCxnSpPr/>
            <p:nvPr/>
          </p:nvCxnSpPr>
          <p:spPr>
            <a:xfrm>
              <a:off x="41572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9" name="Shape 109"/>
            <p:cNvCxnSpPr/>
            <p:nvPr/>
          </p:nvCxnSpPr>
          <p:spPr>
            <a:xfrm>
              <a:off x="1143000" y="4038600"/>
              <a:ext cx="45720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633421" y="380714"/>
            <a:ext cx="8229600" cy="742949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" sz="30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CFSv2 model evaluation</a:t>
            </a:r>
          </a:p>
        </p:txBody>
      </p:sp>
    </p:spTree>
    <p:extLst>
      <p:ext uri="{BB962C8B-B14F-4D97-AF65-F5344CB8AC3E}">
        <p14:creationId xmlns:p14="http://schemas.microsoft.com/office/powerpoint/2010/main" val="258065539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FECC-0061-0849-A051-9D0A9D0D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 500 hPa AC:  NH vs. PNA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20AFA1-572C-934E-A0B3-A2C85A580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94" y="1690689"/>
            <a:ext cx="3713306" cy="34353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D3F9C-45F3-5244-8B86-F36C1668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521" y="1711347"/>
            <a:ext cx="3713307" cy="34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77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FA4F-C6BE-F44C-ADA3-C1E2406F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 500 hPa AC:  NH vs. PNA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43EC27-3F04-C240-9C23-9B042AD8F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48" y="1850530"/>
            <a:ext cx="3928794" cy="35835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EA6764-2E02-1243-95B4-EC31C004E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542" y="1690689"/>
            <a:ext cx="4460638" cy="406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76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91635-1140-1D4A-B5AE-0A5DFC8E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3:  500 hPa AC:  NH vs. PNA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C92F08-C59A-1944-8560-A2755C380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04" y="1825624"/>
            <a:ext cx="4364196" cy="39806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C1865-8701-F246-BA50-87544EF1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04" y="1825624"/>
            <a:ext cx="4302836" cy="39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78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F664-1770-C446-9CE9-A284B58C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4:  500 hPa AC:  NH vs. PNA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7565C-FD77-C54F-BA9B-B3F2602FB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17" y="2003540"/>
            <a:ext cx="4306954" cy="39284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5D5C0-3C5D-9743-B228-A008CF4A1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03540"/>
            <a:ext cx="4186357" cy="38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528C-0477-9E4C-AE7B-F0422FA9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330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big problem for CFS is an inability to hold on to ridges on the West Coast: Case 4 was a test for this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605255-C136-A449-9446-20693EBA1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680" y="1958872"/>
            <a:ext cx="7556670" cy="4534002"/>
          </a:xfrm>
        </p:spPr>
      </p:pic>
    </p:spTree>
    <p:extLst>
      <p:ext uri="{BB962C8B-B14F-4D97-AF65-F5344CB8AC3E}">
        <p14:creationId xmlns:p14="http://schemas.microsoft.com/office/powerpoint/2010/main" val="4225027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AEDCD8-A996-654D-AF53-B3243FACE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</a:blip>
          <a:srcRect l="4834" t="7446" r="19553" b="2164"/>
          <a:stretch/>
        </p:blipFill>
        <p:spPr>
          <a:xfrm>
            <a:off x="1460664" y="473101"/>
            <a:ext cx="6222672" cy="6198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D7B1E-84E1-724B-828D-8C1186335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633" y="1393265"/>
            <a:ext cx="8502733" cy="2893727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What about “mean state” characteristics?</a:t>
            </a:r>
          </a:p>
        </p:txBody>
      </p:sp>
    </p:spTree>
    <p:extLst>
      <p:ext uri="{BB962C8B-B14F-4D97-AF65-F5344CB8AC3E}">
        <p14:creationId xmlns:p14="http://schemas.microsoft.com/office/powerpoint/2010/main" val="4280891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Volumetric precip. &amp; evaporation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13DF3EF-A449-674F-B4F1-1E3F1531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3" r="8604"/>
          <a:stretch/>
        </p:blipFill>
        <p:spPr>
          <a:xfrm>
            <a:off x="2762426" y="1261841"/>
            <a:ext cx="6025314" cy="45778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9737A6-C46B-334E-9B20-01304CF9210D}"/>
              </a:ext>
            </a:extLst>
          </p:cNvPr>
          <p:cNvSpPr txBox="1">
            <a:spLocks/>
          </p:cNvSpPr>
          <p:nvPr/>
        </p:nvSpPr>
        <p:spPr>
          <a:xfrm>
            <a:off x="71250" y="1539313"/>
            <a:ext cx="3008415" cy="4220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3-km has ~10% more </a:t>
            </a:r>
            <a:r>
              <a:rPr lang="en-US" b="1" dirty="0"/>
              <a:t>tropical</a:t>
            </a:r>
            <a:r>
              <a:rPr lang="en-US" dirty="0"/>
              <a:t> precip. &amp; evap. than the obs/analysis</a:t>
            </a:r>
          </a:p>
          <a:p>
            <a:r>
              <a:rPr lang="en-US" dirty="0"/>
              <a:t>15-km has only a ~4% bias</a:t>
            </a:r>
          </a:p>
          <a:p>
            <a:r>
              <a:rPr lang="en-US" dirty="0"/>
              <a:t>Due to lack of ocean feedback?</a:t>
            </a:r>
          </a:p>
        </p:txBody>
      </p:sp>
    </p:spTree>
    <p:extLst>
      <p:ext uri="{BB962C8B-B14F-4D97-AF65-F5344CB8AC3E}">
        <p14:creationId xmlns:p14="http://schemas.microsoft.com/office/powerpoint/2010/main" val="663248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E95A9-51EA-1A41-863C-A4312B98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But now something exciting….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F481E7-C4CD-D24D-899D-31BDF815B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350" y="1893094"/>
            <a:ext cx="6591300" cy="4216400"/>
          </a:xfrm>
        </p:spPr>
      </p:pic>
    </p:spTree>
    <p:extLst>
      <p:ext uri="{BB962C8B-B14F-4D97-AF65-F5344CB8AC3E}">
        <p14:creationId xmlns:p14="http://schemas.microsoft.com/office/powerpoint/2010/main" val="2156345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Distributions of precip. rates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9737A6-C46B-334E-9B20-01304CF9210D}"/>
              </a:ext>
            </a:extLst>
          </p:cNvPr>
          <p:cNvSpPr txBox="1">
            <a:spLocks/>
          </p:cNvSpPr>
          <p:nvPr/>
        </p:nvSpPr>
        <p:spPr>
          <a:xfrm>
            <a:off x="5807035" y="1503690"/>
            <a:ext cx="3336966" cy="4220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3-km simulation almost perfectly matches the TRMM distribution!</a:t>
            </a:r>
          </a:p>
          <a:p>
            <a:r>
              <a:rPr lang="en-US" dirty="0"/>
              <a:t>Parameterized runs have too much light precip. and too little heavy precip.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67A4A-8298-BE4F-8EB0-B4E5F1F7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" t="7493" r="8094" b="5535"/>
          <a:stretch/>
        </p:blipFill>
        <p:spPr>
          <a:xfrm>
            <a:off x="178130" y="1236489"/>
            <a:ext cx="5628904" cy="55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Other cases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898D19A-6EA6-BB48-87C1-310CC40BD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2"/>
          <a:stretch/>
        </p:blipFill>
        <p:spPr>
          <a:xfrm>
            <a:off x="4263247" y="1194934"/>
            <a:ext cx="4880753" cy="4971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60DE9B-82F3-8B45-8CF8-F6B69821C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"/>
          <a:stretch/>
        </p:blipFill>
        <p:spPr>
          <a:xfrm>
            <a:off x="0" y="1194934"/>
            <a:ext cx="4806537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83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3732"/>
            <a:ext cx="7886700" cy="9941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" b="1" dirty="0">
                <a:latin typeface="+mn-lt"/>
              </a:rPr>
              <a:t>CFSv2 </a:t>
            </a:r>
            <a:r>
              <a:rPr lang="en-US" b="1" dirty="0">
                <a:latin typeface="+mn-lt"/>
              </a:rPr>
              <a:t>500 hPa </a:t>
            </a:r>
            <a:r>
              <a:rPr lang="en" b="1" dirty="0">
                <a:latin typeface="+mn-lt"/>
              </a:rPr>
              <a:t>skill vs lead time</a:t>
            </a:r>
            <a:br>
              <a:rPr lang="en" b="1" dirty="0">
                <a:latin typeface="+mn-lt"/>
              </a:rPr>
            </a:br>
            <a:r>
              <a:rPr lang="en-US" sz="2700" b="1" dirty="0">
                <a:solidFill>
                  <a:schemeClr val="accent5"/>
                </a:solidFill>
                <a:latin typeface="+mn-lt"/>
              </a:rPr>
              <a:t>Verification Domains (also global)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b="9956"/>
          <a:stretch/>
        </p:blipFill>
        <p:spPr>
          <a:xfrm>
            <a:off x="235973" y="1883390"/>
            <a:ext cx="7032443" cy="4059640"/>
          </a:xfrm>
        </p:spPr>
      </p:pic>
      <p:sp>
        <p:nvSpPr>
          <p:cNvPr id="3" name="TextBox 2"/>
          <p:cNvSpPr txBox="1"/>
          <p:nvPr/>
        </p:nvSpPr>
        <p:spPr>
          <a:xfrm>
            <a:off x="7248928" y="2736502"/>
            <a:ext cx="1125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Global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Conus</a:t>
            </a:r>
          </a:p>
          <a:p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Western</a:t>
            </a:r>
          </a:p>
          <a:p>
            <a:r>
              <a:rPr lang="en-US" sz="2100" b="1" dirty="0">
                <a:solidFill>
                  <a:schemeClr val="accent6"/>
                </a:solidFill>
              </a:rPr>
              <a:t>WA</a:t>
            </a:r>
          </a:p>
        </p:txBody>
      </p:sp>
    </p:spTree>
    <p:extLst>
      <p:ext uri="{BB962C8B-B14F-4D97-AF65-F5344CB8AC3E}">
        <p14:creationId xmlns:p14="http://schemas.microsoft.com/office/powerpoint/2010/main" val="4080231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Diurnal cycle of precipitation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63B1DB5-D1CE-B245-AC7B-BC41E326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048"/>
            <a:ext cx="9138065" cy="203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42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6A664-478A-B949-98AD-797D48C0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08" y="936277"/>
            <a:ext cx="4061361" cy="4061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4CF7F-3927-1A4A-9188-D04465B0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1" y="936277"/>
            <a:ext cx="4061361" cy="4061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Diurnal cycle – full tropics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AE342-6732-AF44-A12F-636337F039B1}"/>
              </a:ext>
            </a:extLst>
          </p:cNvPr>
          <p:cNvSpPr txBox="1">
            <a:spLocks/>
          </p:cNvSpPr>
          <p:nvPr/>
        </p:nvSpPr>
        <p:spPr>
          <a:xfrm>
            <a:off x="178130" y="4858467"/>
            <a:ext cx="8752114" cy="1886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Diurnal peak timing is improved at 3km both over land and ocean</a:t>
            </a:r>
          </a:p>
          <a:p>
            <a:r>
              <a:rPr lang="en-US" dirty="0"/>
              <a:t>Improvement is most improved over the ocean – nearly perfect!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87DAB-8746-FF4B-9EEA-4AE29D41251D}"/>
              </a:ext>
            </a:extLst>
          </p:cNvPr>
          <p:cNvSpPr txBox="1"/>
          <p:nvPr/>
        </p:nvSpPr>
        <p:spPr>
          <a:xfrm>
            <a:off x="1979440" y="1481815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CE156-C2FF-DD4C-96E8-A79FF3CC2743}"/>
              </a:ext>
            </a:extLst>
          </p:cNvPr>
          <p:cNvSpPr txBox="1"/>
          <p:nvPr/>
        </p:nvSpPr>
        <p:spPr>
          <a:xfrm>
            <a:off x="6334447" y="1479615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19753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6A664-478A-B949-98AD-797D48C0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08" y="936277"/>
            <a:ext cx="4061361" cy="4061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4CF7F-3927-1A4A-9188-D04465B0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1" y="936277"/>
            <a:ext cx="4061361" cy="4061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Diurnal cycle – Maritime Continent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AE342-6732-AF44-A12F-636337F039B1}"/>
              </a:ext>
            </a:extLst>
          </p:cNvPr>
          <p:cNvSpPr txBox="1">
            <a:spLocks/>
          </p:cNvSpPr>
          <p:nvPr/>
        </p:nvSpPr>
        <p:spPr>
          <a:xfrm>
            <a:off x="178130" y="4858467"/>
            <a:ext cx="8752114" cy="1886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similar story over just the Maritime Continent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87DAB-8746-FF4B-9EEA-4AE29D41251D}"/>
              </a:ext>
            </a:extLst>
          </p:cNvPr>
          <p:cNvSpPr txBox="1"/>
          <p:nvPr/>
        </p:nvSpPr>
        <p:spPr>
          <a:xfrm>
            <a:off x="1979440" y="1481815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CE156-C2FF-DD4C-96E8-A79FF3CC2743}"/>
              </a:ext>
            </a:extLst>
          </p:cNvPr>
          <p:cNvSpPr txBox="1"/>
          <p:nvPr/>
        </p:nvSpPr>
        <p:spPr>
          <a:xfrm>
            <a:off x="6334447" y="1479615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1198043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D9C3-CDE8-8749-927D-D627F389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141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 major issue for CFS has been in an inability for MJO’s to get past the maritime continent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92A5-3951-1543-940E-01152F4F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20" y="3572539"/>
            <a:ext cx="7886700" cy="1804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Does convection-permitted resolution help?</a:t>
            </a:r>
          </a:p>
        </p:txBody>
      </p:sp>
    </p:spTree>
    <p:extLst>
      <p:ext uri="{BB962C8B-B14F-4D97-AF65-F5344CB8AC3E}">
        <p14:creationId xmlns:p14="http://schemas.microsoft.com/office/powerpoint/2010/main" val="3732440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6BAE-6BAD-134A-8A99-DD6078E0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032754" cy="383838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LPT (Large Scale Precipitation Tracking) Animations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sz="2700" dirty="0"/>
              <a:t>14 mm/day threshold. The precipitation is accumulated over 72 hours and a 5 degree filter </a:t>
            </a:r>
            <a:endParaRPr lang="en-US" sz="2700" b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D85110-8080-FA46-95FB-3E907447E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596" y="960917"/>
            <a:ext cx="4032754" cy="49361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0FB47-E411-BA4F-84B4-F03EA515465E}"/>
              </a:ext>
            </a:extLst>
          </p:cNvPr>
          <p:cNvSpPr txBox="1"/>
          <p:nvPr/>
        </p:nvSpPr>
        <p:spPr>
          <a:xfrm>
            <a:off x="346003" y="6215874"/>
            <a:ext cx="845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https://atmos.washington.edu/~njweber2/figures_cheyenne/lpt/figures_compare_dynamo_14mm/track_lpt1-1-1/anim_tracks.mp4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655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DCD3-7257-7646-A981-A6EDE43E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accent1"/>
                </a:solidFill>
                <a:latin typeface="+mn-lt"/>
              </a:rPr>
              <a:t>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2CFAF-61B8-0449-A6A5-2E78A385C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Global convection-allowing resolution appears to have many positive attributes</a:t>
            </a:r>
          </a:p>
          <a:p>
            <a:pPr lvl="1"/>
            <a:r>
              <a:rPr lang="en-US" dirty="0"/>
              <a:t>Improves distribution and propagation of convection in tropics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Improves subseasonal predictability</a:t>
            </a:r>
          </a:p>
          <a:p>
            <a:r>
              <a:rPr lang="en-US" b="1" dirty="0"/>
              <a:t>Our experiments so far have not included an interactive ocean</a:t>
            </a:r>
          </a:p>
          <a:p>
            <a:pPr lvl="1"/>
            <a:r>
              <a:rPr lang="en-US" dirty="0"/>
              <a:t>This may well undermine subseasonal predictability.</a:t>
            </a:r>
          </a:p>
        </p:txBody>
      </p:sp>
    </p:spTree>
    <p:extLst>
      <p:ext uri="{BB962C8B-B14F-4D97-AF65-F5344CB8AC3E}">
        <p14:creationId xmlns:p14="http://schemas.microsoft.com/office/powerpoint/2010/main" val="4135115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CC7F-FB43-7540-80C9-0CFCD90C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What is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94511-18A1-5541-BE70-0D4523683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 experiments with FV-3:  the new national global model.</a:t>
            </a:r>
          </a:p>
          <a:p>
            <a:r>
              <a:rPr lang="en-US" sz="3200" dirty="0"/>
              <a:t>Do experiments with a coupled ocean:</a:t>
            </a:r>
          </a:p>
          <a:p>
            <a:pPr lvl="1"/>
            <a:r>
              <a:rPr lang="en-US" sz="3200" dirty="0"/>
              <a:t>FV-3 will soon have MOM-6 available</a:t>
            </a:r>
          </a:p>
          <a:p>
            <a:pPr lvl="1"/>
            <a:r>
              <a:rPr lang="en-US" sz="3200" dirty="0"/>
              <a:t>MPAS coupled to CESM ocean model </a:t>
            </a:r>
          </a:p>
          <a:p>
            <a:r>
              <a:rPr lang="en-US" sz="3200" dirty="0"/>
              <a:t>More events.</a:t>
            </a:r>
          </a:p>
        </p:txBody>
      </p:sp>
    </p:spTree>
    <p:extLst>
      <p:ext uri="{BB962C8B-B14F-4D97-AF65-F5344CB8AC3E}">
        <p14:creationId xmlns:p14="http://schemas.microsoft.com/office/powerpoint/2010/main" val="3342333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F1D7-74E6-4649-BAB5-0ABFC449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80" y="93833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Could convection-allowing global resolution with coupled ocean models by a revolutionary advance for daily to subseasonal prediction?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F7376B-47B6-164F-BF1C-65A6C51CF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691" y="3341249"/>
            <a:ext cx="4663554" cy="3109036"/>
          </a:xfrm>
        </p:spPr>
      </p:pic>
    </p:spTree>
    <p:extLst>
      <p:ext uri="{BB962C8B-B14F-4D97-AF65-F5344CB8AC3E}">
        <p14:creationId xmlns:p14="http://schemas.microsoft.com/office/powerpoint/2010/main" val="1195527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0CC6-C63D-5840-BF71-D78139E9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2" y="2103437"/>
            <a:ext cx="7886700" cy="1325563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9A25-9C8B-1748-B789-52053F311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29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CA6379-61D0-A44D-A993-2C01D00B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r="9167" b="1873"/>
          <a:stretch/>
        </p:blipFill>
        <p:spPr>
          <a:xfrm>
            <a:off x="0" y="1325563"/>
            <a:ext cx="9144000" cy="5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0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63" y="1496356"/>
            <a:ext cx="2912166" cy="32744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Errors Saturate After Three Weeks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Minimal Skill In Third Week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4826" r="5693" b="3398"/>
          <a:stretch/>
        </p:blipFill>
        <p:spPr>
          <a:xfrm>
            <a:off x="3391729" y="696036"/>
            <a:ext cx="5556671" cy="5677468"/>
          </a:xfrm>
        </p:spPr>
      </p:pic>
    </p:spTree>
    <p:extLst>
      <p:ext uri="{BB962C8B-B14F-4D97-AF65-F5344CB8AC3E}">
        <p14:creationId xmlns:p14="http://schemas.microsoft.com/office/powerpoint/2010/main" val="2676067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FA00-DD41-5C49-B23C-E7795458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anomalies… 500 hPa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1A277-A979-794B-9562-A45526E0A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91462"/>
            <a:ext cx="7886700" cy="3619663"/>
          </a:xfrm>
        </p:spPr>
      </p:pic>
    </p:spTree>
    <p:extLst>
      <p:ext uri="{BB962C8B-B14F-4D97-AF65-F5344CB8AC3E}">
        <p14:creationId xmlns:p14="http://schemas.microsoft.com/office/powerpoint/2010/main" val="2335936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87AEA-DD9D-5941-8210-ADEA577E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 will continue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CE8E1-EB5B-CC40-943F-51C0D93F6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Enough computer resources to do three more one month cases.</a:t>
            </a:r>
          </a:p>
          <a:p>
            <a:r>
              <a:rPr lang="en-US" dirty="0"/>
              <a:t>Looks very promising.</a:t>
            </a:r>
          </a:p>
        </p:txBody>
      </p:sp>
    </p:spTree>
    <p:extLst>
      <p:ext uri="{BB962C8B-B14F-4D97-AF65-F5344CB8AC3E}">
        <p14:creationId xmlns:p14="http://schemas.microsoft.com/office/powerpoint/2010/main" val="2121351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57C33D7-C304-E147-8759-19B3552F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" y="1192030"/>
            <a:ext cx="7762745" cy="5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Case 2: 2013-02-08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2316C-1EBC-CD46-B6D7-A0B4B9058C55}"/>
              </a:ext>
            </a:extLst>
          </p:cNvPr>
          <p:cNvSpPr txBox="1"/>
          <p:nvPr/>
        </p:nvSpPr>
        <p:spPr>
          <a:xfrm>
            <a:off x="6626431" y="5386017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successful….</a:t>
            </a:r>
          </a:p>
        </p:txBody>
      </p:sp>
    </p:spTree>
    <p:extLst>
      <p:ext uri="{BB962C8B-B14F-4D97-AF65-F5344CB8AC3E}">
        <p14:creationId xmlns:p14="http://schemas.microsoft.com/office/powerpoint/2010/main" val="29684779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2: Hovmöllers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10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2: Hovmöllers – u850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2: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4BBC26C-5824-CA47-9E69-BCB3E2A7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56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67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3: 2013-12-02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2316C-1EBC-CD46-B6D7-A0B4B9058C55}"/>
              </a:ext>
            </a:extLst>
          </p:cNvPr>
          <p:cNvSpPr txBox="1"/>
          <p:nvPr/>
        </p:nvSpPr>
        <p:spPr>
          <a:xfrm>
            <a:off x="6911438" y="5386017"/>
            <a:ext cx="119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Incredible!</a:t>
            </a:r>
          </a:p>
        </p:txBody>
      </p:sp>
    </p:spTree>
    <p:extLst>
      <p:ext uri="{BB962C8B-B14F-4D97-AF65-F5344CB8AC3E}">
        <p14:creationId xmlns:p14="http://schemas.microsoft.com/office/powerpoint/2010/main" val="1579378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Hovmöllers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21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Hovmöllers – u850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8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3607-0669-194E-BBA1-56EFEA99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 Why Does CFSv2 Go Bad After Week Two?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1276F-E853-6744-B71B-5585045E6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6694"/>
            <a:ext cx="7886700" cy="4351338"/>
          </a:xfrm>
        </p:spPr>
        <p:txBody>
          <a:bodyPr/>
          <a:lstStyle/>
          <a:p>
            <a:r>
              <a:rPr lang="en-US" sz="3200" dirty="0"/>
              <a:t>Why doesn’t it retain some skill from slowly changing boundary conditions?</a:t>
            </a:r>
          </a:p>
          <a:p>
            <a:r>
              <a:rPr lang="en-US" sz="3200" dirty="0"/>
              <a:t>Like sea surface temperature, snow and sea ice distributions, soil moisture anomalies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19259-72B9-884C-B1E9-ABFEA619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82" y="4048134"/>
            <a:ext cx="4150436" cy="26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27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MJO RRM indices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597E65A-447D-7D4B-841C-C297171F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79" y="1225229"/>
            <a:ext cx="6092042" cy="54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04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F0C333D-4003-604D-A0CF-ABCA9346D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4564"/>
            <a:ext cx="9144000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5FDFDD-584A-1642-96A1-B645140F75DD}"/>
              </a:ext>
            </a:extLst>
          </p:cNvPr>
          <p:cNvSpPr txBox="1"/>
          <p:nvPr/>
        </p:nvSpPr>
        <p:spPr>
          <a:xfrm>
            <a:off x="6195447" y="1247796"/>
            <a:ext cx="284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“dramatic” improvement</a:t>
            </a:r>
          </a:p>
        </p:txBody>
      </p:sp>
    </p:spTree>
    <p:extLst>
      <p:ext uri="{BB962C8B-B14F-4D97-AF65-F5344CB8AC3E}">
        <p14:creationId xmlns:p14="http://schemas.microsoft.com/office/powerpoint/2010/main" val="359522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74A9-65FE-3843-9DC0-BB2CD663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943350" cy="557165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Could problems with convection be a contributor to CFS loss of skill?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B79379-6717-7A46-8271-59C4C6258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4082" y="1117484"/>
            <a:ext cx="3972336" cy="4819292"/>
          </a:xfrm>
        </p:spPr>
      </p:pic>
    </p:spTree>
    <p:extLst>
      <p:ext uri="{BB962C8B-B14F-4D97-AF65-F5344CB8AC3E}">
        <p14:creationId xmlns:p14="http://schemas.microsoft.com/office/powerpoint/2010/main" val="190040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 descr="hovmoller_CHI200_1weekave_f0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721682" y="531787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b="1" dirty="0">
                <a:solidFill>
                  <a:schemeClr val="accent5"/>
                </a:solidFill>
              </a:rPr>
              <a:t>CHI200—Upper Level Divergence</a:t>
            </a:r>
            <a:r>
              <a:rPr lang="en" dirty="0"/>
              <a:t> </a:t>
            </a:r>
            <a:r>
              <a:rPr lang="en" dirty="0">
                <a:solidFill>
                  <a:srgbClr val="FFFFFF"/>
                </a:solidFill>
              </a:rPr>
              <a:t>analyses vs week-1 forecasts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34031" y="2429317"/>
            <a:ext cx="3087091" cy="295291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Clr>
                <a:schemeClr val="dk1"/>
              </a:buClr>
              <a:buSzPct val="55000"/>
              <a:buNone/>
            </a:pPr>
            <a:r>
              <a:rPr lang="en" sz="3600" dirty="0"/>
              <a:t>Spring/summer 2005</a:t>
            </a:r>
          </a:p>
          <a:p>
            <a:pPr>
              <a:buClr>
                <a:schemeClr val="dk1"/>
              </a:buClr>
              <a:buSzPct val="55000"/>
              <a:buNone/>
            </a:pPr>
            <a:endParaRPr sz="3600" dirty="0"/>
          </a:p>
          <a:p>
            <a:pPr marL="0" indent="0">
              <a:buClr>
                <a:schemeClr val="dk1"/>
              </a:buClr>
              <a:buSzPct val="55000"/>
              <a:buNone/>
            </a:pPr>
            <a:r>
              <a:rPr lang="en-US" sz="3600" dirty="0"/>
              <a:t>A</a:t>
            </a:r>
            <a:r>
              <a:rPr lang="en" sz="3600" dirty="0"/>
              <a:t>veraged from 5S to 5N</a:t>
            </a:r>
          </a:p>
        </p:txBody>
      </p:sp>
    </p:spTree>
    <p:extLst>
      <p:ext uri="{BB962C8B-B14F-4D97-AF65-F5344CB8AC3E}">
        <p14:creationId xmlns:p14="http://schemas.microsoft.com/office/powerpoint/2010/main" val="204109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858160" y="680447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  <a:latin typeface="+mn-lt"/>
              </a:rPr>
              <a:t>CHI200</a:t>
            </a:r>
            <a:r>
              <a:rPr lang="en" dirty="0"/>
              <a:t> </a:t>
            </a:r>
            <a:r>
              <a:rPr lang="en" dirty="0">
                <a:solidFill>
                  <a:srgbClr val="FFFFFF"/>
                </a:solidFill>
              </a:rPr>
              <a:t>: analyses vs week-1 forecasts</a:t>
            </a:r>
          </a:p>
        </p:txBody>
      </p:sp>
      <p:pic>
        <p:nvPicPr>
          <p:cNvPr id="184" name="Shape 184" descr="hovmoller_CHI200_1weekave_f0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Shape 185"/>
          <p:cNvCxnSpPr/>
          <p:nvPr/>
        </p:nvCxnSpPr>
        <p:spPr>
          <a:xfrm>
            <a:off x="4179450" y="33814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Shape 186"/>
          <p:cNvCxnSpPr/>
          <p:nvPr/>
        </p:nvCxnSpPr>
        <p:spPr>
          <a:xfrm>
            <a:off x="4179450" y="36100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/>
          <p:nvPr/>
        </p:nvCxnSpPr>
        <p:spPr>
          <a:xfrm>
            <a:off x="6008250" y="33814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Shape 188"/>
          <p:cNvCxnSpPr/>
          <p:nvPr/>
        </p:nvCxnSpPr>
        <p:spPr>
          <a:xfrm>
            <a:off x="6008250" y="36100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567075" y="1896525"/>
            <a:ext cx="2994991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3200" u="sng" dirty="0"/>
              <a:t>Time period</a:t>
            </a:r>
            <a:r>
              <a:rPr lang="en" sz="3200" dirty="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3200" dirty="0"/>
              <a:t>Spring/summer 2005</a:t>
            </a:r>
          </a:p>
          <a:p>
            <a:pPr marL="0" indent="342900">
              <a:buNone/>
            </a:pPr>
            <a:endParaRPr sz="3200" dirty="0"/>
          </a:p>
          <a:p>
            <a:pPr marL="0" indent="0">
              <a:buNone/>
            </a:pPr>
            <a:r>
              <a:rPr lang="en" sz="3200" u="sng" dirty="0"/>
              <a:t>Short leads</a:t>
            </a:r>
            <a:r>
              <a:rPr lang="en" sz="3200" dirty="0"/>
              <a:t>:</a:t>
            </a:r>
          </a:p>
          <a:p>
            <a:pPr marL="0" indent="0">
              <a:buNone/>
            </a:pPr>
            <a:r>
              <a:rPr lang="en" sz="3200" dirty="0"/>
              <a:t>Clear propagating features in both the analyses and forecasts</a:t>
            </a:r>
          </a:p>
        </p:txBody>
      </p:sp>
    </p:spTree>
    <p:extLst>
      <p:ext uri="{BB962C8B-B14F-4D97-AF65-F5344CB8AC3E}">
        <p14:creationId xmlns:p14="http://schemas.microsoft.com/office/powerpoint/2010/main" val="1653481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3620</TotalTime>
  <Words>1136</Words>
  <Application>Microsoft Macintosh PowerPoint</Application>
  <PresentationFormat>On-screen Show (4:3)</PresentationFormat>
  <Paragraphs>181</Paragraphs>
  <Slides>61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Global Convective-Allowing Modeling:  The Future of Subseasonal Forecasting?</vt:lpstr>
      <vt:lpstr>This project began with a sobering evaluation of the subseasonal prediction skill of the NOAA/NWS CFSv2 extended-range forecasting system for the U.S. </vt:lpstr>
      <vt:lpstr>CFSv2 model evaluation</vt:lpstr>
      <vt:lpstr>CFSv2 500 hPa skill vs lead time Verification Domains (also global)</vt:lpstr>
      <vt:lpstr>Errors Saturate After Three Weeks  Minimal Skill In Third Week</vt:lpstr>
      <vt:lpstr>So Why Does CFSv2 Go Bad After Week Two?</vt:lpstr>
      <vt:lpstr>Could problems with convection be a contributor to CFS loss of skill?</vt:lpstr>
      <vt:lpstr>CHI200—Upper Level Divergence analyses vs week-1 forecasts</vt:lpstr>
      <vt:lpstr>CHI200 : analyses vs week-1 forecasts</vt:lpstr>
      <vt:lpstr>CHI200 : vs week-2 forecasts</vt:lpstr>
      <vt:lpstr>CHI200 le: analyses vs week-3 forecasts</vt:lpstr>
      <vt:lpstr>CHI200 ler: analyses vs week-4 forecasts</vt:lpstr>
      <vt:lpstr>CHI200 : analyses vs week-5 forecasts</vt:lpstr>
      <vt:lpstr>Improving global weather prediction from days to weeks</vt:lpstr>
      <vt:lpstr>So the big question</vt:lpstr>
      <vt:lpstr>Our Big Chance to Test the Hypothesis</vt:lpstr>
      <vt:lpstr>Subseasonal Experiments with MPAS</vt:lpstr>
      <vt:lpstr>MPAS</vt:lpstr>
      <vt:lpstr>Computer resources per run</vt:lpstr>
      <vt:lpstr>Note:</vt:lpstr>
      <vt:lpstr>Note 2</vt:lpstr>
      <vt:lpstr>Case 1: DYNAMO MJO2 (2011-11-22)</vt:lpstr>
      <vt:lpstr>Case 1: Hovmöllers – precip. rate</vt:lpstr>
      <vt:lpstr>Case 1: Hovmöllers – OLR</vt:lpstr>
      <vt:lpstr>Case 1: Hovmöllers – u850 </vt:lpstr>
      <vt:lpstr>Case 1: MJO RRM indices</vt:lpstr>
      <vt:lpstr>Case 3</vt:lpstr>
      <vt:lpstr>Case 3</vt:lpstr>
      <vt:lpstr>Large Scale Anomaly Correlation Weekly Stats</vt:lpstr>
      <vt:lpstr>Case 1:  500 hPa AC:  NH vs. PNA</vt:lpstr>
      <vt:lpstr>Case 2:  500 hPa AC:  NH vs. PNA</vt:lpstr>
      <vt:lpstr>Case 3:  500 hPa AC:  NH vs. PNA</vt:lpstr>
      <vt:lpstr>Case 4:  500 hPa AC:  NH vs. PNA</vt:lpstr>
      <vt:lpstr>A big problem for CFS is an inability to hold on to ridges on the West Coast: Case 4 was a test for this</vt:lpstr>
      <vt:lpstr>What about “mean state” characteristics?</vt:lpstr>
      <vt:lpstr>Volumetric precip. &amp; evaporation</vt:lpstr>
      <vt:lpstr>But now something exciting….</vt:lpstr>
      <vt:lpstr>Distributions of precip. rates</vt:lpstr>
      <vt:lpstr>Other cases</vt:lpstr>
      <vt:lpstr>Diurnal cycle of precipitation</vt:lpstr>
      <vt:lpstr>Diurnal cycle – full tropics</vt:lpstr>
      <vt:lpstr>Diurnal cycle – Maritime Continent</vt:lpstr>
      <vt:lpstr>A major issue for CFS has been in an inability for MJO’s to get past the maritime continent</vt:lpstr>
      <vt:lpstr>LPT (Large Scale Precipitation Tracking) Animations  14 mm/day threshold. The precipitation is accumulated over 72 hours and a 5 degree filter </vt:lpstr>
      <vt:lpstr>Bottom Line</vt:lpstr>
      <vt:lpstr>What is next?</vt:lpstr>
      <vt:lpstr>Could convection-allowing global resolution with coupled ocean models by a revolutionary advance for daily to subseasonal prediction?</vt:lpstr>
      <vt:lpstr>The End</vt:lpstr>
      <vt:lpstr>Case 1: Extratropical Z500’</vt:lpstr>
      <vt:lpstr>Weekly anomalies… 500 hPa</vt:lpstr>
      <vt:lpstr>This work will continue</vt:lpstr>
      <vt:lpstr>Case 1: Extratropical Z500’</vt:lpstr>
      <vt:lpstr>Case 2: 2013-02-08</vt:lpstr>
      <vt:lpstr>Case 2: Hovmöllers – OLR</vt:lpstr>
      <vt:lpstr>Case 2: Hovmöllers – u850</vt:lpstr>
      <vt:lpstr>Case 2: Extratropical Z500’</vt:lpstr>
      <vt:lpstr>Case 3: 2013-12-02</vt:lpstr>
      <vt:lpstr>Case 3: Hovmöllers – OLR</vt:lpstr>
      <vt:lpstr>Case 3: Hovmöllers – u850</vt:lpstr>
      <vt:lpstr>Case 3: MJO RRM indices</vt:lpstr>
      <vt:lpstr>Case 3: Extratropical Z500’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UW-WRF Ensemble Verification</dc:title>
  <dc:creator>Work Account</dc:creator>
  <cp:lastModifiedBy>Cliff Mass</cp:lastModifiedBy>
  <cp:revision>114</cp:revision>
  <dcterms:created xsi:type="dcterms:W3CDTF">2018-05-21T17:21:53Z</dcterms:created>
  <dcterms:modified xsi:type="dcterms:W3CDTF">2018-10-30T21:52:56Z</dcterms:modified>
</cp:coreProperties>
</file>