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605" r:id="rId3"/>
    <p:sldId id="598" r:id="rId4"/>
    <p:sldId id="262" r:id="rId5"/>
    <p:sldId id="599" r:id="rId6"/>
    <p:sldId id="601" r:id="rId7"/>
    <p:sldId id="602" r:id="rId8"/>
    <p:sldId id="603" r:id="rId9"/>
    <p:sldId id="600" r:id="rId10"/>
    <p:sldId id="604" r:id="rId11"/>
    <p:sldId id="606" r:id="rId12"/>
    <p:sldId id="607" r:id="rId13"/>
    <p:sldId id="608" r:id="rId14"/>
    <p:sldId id="609" r:id="rId15"/>
    <p:sldId id="610" r:id="rId16"/>
    <p:sldId id="612" r:id="rId17"/>
    <p:sldId id="611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623" r:id="rId29"/>
    <p:sldId id="624" r:id="rId30"/>
    <p:sldId id="261" r:id="rId31"/>
    <p:sldId id="625" r:id="rId32"/>
    <p:sldId id="626" r:id="rId33"/>
    <p:sldId id="257" r:id="rId34"/>
    <p:sldId id="259" r:id="rId35"/>
    <p:sldId id="627" r:id="rId36"/>
    <p:sldId id="630" r:id="rId37"/>
    <p:sldId id="258" r:id="rId38"/>
    <p:sldId id="260" r:id="rId39"/>
    <p:sldId id="628" r:id="rId40"/>
    <p:sldId id="629" r:id="rId41"/>
    <p:sldId id="631" r:id="rId42"/>
    <p:sldId id="632" r:id="rId43"/>
    <p:sldId id="633" r:id="rId44"/>
    <p:sldId id="634" r:id="rId45"/>
    <p:sldId id="635" r:id="rId46"/>
    <p:sldId id="636" r:id="rId47"/>
    <p:sldId id="637" r:id="rId4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6"/>
    <p:restoredTop sz="94629"/>
  </p:normalViewPr>
  <p:slideViewPr>
    <p:cSldViewPr snapToGrid="0" snapToObjects="1">
      <p:cViewPr varScale="1">
        <p:scale>
          <a:sx n="167" d="100"/>
          <a:sy n="167" d="100"/>
        </p:scale>
        <p:origin x="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DE36A5-A4AF-5448-9DD3-031919A86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BE2C8-503E-444C-82A2-ABA42891E4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F6B2A88-8123-9843-9B5C-765731277138}" type="datetimeFigureOut">
              <a:rPr lang="en-US"/>
              <a:pPr>
                <a:defRPr/>
              </a:pPr>
              <a:t>1/8/21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F691F-4D4D-4E41-960E-CFA0EC0E00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50875-F021-F14B-A35D-28584A83C4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756078-BAC9-454F-B40B-6819A0EDF1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93E098-1095-C64C-95A0-F1F7C6473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0690B-1375-FB40-A130-A05DC0C033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9C5F343-50A7-864C-BBC9-607D6422FA46}" type="datetimeFigureOut">
              <a:rPr lang="en-US"/>
              <a:pPr>
                <a:defRPr/>
              </a:pPr>
              <a:t>1/8/21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F2B10B-18A4-E04E-970E-8AA53870EF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693965-450A-AC4A-B63E-6DF041DA1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23996-0C06-DF49-902A-10E9CDDEFF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465A-1791-FC44-86C6-86A82F04A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C70C3A-7EFF-694A-A419-BB5DF5B5CC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727E737-A578-2E45-A350-0DEC013FA3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CAC7E767-898A-6C4D-A7F9-6C4669EC1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C7A22055-B43B-264A-9937-8FFE56FD4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335CE4-8099-F84B-A33F-3B3B7E28D469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93AE0-0BC1-954A-BF46-A0C45BFF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1F4A-4F30-2545-B2E9-AAB9AE62957C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EF4F-A2EB-AB40-9A7F-54C7A3BC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B9B4-7020-FE47-8439-F172D4C1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69F8-1CA1-7242-8122-4E0C6B55A1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40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F3585-AFC2-AF47-8302-4F7F3668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8AD5-A395-5547-9C82-AC9B17AFE9D5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DD10-4ED8-2948-B516-1717CEEE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FC5B-EB27-F04A-95E5-F5737097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5F30-230C-1844-8F8D-78158B83F1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25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3A9-5EEE-814C-83F9-105E4511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69A7-3EC7-8046-8618-42253D4AA9F9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0D6A8-BDCF-094A-A65F-25FE39B2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1BA73-9B46-434A-88D5-9C74DDCC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5A94-C481-CA44-84FF-74857ACD34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70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CE86-C5BC-4544-9E50-AA2FA53C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AC50-4DE1-0745-8626-81DD8CDB3505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60B5E-FC8B-5D4A-8884-3BA3DAD2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462A2-A02D-9640-B809-132659EB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488A-717F-9746-9462-41C137EB54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977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14C48-FA52-9343-B030-79A87398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C90B-1EDA-E241-B10B-8DD663D434E8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5A0F-2D0D-8348-81E3-05CB6059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D4F0-4DC2-E445-BFA7-3195A82F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708C-A748-124D-BBA1-5B1CBC02B1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25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897319-D48B-794D-A701-277A8BE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1294-F649-274E-8163-1BE294C82438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3C32A-B881-934E-8EC2-6B8B1A95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A7BE92-9481-164F-AE60-4341BD0F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CBEA-6275-9946-8C41-D8774EE088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38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C8C44A-4AB8-B54E-95BF-9D831EFD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D235-92FA-954C-8B2C-6122B0E1614E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127AAE-3E66-4D4E-AFE8-3B3B9034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2C98F7-1685-D94C-BB56-BC51C3AA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6EB0-714B-3C42-883A-F05198FE27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077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117C3A-75E9-7044-8A8C-E450430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7FF0-54AB-C042-843B-7104BB57D45B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8EF409-1CED-C842-B695-3620BC39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613BF9-5FD1-5A4E-A508-A22D00D8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B532-052E-D949-AC5A-70F3311072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5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B0ADB5-C81E-6246-80E9-DB1F0691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ECA3-C375-0D40-B7B9-8C70D0767A5E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D23599-602E-C946-9CD5-4D7D328C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673F7-4002-524C-9E5C-D12FC83B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4E3B-B25F-AE4C-95DF-446775DDAF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235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9A1929-4828-8C41-8767-D0962186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6D2D-D138-5B4F-BF13-1FF81D9015F9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8CE50-9497-F046-B431-CD030CA3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B63BD7-F0F6-6542-9C1C-7B313100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98C7-CA29-9444-A346-CAADF2E2FA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73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691A15-B533-084B-A046-D305FDA4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7875-21B3-9048-9493-345449819B6A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A9024-63C6-CB4C-991E-42524542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2831FC-D28B-D74B-B5DE-A36A4E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F9D7-DFEB-1745-81B9-19B3A6DD49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39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2ABA47-E065-0542-A434-89B7E9C1D7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7CE941-4343-454C-97B8-C646C08AEC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FCD30-F3C9-9E45-BF33-B6B0ADB12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D8575E8-C714-AF46-B813-CDE48DC258DC}" type="datetime1">
              <a:rPr lang="en-US" altLang="x-none"/>
              <a:pPr>
                <a:defRPr/>
              </a:pPr>
              <a:t>1/8/21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22FF7-7FAA-C142-BC60-D881848D2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C53A-11A4-384D-A15C-1FF1907AC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403D9B-4B78-6C48-8032-44E87D45EC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.atmos.washington.edu/~cliff/hyps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Users/cliffordmass/Desktop/FinalPaper2cliff01132013.docxd!OLE_LINK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Users/cliffordmass/Desktop/FinalPaper2cliff01132013.docxd!OLE_LINK1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0980A6B-94AD-A042-AF69-04D2BE004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Sea Level Pressure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773E399-B42A-1343-9280-C693ADA18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2F30EF4-7457-7745-B4B5-B92FBA2F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Pressure Reduction to Sea Level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642D2F5-BFB6-E143-A26A-F123C7837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Based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hypsometric equation</a:t>
            </a:r>
            <a:r>
              <a:rPr lang="en-US" altLang="en-US" dirty="0">
                <a:ea typeface="ＭＳ Ｐゴシック" panose="020B0600070205080204" pitchFamily="34" charset="-128"/>
              </a:rPr>
              <a:t>, which you should have learned in ATMS 301.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Combines hydrostatic relationship and perfect gas law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Particularly problematic for high elevation stations—will explain why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Gone through in Wallace and Hobbs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88AF349-A51A-A747-8C39-C47CB669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08950" cy="8128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Hydrostatic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6D8B8-3CD6-E941-B981-AFB5E444C7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40879" y="2460526"/>
            <a:ext cx="7524949" cy="812494"/>
          </a:xfrm>
          <a:blipFill>
            <a:blip r:embed="rId2"/>
            <a:stretch>
              <a:fillRect l="-506" t="-7692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C4E17-0D8C-E945-98CE-1ACF197F704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0481" y="1247916"/>
            <a:ext cx="2527515" cy="1051826"/>
          </a:xfrm>
          <a:prstGeom prst="rect">
            <a:avLst/>
          </a:prstGeom>
          <a:blipFill>
            <a:blip r:embed="rId3"/>
            <a:stretch>
              <a:fillRect t="-3614" b="-1445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298CE-CCFD-0C4A-A06B-732D362A227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0481" y="4092416"/>
            <a:ext cx="2402837" cy="553998"/>
          </a:xfrm>
          <a:prstGeom prst="rect">
            <a:avLst/>
          </a:prstGeom>
          <a:blipFill>
            <a:blip r:embed="rId4"/>
            <a:stretch>
              <a:fillRect l="-1571" t="-4545" r="-4712" b="-4090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E2867-1B61-494D-8AF8-88F5FDFD1384}"/>
              </a:ext>
            </a:extLst>
          </p:cNvPr>
          <p:cNvSpPr txBox="1"/>
          <p:nvPr/>
        </p:nvSpPr>
        <p:spPr>
          <a:xfrm>
            <a:off x="2989263" y="3525838"/>
            <a:ext cx="28829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+mn-lt"/>
              </a:rPr>
              <a:t>Perfect Gas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19980-84CA-F44B-B15D-B23459C8BC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1459" y="4899537"/>
            <a:ext cx="5878825" cy="1384995"/>
          </a:xfrm>
          <a:prstGeom prst="rect">
            <a:avLst/>
          </a:prstGeom>
          <a:blipFill>
            <a:blip r:embed="rId5"/>
            <a:stretch>
              <a:fillRect l="-2155" b="-1090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AC6F0BE-03EB-894F-B942-79C0AD8D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Virtual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31753-4F2B-774A-955C-72DACDCE086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3633" y="1613501"/>
            <a:ext cx="3756734" cy="492443"/>
          </a:xfrm>
          <a:prstGeom prst="rect">
            <a:avLst/>
          </a:prstGeom>
          <a:blipFill>
            <a:blip r:embed="rId2"/>
            <a:stretch>
              <a:fillRect l="-676" r="-2365" b="-38462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27651" name="Picture 5" descr="Text&#10;&#10;Description automatically generated">
            <a:extLst>
              <a:ext uri="{FF2B5EF4-FFF2-40B4-BE49-F238E27FC236}">
                <a16:creationId xmlns:a16="http://schemas.microsoft.com/office/drawing/2014/main" id="{9A1490F8-02A8-C44D-A4B2-177D4E23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101975"/>
            <a:ext cx="8229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6">
            <a:extLst>
              <a:ext uri="{FF2B5EF4-FFF2-40B4-BE49-F238E27FC236}">
                <a16:creationId xmlns:a16="http://schemas.microsoft.com/office/drawing/2014/main" id="{69198007-A5AE-5744-85D3-0F78BC26B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2336800"/>
            <a:ext cx="644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Where w is mixing ratio (mass of water vapor/mass of dry air)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F3BA514-9270-7344-9031-45C6197D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Combining the Hydrostatic, Perfect Gas Law, and Virtual Temperature Equations (see Wallace and Hobbs or 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  <a:hlinkClick r:id="rId2"/>
              </a:rPr>
              <a:t>here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) you can derive the Hypsometric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BF0A1-7A9A-C144-A10C-7E1AA3BA73B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7333" y="2741442"/>
            <a:ext cx="4430315" cy="1008353"/>
          </a:xfrm>
          <a:prstGeom prst="rect">
            <a:avLst/>
          </a:prstGeom>
          <a:blipFill>
            <a:blip r:embed="rId3"/>
            <a:stretch>
              <a:fillRect l="-1143" t="-1250" r="-2571" b="-13750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8675" name="TextBox 5">
            <a:extLst>
              <a:ext uri="{FF2B5EF4-FFF2-40B4-BE49-F238E27FC236}">
                <a16:creationId xmlns:a16="http://schemas.microsoft.com/office/drawing/2014/main" id="{31D4DCBE-A6C3-D546-A22E-361B5D81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856038"/>
            <a:ext cx="7708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Where Z is geopotential height, P is pressure, and g</a:t>
            </a:r>
            <a:r>
              <a:rPr lang="en-US" altLang="en-US" sz="2400" baseline="-25000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 is the gravity at the surface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D58CD0-0F50-E94E-BF64-43A307E0B5B2}"/>
              </a:ext>
            </a:extLst>
          </p:cNvPr>
          <p:cNvCxnSpPr/>
          <p:nvPr/>
        </p:nvCxnSpPr>
        <p:spPr>
          <a:xfrm>
            <a:off x="1873250" y="5276850"/>
            <a:ext cx="5981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C34051-CAAC-8644-869A-E7B6548D11C5}"/>
              </a:ext>
            </a:extLst>
          </p:cNvPr>
          <p:cNvCxnSpPr/>
          <p:nvPr/>
        </p:nvCxnSpPr>
        <p:spPr>
          <a:xfrm>
            <a:off x="1873250" y="6234113"/>
            <a:ext cx="5981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TextBox 9">
            <a:extLst>
              <a:ext uri="{FF2B5EF4-FFF2-40B4-BE49-F238E27FC236}">
                <a16:creationId xmlns:a16="http://schemas.microsoft.com/office/drawing/2014/main" id="{B662CCE9-C827-F346-BDE1-6610111E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5033963"/>
            <a:ext cx="97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Z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, P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BCD24C58-E222-4542-84B0-0CB985BA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6038850"/>
            <a:ext cx="97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Z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, P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ADBAA-B4FE-E742-B288-B9C82EA8511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0467" y="5519452"/>
            <a:ext cx="1443210" cy="523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39FD6E8-0381-594F-85F9-2B55BB3A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0413"/>
            <a:ext cx="9144000" cy="1079500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Lots of Applications!</a:t>
            </a:r>
            <a:b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Compute geopotential heights of pressure surfaces</a:t>
            </a:r>
            <a:br>
              <a:rPr lang="en-US" altLang="en-US" sz="3200" b="1" dirty="0"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Calculate thickness (e.g., 1000-500 hPa)</a:t>
            </a:r>
            <a:br>
              <a:rPr lang="en-US" altLang="en-US" sz="3200" b="1" dirty="0"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Pressure reduction to sea level</a:t>
            </a:r>
            <a:br>
              <a:rPr lang="en-US" altLang="en-US" sz="3200" b="1" dirty="0"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Altimeters and altimeter setting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86736-C986-E548-B713-5BC55346BDE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6841" y="2847145"/>
            <a:ext cx="4430315" cy="1008353"/>
          </a:xfrm>
          <a:prstGeom prst="rect">
            <a:avLst/>
          </a:prstGeom>
          <a:blipFill>
            <a:blip r:embed="rId2"/>
            <a:stretch>
              <a:fillRect l="-1429" t="-1250" r="-2571" b="-13750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9699" name="TextBox 5">
            <a:extLst>
              <a:ext uri="{FF2B5EF4-FFF2-40B4-BE49-F238E27FC236}">
                <a16:creationId xmlns:a16="http://schemas.microsoft.com/office/drawing/2014/main" id="{757C002B-0332-B641-B3A5-A3230765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856038"/>
            <a:ext cx="7708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Where Z is geopotential height, P is pressure, and g</a:t>
            </a:r>
            <a:r>
              <a:rPr lang="en-US" altLang="en-US" sz="2400" baseline="-25000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 is the gravity at the surface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B8D5E5-205E-1748-860F-2B5DC994997D}"/>
              </a:ext>
            </a:extLst>
          </p:cNvPr>
          <p:cNvCxnSpPr/>
          <p:nvPr/>
        </p:nvCxnSpPr>
        <p:spPr>
          <a:xfrm>
            <a:off x="1873250" y="5276850"/>
            <a:ext cx="5981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0764FB-6DB8-3143-8885-56ADA5C8252A}"/>
              </a:ext>
            </a:extLst>
          </p:cNvPr>
          <p:cNvCxnSpPr/>
          <p:nvPr/>
        </p:nvCxnSpPr>
        <p:spPr>
          <a:xfrm>
            <a:off x="1873250" y="6234113"/>
            <a:ext cx="5981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2" name="TextBox 9">
            <a:extLst>
              <a:ext uri="{FF2B5EF4-FFF2-40B4-BE49-F238E27FC236}">
                <a16:creationId xmlns:a16="http://schemas.microsoft.com/office/drawing/2014/main" id="{8D20EA72-336B-B949-8A04-6B8D5637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5033963"/>
            <a:ext cx="97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Z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, P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3" name="Rectangle 10">
            <a:extLst>
              <a:ext uri="{FF2B5EF4-FFF2-40B4-BE49-F238E27FC236}">
                <a16:creationId xmlns:a16="http://schemas.microsoft.com/office/drawing/2014/main" id="{7623BFB2-8FA9-0843-9F56-C5A408F2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6038850"/>
            <a:ext cx="97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Z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, P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6E6B9-0616-1E43-929F-7720AE2D7C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0467" y="5519452"/>
            <a:ext cx="1443210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C40BA31-31C5-A54E-A934-62992D66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25425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Application of Hypsometric Formula to Pressure Reduction to Sea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DCD23-A6A7-CA49-9921-DC53DAFFF8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81349" y="1795750"/>
            <a:ext cx="7634690" cy="4450813"/>
          </a:xfrm>
          <a:blipFill>
            <a:blip r:embed="rId2"/>
            <a:stretch>
              <a:fillRect l="-1827" t="-1705" r="-332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dd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D3DF7-D78C-944A-8D5A-73C37C1DDACA}"/>
              </a:ext>
            </a:extLst>
          </p:cNvPr>
          <p:cNvSpPr txBox="1"/>
          <p:nvPr/>
        </p:nvSpPr>
        <p:spPr>
          <a:xfrm>
            <a:off x="6067227" y="3893820"/>
            <a:ext cx="2834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</a:t>
            </a:r>
            <a:r>
              <a:rPr lang="en-US" sz="2800" baseline="-25000" dirty="0"/>
              <a:t>s</a:t>
            </a:r>
            <a:r>
              <a:rPr lang="en-US" sz="2800" dirty="0"/>
              <a:t>(t) +T</a:t>
            </a:r>
            <a:r>
              <a:rPr lang="en-US" sz="2800" baseline="-25000" dirty="0"/>
              <a:t>s</a:t>
            </a:r>
            <a:r>
              <a:rPr lang="en-US" sz="2800" dirty="0"/>
              <a:t>(t-12))/2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29017058-B944-D841-B60F-1E1E0428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1746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7B6DF1EE-CDDC-8446-9D3B-92A012C2C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717550"/>
            <a:ext cx="7542213" cy="58658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5CC7D84-F719-2842-873C-D9A0192F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Pressure Reduction to Sea Level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E40E36A3-903C-F644-B5EA-6F2AD6B30FD7}"/>
              </a:ext>
            </a:extLst>
          </p:cNvPr>
          <p:cNvSpPr/>
          <p:nvPr/>
        </p:nvSpPr>
        <p:spPr>
          <a:xfrm>
            <a:off x="1674813" y="3128963"/>
            <a:ext cx="5794375" cy="2181225"/>
          </a:xfrm>
          <a:prstGeom prst="trapezoid">
            <a:avLst>
              <a:gd name="adj" fmla="val 800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                 Terrain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86735E-977E-8C4B-9028-7B9B48B8BE0E}"/>
              </a:ext>
            </a:extLst>
          </p:cNvPr>
          <p:cNvCxnSpPr>
            <a:cxnSpLocks/>
          </p:cNvCxnSpPr>
          <p:nvPr/>
        </p:nvCxnSpPr>
        <p:spPr>
          <a:xfrm>
            <a:off x="595313" y="5310188"/>
            <a:ext cx="8091487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2" name="TextBox 8">
            <a:extLst>
              <a:ext uri="{FF2B5EF4-FFF2-40B4-BE49-F238E27FC236}">
                <a16:creationId xmlns:a16="http://schemas.microsoft.com/office/drawing/2014/main" id="{A69E5C0B-E0E2-AC42-8A86-5A29078F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543083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C6CBA1-BAFA-214B-A2E0-E1D48AC26882}"/>
              </a:ext>
            </a:extLst>
          </p:cNvPr>
          <p:cNvSpPr/>
          <p:nvPr/>
        </p:nvSpPr>
        <p:spPr>
          <a:xfrm>
            <a:off x="4418013" y="3008313"/>
            <a:ext cx="153987" cy="109537"/>
          </a:xfrm>
          <a:prstGeom prst="ellipse">
            <a:avLst/>
          </a:prstGeom>
          <a:gradFill>
            <a:gsLst>
              <a:gs pos="0">
                <a:schemeClr val="tx1"/>
              </a:gs>
              <a:gs pos="4998">
                <a:srgbClr val="070A0C"/>
              </a:gs>
              <a:gs pos="6000">
                <a:srgbClr val="090C0F"/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4" name="TextBox 10">
            <a:extLst>
              <a:ext uri="{FF2B5EF4-FFF2-40B4-BE49-F238E27FC236}">
                <a16:creationId xmlns:a16="http://schemas.microsoft.com/office/drawing/2014/main" id="{7FB7D121-51F0-114D-BE96-DB5E288D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2714625"/>
            <a:ext cx="701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Z</a:t>
            </a:r>
            <a:r>
              <a:rPr lang="en-US" altLang="en-US" baseline="-25000" dirty="0">
                <a:latin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775" name="TextBox 11">
            <a:extLst>
              <a:ext uri="{FF2B5EF4-FFF2-40B4-BE49-F238E27FC236}">
                <a16:creationId xmlns:a16="http://schemas.microsoft.com/office/drawing/2014/main" id="{16DB9F95-C455-A84F-A2AF-4B4100B6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2628900"/>
            <a:ext cx="172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P</a:t>
            </a:r>
            <a:r>
              <a:rPr lang="en-US" altLang="en-US" baseline="-25000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or P</a:t>
            </a:r>
            <a:r>
              <a:rPr lang="en-US" altLang="en-US" baseline="-25000" dirty="0">
                <a:latin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776" name="TextBox 12">
            <a:extLst>
              <a:ext uri="{FF2B5EF4-FFF2-40B4-BE49-F238E27FC236}">
                <a16:creationId xmlns:a16="http://schemas.microsoft.com/office/drawing/2014/main" id="{BBEDD7B6-2A49-A340-9B9D-50D49D10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3513138"/>
            <a:ext cx="184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Free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Atmosphere</a:t>
            </a:r>
          </a:p>
        </p:txBody>
      </p:sp>
      <p:sp>
        <p:nvSpPr>
          <p:cNvPr id="32777" name="TextBox 13">
            <a:extLst>
              <a:ext uri="{FF2B5EF4-FFF2-40B4-BE49-F238E27FC236}">
                <a16:creationId xmlns:a16="http://schemas.microsoft.com/office/drawing/2014/main" id="{564772D1-8074-AA4D-9619-74760C80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5286375"/>
            <a:ext cx="101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Z= 0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C7293F6-A977-D145-8A35-DF229E0D4242}"/>
              </a:ext>
            </a:extLst>
          </p:cNvPr>
          <p:cNvSpPr/>
          <p:nvPr/>
        </p:nvSpPr>
        <p:spPr>
          <a:xfrm rot="5400000">
            <a:off x="3427413" y="3970338"/>
            <a:ext cx="2066925" cy="434975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9" name="TextBox 15">
            <a:extLst>
              <a:ext uri="{FF2B5EF4-FFF2-40B4-BE49-F238E27FC236}">
                <a16:creationId xmlns:a16="http://schemas.microsoft.com/office/drawing/2014/main" id="{B8337299-0191-5645-8D07-D67FD263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5286375"/>
            <a:ext cx="89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P</a:t>
            </a:r>
            <a:r>
              <a:rPr lang="en-US" altLang="en-US" baseline="-25000" dirty="0">
                <a:latin typeface="Arial" panose="020B0604020202020204" pitchFamily="34" charset="0"/>
              </a:rPr>
              <a:t>SL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0EB7EE-DB97-1941-8B5F-5B32348B4978}"/>
              </a:ext>
            </a:extLst>
          </p:cNvPr>
          <p:cNvSpPr/>
          <p:nvPr/>
        </p:nvSpPr>
        <p:spPr>
          <a:xfrm>
            <a:off x="4395788" y="5229225"/>
            <a:ext cx="176212" cy="128588"/>
          </a:xfrm>
          <a:prstGeom prst="ellipse">
            <a:avLst/>
          </a:prstGeom>
          <a:gradFill>
            <a:gsLst>
              <a:gs pos="0">
                <a:schemeClr val="tx1"/>
              </a:gs>
              <a:gs pos="1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0F514D8-C9EF-A145-9FB5-97DBE077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663" y="-300038"/>
            <a:ext cx="9144001" cy="1081088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Start with hypsometric</a:t>
            </a:r>
            <a:endParaRPr lang="en-US" altLang="en-US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1D9E9-3DC4-6B42-B5DC-853854FDE74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6502" y="874183"/>
            <a:ext cx="4430315" cy="1008353"/>
          </a:xfrm>
          <a:prstGeom prst="rect">
            <a:avLst/>
          </a:prstGeom>
          <a:blipFill>
            <a:blip r:embed="rId2"/>
            <a:stretch>
              <a:fillRect l="-1433" r="-2865" b="-12346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5056F-3CD3-6545-AA1B-F683BD4B0CC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9959" y="2417889"/>
            <a:ext cx="5117646" cy="1011111"/>
          </a:xfrm>
          <a:prstGeom prst="rect">
            <a:avLst/>
          </a:prstGeom>
          <a:blipFill>
            <a:blip r:embed="rId3"/>
            <a:stretch>
              <a:fillRect r="-743" b="-12346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B808973-3B87-8C43-8DC4-22B6843BE875}"/>
              </a:ext>
            </a:extLst>
          </p:cNvPr>
          <p:cNvSpPr/>
          <p:nvPr/>
        </p:nvSpPr>
        <p:spPr>
          <a:xfrm>
            <a:off x="4572000" y="1792288"/>
            <a:ext cx="804863" cy="7858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08B87-AE81-0C4C-A7D0-18FFEE63415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4226" y="4028396"/>
            <a:ext cx="6566053" cy="1013419"/>
          </a:xfrm>
          <a:prstGeom prst="rect">
            <a:avLst/>
          </a:prstGeom>
          <a:blipFill>
            <a:blip r:embed="rId4"/>
            <a:stretch>
              <a:fillRect b="-13750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5B21E85F-2B62-2C49-8B2E-F60C66CC84E4}"/>
              </a:ext>
            </a:extLst>
          </p:cNvPr>
          <p:cNvSpPr/>
          <p:nvPr/>
        </p:nvSpPr>
        <p:spPr>
          <a:xfrm>
            <a:off x="4645025" y="3429000"/>
            <a:ext cx="803275" cy="760413"/>
          </a:xfrm>
          <a:prstGeom prst="downArrow">
            <a:avLst>
              <a:gd name="adj1" fmla="val 2327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F719A-F72F-0A42-875B-FDE43D05F53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8295" y="5824716"/>
            <a:ext cx="3970959" cy="600357"/>
          </a:xfrm>
          <a:prstGeom prst="rect">
            <a:avLst/>
          </a:prstGeom>
          <a:blipFill>
            <a:blip r:embed="rId5"/>
            <a:stretch>
              <a:fillRect t="-6250" r="-637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3DF6168-0EB1-644C-9A51-DA9BBE15B8E3}"/>
              </a:ext>
            </a:extLst>
          </p:cNvPr>
          <p:cNvSpPr/>
          <p:nvPr/>
        </p:nvSpPr>
        <p:spPr>
          <a:xfrm>
            <a:off x="4351338" y="4899025"/>
            <a:ext cx="804862" cy="760413"/>
          </a:xfrm>
          <a:prstGeom prst="downArrow">
            <a:avLst>
              <a:gd name="adj1" fmla="val 2327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D1A703D-50D8-3549-88B7-F01956E3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Pressure Reduction to Sea Level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9D072803-B646-4F49-B825-304510F55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Above 300 meters</a:t>
            </a:r>
            <a:r>
              <a:rPr lang="en-US" altLang="en-US" dirty="0">
                <a:ea typeface="ＭＳ Ｐゴシック" panose="020B0600070205080204" pitchFamily="34" charset="-128"/>
              </a:rPr>
              <a:t>, there are various corrections:  moisture correction, plateau correction, and others.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Often  problems in high terrain, particularly high valleys during cold conditions.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Cold air in high valleys does not mix out during day and is not representative of the free atmosphere.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Get CRAZY high sea level pressures.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75CA631-ABA0-AE4C-A68D-BFF85067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Terminology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48E33214-327F-FE46-A56B-671E0CD1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3275" cy="47371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Station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:  pressure measured at the elevation of the observing sensor at the surface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Surface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:  same thing, pressure measures at the surface.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Sea level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:  pressure adjusted (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reduced</a:t>
            </a:r>
            <a:r>
              <a:rPr lang="en-US" altLang="en-US" sz="3600" dirty="0">
                <a:ea typeface="ＭＳ Ｐゴシック" panose="020B0600070205080204" pitchFamily="34" charset="-128"/>
              </a:rPr>
              <a:t>) to sea level (0 elevation in meteorology)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3E7BDA37-E950-904C-B47D-BBBF49F4D98E}"/>
              </a:ext>
            </a:extLst>
          </p:cNvPr>
          <p:cNvSpPr/>
          <p:nvPr/>
        </p:nvSpPr>
        <p:spPr>
          <a:xfrm>
            <a:off x="1884363" y="2049463"/>
            <a:ext cx="6367462" cy="40767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A446292-3CD1-9542-97F9-E09F17256D88}"/>
              </a:ext>
            </a:extLst>
          </p:cNvPr>
          <p:cNvSpPr/>
          <p:nvPr/>
        </p:nvSpPr>
        <p:spPr>
          <a:xfrm rot="18941914">
            <a:off x="4192588" y="1270000"/>
            <a:ext cx="1597025" cy="1560513"/>
          </a:xfrm>
          <a:prstGeom prst="rtTriangl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</a:t>
            </a:r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9A9A04F0-DA02-F24B-B119-71D7AB3F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175" y="2147888"/>
            <a:ext cx="1592263" cy="38735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Cold air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CF2A7-53F1-A345-A733-4C462FEC3CF3}"/>
              </a:ext>
            </a:extLst>
          </p:cNvPr>
          <p:cNvCxnSpPr/>
          <p:nvPr/>
        </p:nvCxnSpPr>
        <p:spPr>
          <a:xfrm>
            <a:off x="925513" y="6126163"/>
            <a:ext cx="8218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5" name="TextBox 10">
            <a:extLst>
              <a:ext uri="{FF2B5EF4-FFF2-40B4-BE49-F238E27FC236}">
                <a16:creationId xmlns:a16="http://schemas.microsoft.com/office/drawing/2014/main" id="{B59AEFEB-D04B-BF46-8682-D27C1028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897188"/>
            <a:ext cx="171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Free Atmosphere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696F0D2-A40A-3342-8648-7AF4FE24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4" descr="A picture containing nature, rain&#10;&#10;Description automatically generated">
            <a:extLst>
              <a:ext uri="{FF2B5EF4-FFF2-40B4-BE49-F238E27FC236}">
                <a16:creationId xmlns:a16="http://schemas.microsoft.com/office/drawing/2014/main" id="{BD56ABFA-AA53-574D-B157-F464A292EB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3" y="947738"/>
            <a:ext cx="8242300" cy="5178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9B323D87-5109-7842-84F4-85A0886D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7890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E394E65-9B3D-EA4D-AB31-8512EC9AE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763" y="1600200"/>
            <a:ext cx="6594475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8419150-107C-CF41-A3D1-413D7B21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Model Pressure Reduction to Sea Level Can Have the Related Issues</a:t>
            </a:r>
          </a:p>
        </p:txBody>
      </p:sp>
      <p:pic>
        <p:nvPicPr>
          <p:cNvPr id="3891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664999B-FBEF-7941-BE20-313FA93D41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025" y="1487488"/>
            <a:ext cx="5368925" cy="53705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A689F554-2F5D-C54B-88E3-ED7B76E9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9938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61CE7AB-5C7F-6249-A5CA-AA49B8471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9" t="33774" r="8376" b="21681"/>
          <a:stretch>
            <a:fillRect/>
          </a:stretch>
        </p:blipFill>
        <p:spPr>
          <a:xfrm>
            <a:off x="1828800" y="274638"/>
            <a:ext cx="6307138" cy="62055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42A9B68-5C23-8040-BDC0-3749EA7C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0962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63204A4-DD9D-B849-A6BF-8FEEE64E2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657225"/>
            <a:ext cx="7640637" cy="60086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A23D824-CFAC-B14F-96BC-BBEF9488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81534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Both Sea Level Pressure and Station Pressure Have Substantial Diurnal Variations</a:t>
            </a:r>
          </a:p>
        </p:txBody>
      </p:sp>
      <p:sp>
        <p:nvSpPr>
          <p:cNvPr id="41986" name="Content Placeholder 4">
            <a:extLst>
              <a:ext uri="{FF2B5EF4-FFF2-40B4-BE49-F238E27FC236}">
                <a16:creationId xmlns:a16="http://schemas.microsoft.com/office/drawing/2014/main" id="{2D321D7B-AECE-6C4E-B7DC-0DB2B330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11425"/>
            <a:ext cx="7926387" cy="38893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Mainly due to thermal temperature variations in upper atmosphere.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Also driven by diurnal temperature changes at the surface.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171E038-095D-B74C-AE09-45D9984C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3010" name="Content Placeholder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C234D99C-0C31-0649-AB35-7F68F40B1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69" y="274638"/>
            <a:ext cx="8184531" cy="604234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2C2E87F-6CD6-8144-BB61-FAC53905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Diurnal (daily) SL pressure variations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03382A0-A7D6-4A48-B608-DE26EE9C1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Strong semidiurnal cycle (two maxima, two minima). Stronger in the tropics.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High pressure</a:t>
            </a:r>
            <a:r>
              <a:rPr lang="en-US" altLang="en-US" dirty="0">
                <a:ea typeface="ＭＳ Ｐゴシック" panose="020B0600070205080204" pitchFamily="34" charset="-128"/>
              </a:rPr>
              <a:t>:  10 AM (primary) and 10 PM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Low pressure:  </a:t>
            </a:r>
            <a:r>
              <a:rPr lang="en-US" altLang="en-US" dirty="0">
                <a:ea typeface="ＭＳ Ｐゴシック" panose="020B0600070205080204" pitchFamily="34" charset="-128"/>
              </a:rPr>
              <a:t>4 AM and 4 PM (primary)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Diurnal pressure changes can be large at certain times and can even mask weather system variations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Particularly in early afternoon between primary max and min.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171E038-095D-B74C-AE09-45D9984C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3010" name="Content Placeholder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C234D99C-0C31-0649-AB35-7F68F40B1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959" y="485616"/>
            <a:ext cx="7973801" cy="5886768"/>
          </a:xfrm>
        </p:spPr>
      </p:pic>
    </p:spTree>
    <p:extLst>
      <p:ext uri="{BB962C8B-B14F-4D97-AF65-F5344CB8AC3E}">
        <p14:creationId xmlns:p14="http://schemas.microsoft.com/office/powerpoint/2010/main" val="194149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07F5130-4750-A346-BC75-CA977ECE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Isobars of </a:t>
            </a:r>
            <a:r>
              <a:rPr lang="en-US" altLang="en-US" b="1" u="sng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sea level pressure 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are found on surface weather maps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12BF9BAA-3315-5048-BE89-91511CE8B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798638"/>
            <a:ext cx="58674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Isobars are </a:t>
            </a:r>
            <a:r>
              <a:rPr lang="en-US" altLang="en-US" b="1" dirty="0">
                <a:ea typeface="ＭＳ Ｐゴシック" panose="020B0600070205080204" pitchFamily="34" charset="-128"/>
              </a:rPr>
              <a:t>lines of constant or equal pressure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Labeled in hPa/mb (e.g., 996, 1000, 1004, etc.), typically every 4 hPa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256AE44-4C1E-C84E-8330-E2408C02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5701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8ED3C02A-8A27-EB4F-9E63-0ACE612A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07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Hypsometric Reduction Used by Most Numerical Models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ABBB453F-EF27-B94F-BCA1-B01FCB83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849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 time averaging of the surface temperature is employed. 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In order to calculate the mean temperature, the model "surface" temperature, and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standard atmosphere lapse rate </a:t>
            </a:r>
            <a:r>
              <a:rPr lang="en-US" altLang="en-US" b="1" dirty="0">
                <a:ea typeface="ＭＳ Ｐゴシック" panose="020B0600070205080204" pitchFamily="34" charset="-128"/>
              </a:rPr>
              <a:t>(6.5 C / 1000m) are used.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This is the lapse of the U.S. Standard Atmosphere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DFBD-8557-BE4B-898D-0E711789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Atmosphere is 6.5 C per km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51CC294-C59A-D44D-800C-1CCE8F61E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946" y="1417638"/>
            <a:ext cx="4715553" cy="4986563"/>
          </a:xfrm>
        </p:spPr>
      </p:pic>
    </p:spTree>
    <p:extLst>
      <p:ext uri="{BB962C8B-B14F-4D97-AF65-F5344CB8AC3E}">
        <p14:creationId xmlns:p14="http://schemas.microsoft.com/office/powerpoint/2010/main" val="2419937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4D2C-1B69-0B42-8747-86386CE9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5375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Often the free atmosphere has a different lapse rate than assumed in terrain and that can lead to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EC3F-F86E-804A-B47F-66C798A8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971800"/>
            <a:ext cx="7848600" cy="3588703"/>
          </a:xfrm>
        </p:spPr>
        <p:txBody>
          <a:bodyPr/>
          <a:lstStyle/>
          <a:p>
            <a:r>
              <a:rPr lang="en-US" b="1" dirty="0"/>
              <a:t>Can result in fictious pressure features in model output</a:t>
            </a:r>
          </a:p>
          <a:p>
            <a:r>
              <a:rPr lang="en-US" b="1" dirty="0"/>
              <a:t>And the fictious pressure features change during the day.</a:t>
            </a:r>
          </a:p>
        </p:txBody>
      </p:sp>
    </p:spTree>
    <p:extLst>
      <p:ext uri="{BB962C8B-B14F-4D97-AF65-F5344CB8AC3E}">
        <p14:creationId xmlns:p14="http://schemas.microsoft.com/office/powerpoint/2010/main" val="228215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546A-1698-1243-9FD5-3F161914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At night during warm season: results in </a:t>
            </a:r>
            <a:r>
              <a:rPr lang="en-US" b="1" dirty="0">
                <a:ea typeface="+mj-ea"/>
                <a:cs typeface="+mj-cs"/>
              </a:rPr>
              <a:t>phony troughs </a:t>
            </a:r>
            <a:r>
              <a:rPr lang="en-US" dirty="0">
                <a:ea typeface="+mj-ea"/>
                <a:cs typeface="+mj-cs"/>
              </a:rPr>
              <a:t>under terrain</a:t>
            </a:r>
          </a:p>
        </p:txBody>
      </p:sp>
      <p:pic>
        <p:nvPicPr>
          <p:cNvPr id="46083" name="Picture 3" descr="allfigs_dom2_noTerrain">
            <a:extLst>
              <a:ext uri="{FF2B5EF4-FFF2-40B4-BE49-F238E27FC236}">
                <a16:creationId xmlns:a16="http://schemas.microsoft.com/office/drawing/2014/main" id="{9CDDA430-0E84-F648-B786-867EF03E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5" y="1660525"/>
            <a:ext cx="70999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4" name="Object 2">
            <a:extLst>
              <a:ext uri="{FF2B5EF4-FFF2-40B4-BE49-F238E27FC236}">
                <a16:creationId xmlns:a16="http://schemas.microsoft.com/office/drawing/2014/main" id="{D00280B8-2024-B54F-A7CB-261ECD41B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413" y="5703888"/>
          <a:ext cx="548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Document" r:id="rId4" imgW="0" imgH="0" progId="Word.Document.12">
                  <p:link updateAutomatic="1"/>
                </p:oleObj>
              </mc:Choice>
              <mc:Fallback>
                <p:oleObj name="Document" r:id="rId4" imgW="0" imgH="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5703888"/>
                        <a:ext cx="548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25BB11A-9208-DF4A-98CC-91BC770E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113"/>
            <a:ext cx="8440738" cy="9080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Why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4AA76D5-2408-DC40-87AA-7AC692E1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616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Models usually use the U.S. Standard Atmosphere for pressure reduction (also called the Shuell Method).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During the night, as the lower atmosphere stabilizes, the free (real) atmosphere can have a smaller decrease of temperature with height than the U.S. Standard Atmosphere at low levels (smaller lapse rate). 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This produces an artificial pressure gradient, with unreasonable low pressure under terrain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6026-F837-5448-AA16-4E93D231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 Nighttime Situation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D80A0E76-AB06-4547-83CF-B1B63A4BEBE2}"/>
              </a:ext>
            </a:extLst>
          </p:cNvPr>
          <p:cNvSpPr/>
          <p:nvPr/>
        </p:nvSpPr>
        <p:spPr>
          <a:xfrm>
            <a:off x="3986867" y="2546866"/>
            <a:ext cx="4130040" cy="185166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1km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2B4AA3-3131-2B4F-A512-334FA275A7F9}"/>
              </a:ext>
            </a:extLst>
          </p:cNvPr>
          <p:cNvCxnSpPr/>
          <p:nvPr/>
        </p:nvCxnSpPr>
        <p:spPr>
          <a:xfrm>
            <a:off x="457200" y="4427220"/>
            <a:ext cx="8229600" cy="0"/>
          </a:xfrm>
          <a:prstGeom prst="line">
            <a:avLst/>
          </a:prstGeom>
          <a:ln w="793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007BB7-11CE-DC43-A3DD-C7FC13C54D9A}"/>
              </a:ext>
            </a:extLst>
          </p:cNvPr>
          <p:cNvCxnSpPr>
            <a:cxnSpLocks/>
          </p:cNvCxnSpPr>
          <p:nvPr/>
        </p:nvCxnSpPr>
        <p:spPr>
          <a:xfrm>
            <a:off x="6850380" y="2575560"/>
            <a:ext cx="0" cy="185166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B32F197-C52E-3A4D-83F9-26953339B2B1}"/>
              </a:ext>
            </a:extLst>
          </p:cNvPr>
          <p:cNvSpPr txBox="1"/>
          <p:nvPr/>
        </p:nvSpPr>
        <p:spPr>
          <a:xfrm>
            <a:off x="54864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5D6DB8-C58F-AF4B-84D4-629C61E8BCCA}"/>
              </a:ext>
            </a:extLst>
          </p:cNvPr>
          <p:cNvCxnSpPr>
            <a:cxnSpLocks/>
          </p:cNvCxnSpPr>
          <p:nvPr/>
        </p:nvCxnSpPr>
        <p:spPr>
          <a:xfrm>
            <a:off x="5779771" y="2636520"/>
            <a:ext cx="0" cy="175057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D2458F-6FF3-4449-AE51-9BF95028662E}"/>
              </a:ext>
            </a:extLst>
          </p:cNvPr>
          <p:cNvSpPr txBox="1"/>
          <p:nvPr/>
        </p:nvSpPr>
        <p:spPr>
          <a:xfrm>
            <a:off x="5320619" y="409801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E19F2-64EA-9F4C-BC4F-86B11B80DEA2}"/>
              </a:ext>
            </a:extLst>
          </p:cNvPr>
          <p:cNvSpPr txBox="1"/>
          <p:nvPr/>
        </p:nvSpPr>
        <p:spPr>
          <a:xfrm>
            <a:off x="4937760" y="319278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Standard</a:t>
            </a:r>
          </a:p>
          <a:p>
            <a:r>
              <a:rPr lang="en-US" dirty="0"/>
              <a:t>Atmosphere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8C705A-AD1F-814E-8137-C30475EF32E7}"/>
              </a:ext>
            </a:extLst>
          </p:cNvPr>
          <p:cNvCxnSpPr>
            <a:cxnSpLocks/>
          </p:cNvCxnSpPr>
          <p:nvPr/>
        </p:nvCxnSpPr>
        <p:spPr>
          <a:xfrm>
            <a:off x="632460" y="2535436"/>
            <a:ext cx="417576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1F1DF7-B7D4-D64B-A79B-5B44D04F997E}"/>
              </a:ext>
            </a:extLst>
          </p:cNvPr>
          <p:cNvSpPr txBox="1"/>
          <p:nvPr/>
        </p:nvSpPr>
        <p:spPr>
          <a:xfrm>
            <a:off x="598325" y="319278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</a:t>
            </a:r>
          </a:p>
          <a:p>
            <a:r>
              <a:rPr lang="en-US" dirty="0"/>
              <a:t>Atmosphere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DD7DD0-36CD-E04E-8C01-0955F9178ADD}"/>
              </a:ext>
            </a:extLst>
          </p:cNvPr>
          <p:cNvSpPr txBox="1"/>
          <p:nvPr/>
        </p:nvSpPr>
        <p:spPr>
          <a:xfrm>
            <a:off x="2120753" y="2362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E73E35-6B66-0342-BEF7-C3ECCA87AE94}"/>
              </a:ext>
            </a:extLst>
          </p:cNvPr>
          <p:cNvSpPr txBox="1"/>
          <p:nvPr/>
        </p:nvSpPr>
        <p:spPr>
          <a:xfrm>
            <a:off x="2184872" y="40980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9C7CE-E54D-F14D-99DF-4746FAB8E996}"/>
              </a:ext>
            </a:extLst>
          </p:cNvPr>
          <p:cNvSpPr txBox="1"/>
          <p:nvPr/>
        </p:nvSpPr>
        <p:spPr>
          <a:xfrm>
            <a:off x="4094946" y="33947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warmer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E94C09-0F55-6B44-8ACB-BFF97A596848}"/>
              </a:ext>
            </a:extLst>
          </p:cNvPr>
          <p:cNvSpPr txBox="1"/>
          <p:nvPr/>
        </p:nvSpPr>
        <p:spPr>
          <a:xfrm>
            <a:off x="2434001" y="328390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27B93-849B-934B-8F55-8FF8FDED0386}"/>
              </a:ext>
            </a:extLst>
          </p:cNvPr>
          <p:cNvSpPr txBox="1"/>
          <p:nvPr/>
        </p:nvSpPr>
        <p:spPr>
          <a:xfrm>
            <a:off x="3188335" y="151062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pressure at 1 km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0130A8-6FC7-6948-BB91-173BD07BB3D1}"/>
              </a:ext>
            </a:extLst>
          </p:cNvPr>
          <p:cNvCxnSpPr/>
          <p:nvPr/>
        </p:nvCxnSpPr>
        <p:spPr>
          <a:xfrm flipH="1">
            <a:off x="2840522" y="1963778"/>
            <a:ext cx="702778" cy="455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ECEBF9-0425-664A-A5B4-ECEBCD92C5B3}"/>
              </a:ext>
            </a:extLst>
          </p:cNvPr>
          <p:cNvCxnSpPr>
            <a:cxnSpLocks/>
          </p:cNvCxnSpPr>
          <p:nvPr/>
        </p:nvCxnSpPr>
        <p:spPr>
          <a:xfrm>
            <a:off x="4292265" y="1878093"/>
            <a:ext cx="797829" cy="569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E38E80B-BED2-0647-9919-6CEE1E6D6461}"/>
              </a:ext>
            </a:extLst>
          </p:cNvPr>
          <p:cNvSpPr txBox="1"/>
          <p:nvPr/>
        </p:nvSpPr>
        <p:spPr>
          <a:xfrm>
            <a:off x="5619751" y="4527392"/>
            <a:ext cx="97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SLP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48C847-E1B9-B44A-B774-2E4D535246A2}"/>
              </a:ext>
            </a:extLst>
          </p:cNvPr>
          <p:cNvSpPr txBox="1"/>
          <p:nvPr/>
        </p:nvSpPr>
        <p:spPr>
          <a:xfrm>
            <a:off x="1851660" y="458319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SLP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6CFDB7-1B1E-414B-84D3-275420BA15C1}"/>
              </a:ext>
            </a:extLst>
          </p:cNvPr>
          <p:cNvSpPr txBox="1"/>
          <p:nvPr/>
        </p:nvSpPr>
        <p:spPr>
          <a:xfrm>
            <a:off x="369569" y="5355550"/>
            <a:ext cx="840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Thus, the model atmosphere under terrain is warmer than in the real world producing unrealistic low pressure.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Away from terrain there are no reduction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03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546A-1698-1243-9FD5-3F161914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At night during warm season: results in </a:t>
            </a:r>
            <a:r>
              <a:rPr lang="en-US" b="1" dirty="0">
                <a:ea typeface="+mj-ea"/>
                <a:cs typeface="+mj-cs"/>
              </a:rPr>
              <a:t>phony troughs </a:t>
            </a:r>
            <a:r>
              <a:rPr lang="en-US" dirty="0">
                <a:ea typeface="+mj-ea"/>
                <a:cs typeface="+mj-cs"/>
              </a:rPr>
              <a:t>under terrain</a:t>
            </a:r>
          </a:p>
        </p:txBody>
      </p:sp>
      <p:pic>
        <p:nvPicPr>
          <p:cNvPr id="46083" name="Picture 3" descr="allfigs_dom2_noTerrain">
            <a:extLst>
              <a:ext uri="{FF2B5EF4-FFF2-40B4-BE49-F238E27FC236}">
                <a16:creationId xmlns:a16="http://schemas.microsoft.com/office/drawing/2014/main" id="{9CDDA430-0E84-F648-B786-867EF03E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5" y="1660525"/>
            <a:ext cx="70999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4" name="Object 2">
            <a:extLst>
              <a:ext uri="{FF2B5EF4-FFF2-40B4-BE49-F238E27FC236}">
                <a16:creationId xmlns:a16="http://schemas.microsoft.com/office/drawing/2014/main" id="{D00280B8-2024-B54F-A7CB-261ECD41B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413" y="5703888"/>
          <a:ext cx="548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Document" r:id="rId4" imgW="0" imgH="0" progId="Word.Document.12">
                  <p:link updateAutomatic="1"/>
                </p:oleObj>
              </mc:Choice>
              <mc:Fallback>
                <p:oleObj name="Document" r:id="rId4" imgW="0" imgH="0" progId="Word.Document.12">
                  <p:link updateAutomatic="1"/>
                  <p:pic>
                    <p:nvPicPr>
                      <p:cNvPr id="46084" name="Object 2">
                        <a:extLst>
                          <a:ext uri="{FF2B5EF4-FFF2-40B4-BE49-F238E27FC236}">
                            <a16:creationId xmlns:a16="http://schemas.microsoft.com/office/drawing/2014/main" id="{D00280B8-2024-B54F-A7CB-261ECD41B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5703888"/>
                        <a:ext cx="548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131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A439-04DC-6C4D-8FB4-59F64C98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889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During the day, there phony trough inland at low elevations</a:t>
            </a:r>
          </a:p>
        </p:txBody>
      </p:sp>
      <p:pic>
        <p:nvPicPr>
          <p:cNvPr id="49154" name="Content Placeholder 3" descr="mwr-d-12-00078.1-f5.jpeg">
            <a:extLst>
              <a:ext uri="{FF2B5EF4-FFF2-40B4-BE49-F238E27FC236}">
                <a16:creationId xmlns:a16="http://schemas.microsoft.com/office/drawing/2014/main" id="{B5240333-B2CC-0E48-893E-E9CF1CF73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6" r="-6516"/>
          <a:stretch>
            <a:fillRect/>
          </a:stretch>
        </p:blipFill>
        <p:spPr>
          <a:xfrm>
            <a:off x="457200" y="1231900"/>
            <a:ext cx="8229600" cy="4525963"/>
          </a:xfrm>
        </p:spPr>
      </p:pic>
      <p:sp>
        <p:nvSpPr>
          <p:cNvPr id="49155" name="TextBox 4">
            <a:extLst>
              <a:ext uri="{FF2B5EF4-FFF2-40B4-BE49-F238E27FC236}">
                <a16:creationId xmlns:a16="http://schemas.microsoft.com/office/drawing/2014/main" id="{6C80283B-180A-294E-BE5B-499E04DD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5757863"/>
            <a:ext cx="799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Fig. 5. Composites of sea level pressure (solid lines, hPa) and 1000-hPa temperature (color shading, °C) using the (left) Shuell and (right) Mesinger methods for JJA at 0000 UTC.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67E5B9B8-07A0-D246-922C-48D762A0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Why?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FF1FFEF6-549E-F84A-85A0-8F34D38E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During day, the real atmosphere over the Central Valley is near dry adiabatic (9.8 C per km), while over the mountains we assume U.S. Standard atmosphere valley (6.5C per km).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Becomes cooler at low levels inside the mountains…thus higher pressure.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DA01-E153-3A4C-9A16-3C9F2D47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Altimeter Setting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B285B2-487E-F94F-838B-FDB49662B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900" y="1755776"/>
            <a:ext cx="4525803" cy="30172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BFA2A-DE13-4748-870F-2CCD52A4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60" y="2057718"/>
            <a:ext cx="2489200" cy="2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EEC2EC-3970-1549-8AC1-06AE95D3C31D}"/>
              </a:ext>
            </a:extLst>
          </p:cNvPr>
          <p:cNvSpPr txBox="1"/>
          <p:nvPr/>
        </p:nvSpPr>
        <p:spPr>
          <a:xfrm>
            <a:off x="1007245" y="5176838"/>
            <a:ext cx="73595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Altimeters Used in Aircraft to Determine</a:t>
            </a:r>
          </a:p>
          <a:p>
            <a:r>
              <a:rPr lang="en-US" sz="3200" dirty="0"/>
              <a:t>Elevation Above Airports</a:t>
            </a:r>
          </a:p>
        </p:txBody>
      </p:sp>
    </p:spTree>
    <p:extLst>
      <p:ext uri="{BB962C8B-B14F-4D97-AF65-F5344CB8AC3E}">
        <p14:creationId xmlns:p14="http://schemas.microsoft.com/office/powerpoint/2010/main" val="311475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6183435-D420-BE44-BF68-ED524AD5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Models Can Provide Sea Level Level Pressure </a:t>
            </a:r>
          </a:p>
        </p:txBody>
      </p:sp>
      <p:pic>
        <p:nvPicPr>
          <p:cNvPr id="19458" name="Content Placeholder 3" descr="wa_slp.12.0000.gif">
            <a:extLst>
              <a:ext uri="{FF2B5EF4-FFF2-40B4-BE49-F238E27FC236}">
                <a16:creationId xmlns:a16="http://schemas.microsoft.com/office/drawing/2014/main" id="{CE10F33F-7202-7041-A0BE-7B6A297420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r="6046"/>
          <a:stretch>
            <a:fillRect/>
          </a:stretch>
        </p:blipFill>
        <p:spPr>
          <a:xfrm>
            <a:off x="2647950" y="1681163"/>
            <a:ext cx="4494213" cy="449262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12EF-BA82-B447-BAF4-3B21A57C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Altimeter Setting Is an Alternative Form of Sea Level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41FF-BB01-9B44-8171-0F69E9C9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90" y="1417638"/>
            <a:ext cx="8465820" cy="4525963"/>
          </a:xfrm>
        </p:spPr>
        <p:txBody>
          <a:bodyPr/>
          <a:lstStyle/>
          <a:p>
            <a:r>
              <a:rPr lang="en-US" dirty="0"/>
              <a:t>In fact, it is the most frequently provided pressure measurement.</a:t>
            </a:r>
          </a:p>
          <a:p>
            <a:r>
              <a:rPr lang="en-US" dirty="0"/>
              <a:t>Altimeter setting is sea level pressure assuming the U.S. Standard Atmosphere temperature structure.</a:t>
            </a:r>
          </a:p>
          <a:p>
            <a:r>
              <a:rPr lang="en-US" dirty="0"/>
              <a:t>The altimeter setting at the arriving airport is communicated to the pilot, who puts into the altimeter. </a:t>
            </a:r>
          </a:p>
          <a:p>
            <a:r>
              <a:rPr lang="en-US" dirty="0"/>
              <a:t>The result is that altimeter will give the proper elevation of the runway.</a:t>
            </a:r>
          </a:p>
        </p:txBody>
      </p:sp>
    </p:spTree>
    <p:extLst>
      <p:ext uri="{BB962C8B-B14F-4D97-AF65-F5344CB8AC3E}">
        <p14:creationId xmlns:p14="http://schemas.microsoft.com/office/powerpoint/2010/main" val="3694976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5E68-1335-2440-8E7B-625E82B6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458"/>
            <a:ext cx="8229600" cy="1143000"/>
          </a:xfrm>
        </p:spPr>
        <p:txBody>
          <a:bodyPr/>
          <a:lstStyle/>
          <a:p>
            <a:r>
              <a:rPr lang="en-US" dirty="0"/>
              <a:t>Altimeter is given in inches of mercury. (remember avg. SLP is 29.92 inches)</a:t>
            </a:r>
          </a:p>
        </p:txBody>
      </p:sp>
      <p:pic>
        <p:nvPicPr>
          <p:cNvPr id="5" name="Content Placeholder 4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4F16D8B6-C9E1-0840-809F-F3D1A981F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53" y="1944374"/>
            <a:ext cx="7268587" cy="41436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2023A-7F94-E647-A138-2DFCB03C58B0}"/>
              </a:ext>
            </a:extLst>
          </p:cNvPr>
          <p:cNvSpPr txBox="1"/>
          <p:nvPr/>
        </p:nvSpPr>
        <p:spPr>
          <a:xfrm>
            <a:off x="1973580" y="6271260"/>
            <a:ext cx="407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007 is 30.07 inch,  011 is 30.11 inches</a:t>
            </a:r>
          </a:p>
        </p:txBody>
      </p:sp>
    </p:spTree>
    <p:extLst>
      <p:ext uri="{BB962C8B-B14F-4D97-AF65-F5344CB8AC3E}">
        <p14:creationId xmlns:p14="http://schemas.microsoft.com/office/powerpoint/2010/main" val="339579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A16B37-EDDF-6246-89F0-F03218B91C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The Altimeter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Equation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A16B37-EDDF-6246-89F0-F03218B91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5" t="-23077" r="-772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0A6BD-545C-D849-A22D-20F88EA3D4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hypsometric equation with U.S. Standard Atmosphere lapse rate.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[1−(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aseline="30000" dirty="0"/>
                  <a:t>/g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T</a:t>
                </a:r>
                <a:r>
                  <a:rPr lang="en-US" baseline="-25000" dirty="0"/>
                  <a:t>0</a:t>
                </a:r>
                <a:r>
                  <a:rPr lang="en-US" dirty="0"/>
                  <a:t> is the temperature at sea level,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the U.S. Standard Lapse Rate (6.5 C per km)</a:t>
                </a:r>
              </a:p>
              <a:p>
                <a:r>
                  <a:rPr lang="en-US" dirty="0"/>
                  <a:t> At z=o, p =p</a:t>
                </a:r>
                <a:r>
                  <a:rPr lang="en-US" baseline="-25000" dirty="0"/>
                  <a:t>0</a:t>
                </a:r>
              </a:p>
              <a:p>
                <a:r>
                  <a:rPr lang="en-US" dirty="0"/>
                  <a:t>At the airport, the can calculate p</a:t>
                </a:r>
                <a:r>
                  <a:rPr lang="en-US" baseline="-25000" dirty="0"/>
                  <a:t>0</a:t>
                </a:r>
                <a:r>
                  <a:rPr lang="en-US" dirty="0"/>
                  <a:t> since they has p (or p</a:t>
                </a:r>
                <a:r>
                  <a:rPr lang="en-US" baseline="-25000" dirty="0"/>
                  <a:t>s</a:t>
                </a:r>
                <a:r>
                  <a:rPr lang="en-US" dirty="0"/>
                  <a:t> or p</a:t>
                </a:r>
                <a:r>
                  <a:rPr lang="en-US" baseline="-25000" dirty="0"/>
                  <a:t>g</a:t>
                </a:r>
                <a:r>
                  <a:rPr lang="en-US" dirty="0"/>
                  <a:t>) and Z</a:t>
                </a:r>
                <a:r>
                  <a:rPr lang="en-US" baseline="-25000" dirty="0"/>
                  <a:t>g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0A6BD-545C-D849-A22D-20F88EA3D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681" r="-1543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667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07E0-82D3-704E-A5E3-50EA4DAC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Altimeter Setting</a:t>
            </a:r>
          </a:p>
        </p:txBody>
      </p:sp>
      <p:pic>
        <p:nvPicPr>
          <p:cNvPr id="5" name="Content Placeholder 4" descr="A large airplane taking off&#10;&#10;Description automatically generated with low confidence">
            <a:extLst>
              <a:ext uri="{FF2B5EF4-FFF2-40B4-BE49-F238E27FC236}">
                <a16:creationId xmlns:a16="http://schemas.microsoft.com/office/drawing/2014/main" id="{D038ED04-B609-984D-98A7-AAA56FE3B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390" y="3543300"/>
            <a:ext cx="5319219" cy="29858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39C036-C029-6B47-A7D1-55CD16605A2C}"/>
              </a:ext>
            </a:extLst>
          </p:cNvPr>
          <p:cNvSpPr txBox="1"/>
          <p:nvPr/>
        </p:nvSpPr>
        <p:spPr>
          <a:xfrm>
            <a:off x="1425398" y="1417638"/>
            <a:ext cx="7048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aircraft has the updated altimeter setting (p</a:t>
            </a:r>
            <a:r>
              <a:rPr lang="en-US" sz="3200" baseline="-25000" dirty="0"/>
              <a:t>0</a:t>
            </a:r>
            <a:r>
              <a:rPr lang="en-US" sz="3200" dirty="0"/>
              <a:t>) from the airport and p on the plane, it should have the right z when it lands.</a:t>
            </a:r>
          </a:p>
        </p:txBody>
      </p:sp>
    </p:spTree>
    <p:extLst>
      <p:ext uri="{BB962C8B-B14F-4D97-AF65-F5344CB8AC3E}">
        <p14:creationId xmlns:p14="http://schemas.microsoft.com/office/powerpoint/2010/main" val="1736425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17FD-36B3-F34A-AB47-9F3683E1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Derivation of the Altimeter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05059A-F06D-014C-8EEC-ED311EA1E746}"/>
                  </a:ext>
                </a:extLst>
              </p:cNvPr>
              <p:cNvSpPr txBox="1"/>
              <p:nvPr/>
            </p:nvSpPr>
            <p:spPr>
              <a:xfrm>
                <a:off x="1287780" y="2121396"/>
                <a:ext cx="5135880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6.5Ckm</a:t>
                </a:r>
                <a:r>
                  <a:rPr lang="en-US" sz="3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</a:t>
                </a:r>
                <a:r>
                  <a:rPr lang="en-U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=288K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05059A-F06D-014C-8EEC-ED311EA1E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" y="2121396"/>
                <a:ext cx="5135880" cy="1261884"/>
              </a:xfrm>
              <a:prstGeom prst="rect">
                <a:avLst/>
              </a:prstGeom>
              <a:blipFill>
                <a:blip r:embed="rId2"/>
                <a:stretch>
                  <a:fillRect l="-2716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1B9DCB7-2D23-C646-8D81-66F86BDBC5EA}"/>
              </a:ext>
            </a:extLst>
          </p:cNvPr>
          <p:cNvSpPr txBox="1"/>
          <p:nvPr/>
        </p:nvSpPr>
        <p:spPr>
          <a:xfrm>
            <a:off x="1211977" y="1797784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 with assumed vertical temperature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3E784-BEAA-6547-87A6-AD7AEE388D2C}"/>
              </a:ext>
            </a:extLst>
          </p:cNvPr>
          <p:cNvSpPr txBox="1"/>
          <p:nvPr/>
        </p:nvSpPr>
        <p:spPr>
          <a:xfrm>
            <a:off x="1074421" y="3220582"/>
            <a:ext cx="755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Then begin with differential form of hypsometric equation (hydrostatic and perfect gas law combined.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1A4439-A590-3B49-92C3-520F338EF509}"/>
                  </a:ext>
                </a:extLst>
              </p:cNvPr>
              <p:cNvSpPr txBox="1"/>
              <p:nvPr/>
            </p:nvSpPr>
            <p:spPr>
              <a:xfrm>
                <a:off x="2645040" y="3991463"/>
                <a:ext cx="2205091" cy="890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1A4439-A590-3B49-92C3-520F338EF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40" y="3991463"/>
                <a:ext cx="2205091" cy="890565"/>
              </a:xfrm>
              <a:prstGeom prst="rect">
                <a:avLst/>
              </a:prstGeom>
              <a:blipFill>
                <a:blip r:embed="rId3"/>
                <a:stretch>
                  <a:fillRect l="-4571" t="-2817" r="-2286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795430-28DB-E649-B511-961523768E57}"/>
                  </a:ext>
                </a:extLst>
              </p:cNvPr>
              <p:cNvSpPr/>
              <p:nvPr/>
            </p:nvSpPr>
            <p:spPr>
              <a:xfrm>
                <a:off x="2527957" y="5186224"/>
                <a:ext cx="4202945" cy="111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795430-28DB-E649-B511-961523768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57" y="5186224"/>
                <a:ext cx="4202945" cy="1114664"/>
              </a:xfrm>
              <a:prstGeom prst="rect">
                <a:avLst/>
              </a:prstGeom>
              <a:blipFill>
                <a:blip r:embed="rId4"/>
                <a:stretch>
                  <a:fillRect l="-604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931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74B5DF-CA9D-4B4A-BEB2-CE639B15CB89}"/>
                  </a:ext>
                </a:extLst>
              </p:cNvPr>
              <p:cNvSpPr/>
              <p:nvPr/>
            </p:nvSpPr>
            <p:spPr>
              <a:xfrm>
                <a:off x="2943349" y="694987"/>
                <a:ext cx="3053591" cy="667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74B5DF-CA9D-4B4A-BEB2-CE639B15C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49" y="694987"/>
                <a:ext cx="3053591" cy="667427"/>
              </a:xfrm>
              <a:prstGeom prst="rect">
                <a:avLst/>
              </a:prstGeom>
              <a:blipFill>
                <a:blip r:embed="rId2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816881-2076-E346-97A2-CFEFF9022CFB}"/>
              </a:ext>
            </a:extLst>
          </p:cNvPr>
          <p:cNvSpPr txBox="1"/>
          <p:nvPr/>
        </p:nvSpPr>
        <p:spPr>
          <a:xfrm>
            <a:off x="2630891" y="1554480"/>
            <a:ext cx="388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Integrating from SL to z, and P0 to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B7E6A0-43CC-124A-9731-0F13C402FD34}"/>
                  </a:ext>
                </a:extLst>
              </p:cNvPr>
              <p:cNvSpPr txBox="1"/>
              <p:nvPr/>
            </p:nvSpPr>
            <p:spPr>
              <a:xfrm>
                <a:off x="2572139" y="2179320"/>
                <a:ext cx="5299321" cy="681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ln ((T</a:t>
                </a:r>
                <a:r>
                  <a:rPr lang="en-US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z)/T</a:t>
                </a:r>
                <a:r>
                  <a:rPr lang="en-US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B7E6A0-43CC-124A-9731-0F13C402F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39" y="2179320"/>
                <a:ext cx="5299321" cy="681469"/>
              </a:xfrm>
              <a:prstGeom prst="rect">
                <a:avLst/>
              </a:prstGeom>
              <a:blipFill>
                <a:blip r:embed="rId3"/>
                <a:stretch>
                  <a:fillRect l="-239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A4D537-2CC7-A940-914C-981F31895DBD}"/>
                  </a:ext>
                </a:extLst>
              </p:cNvPr>
              <p:cNvSpPr/>
              <p:nvPr/>
            </p:nvSpPr>
            <p:spPr>
              <a:xfrm>
                <a:off x="2714750" y="3594505"/>
                <a:ext cx="4310890" cy="805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[1−(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3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/g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A4D537-2CC7-A940-914C-981F3189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50" y="3594505"/>
                <a:ext cx="4310890" cy="805413"/>
              </a:xfrm>
              <a:prstGeom prst="rect">
                <a:avLst/>
              </a:prstGeom>
              <a:blipFill>
                <a:blip r:embed="rId4"/>
                <a:stretch>
                  <a:fillRect t="-3125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>
            <a:extLst>
              <a:ext uri="{FF2B5EF4-FFF2-40B4-BE49-F238E27FC236}">
                <a16:creationId xmlns:a16="http://schemas.microsoft.com/office/drawing/2014/main" id="{A6AA44CD-FC0D-3D43-B629-5DC6285CAEE3}"/>
              </a:ext>
            </a:extLst>
          </p:cNvPr>
          <p:cNvSpPr/>
          <p:nvPr/>
        </p:nvSpPr>
        <p:spPr>
          <a:xfrm>
            <a:off x="4411980" y="3116297"/>
            <a:ext cx="579120" cy="4498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3FC8B-5BD9-CC44-A2C8-A12DB53AC1B3}"/>
              </a:ext>
            </a:extLst>
          </p:cNvPr>
          <p:cNvSpPr txBox="1"/>
          <p:nvPr/>
        </p:nvSpPr>
        <p:spPr>
          <a:xfrm>
            <a:off x="745377" y="4906074"/>
            <a:ext cx="8025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Reminder:  z=0, p=p</a:t>
            </a:r>
            <a:r>
              <a:rPr lang="en-US" sz="2800" baseline="-25000" dirty="0"/>
              <a:t>0</a:t>
            </a:r>
            <a:r>
              <a:rPr lang="en-US" sz="2800" dirty="0"/>
              <a:t>.</a:t>
            </a:r>
          </a:p>
          <a:p>
            <a:r>
              <a:rPr lang="en-US" sz="2800" dirty="0"/>
              <a:t>Altimeter setting is SLP calculated using the US Standard Atmosphere</a:t>
            </a:r>
          </a:p>
        </p:txBody>
      </p:sp>
    </p:spTree>
    <p:extLst>
      <p:ext uri="{BB962C8B-B14F-4D97-AF65-F5344CB8AC3E}">
        <p14:creationId xmlns:p14="http://schemas.microsoft.com/office/powerpoint/2010/main" val="3221880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BBA7-79D6-404F-B7F8-E15C75DB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Altimeter Setting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93F3-E791-5D4D-8C2E-1D3860EAC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Virtually every airport reports Altimeter Setting</a:t>
            </a:r>
          </a:p>
          <a:p>
            <a:r>
              <a:rPr lang="en-US" dirty="0"/>
              <a:t>In some ways is better than classic SLP because not as influenced by surface temperatures and diurnal effects.</a:t>
            </a:r>
          </a:p>
          <a:p>
            <a:r>
              <a:rPr lang="en-US" dirty="0"/>
              <a:t>Reported in inches of mercury (e.g., 30.06)</a:t>
            </a:r>
          </a:p>
          <a:p>
            <a:r>
              <a:rPr lang="en-US" dirty="0"/>
              <a:t>Not as much resolution as SLP.  SLP is reported in tenths of hPa (e.g., 1013.2), while SLP to nearest .01 inch (which is ~.3hPa)</a:t>
            </a:r>
          </a:p>
        </p:txBody>
      </p:sp>
    </p:spTree>
    <p:extLst>
      <p:ext uri="{BB962C8B-B14F-4D97-AF65-F5344CB8AC3E}">
        <p14:creationId xmlns:p14="http://schemas.microsoft.com/office/powerpoint/2010/main" val="3155805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56D3-F1CB-7847-AFA8-DD4316AE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EB0F9B7-AE51-874D-B055-399678286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06" y="640080"/>
            <a:ext cx="7925194" cy="4967923"/>
          </a:xfrm>
        </p:spPr>
      </p:pic>
    </p:spTree>
    <p:extLst>
      <p:ext uri="{BB962C8B-B14F-4D97-AF65-F5344CB8AC3E}">
        <p14:creationId xmlns:p14="http://schemas.microsoft.com/office/powerpoint/2010/main" val="58805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0FD137E-1E01-0A4F-8536-E343DCD9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Why use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sea level pressure </a:t>
            </a:r>
            <a:r>
              <a:rPr lang="en-US" altLang="en-US" sz="40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rather than </a:t>
            </a:r>
            <a:r>
              <a:rPr lang="en-US" altLang="en-US" sz="4000" b="1" u="sng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station pressure</a:t>
            </a:r>
            <a:r>
              <a:rPr lang="en-US" altLang="en-US" sz="40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C23CFB75-39DE-094D-B6CC-986D456F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88" y="2743200"/>
            <a:ext cx="7162800" cy="2971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pressure variations on weather maps would be dominated by terrain changes if station or surface pressure was plotted.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But sea level pressure does have its issues, particularly in high terrain.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347E5B9-A4E0-D845-B95C-D43A3571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9413"/>
            <a:ext cx="8153400" cy="4032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ea typeface="ＭＳ Ｐゴシック" panose="020B0600070205080204" pitchFamily="34" charset="-128"/>
              </a:rPr>
              <a:t>If station or surface pressure plotted</a:t>
            </a:r>
          </a:p>
        </p:txBody>
      </p:sp>
      <p:pic>
        <p:nvPicPr>
          <p:cNvPr id="21506" name="Content Placeholder 3">
            <a:extLst>
              <a:ext uri="{FF2B5EF4-FFF2-40B4-BE49-F238E27FC236}">
                <a16:creationId xmlns:a16="http://schemas.microsoft.com/office/drawing/2014/main" id="{4A9A86F9-1803-6E48-9780-DB2D2A521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942975"/>
            <a:ext cx="6950075" cy="4738688"/>
          </a:xfrm>
        </p:spPr>
      </p:pic>
      <p:sp>
        <p:nvSpPr>
          <p:cNvPr id="21507" name="Oval 4">
            <a:extLst>
              <a:ext uri="{FF2B5EF4-FFF2-40B4-BE49-F238E27FC236}">
                <a16:creationId xmlns:a16="http://schemas.microsoft.com/office/drawing/2014/main" id="{520E8826-2000-DD4E-B075-4C0BF9D3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05000"/>
            <a:ext cx="914400" cy="2133600"/>
          </a:xfrm>
          <a:prstGeom prst="ellips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21508" name="Oval 5">
            <a:extLst>
              <a:ext uri="{FF2B5EF4-FFF2-40B4-BE49-F238E27FC236}">
                <a16:creationId xmlns:a16="http://schemas.microsoft.com/office/drawing/2014/main" id="{4F440946-CC84-DA42-9BC3-47423FDD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32138"/>
            <a:ext cx="409575" cy="838200"/>
          </a:xfrm>
          <a:prstGeom prst="ellips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21509" name="Oval 6">
            <a:extLst>
              <a:ext uri="{FF2B5EF4-FFF2-40B4-BE49-F238E27FC236}">
                <a16:creationId xmlns:a16="http://schemas.microsoft.com/office/drawing/2014/main" id="{11FC67A3-AA50-2748-94C1-6F0AA2595B07}"/>
              </a:ext>
            </a:extLst>
          </p:cNvPr>
          <p:cNvSpPr>
            <a:spLocks noChangeArrowheads="1"/>
          </p:cNvSpPr>
          <p:nvPr/>
        </p:nvSpPr>
        <p:spPr bwMode="auto">
          <a:xfrm rot="1717421">
            <a:off x="5740400" y="1801813"/>
            <a:ext cx="414338" cy="2438400"/>
          </a:xfrm>
          <a:prstGeom prst="ellips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6EC7F7-2B09-4449-BE4F-14614DFD8B5B}"/>
              </a:ext>
            </a:extLst>
          </p:cNvPr>
          <p:cNvSpPr/>
          <p:nvPr/>
        </p:nvSpPr>
        <p:spPr>
          <a:xfrm>
            <a:off x="2668588" y="2560638"/>
            <a:ext cx="606425" cy="922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charset="0"/>
                <a:ea typeface="ＭＳ Ｐゴシック" charset="-128"/>
              </a:rPr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30727-CFDD-4C45-B989-33171871CDB0}"/>
              </a:ext>
            </a:extLst>
          </p:cNvPr>
          <p:cNvSpPr/>
          <p:nvPr/>
        </p:nvSpPr>
        <p:spPr>
          <a:xfrm>
            <a:off x="5562600" y="2703513"/>
            <a:ext cx="608013" cy="923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charset="0"/>
                <a:ea typeface="ＭＳ Ｐゴシック" charset="-128"/>
              </a:rPr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672A9-EC7C-CE4F-B22E-9DA110C01356}"/>
              </a:ext>
            </a:extLst>
          </p:cNvPr>
          <p:cNvSpPr/>
          <p:nvPr/>
        </p:nvSpPr>
        <p:spPr>
          <a:xfrm>
            <a:off x="1728788" y="3089275"/>
            <a:ext cx="685800" cy="923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charset="0"/>
                <a:ea typeface="ＭＳ Ｐゴシック" charset="-128"/>
              </a:rPr>
              <a:t>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9B63A80-C573-3345-8CB9-F6E3CEC5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Terrain effects on pressure would swamp the meteorological signal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5FC5389-45DA-924F-BFE1-1E2F08D5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370138"/>
            <a:ext cx="8305800" cy="3200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 why not remove the terrain effects of pressure?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Adjust the station (surface) pressures to get the pressure at a standard level:  </a:t>
            </a:r>
            <a:r>
              <a:rPr lang="en-US" altLang="en-US" b="1" dirty="0">
                <a:ea typeface="ＭＳ Ｐゴシック" panose="020B0600070205080204" pitchFamily="34" charset="-128"/>
              </a:rPr>
              <a:t>sea level.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Called </a:t>
            </a:r>
            <a:r>
              <a:rPr lang="en-US" altLang="en-US" b="1" dirty="0">
                <a:ea typeface="ＭＳ Ｐゴシック" panose="020B0600070205080204" pitchFamily="34" charset="-128"/>
              </a:rPr>
              <a:t>pressure reduction to sea level (bad name)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96FB18F8-5F2A-B94D-9380-0BCC6568C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0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Example of Pressure Reduction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Increase pressure for station above sea level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8759C99C-73B2-D74C-ACE7-6D960036B5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7163" y="4800600"/>
            <a:ext cx="6788150" cy="16398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Near sea level, pressure drops about 1 hPa for every 8 meters in elevation.</a:t>
            </a:r>
          </a:p>
          <a:p>
            <a:pPr eaLnBrk="1" hangingPunct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cxnSp>
        <p:nvCxnSpPr>
          <p:cNvPr id="23556" name="Straight Connector 5">
            <a:extLst>
              <a:ext uri="{FF2B5EF4-FFF2-40B4-BE49-F238E27FC236}">
                <a16:creationId xmlns:a16="http://schemas.microsoft.com/office/drawing/2014/main" id="{34DDA25F-B878-9C47-BDBC-B4BEF504F5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4114800"/>
            <a:ext cx="67056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rapezoid 18">
            <a:extLst>
              <a:ext uri="{FF2B5EF4-FFF2-40B4-BE49-F238E27FC236}">
                <a16:creationId xmlns:a16="http://schemas.microsoft.com/office/drawing/2014/main" id="{A1A9AAAA-3AAE-F545-872A-F1683EE2CE1F}"/>
              </a:ext>
            </a:extLst>
          </p:cNvPr>
          <p:cNvSpPr/>
          <p:nvPr/>
        </p:nvSpPr>
        <p:spPr bwMode="auto">
          <a:xfrm>
            <a:off x="2632075" y="3016250"/>
            <a:ext cx="4378325" cy="1077913"/>
          </a:xfrm>
          <a:prstGeom prst="trapezoid">
            <a:avLst/>
          </a:prstGeom>
          <a:solidFill>
            <a:schemeClr val="accent3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imes" pitchFamily="-111" charset="0"/>
                <a:ea typeface="ＭＳ Ｐゴシック" charset="-128"/>
              </a:rPr>
              <a:t>       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imes" pitchFamily="-111" charset="0"/>
                <a:ea typeface="ＭＳ Ｐゴシック" charset="-128"/>
              </a:rPr>
              <a:t>        64 m</a:t>
            </a:r>
          </a:p>
        </p:txBody>
      </p:sp>
      <p:sp>
        <p:nvSpPr>
          <p:cNvPr id="23558" name="TextBox 19">
            <a:extLst>
              <a:ext uri="{FF2B5EF4-FFF2-40B4-BE49-F238E27FC236}">
                <a16:creationId xmlns:a16="http://schemas.microsoft.com/office/drawing/2014/main" id="{A8035F89-D78A-324C-BA21-49BECE6C8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808413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" pitchFamily="2" charset="0"/>
              </a:rPr>
              <a:t>Sea Level</a:t>
            </a:r>
          </a:p>
        </p:txBody>
      </p:sp>
      <p:sp>
        <p:nvSpPr>
          <p:cNvPr id="23559" name="TextBox 20">
            <a:extLst>
              <a:ext uri="{FF2B5EF4-FFF2-40B4-BE49-F238E27FC236}">
                <a16:creationId xmlns:a16="http://schemas.microsoft.com/office/drawing/2014/main" id="{DF309B25-4F41-C547-9D8A-91711155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51150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" pitchFamily="2" charset="0"/>
              </a:rPr>
              <a:t>* 1024 hPa</a:t>
            </a:r>
          </a:p>
        </p:txBody>
      </p:sp>
      <p:cxnSp>
        <p:nvCxnSpPr>
          <p:cNvPr id="23560" name="Straight Arrow Connector 22">
            <a:extLst>
              <a:ext uri="{FF2B5EF4-FFF2-40B4-BE49-F238E27FC236}">
                <a16:creationId xmlns:a16="http://schemas.microsoft.com/office/drawing/2014/main" id="{B729497D-7A94-E548-A257-8A29AA7E51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400" y="3027363"/>
            <a:ext cx="0" cy="1066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23">
            <a:extLst>
              <a:ext uri="{FF2B5EF4-FFF2-40B4-BE49-F238E27FC236}">
                <a16:creationId xmlns:a16="http://schemas.microsoft.com/office/drawing/2014/main" id="{026DAFEF-DB06-9942-ADAF-5871C8F0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951288"/>
            <a:ext cx="157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" pitchFamily="2" charset="0"/>
              </a:rPr>
              <a:t>* 1032 hPa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7F2D818-E372-0246-A8C3-6E339B0C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4BAFB518-D824-F94C-BD05-2B4CEE441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596900"/>
            <a:ext cx="5916612" cy="58801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1433</Words>
  <Application>Microsoft Macintosh PowerPoint</Application>
  <PresentationFormat>On-screen Show (4:3)</PresentationFormat>
  <Paragraphs>161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Times</vt:lpstr>
      <vt:lpstr>Office Theme</vt:lpstr>
      <vt:lpstr>file:///Users/cliffordmass/Desktop/FinalPaper2cliff01132013.docxd!OLE_LINK1</vt:lpstr>
      <vt:lpstr>file:///Users/cliffordmass/Desktop/FinalPaper2cliff01132013.docxd!OLE_LINK1</vt:lpstr>
      <vt:lpstr>Sea Level Pressure</vt:lpstr>
      <vt:lpstr>Terminology</vt:lpstr>
      <vt:lpstr>Isobars of sea level pressure are found on surface weather maps</vt:lpstr>
      <vt:lpstr>Models Can Provide Sea Level Level Pressure </vt:lpstr>
      <vt:lpstr>Why use sea level pressure rather than station pressure?</vt:lpstr>
      <vt:lpstr>If station or surface pressure plotted</vt:lpstr>
      <vt:lpstr>Terrain effects on pressure would swamp the meteorological signal</vt:lpstr>
      <vt:lpstr>Example of Pressure Reduction Increase pressure for station above sea level</vt:lpstr>
      <vt:lpstr>PowerPoint Presentation</vt:lpstr>
      <vt:lpstr>Pressure Reduction to Sea Level</vt:lpstr>
      <vt:lpstr>Hydrostatic Equation</vt:lpstr>
      <vt:lpstr>Virtual Temperature</vt:lpstr>
      <vt:lpstr>Combining the Hydrostatic, Perfect Gas Law, and Virtual Temperature Equations (see Wallace and Hobbs or here) you can derive the Hypsometric Equation</vt:lpstr>
      <vt:lpstr>Lots of Applications! Compute geopotential heights of pressure surfaces Calculate thickness (e.g., 1000-500 hPa) Pressure reduction to sea level Altimeters and altimeter setting</vt:lpstr>
      <vt:lpstr>Application of Hypsometric Formula to Pressure Reduction to Sea Level</vt:lpstr>
      <vt:lpstr>PowerPoint Presentation</vt:lpstr>
      <vt:lpstr>Pressure Reduction to Sea Level</vt:lpstr>
      <vt:lpstr>Start with hypsometric</vt:lpstr>
      <vt:lpstr>Pressure Reduction to Sea Level</vt:lpstr>
      <vt:lpstr>Cold air</vt:lpstr>
      <vt:lpstr>PowerPoint Presentation</vt:lpstr>
      <vt:lpstr>PowerPoint Presentation</vt:lpstr>
      <vt:lpstr>Model Pressure Reduction to Sea Level Can Have the Related Issues</vt:lpstr>
      <vt:lpstr>PowerPoint Presentation</vt:lpstr>
      <vt:lpstr>PowerPoint Presentation</vt:lpstr>
      <vt:lpstr>Both Sea Level Pressure and Station Pressure Have Substantial Diurnal Variations</vt:lpstr>
      <vt:lpstr>PowerPoint Presentation</vt:lpstr>
      <vt:lpstr>Diurnal (daily) SL pressure variations</vt:lpstr>
      <vt:lpstr>PowerPoint Presentation</vt:lpstr>
      <vt:lpstr>Hypsometric Reduction Used by Most Numerical Models</vt:lpstr>
      <vt:lpstr>Standard Atmosphere is 6.5 C per km</vt:lpstr>
      <vt:lpstr>Often the free atmosphere has a different lapse rate than assumed in terrain and that can lead to problems</vt:lpstr>
      <vt:lpstr>At night during warm season: results in phony troughs under terrain</vt:lpstr>
      <vt:lpstr>Why?</vt:lpstr>
      <vt:lpstr> Nighttime Situation</vt:lpstr>
      <vt:lpstr>At night during warm season: results in phony troughs under terrain</vt:lpstr>
      <vt:lpstr>During the day, there phony trough inland at low elevations</vt:lpstr>
      <vt:lpstr>Why?</vt:lpstr>
      <vt:lpstr>Altimeter Setting</vt:lpstr>
      <vt:lpstr>Altimeter Setting Is an Alternative Form of Sea Level Pressure</vt:lpstr>
      <vt:lpstr>Altimeter is given in inches of mercury. (remember avg. SLP is 29.92 inches)</vt:lpstr>
      <vt:lpstr>The Altimeter"Type equation here." Equation</vt:lpstr>
      <vt:lpstr>Altimeter Setting</vt:lpstr>
      <vt:lpstr>Derivation of the Altimeter Equation</vt:lpstr>
      <vt:lpstr>PowerPoint Presentation</vt:lpstr>
      <vt:lpstr>Altimeter Setting Notes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Reduction</dc:title>
  <dc:creator>Clifford Mass</dc:creator>
  <cp:lastModifiedBy>Cliff Mass</cp:lastModifiedBy>
  <cp:revision>59</cp:revision>
  <dcterms:created xsi:type="dcterms:W3CDTF">2015-01-07T18:17:51Z</dcterms:created>
  <dcterms:modified xsi:type="dcterms:W3CDTF">2021-01-08T17:02:51Z</dcterms:modified>
</cp:coreProperties>
</file>