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66" r:id="rId12"/>
    <p:sldId id="267" r:id="rId13"/>
    <p:sldId id="268" r:id="rId14"/>
    <p:sldId id="274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B4D2-EDBD-3944-8EFA-BF5A2475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C2307-3422-544D-9339-C98AFDCC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DABF-ADA9-874A-B415-66292797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F54E-DB5B-FA4C-BFF0-C5DF0F2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E574-6DCF-6649-9C8E-A93C87D5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F43B-7EA2-8F41-ABA7-68BE1791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D7780-3F8A-864C-9370-68DEC2480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8CA0-3B4B-8047-800B-93624B9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734C-A62E-AA4E-80A1-A284894F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59AF-A3AC-0A42-ADC0-0C0F01EA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3F50-9C3E-B84F-8542-8A7AF960A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C1D88-B84C-6F43-987B-7C7B0FBF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05B8-DA61-F04E-A8BA-157890B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A919D-32C8-4E4F-9A88-BCD6AE1D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9A97-BC00-DF42-B132-0FD14925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51E9-D6DE-4D4F-8EA8-535F4CDF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582A-48A4-524B-B545-4AEE4DCE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B18A-2B94-EB4E-A140-0036B700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0C9D-DD07-6440-8012-56BE7A73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51B9-2D74-C54E-8397-15B6EA3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5889-79CD-1E4F-BCD7-FF90C474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BC99-AE4E-DE47-9F02-3E4AB00B2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B4E8-3D24-154E-BC0E-70FCA4F0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FBD7-2399-BB46-9283-0532A94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093D-8E81-4F4C-8318-E0444487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1A65-5DDD-3F43-996F-F6093BED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F363-7C4E-1C49-B43F-6B475172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FD801-628F-4049-B8C9-A21A31D4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F5ACB-ACE4-6244-8DDD-A14AA6C1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77E8-8903-9F48-9384-CBD89FFF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89F32-2FB6-D941-846D-E47FBE25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D5B-E86C-514C-8D86-1371019D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FA41F-234C-8147-892F-5518133B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D9523-663D-4C4A-952F-0E8D5FFD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BB89E-8FC5-5B49-B2D7-0AE8BA202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6F584-B943-A04D-80A8-C89A8BB63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50B04-B39B-144D-9C5C-D7DBE22C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68E7-8F73-DC48-BF63-D76A3C17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8418A-C734-7442-B8BF-85A06F64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1C6-D4DF-224C-90CA-3C149A1F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FE63D-1B08-B244-A85C-74031BAB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75A01-5611-174E-8A83-F2E1134F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5A68A-FAA3-4C47-8DB2-0333DFDD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F61-3B15-7E4A-8AE0-73EB1A9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90954-ED5D-C340-9E4B-068089B9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3797-C19C-E742-A349-15F3CB86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A316-F2F8-1745-8646-A4A96EEE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09A5-53F5-A445-9EBF-59333C9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E23-8614-4A48-9CB0-05CB025D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AE5E5-72A9-4B4D-89D6-BEE870BB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C3665-D44A-3E4C-90D6-420ED9C3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C71D5-29B2-FC4D-8FD9-AB651F24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AFE-0E43-B54D-AF46-561DADB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E46E-8C4E-D94B-A781-2DA2D8DE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D98EB-E298-0045-AB81-67147258E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8A079-B8E7-644A-BBEA-C3762CB1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90DE4-CBAD-DE4D-BFAD-5F58818F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52FAD-4D7A-2D4F-8BBD-B7ED063C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2EBD8-EE3F-A34B-8800-6E2D5AD8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1E9F-7378-294D-BAD7-D7B19455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2EC5-9243-CF48-A8C7-442C51676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2DAA-9BAD-D14B-9433-2051B3F9303F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6A54A-B4C6-B640-A1E1-A97DD4CD3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1604-794A-A044-9B5A-202957A2C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EDFD-2530-644B-BEA5-48A2966C8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Scalar Analysis in Synoptic Meteorology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B96DA-34B1-E34B-895B-91B043C3C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ATMS 370</a:t>
            </a:r>
          </a:p>
          <a:p>
            <a:r>
              <a:rPr lang="en-US" sz="3600" b="1" dirty="0"/>
              <a:t>Winter 2022</a:t>
            </a:r>
          </a:p>
        </p:txBody>
      </p:sp>
    </p:spTree>
    <p:extLst>
      <p:ext uri="{BB962C8B-B14F-4D97-AF65-F5344CB8AC3E}">
        <p14:creationId xmlns:p14="http://schemas.microsoft.com/office/powerpoint/2010/main" val="1764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261-27D1-FA4A-AC8A-7F0D1A34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Important tip: You are doing a synoptic (larger scale) analysis.  Keep lines smooth!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D9E3AF-0B28-964F-AB10-E4A044B18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54" y="1854994"/>
            <a:ext cx="7675446" cy="4583570"/>
          </a:xfrm>
        </p:spPr>
      </p:pic>
    </p:spTree>
    <p:extLst>
      <p:ext uri="{BB962C8B-B14F-4D97-AF65-F5344CB8AC3E}">
        <p14:creationId xmlns:p14="http://schemas.microsoft.com/office/powerpoint/2010/main" val="259722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17FA-119A-2944-83A8-72986268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Where data is sparse, choose simple, regular spacing</a:t>
            </a:r>
          </a:p>
        </p:txBody>
      </p:sp>
      <p:pic>
        <p:nvPicPr>
          <p:cNvPr id="5" name="Content Placeholder 4" descr="Letter&#10;&#10;Description automatically generated">
            <a:extLst>
              <a:ext uri="{FF2B5EF4-FFF2-40B4-BE49-F238E27FC236}">
                <a16:creationId xmlns:a16="http://schemas.microsoft.com/office/drawing/2014/main" id="{442B28A1-C6A9-094D-A928-A460C4113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042" y="1690688"/>
            <a:ext cx="8350758" cy="4733990"/>
          </a:xfrm>
        </p:spPr>
      </p:pic>
    </p:spTree>
    <p:extLst>
      <p:ext uri="{BB962C8B-B14F-4D97-AF65-F5344CB8AC3E}">
        <p14:creationId xmlns:p14="http://schemas.microsoft.com/office/powerpoint/2010/main" val="304264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2F28-9FBF-F446-8108-1E7D14ED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THIS</a:t>
            </a:r>
          </a:p>
        </p:txBody>
      </p:sp>
      <p:pic>
        <p:nvPicPr>
          <p:cNvPr id="5" name="Content Placeholder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8A1A80D-507D-6742-BFC5-E4E7FB4B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842" y="1910877"/>
            <a:ext cx="7713726" cy="4372861"/>
          </a:xfrm>
        </p:spPr>
      </p:pic>
    </p:spTree>
    <p:extLst>
      <p:ext uri="{BB962C8B-B14F-4D97-AF65-F5344CB8AC3E}">
        <p14:creationId xmlns:p14="http://schemas.microsoft.com/office/powerpoint/2010/main" val="59102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2D0E-92E7-064D-B3B4-47724F18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500 </a:t>
            </a:r>
            <a:r>
              <a:rPr lang="en-US" b="1" dirty="0" err="1">
                <a:solidFill>
                  <a:schemeClr val="accent1"/>
                </a:solidFill>
              </a:rPr>
              <a:t>hPa</a:t>
            </a:r>
            <a:r>
              <a:rPr lang="en-US" b="1" dirty="0">
                <a:solidFill>
                  <a:schemeClr val="accent1"/>
                </a:solidFill>
              </a:rPr>
              <a:t> analysis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A5E4-3428-1A4A-862C-3969D29A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505584"/>
            <a:ext cx="6743918" cy="4730623"/>
          </a:xfrm>
        </p:spPr>
        <p:txBody>
          <a:bodyPr>
            <a:noAutofit/>
          </a:bodyPr>
          <a:lstStyle/>
          <a:p>
            <a:r>
              <a:rPr lang="en-US" dirty="0"/>
              <a:t>Observations are not perfectly accurate, typically 500 </a:t>
            </a:r>
            <a:r>
              <a:rPr lang="en-US" dirty="0" err="1"/>
              <a:t>hPa</a:t>
            </a:r>
            <a:r>
              <a:rPr lang="en-US" dirty="0"/>
              <a:t> heights have errors of ~10-15 meters.   Thus, you have some flexibility.</a:t>
            </a:r>
          </a:p>
          <a:p>
            <a:r>
              <a:rPr lang="en-US" dirty="0"/>
              <a:t>Flow is very close to geostrophic at 500 </a:t>
            </a:r>
            <a:r>
              <a:rPr lang="en-US" dirty="0" err="1"/>
              <a:t>hPa</a:t>
            </a:r>
            <a:r>
              <a:rPr lang="en-US" dirty="0"/>
              <a:t> so:</a:t>
            </a:r>
          </a:p>
          <a:p>
            <a:pPr lvl="1"/>
            <a:r>
              <a:rPr lang="en-US" sz="2800" dirty="0"/>
              <a:t>Winds should be ~parallel to height lines</a:t>
            </a:r>
          </a:p>
          <a:p>
            <a:pPr lvl="1"/>
            <a:r>
              <a:rPr lang="en-US" sz="2800" dirty="0"/>
              <a:t>Wind speeds should be scaling with height gradient (winds stronger with greater gradients)</a:t>
            </a:r>
          </a:p>
          <a:p>
            <a:pPr lvl="1"/>
            <a:r>
              <a:rPr lang="en-US" sz="2800" b="1" dirty="0"/>
              <a:t>Thus, winds give you a lot of information about height lines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50F3E4-6739-1A4E-930C-C6C43863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t="527" r="10125"/>
          <a:stretch/>
        </p:blipFill>
        <p:spPr>
          <a:xfrm>
            <a:off x="7717536" y="1505584"/>
            <a:ext cx="4233672" cy="3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577-8470-E544-9A68-0F547CE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054FF88-9E95-AF44-9C9E-9A7611F7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674" y="658368"/>
            <a:ext cx="6948100" cy="5747195"/>
          </a:xfrm>
        </p:spPr>
      </p:pic>
    </p:spTree>
    <p:extLst>
      <p:ext uri="{BB962C8B-B14F-4D97-AF65-F5344CB8AC3E}">
        <p14:creationId xmlns:p14="http://schemas.microsoft.com/office/powerpoint/2010/main" val="32899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66C3-2769-E14A-B414-AA6B5C40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Sometimes there are discrepancies with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geostrophy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at 500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hPa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9CA6-1F3F-4F4D-8816-7C04362F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0024" cy="4351338"/>
          </a:xfrm>
        </p:spPr>
        <p:txBody>
          <a:bodyPr/>
          <a:lstStyle/>
          <a:p>
            <a:r>
              <a:rPr lang="en-US" dirty="0"/>
              <a:t>In tight troughs or ridges where the gradient wind balance is better than geostrophic</a:t>
            </a:r>
          </a:p>
          <a:p>
            <a:pPr lvl="1"/>
            <a:r>
              <a:rPr lang="en-US" sz="2800" dirty="0" err="1"/>
              <a:t>supergeostrophic</a:t>
            </a:r>
            <a:r>
              <a:rPr lang="en-US" sz="2800" dirty="0"/>
              <a:t> winds in ridges</a:t>
            </a:r>
          </a:p>
          <a:p>
            <a:pPr lvl="1"/>
            <a:r>
              <a:rPr lang="en-US" sz="2800" dirty="0" err="1"/>
              <a:t>subgeostrphic</a:t>
            </a:r>
            <a:r>
              <a:rPr lang="en-US" sz="2800" dirty="0"/>
              <a:t> winds in troughs.</a:t>
            </a:r>
          </a:p>
          <a:p>
            <a:pPr lvl="1"/>
            <a:r>
              <a:rPr lang="en-US" sz="2800" dirty="0"/>
              <a:t>More later in class!</a:t>
            </a:r>
          </a:p>
          <a:p>
            <a:r>
              <a:rPr lang="en-US" dirty="0"/>
              <a:t>Where there are observation errors</a:t>
            </a:r>
          </a:p>
          <a:p>
            <a:r>
              <a:rPr lang="en-US" dirty="0"/>
              <a:t>Due to </a:t>
            </a:r>
            <a:r>
              <a:rPr lang="en-US" dirty="0" err="1"/>
              <a:t>subsynoptic</a:t>
            </a:r>
            <a:r>
              <a:rPr lang="en-US" dirty="0"/>
              <a:t> features we are not analyzing (e.g., thunderstorms)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FE2841-AC0E-6343-A586-1C6F308D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14" y="2203704"/>
            <a:ext cx="4202438" cy="30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0BD8-35C6-9342-BAD3-F2DB42B7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361" cy="8540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Upper-Level Station Model (radiosonde)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A75B52-5AFB-0747-9BBA-89E1C5E1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74" y="1325281"/>
            <a:ext cx="7113011" cy="4888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1225C-A7B1-0149-8927-66DD6E313509}"/>
              </a:ext>
            </a:extLst>
          </p:cNvPr>
          <p:cNvSpPr txBox="1"/>
          <p:nvPr/>
        </p:nvSpPr>
        <p:spPr>
          <a:xfrm>
            <a:off x="3226420" y="621413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 is shaded if dew point depression is five or less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6933-C1E4-5B48-8DCF-5FC2904DF112}"/>
              </a:ext>
            </a:extLst>
          </p:cNvPr>
          <p:cNvSpPr txBox="1"/>
          <p:nvPr/>
        </p:nvSpPr>
        <p:spPr>
          <a:xfrm>
            <a:off x="8177561" y="2111298"/>
            <a:ext cx="345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500 </a:t>
            </a:r>
            <a:r>
              <a:rPr lang="en-US" dirty="0" err="1"/>
              <a:t>hPa</a:t>
            </a:r>
            <a:r>
              <a:rPr lang="en-US" dirty="0"/>
              <a:t>, height (</a:t>
            </a:r>
            <a:r>
              <a:rPr lang="en-US" dirty="0" err="1"/>
              <a:t>hhh</a:t>
            </a:r>
            <a:r>
              <a:rPr lang="en-US" dirty="0"/>
              <a:t>) is</a:t>
            </a:r>
          </a:p>
          <a:p>
            <a:r>
              <a:rPr lang="en-US" dirty="0"/>
              <a:t>In decameters. (553 is 5530 meter)</a:t>
            </a:r>
          </a:p>
        </p:txBody>
      </p:sp>
    </p:spTree>
    <p:extLst>
      <p:ext uri="{BB962C8B-B14F-4D97-AF65-F5344CB8AC3E}">
        <p14:creationId xmlns:p14="http://schemas.microsoft.com/office/powerpoint/2010/main" val="416099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91AA-91B8-0241-9F3B-9437B9A3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Indicates satellite based </a:t>
            </a:r>
            <a:r>
              <a:rPr lang="en-US" dirty="0" err="1"/>
              <a:t>obs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1CD1205-A69F-CC4F-8040-9F5DEA06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974" y="1825625"/>
            <a:ext cx="6416052" cy="4351338"/>
          </a:xfrm>
        </p:spPr>
      </p:pic>
    </p:spTree>
    <p:extLst>
      <p:ext uri="{BB962C8B-B14F-4D97-AF65-F5344CB8AC3E}">
        <p14:creationId xmlns:p14="http://schemas.microsoft.com/office/powerpoint/2010/main" val="407177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2FDA-A421-4342-B38C-F64D8D5D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Rectangle indicates aircraft-based observations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8F19E7-69EA-CE4B-B592-831A5416D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336" y="1846136"/>
            <a:ext cx="6040882" cy="44005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0EF45D-60DA-FC47-8E33-ADD2813138A4}"/>
              </a:ext>
            </a:extLst>
          </p:cNvPr>
          <p:cNvCxnSpPr>
            <a:cxnSpLocks/>
          </p:cNvCxnSpPr>
          <p:nvPr/>
        </p:nvCxnSpPr>
        <p:spPr>
          <a:xfrm flipH="1">
            <a:off x="5485731" y="3533225"/>
            <a:ext cx="2012349" cy="5131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0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Scalar Analysis </a:t>
            </a:r>
            <a:r>
              <a:rPr lang="en-US" sz="3600" dirty="0"/>
              <a:t>is the analysis of a quantity that has magnitude only</a:t>
            </a:r>
          </a:p>
          <a:p>
            <a:r>
              <a:rPr lang="en-US" sz="3600" b="1" dirty="0"/>
              <a:t>Examples</a:t>
            </a:r>
            <a:r>
              <a:rPr lang="en-US" sz="3600" dirty="0"/>
              <a:t>:  temperature and pressure.</a:t>
            </a:r>
          </a:p>
          <a:p>
            <a:r>
              <a:rPr lang="en-US" sz="3600" dirty="0"/>
              <a:t>Consists of drawing isopleths:  line of constant values.  Topographic maps are good examples.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4EBD719-0469-D744-88EF-9379028C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59" y="4090777"/>
            <a:ext cx="5478049" cy="2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Examples of Meteorological Isopleths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06"/>
            <a:ext cx="7065724" cy="5383768"/>
          </a:xfrm>
        </p:spPr>
        <p:txBody>
          <a:bodyPr>
            <a:normAutofit/>
          </a:bodyPr>
          <a:lstStyle/>
          <a:p>
            <a:r>
              <a:rPr lang="en-US" sz="3600" b="1" dirty="0"/>
              <a:t>isobar:  pressure</a:t>
            </a:r>
          </a:p>
          <a:p>
            <a:r>
              <a:rPr lang="en-US" sz="3600" b="1" dirty="0"/>
              <a:t>isohyet:  precipitation</a:t>
            </a:r>
          </a:p>
          <a:p>
            <a:r>
              <a:rPr lang="en-US" sz="3600" b="1" dirty="0"/>
              <a:t>isopycnic:  density</a:t>
            </a:r>
          </a:p>
          <a:p>
            <a:r>
              <a:rPr lang="en-US" sz="3600" b="1" dirty="0" err="1"/>
              <a:t>isotach</a:t>
            </a:r>
            <a:r>
              <a:rPr lang="en-US" sz="3600" b="1" dirty="0"/>
              <a:t>: wind speed</a:t>
            </a:r>
          </a:p>
          <a:p>
            <a:r>
              <a:rPr lang="en-US" sz="3600" b="1" dirty="0"/>
              <a:t>isogon:  wind direction</a:t>
            </a:r>
          </a:p>
          <a:p>
            <a:r>
              <a:rPr lang="en-US" sz="3600" b="1" dirty="0"/>
              <a:t>isotherm:  temperature</a:t>
            </a:r>
          </a:p>
          <a:p>
            <a:r>
              <a:rPr lang="en-US" sz="3600" b="1" dirty="0" err="1"/>
              <a:t>isentrope</a:t>
            </a:r>
            <a:r>
              <a:rPr lang="en-US" sz="3600" b="1" dirty="0"/>
              <a:t>:  potential temperature</a:t>
            </a:r>
          </a:p>
          <a:p>
            <a:r>
              <a:rPr lang="en-US" sz="3600" b="1" dirty="0"/>
              <a:t>isallobar: pressure change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E22621E-E082-2A41-BD84-9D572AC1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93" y="1361898"/>
            <a:ext cx="4609578" cy="315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82F95-A21E-F34F-A2BD-B073E1FF251E}"/>
              </a:ext>
            </a:extLst>
          </p:cNvPr>
          <p:cNvSpPr txBox="1"/>
          <p:nvPr/>
        </p:nvSpPr>
        <p:spPr>
          <a:xfrm>
            <a:off x="9041389" y="4536808"/>
            <a:ext cx="135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isallobars</a:t>
            </a:r>
          </a:p>
        </p:txBody>
      </p:sp>
    </p:spTree>
    <p:extLst>
      <p:ext uri="{BB962C8B-B14F-4D97-AF65-F5344CB8AC3E}">
        <p14:creationId xmlns:p14="http://schemas.microsoft.com/office/powerpoint/2010/main" val="19050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3522-56D9-6546-9A9D-85F371B7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2" y="347597"/>
            <a:ext cx="10657563" cy="2044875"/>
          </a:xfrm>
        </p:spPr>
        <p:txBody>
          <a:bodyPr>
            <a:noAutofit/>
          </a:bodyPr>
          <a:lstStyle/>
          <a:p>
            <a:r>
              <a:rPr lang="en-US" sz="3200" b="1" dirty="0"/>
              <a:t>Begin with plotted map with some parameter at selected observation points. </a:t>
            </a:r>
          </a:p>
          <a:p>
            <a:r>
              <a:rPr lang="en-US" sz="3200" b="1" dirty="0"/>
              <a:t>Decide on contours and values.  </a:t>
            </a:r>
          </a:p>
          <a:p>
            <a:r>
              <a:rPr lang="en-US" sz="3200" b="1" dirty="0"/>
              <a:t>Then interpolate between points as one draws continuous lines.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B2E7E-302B-6744-A2A3-56AC8D1C6A27}"/>
              </a:ext>
            </a:extLst>
          </p:cNvPr>
          <p:cNvSpPr txBox="1"/>
          <p:nvPr/>
        </p:nvSpPr>
        <p:spPr>
          <a:xfrm>
            <a:off x="2041742" y="356186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1400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77586-547C-EF45-8961-C080794AF5D7}"/>
              </a:ext>
            </a:extLst>
          </p:cNvPr>
          <p:cNvSpPr/>
          <p:nvPr/>
        </p:nvSpPr>
        <p:spPr>
          <a:xfrm>
            <a:off x="7130490" y="342900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83D03-A36E-474C-A17B-72D54ABE4B98}"/>
              </a:ext>
            </a:extLst>
          </p:cNvPr>
          <p:cNvSpPr/>
          <p:nvPr/>
        </p:nvSpPr>
        <p:spPr>
          <a:xfrm>
            <a:off x="3059969" y="5023643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1200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40EDE-0BA9-D24C-9D67-B692ECF41282}"/>
              </a:ext>
            </a:extLst>
          </p:cNvPr>
          <p:cNvSpPr/>
          <p:nvPr/>
        </p:nvSpPr>
        <p:spPr>
          <a:xfrm>
            <a:off x="6387956" y="473125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900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42915-4974-A744-AAAD-5ADEDD4B9A80}"/>
              </a:ext>
            </a:extLst>
          </p:cNvPr>
          <p:cNvCxnSpPr>
            <a:cxnSpLocks/>
          </p:cNvCxnSpPr>
          <p:nvPr/>
        </p:nvCxnSpPr>
        <p:spPr>
          <a:xfrm>
            <a:off x="4870715" y="3087666"/>
            <a:ext cx="658173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4E5A7-98FD-2E48-AB11-6170A39B2BB0}"/>
              </a:ext>
            </a:extLst>
          </p:cNvPr>
          <p:cNvCxnSpPr>
            <a:cxnSpLocks/>
          </p:cNvCxnSpPr>
          <p:nvPr/>
        </p:nvCxnSpPr>
        <p:spPr>
          <a:xfrm>
            <a:off x="3278956" y="3169085"/>
            <a:ext cx="509114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1C13A-DDF9-6748-A00A-6E413E963C4D}"/>
              </a:ext>
            </a:extLst>
          </p:cNvPr>
          <p:cNvCxnSpPr>
            <a:cxnSpLocks/>
          </p:cNvCxnSpPr>
          <p:nvPr/>
        </p:nvCxnSpPr>
        <p:spPr>
          <a:xfrm>
            <a:off x="7197793" y="2893513"/>
            <a:ext cx="742534" cy="30814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E96911-C7CF-0046-BB95-37CF72798F3D}"/>
              </a:ext>
            </a:extLst>
          </p:cNvPr>
          <p:cNvSpPr txBox="1"/>
          <p:nvPr/>
        </p:nvSpPr>
        <p:spPr>
          <a:xfrm>
            <a:off x="3102149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577C6-C043-C644-B642-7EC6AA83181F}"/>
              </a:ext>
            </a:extLst>
          </p:cNvPr>
          <p:cNvSpPr txBox="1"/>
          <p:nvPr/>
        </p:nvSpPr>
        <p:spPr>
          <a:xfrm>
            <a:off x="4772416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F0002-ED1F-C745-AF29-41C197D2AE43}"/>
              </a:ext>
            </a:extLst>
          </p:cNvPr>
          <p:cNvSpPr txBox="1"/>
          <p:nvPr/>
        </p:nvSpPr>
        <p:spPr>
          <a:xfrm>
            <a:off x="7230971" y="28935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92342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5BE-C82A-834F-B72D-A87BF03B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Linear interpolation is acceptable as first approximation, but non-linear variations should be taken into account if possible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69A662-5E45-2349-B040-75C6784D7EC4}"/>
              </a:ext>
            </a:extLst>
          </p:cNvPr>
          <p:cNvSpPr/>
          <p:nvPr/>
        </p:nvSpPr>
        <p:spPr>
          <a:xfrm>
            <a:off x="2267211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B68A2D-43E6-3648-AC0D-859CFBC9ACD8}"/>
              </a:ext>
            </a:extLst>
          </p:cNvPr>
          <p:cNvSpPr/>
          <p:nvPr/>
        </p:nvSpPr>
        <p:spPr>
          <a:xfrm>
            <a:off x="3918038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27D0B3-CBB5-3048-A1D1-57ABF57A64EE}"/>
              </a:ext>
            </a:extLst>
          </p:cNvPr>
          <p:cNvSpPr/>
          <p:nvPr/>
        </p:nvSpPr>
        <p:spPr>
          <a:xfrm>
            <a:off x="5568865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BC7426-C41F-0642-AB21-A643104716AB}"/>
              </a:ext>
            </a:extLst>
          </p:cNvPr>
          <p:cNvSpPr/>
          <p:nvPr/>
        </p:nvSpPr>
        <p:spPr>
          <a:xfrm>
            <a:off x="7320942" y="3947773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27945-2D84-0249-8B0B-BEB86F07D48A}"/>
              </a:ext>
            </a:extLst>
          </p:cNvPr>
          <p:cNvSpPr txBox="1"/>
          <p:nvPr/>
        </p:nvSpPr>
        <p:spPr>
          <a:xfrm>
            <a:off x="2087031" y="42335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EF9ED-594F-9E40-8056-D552F72A9591}"/>
              </a:ext>
            </a:extLst>
          </p:cNvPr>
          <p:cNvSpPr txBox="1"/>
          <p:nvPr/>
        </p:nvSpPr>
        <p:spPr>
          <a:xfrm>
            <a:off x="3737858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553D9-15B7-1345-8951-DFDF70DB003B}"/>
              </a:ext>
            </a:extLst>
          </p:cNvPr>
          <p:cNvSpPr txBox="1"/>
          <p:nvPr/>
        </p:nvSpPr>
        <p:spPr>
          <a:xfrm>
            <a:off x="5388685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C369C-A67E-D649-8BBE-9B629C1EA6F2}"/>
              </a:ext>
            </a:extLst>
          </p:cNvPr>
          <p:cNvSpPr txBox="1"/>
          <p:nvPr/>
        </p:nvSpPr>
        <p:spPr>
          <a:xfrm>
            <a:off x="7082252" y="42531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C5138-D437-4E4A-842B-C7AC186FA3C2}"/>
              </a:ext>
            </a:extLst>
          </p:cNvPr>
          <p:cNvCxnSpPr/>
          <p:nvPr/>
        </p:nvCxnSpPr>
        <p:spPr>
          <a:xfrm>
            <a:off x="6543633" y="2404773"/>
            <a:ext cx="0" cy="3657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2C0DAF-CA35-234A-8EAC-09ED6F652E9D}"/>
              </a:ext>
            </a:extLst>
          </p:cNvPr>
          <p:cNvCxnSpPr/>
          <p:nvPr/>
        </p:nvCxnSpPr>
        <p:spPr>
          <a:xfrm>
            <a:off x="6778668" y="2431899"/>
            <a:ext cx="0" cy="36576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A2ADD2-7685-B84A-B327-A5403D50D5D8}"/>
              </a:ext>
            </a:extLst>
          </p:cNvPr>
          <p:cNvCxnSpPr/>
          <p:nvPr/>
        </p:nvCxnSpPr>
        <p:spPr>
          <a:xfrm>
            <a:off x="5388685" y="2755726"/>
            <a:ext cx="102713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A595BC-4C3A-D14B-A248-FD6A4A59D3AC}"/>
              </a:ext>
            </a:extLst>
          </p:cNvPr>
          <p:cNvCxnSpPr>
            <a:cxnSpLocks/>
          </p:cNvCxnSpPr>
          <p:nvPr/>
        </p:nvCxnSpPr>
        <p:spPr>
          <a:xfrm flipH="1">
            <a:off x="6906481" y="2755726"/>
            <a:ext cx="82892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F2533A-48D4-A547-AFF1-8CA020B1FAB5}"/>
              </a:ext>
            </a:extLst>
          </p:cNvPr>
          <p:cNvSpPr txBox="1"/>
          <p:nvPr/>
        </p:nvSpPr>
        <p:spPr>
          <a:xfrm>
            <a:off x="7863214" y="2602562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Non-linear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F8B708-9D6F-A948-B5C6-7F5784582263}"/>
              </a:ext>
            </a:extLst>
          </p:cNvPr>
          <p:cNvSpPr txBox="1"/>
          <p:nvPr/>
        </p:nvSpPr>
        <p:spPr>
          <a:xfrm>
            <a:off x="4794418" y="257106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6680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BA78-CBCD-E649-863A-FF3B8BFB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Both human and machine-based interpolation is possible: humans often do a very good job at it, even capturing non-linear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8D32C-EE45-3244-AFF5-BCAB363B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309"/>
            <a:ext cx="8425543" cy="3621653"/>
          </a:xfrm>
        </p:spPr>
        <p:txBody>
          <a:bodyPr>
            <a:normAutofit/>
          </a:bodyPr>
          <a:lstStyle/>
          <a:p>
            <a:r>
              <a:rPr lang="en-US" sz="3600" dirty="0"/>
              <a:t>Human’s can gain understanding through manual analysis</a:t>
            </a:r>
          </a:p>
          <a:p>
            <a:r>
              <a:rPr lang="en-US" sz="3600" dirty="0"/>
              <a:t>That is one reason you will do so in class.</a:t>
            </a:r>
          </a:p>
          <a:p>
            <a:r>
              <a:rPr lang="en-US" sz="3600" dirty="0"/>
              <a:t>There is an intimate connection between our hands and brains</a:t>
            </a:r>
          </a:p>
        </p:txBody>
      </p:sp>
    </p:spTree>
    <p:extLst>
      <p:ext uri="{BB962C8B-B14F-4D97-AF65-F5344CB8AC3E}">
        <p14:creationId xmlns:p14="http://schemas.microsoft.com/office/powerpoint/2010/main" val="371857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2FE9-AD2F-4F47-9C21-21310AF1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1" y="227338"/>
            <a:ext cx="10410173" cy="6933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500 hPa:  The first level you will analyze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56ED-7C11-044F-987C-BA9FB158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59" y="1061537"/>
            <a:ext cx="8330852" cy="4362234"/>
          </a:xfrm>
        </p:spPr>
        <p:txBody>
          <a:bodyPr>
            <a:noAutofit/>
          </a:bodyPr>
          <a:lstStyle/>
          <a:p>
            <a:r>
              <a:rPr lang="en-US" sz="3200" dirty="0"/>
              <a:t>Will analyze 500 hPa geopotential heights.  Noting ridges, troughs, closed lows, closed highs.</a:t>
            </a:r>
          </a:p>
          <a:p>
            <a:r>
              <a:rPr lang="en-US" sz="3200" dirty="0"/>
              <a:t>Important level: about half the mass of atmosphere is above and below.  ~5500 meters, 18,000 ft.</a:t>
            </a:r>
          </a:p>
          <a:p>
            <a:r>
              <a:rPr lang="en-US" sz="3200" dirty="0"/>
              <a:t>60-m contour interval is standard</a:t>
            </a:r>
          </a:p>
          <a:p>
            <a:r>
              <a:rPr lang="en-US" sz="3200" dirty="0"/>
              <a:t>Centered around 5400 m.  e.g., 5280, 5340, 5400, 5460, 5520 meters</a:t>
            </a:r>
          </a:p>
          <a:p>
            <a:r>
              <a:rPr lang="en-US" sz="3200" dirty="0"/>
              <a:t>Labeled in decameter (dm)—hundreds of meters (e.g., 540, 546)</a:t>
            </a:r>
          </a:p>
        </p:txBody>
      </p:sp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D48EAEC-F43F-0748-9197-C81BA613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792" y="2064930"/>
            <a:ext cx="3115049" cy="30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56E7-A960-2647-BDCC-87A1B998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Typical 500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hPa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wave pattern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7BA1CB-92D8-5048-918C-55C7C475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89"/>
          <a:stretch/>
        </p:blipFill>
        <p:spPr>
          <a:xfrm>
            <a:off x="1610620" y="1690688"/>
            <a:ext cx="9261836" cy="429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3AB9E-F536-254B-8B07-D48AE220E4FF}"/>
              </a:ext>
            </a:extLst>
          </p:cNvPr>
          <p:cNvSpPr txBox="1"/>
          <p:nvPr/>
        </p:nvSpPr>
        <p:spPr>
          <a:xfrm>
            <a:off x="3950208" y="5167312"/>
            <a:ext cx="96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Weaker</a:t>
            </a:r>
          </a:p>
          <a:p>
            <a:r>
              <a:rPr lang="en-US" dirty="0"/>
              <a:t>gradient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09771-8A42-0643-8BA6-4B7497FA90B2}"/>
              </a:ext>
            </a:extLst>
          </p:cNvPr>
          <p:cNvSpPr txBox="1"/>
          <p:nvPr/>
        </p:nvSpPr>
        <p:spPr>
          <a:xfrm>
            <a:off x="6922008" y="5963059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Tighter gradient</a:t>
            </a:r>
          </a:p>
        </p:txBody>
      </p:sp>
    </p:spTree>
    <p:extLst>
      <p:ext uri="{BB962C8B-B14F-4D97-AF65-F5344CB8AC3E}">
        <p14:creationId xmlns:p14="http://schemas.microsoft.com/office/powerpoint/2010/main" val="174682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38F3-305E-A14F-9D82-37E961C1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CDD7B1-7F04-3648-AFC8-65BCE74D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49" y="450116"/>
            <a:ext cx="7404752" cy="5699415"/>
          </a:xfrm>
        </p:spPr>
      </p:pic>
    </p:spTree>
    <p:extLst>
      <p:ext uri="{BB962C8B-B14F-4D97-AF65-F5344CB8AC3E}">
        <p14:creationId xmlns:p14="http://schemas.microsoft.com/office/powerpoint/2010/main" val="145622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490</Words>
  <Application>Microsoft Macintosh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Scalar Analysis in Synoptic Meteorology</vt:lpstr>
      <vt:lpstr>Definition</vt:lpstr>
      <vt:lpstr>Examples of Meteorological Isopleths</vt:lpstr>
      <vt:lpstr>PowerPoint Presentation</vt:lpstr>
      <vt:lpstr>Linear interpolation is acceptable as first approximation, but non-linear variations should be taken into account if possible</vt:lpstr>
      <vt:lpstr>Both human and machine-based interpolation is possible: humans often do a very good job at it, even capturing non-linear effects</vt:lpstr>
      <vt:lpstr>500 hPa:  The first level you will analyze</vt:lpstr>
      <vt:lpstr>Typical 500 hPa wave pattern</vt:lpstr>
      <vt:lpstr>PowerPoint Presentation</vt:lpstr>
      <vt:lpstr>Important tip: You are doing a synoptic (larger scale) analysis.  Keep lines smooth! </vt:lpstr>
      <vt:lpstr>Where data is sparse, choose simple, regular spacing</vt:lpstr>
      <vt:lpstr>NOT THIS</vt:lpstr>
      <vt:lpstr>500 hPa analysis tips</vt:lpstr>
      <vt:lpstr>PowerPoint Presentation</vt:lpstr>
      <vt:lpstr>Sometimes there are discrepancies with geostrophy at 500 hPa</vt:lpstr>
      <vt:lpstr>Upper-Level Station Model (radiosonde)</vt:lpstr>
      <vt:lpstr>* Indicates satellite based obs</vt:lpstr>
      <vt:lpstr>Rectangle indicates aircraft-based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 Analysis in Synoptic Meteorology</dc:title>
  <dc:creator>Cliff Mass</dc:creator>
  <cp:lastModifiedBy>Cliff Mass</cp:lastModifiedBy>
  <cp:revision>24</cp:revision>
  <dcterms:created xsi:type="dcterms:W3CDTF">2021-01-08T17:03:03Z</dcterms:created>
  <dcterms:modified xsi:type="dcterms:W3CDTF">2022-01-06T22:13:09Z</dcterms:modified>
</cp:coreProperties>
</file>