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5"/>
  </p:notesMasterIdLst>
  <p:handoutMasterIdLst>
    <p:handoutMasterId r:id="rId166"/>
  </p:handoutMasterIdLst>
  <p:sldIdLst>
    <p:sldId id="439" r:id="rId2"/>
    <p:sldId id="440" r:id="rId3"/>
    <p:sldId id="524" r:id="rId4"/>
    <p:sldId id="441" r:id="rId5"/>
    <p:sldId id="442" r:id="rId6"/>
    <p:sldId id="443" r:id="rId7"/>
    <p:sldId id="432" r:id="rId8"/>
    <p:sldId id="445" r:id="rId9"/>
    <p:sldId id="525" r:id="rId10"/>
    <p:sldId id="446" r:id="rId11"/>
    <p:sldId id="447" r:id="rId12"/>
    <p:sldId id="448" r:id="rId13"/>
    <p:sldId id="450" r:id="rId14"/>
    <p:sldId id="449" r:id="rId15"/>
    <p:sldId id="431" r:id="rId16"/>
    <p:sldId id="451" r:id="rId17"/>
    <p:sldId id="452" r:id="rId18"/>
    <p:sldId id="453" r:id="rId19"/>
    <p:sldId id="454" r:id="rId20"/>
    <p:sldId id="455" r:id="rId21"/>
    <p:sldId id="456" r:id="rId22"/>
    <p:sldId id="457" r:id="rId23"/>
    <p:sldId id="458" r:id="rId24"/>
    <p:sldId id="298" r:id="rId25"/>
    <p:sldId id="373" r:id="rId26"/>
    <p:sldId id="459" r:id="rId27"/>
    <p:sldId id="536" r:id="rId28"/>
    <p:sldId id="460" r:id="rId29"/>
    <p:sldId id="461" r:id="rId30"/>
    <p:sldId id="526" r:id="rId31"/>
    <p:sldId id="462" r:id="rId32"/>
    <p:sldId id="463" r:id="rId33"/>
    <p:sldId id="527" r:id="rId34"/>
    <p:sldId id="477" r:id="rId35"/>
    <p:sldId id="465" r:id="rId36"/>
    <p:sldId id="466" r:id="rId37"/>
    <p:sldId id="478" r:id="rId38"/>
    <p:sldId id="299" r:id="rId39"/>
    <p:sldId id="301" r:id="rId40"/>
    <p:sldId id="300" r:id="rId41"/>
    <p:sldId id="467" r:id="rId42"/>
    <p:sldId id="468" r:id="rId43"/>
    <p:sldId id="528" r:id="rId44"/>
    <p:sldId id="469" r:id="rId45"/>
    <p:sldId id="470" r:id="rId46"/>
    <p:sldId id="529" r:id="rId47"/>
    <p:sldId id="471" r:id="rId48"/>
    <p:sldId id="472" r:id="rId49"/>
    <p:sldId id="537" r:id="rId50"/>
    <p:sldId id="473" r:id="rId51"/>
    <p:sldId id="474" r:id="rId52"/>
    <p:sldId id="475" r:id="rId53"/>
    <p:sldId id="533" r:id="rId54"/>
    <p:sldId id="476" r:id="rId55"/>
    <p:sldId id="479" r:id="rId56"/>
    <p:sldId id="538" r:id="rId57"/>
    <p:sldId id="530" r:id="rId58"/>
    <p:sldId id="480" r:id="rId59"/>
    <p:sldId id="481" r:id="rId60"/>
    <p:sldId id="414" r:id="rId61"/>
    <p:sldId id="483" r:id="rId62"/>
    <p:sldId id="484" r:id="rId63"/>
    <p:sldId id="482" r:id="rId64"/>
    <p:sldId id="485" r:id="rId65"/>
    <p:sldId id="486" r:id="rId66"/>
    <p:sldId id="375" r:id="rId67"/>
    <p:sldId id="376" r:id="rId68"/>
    <p:sldId id="539" r:id="rId69"/>
    <p:sldId id="487" r:id="rId70"/>
    <p:sldId id="540" r:id="rId71"/>
    <p:sldId id="374" r:id="rId72"/>
    <p:sldId id="531" r:id="rId73"/>
    <p:sldId id="532" r:id="rId74"/>
    <p:sldId id="541" r:id="rId75"/>
    <p:sldId id="491" r:id="rId76"/>
    <p:sldId id="492" r:id="rId77"/>
    <p:sldId id="309" r:id="rId78"/>
    <p:sldId id="310" r:id="rId79"/>
    <p:sldId id="312" r:id="rId80"/>
    <p:sldId id="364" r:id="rId81"/>
    <p:sldId id="384" r:id="rId82"/>
    <p:sldId id="313" r:id="rId83"/>
    <p:sldId id="314" r:id="rId84"/>
    <p:sldId id="315" r:id="rId85"/>
    <p:sldId id="316" r:id="rId86"/>
    <p:sldId id="322" r:id="rId87"/>
    <p:sldId id="433" r:id="rId88"/>
    <p:sldId id="387" r:id="rId89"/>
    <p:sldId id="488" r:id="rId90"/>
    <p:sldId id="323" r:id="rId91"/>
    <p:sldId id="435" r:id="rId92"/>
    <p:sldId id="434" r:id="rId93"/>
    <p:sldId id="324" r:id="rId94"/>
    <p:sldId id="534" r:id="rId95"/>
    <p:sldId id="415" r:id="rId96"/>
    <p:sldId id="326" r:id="rId97"/>
    <p:sldId id="327" r:id="rId98"/>
    <p:sldId id="366" r:id="rId99"/>
    <p:sldId id="416" r:id="rId100"/>
    <p:sldId id="436" r:id="rId101"/>
    <p:sldId id="437" r:id="rId102"/>
    <p:sldId id="418" r:id="rId103"/>
    <p:sldId id="489" r:id="rId104"/>
    <p:sldId id="490" r:id="rId105"/>
    <p:sldId id="438" r:id="rId106"/>
    <p:sldId id="419" r:id="rId107"/>
    <p:sldId id="420" r:id="rId108"/>
    <p:sldId id="391" r:id="rId109"/>
    <p:sldId id="328" r:id="rId110"/>
    <p:sldId id="329" r:id="rId111"/>
    <p:sldId id="330" r:id="rId112"/>
    <p:sldId id="331" r:id="rId113"/>
    <p:sldId id="505" r:id="rId114"/>
    <p:sldId id="504" r:id="rId115"/>
    <p:sldId id="333" r:id="rId116"/>
    <p:sldId id="398" r:id="rId117"/>
    <p:sldId id="493" r:id="rId118"/>
    <p:sldId id="399" r:id="rId119"/>
    <p:sldId id="494" r:id="rId120"/>
    <p:sldId id="495" r:id="rId121"/>
    <p:sldId id="496" r:id="rId122"/>
    <p:sldId id="497" r:id="rId123"/>
    <p:sldId id="498" r:id="rId124"/>
    <p:sldId id="499" r:id="rId125"/>
    <p:sldId id="506" r:id="rId126"/>
    <p:sldId id="501" r:id="rId127"/>
    <p:sldId id="502" r:id="rId128"/>
    <p:sldId id="503" r:id="rId129"/>
    <p:sldId id="500" r:id="rId130"/>
    <p:sldId id="507" r:id="rId131"/>
    <p:sldId id="510" r:id="rId132"/>
    <p:sldId id="508" r:id="rId133"/>
    <p:sldId id="509" r:id="rId134"/>
    <p:sldId id="511" r:id="rId135"/>
    <p:sldId id="512" r:id="rId136"/>
    <p:sldId id="513" r:id="rId137"/>
    <p:sldId id="514" r:id="rId138"/>
    <p:sldId id="515" r:id="rId139"/>
    <p:sldId id="516" r:id="rId140"/>
    <p:sldId id="400" r:id="rId141"/>
    <p:sldId id="401" r:id="rId142"/>
    <p:sldId id="402" r:id="rId143"/>
    <p:sldId id="403" r:id="rId144"/>
    <p:sldId id="343" r:id="rId145"/>
    <p:sldId id="535" r:id="rId146"/>
    <p:sldId id="517" r:id="rId147"/>
    <p:sldId id="518" r:id="rId148"/>
    <p:sldId id="362" r:id="rId149"/>
    <p:sldId id="421" r:id="rId150"/>
    <p:sldId id="367" r:id="rId151"/>
    <p:sldId id="368" r:id="rId152"/>
    <p:sldId id="347" r:id="rId153"/>
    <p:sldId id="422" r:id="rId154"/>
    <p:sldId id="412" r:id="rId155"/>
    <p:sldId id="370" r:id="rId156"/>
    <p:sldId id="371" r:id="rId157"/>
    <p:sldId id="372" r:id="rId158"/>
    <p:sldId id="519" r:id="rId159"/>
    <p:sldId id="520" r:id="rId160"/>
    <p:sldId id="521" r:id="rId161"/>
    <p:sldId id="522" r:id="rId162"/>
    <p:sldId id="523" r:id="rId163"/>
    <p:sldId id="411" r:id="rId16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789"/>
    <p:restoredTop sz="94711"/>
  </p:normalViewPr>
  <p:slideViewPr>
    <p:cSldViewPr>
      <p:cViewPr varScale="1">
        <p:scale>
          <a:sx n="189" d="100"/>
          <a:sy n="189" d="100"/>
        </p:scale>
        <p:origin x="632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tableStyles" Target="tableStyles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notesMaster" Target="notesMasters/notesMaster1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34E9B50-449E-3D43-845C-ECE1C719DFB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3A3B67-4200-3847-99F7-2B163C060AC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B91DDB8A-ECD1-B844-B0B6-D2F6EFA47735}" type="datetimeFigureOut">
              <a:rPr lang="en-US"/>
              <a:pPr>
                <a:defRPr/>
              </a:pPr>
              <a:t>2/13/20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B9030A-8CAC-4C4F-9189-3357ED87772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B24C51-B270-CD4F-90BE-931E8B722C4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E5434913-5540-DE4A-8357-5074CAC299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71D2757C-83EB-5649-A9F5-6D7CDC2C5A6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07050E8D-45A3-AD49-B7CD-A88C5B3AE118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364A0D5B-3F95-B24E-B020-ED92328E930B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9D786D45-D712-8844-8DD6-7B92A2184C65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24D0A6EB-F609-544E-B570-3EE5B58EA7E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18803E32-7555-F444-A82F-6F6155A115E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72B8BE57-C001-4040-960E-668C4EB834F3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" charset="-128"/>
        <a:cs typeface="ＭＳ Ｐゴシック" pitchFamily="-1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>
            <a:extLst>
              <a:ext uri="{FF2B5EF4-FFF2-40B4-BE49-F238E27FC236}">
                <a16:creationId xmlns:a16="http://schemas.microsoft.com/office/drawing/2014/main" id="{136A9193-E026-C046-9185-06869AA8F02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54D7AFA-9454-4B41-A251-81FBF699B5F4}" type="slidenum">
              <a:rPr lang="en-US" altLang="en-US" smtClean="0"/>
              <a:pPr>
                <a:spcBef>
                  <a:spcPct val="0"/>
                </a:spcBef>
              </a:pPr>
              <a:t>24</a:t>
            </a:fld>
            <a:endParaRPr lang="en-US" altLang="en-US"/>
          </a:p>
        </p:txBody>
      </p:sp>
      <p:sp>
        <p:nvSpPr>
          <p:cNvPr id="39938" name="Rectangle 2">
            <a:extLst>
              <a:ext uri="{FF2B5EF4-FFF2-40B4-BE49-F238E27FC236}">
                <a16:creationId xmlns:a16="http://schemas.microsoft.com/office/drawing/2014/main" id="{99AA658A-7AC2-6340-8810-4BF64F3F559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AB359684-9BC1-5B44-86BB-10402A9074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2">
            <a:extLst>
              <a:ext uri="{FF2B5EF4-FFF2-40B4-BE49-F238E27FC236}">
                <a16:creationId xmlns:a16="http://schemas.microsoft.com/office/drawing/2014/main" id="{DF5CBF65-FBAE-1149-B898-B7B7A7783A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2" name="Rectangle 3">
            <a:extLst>
              <a:ext uri="{FF2B5EF4-FFF2-40B4-BE49-F238E27FC236}">
                <a16:creationId xmlns:a16="http://schemas.microsoft.com/office/drawing/2014/main" id="{2B13F597-8A06-2641-9D04-F6E1C9E4CB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7">
            <a:extLst>
              <a:ext uri="{FF2B5EF4-FFF2-40B4-BE49-F238E27FC236}">
                <a16:creationId xmlns:a16="http://schemas.microsoft.com/office/drawing/2014/main" id="{80F3FAC0-41A8-FA41-97E1-03BF43F24FB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0C8721B-3798-2544-BA8B-4DA76C64967B}" type="slidenum">
              <a:rPr lang="en-US" altLang="en-US" smtClean="0"/>
              <a:pPr>
                <a:spcBef>
                  <a:spcPct val="0"/>
                </a:spcBef>
              </a:pPr>
              <a:t>82</a:t>
            </a:fld>
            <a:endParaRPr lang="en-US" altLang="en-US"/>
          </a:p>
        </p:txBody>
      </p:sp>
      <p:sp>
        <p:nvSpPr>
          <p:cNvPr id="96258" name="Rectangle 2">
            <a:extLst>
              <a:ext uri="{FF2B5EF4-FFF2-40B4-BE49-F238E27FC236}">
                <a16:creationId xmlns:a16="http://schemas.microsoft.com/office/drawing/2014/main" id="{5B967838-9DD7-314A-AB03-C092D677BD4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>
            <a:extLst>
              <a:ext uri="{FF2B5EF4-FFF2-40B4-BE49-F238E27FC236}">
                <a16:creationId xmlns:a16="http://schemas.microsoft.com/office/drawing/2014/main" id="{689C1711-6C51-7A46-B0BC-AC39E9D6D9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7">
            <a:extLst>
              <a:ext uri="{FF2B5EF4-FFF2-40B4-BE49-F238E27FC236}">
                <a16:creationId xmlns:a16="http://schemas.microsoft.com/office/drawing/2014/main" id="{C5404061-5390-F14D-9C2C-0C9AD7BD2D5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B0427C5-E3C2-8E45-B323-0408C0B62C93}" type="slidenum">
              <a:rPr lang="en-US" altLang="en-US" smtClean="0"/>
              <a:pPr>
                <a:spcBef>
                  <a:spcPct val="0"/>
                </a:spcBef>
              </a:pPr>
              <a:t>83</a:t>
            </a:fld>
            <a:endParaRPr lang="en-US" altLang="en-US"/>
          </a:p>
        </p:txBody>
      </p:sp>
      <p:sp>
        <p:nvSpPr>
          <p:cNvPr id="98306" name="Rectangle 2">
            <a:extLst>
              <a:ext uri="{FF2B5EF4-FFF2-40B4-BE49-F238E27FC236}">
                <a16:creationId xmlns:a16="http://schemas.microsoft.com/office/drawing/2014/main" id="{4546068B-D54C-BB41-942F-E3960672D7C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>
            <a:extLst>
              <a:ext uri="{FF2B5EF4-FFF2-40B4-BE49-F238E27FC236}">
                <a16:creationId xmlns:a16="http://schemas.microsoft.com/office/drawing/2014/main" id="{BF38FAC9-2771-F943-BFCF-C9BFE15A78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>
            <a:extLst>
              <a:ext uri="{FF2B5EF4-FFF2-40B4-BE49-F238E27FC236}">
                <a16:creationId xmlns:a16="http://schemas.microsoft.com/office/drawing/2014/main" id="{8D8CF5FC-3781-B74D-B1EA-F9238F115A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536321C-7DD2-E14D-A993-50E1EFF2AA5D}" type="slidenum">
              <a:rPr lang="en-US" altLang="en-US" smtClean="0"/>
              <a:pPr>
                <a:spcBef>
                  <a:spcPct val="0"/>
                </a:spcBef>
              </a:pPr>
              <a:t>84</a:t>
            </a:fld>
            <a:endParaRPr lang="en-US" altLang="en-US"/>
          </a:p>
        </p:txBody>
      </p:sp>
      <p:sp>
        <p:nvSpPr>
          <p:cNvPr id="100354" name="Rectangle 2">
            <a:extLst>
              <a:ext uri="{FF2B5EF4-FFF2-40B4-BE49-F238E27FC236}">
                <a16:creationId xmlns:a16="http://schemas.microsoft.com/office/drawing/2014/main" id="{6EBF30A1-A586-9B4C-91FD-0FAD33FB954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>
            <a:extLst>
              <a:ext uri="{FF2B5EF4-FFF2-40B4-BE49-F238E27FC236}">
                <a16:creationId xmlns:a16="http://schemas.microsoft.com/office/drawing/2014/main" id="{190AF185-8377-6B4D-97BB-04806497D8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7">
            <a:extLst>
              <a:ext uri="{FF2B5EF4-FFF2-40B4-BE49-F238E27FC236}">
                <a16:creationId xmlns:a16="http://schemas.microsoft.com/office/drawing/2014/main" id="{3AEDE0A9-578D-D14E-A4CB-48746CF13E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ED76DCD-506D-674B-B0CB-A2823B5A847E}" type="slidenum">
              <a:rPr lang="en-US" altLang="en-US" smtClean="0"/>
              <a:pPr>
                <a:spcBef>
                  <a:spcPct val="0"/>
                </a:spcBef>
              </a:pPr>
              <a:t>85</a:t>
            </a:fld>
            <a:endParaRPr lang="en-US" altLang="en-US"/>
          </a:p>
        </p:txBody>
      </p:sp>
      <p:sp>
        <p:nvSpPr>
          <p:cNvPr id="102402" name="Rectangle 2">
            <a:extLst>
              <a:ext uri="{FF2B5EF4-FFF2-40B4-BE49-F238E27FC236}">
                <a16:creationId xmlns:a16="http://schemas.microsoft.com/office/drawing/2014/main" id="{A6B2FBC8-34F1-ED4E-82D4-5419750DAE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>
            <a:extLst>
              <a:ext uri="{FF2B5EF4-FFF2-40B4-BE49-F238E27FC236}">
                <a16:creationId xmlns:a16="http://schemas.microsoft.com/office/drawing/2014/main" id="{86DBF00A-8CEE-B742-99F2-D19D4E831B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7">
            <a:extLst>
              <a:ext uri="{FF2B5EF4-FFF2-40B4-BE49-F238E27FC236}">
                <a16:creationId xmlns:a16="http://schemas.microsoft.com/office/drawing/2014/main" id="{3951B424-523C-074D-A334-14AD4E04D5A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0B286CE-C497-F146-8184-D79BADE41B06}" type="slidenum">
              <a:rPr lang="en-US" altLang="en-US" smtClean="0"/>
              <a:pPr>
                <a:spcBef>
                  <a:spcPct val="0"/>
                </a:spcBef>
              </a:pPr>
              <a:t>86</a:t>
            </a:fld>
            <a:endParaRPr lang="en-US" altLang="en-US"/>
          </a:p>
        </p:txBody>
      </p:sp>
      <p:sp>
        <p:nvSpPr>
          <p:cNvPr id="104450" name="Rectangle 2">
            <a:extLst>
              <a:ext uri="{FF2B5EF4-FFF2-40B4-BE49-F238E27FC236}">
                <a16:creationId xmlns:a16="http://schemas.microsoft.com/office/drawing/2014/main" id="{22C62BB2-0EB2-344A-A5CE-9F18E0D27B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>
            <a:extLst>
              <a:ext uri="{FF2B5EF4-FFF2-40B4-BE49-F238E27FC236}">
                <a16:creationId xmlns:a16="http://schemas.microsoft.com/office/drawing/2014/main" id="{48653BFA-6341-CA44-B6F9-5EC67D41BB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>
            <a:extLst>
              <a:ext uri="{FF2B5EF4-FFF2-40B4-BE49-F238E27FC236}">
                <a16:creationId xmlns:a16="http://schemas.microsoft.com/office/drawing/2014/main" id="{255363E8-2D23-2946-AF21-B08909E5E8F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41EEF6F-49F0-4A45-B97C-378BD1EB0B03}" type="slidenum">
              <a:rPr lang="en-US" altLang="en-US" smtClean="0"/>
              <a:pPr>
                <a:spcBef>
                  <a:spcPct val="0"/>
                </a:spcBef>
              </a:pPr>
              <a:t>90</a:t>
            </a:fld>
            <a:endParaRPr lang="en-US" altLang="en-US"/>
          </a:p>
        </p:txBody>
      </p:sp>
      <p:sp>
        <p:nvSpPr>
          <p:cNvPr id="109571" name="Rectangle 2">
            <a:extLst>
              <a:ext uri="{FF2B5EF4-FFF2-40B4-BE49-F238E27FC236}">
                <a16:creationId xmlns:a16="http://schemas.microsoft.com/office/drawing/2014/main" id="{72A59C03-FCAA-3949-BA25-E8D337E1389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303213"/>
            <a:ext cx="0" cy="0"/>
          </a:xfrm>
          <a:solidFill>
            <a:srgbClr val="FFFFFF"/>
          </a:solidFill>
          <a:ln/>
        </p:spPr>
      </p:sp>
      <p:sp>
        <p:nvSpPr>
          <p:cNvPr id="109572" name="Text Box 3">
            <a:extLst>
              <a:ext uri="{FF2B5EF4-FFF2-40B4-BE49-F238E27FC236}">
                <a16:creationId xmlns:a16="http://schemas.microsoft.com/office/drawing/2014/main" id="{E97CB240-B64F-BD4F-B6FE-24A003F562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3238" y="4314825"/>
            <a:ext cx="5854700" cy="1825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7">
            <a:extLst>
              <a:ext uri="{FF2B5EF4-FFF2-40B4-BE49-F238E27FC236}">
                <a16:creationId xmlns:a16="http://schemas.microsoft.com/office/drawing/2014/main" id="{725B9E47-E987-0B4D-879D-F09532D267B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DAAF124-BA5A-3242-B4E0-F02462701B1F}" type="slidenum">
              <a:rPr lang="en-US" altLang="en-US" smtClean="0"/>
              <a:pPr>
                <a:spcBef>
                  <a:spcPct val="0"/>
                </a:spcBef>
              </a:pPr>
              <a:t>93</a:t>
            </a:fld>
            <a:endParaRPr lang="en-US" altLang="en-US"/>
          </a:p>
        </p:txBody>
      </p:sp>
      <p:sp>
        <p:nvSpPr>
          <p:cNvPr id="119810" name="Rectangle 2">
            <a:extLst>
              <a:ext uri="{FF2B5EF4-FFF2-40B4-BE49-F238E27FC236}">
                <a16:creationId xmlns:a16="http://schemas.microsoft.com/office/drawing/2014/main" id="{3E400DDB-4B27-1F4A-B65F-7473CBAEE5C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1" name="Rectangle 3">
            <a:extLst>
              <a:ext uri="{FF2B5EF4-FFF2-40B4-BE49-F238E27FC236}">
                <a16:creationId xmlns:a16="http://schemas.microsoft.com/office/drawing/2014/main" id="{5B237C4C-D8BC-F84B-B76C-05DA67727A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="1">
                <a:latin typeface="Arial" panose="020B0604020202020204" pitchFamily="34" charset="0"/>
                <a:ea typeface="ＭＳ Ｐゴシック" panose="020B0600070205080204" pitchFamily="34" charset="-128"/>
              </a:rPr>
              <a:t>FIGURE SPM-5. </a:t>
            </a:r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Solid lines are multi-model global averages of surface warming (relative to 1980-99) for the scenarios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A2, A1B and B1, shown as continuations of the 20th century simulations. Shading denotes the plus/minus one standard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deviation range of individual model annual averages. The orange line is for the experiment where concentrations were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held constant at year 2000 values. The gray bars at right indicate the best estimate (solid line within each bar) and the</a:t>
            </a:r>
          </a:p>
          <a:p>
            <a:pPr eaLnBrk="1" hangingPunct="1"/>
            <a:r>
              <a:rPr lang="en-US" altLang="en-US" i="1">
                <a:latin typeface="Arial" panose="020B0604020202020204" pitchFamily="34" charset="0"/>
                <a:ea typeface="ＭＳ Ｐゴシック" panose="020B0600070205080204" pitchFamily="34" charset="-128"/>
              </a:rPr>
              <a:t>likely </a:t>
            </a:r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range assessed for the six SRES marker scenarios. The assessment of the best estimate and </a:t>
            </a:r>
            <a:r>
              <a:rPr lang="en-US" altLang="en-US" i="1">
                <a:latin typeface="Arial" panose="020B0604020202020204" pitchFamily="34" charset="0"/>
                <a:ea typeface="ＭＳ Ｐゴシック" panose="020B0600070205080204" pitchFamily="34" charset="-128"/>
              </a:rPr>
              <a:t>likely </a:t>
            </a:r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ranges in the gray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bars includes the AOGCMs in the left part of the figure, as well as results from a hierarchy of independent models and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observational constraints. {Figures 10.4 and 10.29}</a:t>
            </a:r>
          </a:p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7">
            <a:extLst>
              <a:ext uri="{FF2B5EF4-FFF2-40B4-BE49-F238E27FC236}">
                <a16:creationId xmlns:a16="http://schemas.microsoft.com/office/drawing/2014/main" id="{2A2F784F-56BF-B140-BE43-36F83BDAC08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552C099-C52A-274E-BC05-9659D297494D}" type="slidenum">
              <a:rPr lang="en-US" altLang="en-US" smtClean="0"/>
              <a:pPr>
                <a:spcBef>
                  <a:spcPct val="0"/>
                </a:spcBef>
              </a:pPr>
              <a:t>96</a:t>
            </a:fld>
            <a:endParaRPr lang="en-US" altLang="en-US"/>
          </a:p>
        </p:txBody>
      </p:sp>
      <p:sp>
        <p:nvSpPr>
          <p:cNvPr id="123906" name="Rectangle 2">
            <a:extLst>
              <a:ext uri="{FF2B5EF4-FFF2-40B4-BE49-F238E27FC236}">
                <a16:creationId xmlns:a16="http://schemas.microsoft.com/office/drawing/2014/main" id="{2B628F83-07D6-D84E-9F90-700D56EB493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>
            <a:extLst>
              <a:ext uri="{FF2B5EF4-FFF2-40B4-BE49-F238E27FC236}">
                <a16:creationId xmlns:a16="http://schemas.microsoft.com/office/drawing/2014/main" id="{5AD12860-F181-EA42-8FF3-E634D3883A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7">
            <a:extLst>
              <a:ext uri="{FF2B5EF4-FFF2-40B4-BE49-F238E27FC236}">
                <a16:creationId xmlns:a16="http://schemas.microsoft.com/office/drawing/2014/main" id="{E87102BE-4CAB-A247-A3D2-D1D5FF8304A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4D26973-5007-4142-8C1F-F433532F8F91}" type="slidenum">
              <a:rPr lang="en-US" altLang="en-US" smtClean="0"/>
              <a:pPr>
                <a:spcBef>
                  <a:spcPct val="0"/>
                </a:spcBef>
              </a:pPr>
              <a:t>97</a:t>
            </a:fld>
            <a:endParaRPr lang="en-US" altLang="en-US"/>
          </a:p>
        </p:txBody>
      </p:sp>
      <p:sp>
        <p:nvSpPr>
          <p:cNvPr id="126978" name="Rectangle 2">
            <a:extLst>
              <a:ext uri="{FF2B5EF4-FFF2-40B4-BE49-F238E27FC236}">
                <a16:creationId xmlns:a16="http://schemas.microsoft.com/office/drawing/2014/main" id="{032C6BC5-28C9-B749-9608-71A8B2F5E82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9" name="Rectangle 3">
            <a:extLst>
              <a:ext uri="{FF2B5EF4-FFF2-40B4-BE49-F238E27FC236}">
                <a16:creationId xmlns:a16="http://schemas.microsoft.com/office/drawing/2014/main" id="{E7E2F46B-05FB-074C-B234-4D59F70451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>
            <a:extLst>
              <a:ext uri="{FF2B5EF4-FFF2-40B4-BE49-F238E27FC236}">
                <a16:creationId xmlns:a16="http://schemas.microsoft.com/office/drawing/2014/main" id="{EB34674C-6440-9540-A4A0-A7CCE5E9C9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3A99AFA-5CA2-C64E-9873-068C8AAC6FE0}" type="slidenum">
              <a:rPr lang="en-US" altLang="en-US" smtClean="0"/>
              <a:pPr>
                <a:spcBef>
                  <a:spcPct val="0"/>
                </a:spcBef>
              </a:pPr>
              <a:t>38</a:t>
            </a:fld>
            <a:endParaRPr lang="en-US" altLang="en-US"/>
          </a:p>
        </p:txBody>
      </p:sp>
      <p:sp>
        <p:nvSpPr>
          <p:cNvPr id="53250" name="Rectangle 2">
            <a:extLst>
              <a:ext uri="{FF2B5EF4-FFF2-40B4-BE49-F238E27FC236}">
                <a16:creationId xmlns:a16="http://schemas.microsoft.com/office/drawing/2014/main" id="{D864D3D1-F0B3-BA48-BB91-76A43E17DC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1C7070AF-AD1D-D844-9979-833E1FFD97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7">
            <a:extLst>
              <a:ext uri="{FF2B5EF4-FFF2-40B4-BE49-F238E27FC236}">
                <a16:creationId xmlns:a16="http://schemas.microsoft.com/office/drawing/2014/main" id="{D35354D5-7025-6A4A-A743-AD7C8AAFE4D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D8C609C-EFB6-444F-AA72-B5A4A60F11A4}" type="slidenum">
              <a:rPr lang="en-US" altLang="en-US" smtClean="0"/>
              <a:pPr>
                <a:spcBef>
                  <a:spcPct val="0"/>
                </a:spcBef>
              </a:pPr>
              <a:t>98</a:t>
            </a:fld>
            <a:endParaRPr lang="en-US" altLang="en-US"/>
          </a:p>
        </p:txBody>
      </p:sp>
      <p:sp>
        <p:nvSpPr>
          <p:cNvPr id="129026" name="Rectangle 2">
            <a:extLst>
              <a:ext uri="{FF2B5EF4-FFF2-40B4-BE49-F238E27FC236}">
                <a16:creationId xmlns:a16="http://schemas.microsoft.com/office/drawing/2014/main" id="{0F163EE1-C8CB-004D-B842-236761046E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>
            <a:extLst>
              <a:ext uri="{FF2B5EF4-FFF2-40B4-BE49-F238E27FC236}">
                <a16:creationId xmlns:a16="http://schemas.microsoft.com/office/drawing/2014/main" id="{12452D7B-2F60-624E-BFA2-B4C35F0239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Rectangle 7">
            <a:extLst>
              <a:ext uri="{FF2B5EF4-FFF2-40B4-BE49-F238E27FC236}">
                <a16:creationId xmlns:a16="http://schemas.microsoft.com/office/drawing/2014/main" id="{3B006628-D096-CE4C-8C65-E64C13356BD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56AAB7C-FD4B-6540-A9C3-14ED6A004014}" type="slidenum">
              <a:rPr lang="en-US" altLang="en-US">
                <a:latin typeface="Calibri" panose="020F0502020204030204" pitchFamily="34" charset="0"/>
              </a:rPr>
              <a:pPr algn="r" eaLnBrk="1" hangingPunct="1">
                <a:spcBef>
                  <a:spcPct val="0"/>
                </a:spcBef>
              </a:pPr>
              <a:t>107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41314" name="Rectangle 2">
            <a:extLst>
              <a:ext uri="{FF2B5EF4-FFF2-40B4-BE49-F238E27FC236}">
                <a16:creationId xmlns:a16="http://schemas.microsoft.com/office/drawing/2014/main" id="{FDB9BFBB-6B05-C947-88C6-6EE4544265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5" name="Rectangle 3">
            <a:extLst>
              <a:ext uri="{FF2B5EF4-FFF2-40B4-BE49-F238E27FC236}">
                <a16:creationId xmlns:a16="http://schemas.microsoft.com/office/drawing/2014/main" id="{9C7003B2-E256-584D-9978-A4D96D406A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2">
            <a:extLst>
              <a:ext uri="{FF2B5EF4-FFF2-40B4-BE49-F238E27FC236}">
                <a16:creationId xmlns:a16="http://schemas.microsoft.com/office/drawing/2014/main" id="{7561CC1E-3512-A84C-A537-E51773D8536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3362" name="Rectangle 3">
            <a:extLst>
              <a:ext uri="{FF2B5EF4-FFF2-40B4-BE49-F238E27FC236}">
                <a16:creationId xmlns:a16="http://schemas.microsoft.com/office/drawing/2014/main" id="{99794CD4-78FC-FD46-ABCD-A0EDCE95A8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7">
            <a:extLst>
              <a:ext uri="{FF2B5EF4-FFF2-40B4-BE49-F238E27FC236}">
                <a16:creationId xmlns:a16="http://schemas.microsoft.com/office/drawing/2014/main" id="{0CEC03D8-59BD-6548-B4F6-7F3C7D757C3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FE0E2C4-547A-8046-A613-47F3B5B770B8}" type="slidenum">
              <a:rPr lang="en-US" altLang="en-US" smtClean="0"/>
              <a:pPr>
                <a:spcBef>
                  <a:spcPct val="0"/>
                </a:spcBef>
              </a:pPr>
              <a:t>109</a:t>
            </a:fld>
            <a:endParaRPr lang="en-US" altLang="en-US"/>
          </a:p>
        </p:txBody>
      </p:sp>
      <p:sp>
        <p:nvSpPr>
          <p:cNvPr id="145410" name="Rectangle 2">
            <a:extLst>
              <a:ext uri="{FF2B5EF4-FFF2-40B4-BE49-F238E27FC236}">
                <a16:creationId xmlns:a16="http://schemas.microsoft.com/office/drawing/2014/main" id="{DF922AE9-2BEC-194B-8AE7-BB0B496A0B8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3">
            <a:extLst>
              <a:ext uri="{FF2B5EF4-FFF2-40B4-BE49-F238E27FC236}">
                <a16:creationId xmlns:a16="http://schemas.microsoft.com/office/drawing/2014/main" id="{B2C61C25-953B-2F4D-A8D9-C7345DDE9A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Rectangle 7">
            <a:extLst>
              <a:ext uri="{FF2B5EF4-FFF2-40B4-BE49-F238E27FC236}">
                <a16:creationId xmlns:a16="http://schemas.microsoft.com/office/drawing/2014/main" id="{382E384C-0223-6744-92DD-A647316304E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DEFD8A0-8FD7-D24D-B33A-708E70C9A245}" type="slidenum">
              <a:rPr lang="en-US" altLang="en-US" smtClean="0"/>
              <a:pPr>
                <a:spcBef>
                  <a:spcPct val="0"/>
                </a:spcBef>
              </a:pPr>
              <a:t>110</a:t>
            </a:fld>
            <a:endParaRPr lang="en-US" altLang="en-US"/>
          </a:p>
        </p:txBody>
      </p:sp>
      <p:sp>
        <p:nvSpPr>
          <p:cNvPr id="147458" name="Rectangle 2">
            <a:extLst>
              <a:ext uri="{FF2B5EF4-FFF2-40B4-BE49-F238E27FC236}">
                <a16:creationId xmlns:a16="http://schemas.microsoft.com/office/drawing/2014/main" id="{0B1B52ED-7E41-144B-9050-42BA6ADDB2F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>
            <a:extLst>
              <a:ext uri="{FF2B5EF4-FFF2-40B4-BE49-F238E27FC236}">
                <a16:creationId xmlns:a16="http://schemas.microsoft.com/office/drawing/2014/main" id="{0A70068C-9F3B-534A-B31C-B44EE38C64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7">
            <a:extLst>
              <a:ext uri="{FF2B5EF4-FFF2-40B4-BE49-F238E27FC236}">
                <a16:creationId xmlns:a16="http://schemas.microsoft.com/office/drawing/2014/main" id="{C4BD48D1-F874-D340-9570-61F14FB630A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C18E877-E312-0E49-BC0F-2A6F4A53A714}" type="slidenum">
              <a:rPr lang="en-US" altLang="en-US" smtClean="0"/>
              <a:pPr>
                <a:spcBef>
                  <a:spcPct val="0"/>
                </a:spcBef>
              </a:pPr>
              <a:t>111</a:t>
            </a:fld>
            <a:endParaRPr lang="en-US" altLang="en-US"/>
          </a:p>
        </p:txBody>
      </p:sp>
      <p:sp>
        <p:nvSpPr>
          <p:cNvPr id="149506" name="Rectangle 2">
            <a:extLst>
              <a:ext uri="{FF2B5EF4-FFF2-40B4-BE49-F238E27FC236}">
                <a16:creationId xmlns:a16="http://schemas.microsoft.com/office/drawing/2014/main" id="{53EBFB11-266F-EA49-8961-2715CB1B5A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3">
            <a:extLst>
              <a:ext uri="{FF2B5EF4-FFF2-40B4-BE49-F238E27FC236}">
                <a16:creationId xmlns:a16="http://schemas.microsoft.com/office/drawing/2014/main" id="{6B9444A9-BA8F-9A48-81D8-D4369A3EAE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Rectangle 7">
            <a:extLst>
              <a:ext uri="{FF2B5EF4-FFF2-40B4-BE49-F238E27FC236}">
                <a16:creationId xmlns:a16="http://schemas.microsoft.com/office/drawing/2014/main" id="{058E4E72-C9A3-F54F-A73E-CF5D00480B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81B512D-BF57-974B-920E-05F0303374DF}" type="slidenum">
              <a:rPr lang="en-US" altLang="en-US" smtClean="0"/>
              <a:pPr>
                <a:spcBef>
                  <a:spcPct val="0"/>
                </a:spcBef>
              </a:pPr>
              <a:t>112</a:t>
            </a:fld>
            <a:endParaRPr lang="en-US" altLang="en-US"/>
          </a:p>
        </p:txBody>
      </p:sp>
      <p:sp>
        <p:nvSpPr>
          <p:cNvPr id="151554" name="Rectangle 2">
            <a:extLst>
              <a:ext uri="{FF2B5EF4-FFF2-40B4-BE49-F238E27FC236}">
                <a16:creationId xmlns:a16="http://schemas.microsoft.com/office/drawing/2014/main" id="{03BD12AF-2E10-F64C-BABB-36E3806329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5" name="Rectangle 3">
            <a:extLst>
              <a:ext uri="{FF2B5EF4-FFF2-40B4-BE49-F238E27FC236}">
                <a16:creationId xmlns:a16="http://schemas.microsoft.com/office/drawing/2014/main" id="{51D11D2D-7D5F-3F43-B3F9-AF62528896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Rectangle 7">
            <a:extLst>
              <a:ext uri="{FF2B5EF4-FFF2-40B4-BE49-F238E27FC236}">
                <a16:creationId xmlns:a16="http://schemas.microsoft.com/office/drawing/2014/main" id="{BFD0D58D-E902-0F48-AC63-5563DBDD036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7FC35C6-1F75-D64C-926D-4DE28A6ECEC2}" type="slidenum">
              <a:rPr lang="en-US" altLang="en-US" smtClean="0"/>
              <a:pPr>
                <a:spcBef>
                  <a:spcPct val="0"/>
                </a:spcBef>
              </a:pPr>
              <a:t>115</a:t>
            </a:fld>
            <a:endParaRPr lang="en-US" altLang="en-US"/>
          </a:p>
        </p:txBody>
      </p:sp>
      <p:sp>
        <p:nvSpPr>
          <p:cNvPr id="155650" name="Rectangle 2">
            <a:extLst>
              <a:ext uri="{FF2B5EF4-FFF2-40B4-BE49-F238E27FC236}">
                <a16:creationId xmlns:a16="http://schemas.microsoft.com/office/drawing/2014/main" id="{268C1470-0A94-D647-B654-D304B5F54F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1" name="Rectangle 3">
            <a:extLst>
              <a:ext uri="{FF2B5EF4-FFF2-40B4-BE49-F238E27FC236}">
                <a16:creationId xmlns:a16="http://schemas.microsoft.com/office/drawing/2014/main" id="{79B239E3-03A3-3442-A85E-65C254C693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Rectangle 2">
            <a:extLst>
              <a:ext uri="{FF2B5EF4-FFF2-40B4-BE49-F238E27FC236}">
                <a16:creationId xmlns:a16="http://schemas.microsoft.com/office/drawing/2014/main" id="{2F39C9CA-CFD8-C84E-8203-6EE85FFC36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698" name="Rectangle 3">
            <a:extLst>
              <a:ext uri="{FF2B5EF4-FFF2-40B4-BE49-F238E27FC236}">
                <a16:creationId xmlns:a16="http://schemas.microsoft.com/office/drawing/2014/main" id="{6ECEC969-9578-A849-A59A-AD8BA01A8A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Rectangle 2">
            <a:extLst>
              <a:ext uri="{FF2B5EF4-FFF2-40B4-BE49-F238E27FC236}">
                <a16:creationId xmlns:a16="http://schemas.microsoft.com/office/drawing/2014/main" id="{73FD3864-BC02-244A-B8CC-D8B33746D70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6" name="Rectangle 3">
            <a:extLst>
              <a:ext uri="{FF2B5EF4-FFF2-40B4-BE49-F238E27FC236}">
                <a16:creationId xmlns:a16="http://schemas.microsoft.com/office/drawing/2014/main" id="{1338C05D-0788-4646-B87D-C0387962BD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>
            <a:extLst>
              <a:ext uri="{FF2B5EF4-FFF2-40B4-BE49-F238E27FC236}">
                <a16:creationId xmlns:a16="http://schemas.microsoft.com/office/drawing/2014/main" id="{0D44416C-E28E-F84D-A9EA-DC6C2AD3116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7260ABF-2E51-5346-A3B5-93C6989BD2A2}" type="slidenum">
              <a:rPr lang="en-US" altLang="en-US" smtClean="0"/>
              <a:pPr>
                <a:spcBef>
                  <a:spcPct val="0"/>
                </a:spcBef>
              </a:pPr>
              <a:t>39</a:t>
            </a:fld>
            <a:endParaRPr lang="en-US" altLang="en-US"/>
          </a:p>
        </p:txBody>
      </p:sp>
      <p:sp>
        <p:nvSpPr>
          <p:cNvPr id="55298" name="Rectangle 2">
            <a:extLst>
              <a:ext uri="{FF2B5EF4-FFF2-40B4-BE49-F238E27FC236}">
                <a16:creationId xmlns:a16="http://schemas.microsoft.com/office/drawing/2014/main" id="{F27397F6-8151-5446-AB72-1F870EEA20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C27CC5CD-104E-F741-B501-649DFCCDCC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1" name="Rectangle 2">
            <a:extLst>
              <a:ext uri="{FF2B5EF4-FFF2-40B4-BE49-F238E27FC236}">
                <a16:creationId xmlns:a16="http://schemas.microsoft.com/office/drawing/2014/main" id="{6782C9CA-C3E5-B445-8564-149E234FD3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2" name="Rectangle 3">
            <a:extLst>
              <a:ext uri="{FF2B5EF4-FFF2-40B4-BE49-F238E27FC236}">
                <a16:creationId xmlns:a16="http://schemas.microsoft.com/office/drawing/2014/main" id="{D99F1262-32A8-654F-817C-9B3748AFD2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1" name="Rectangle 7">
            <a:extLst>
              <a:ext uri="{FF2B5EF4-FFF2-40B4-BE49-F238E27FC236}">
                <a16:creationId xmlns:a16="http://schemas.microsoft.com/office/drawing/2014/main" id="{D9017278-9D23-8045-8230-0285F4E6374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517E2F4-3239-4446-9B6C-88244882C8EB}" type="slidenum">
              <a:rPr lang="en-US" altLang="en-US" smtClean="0"/>
              <a:pPr>
                <a:spcBef>
                  <a:spcPct val="0"/>
                </a:spcBef>
              </a:pPr>
              <a:t>144</a:t>
            </a:fld>
            <a:endParaRPr lang="en-US" altLang="en-US"/>
          </a:p>
        </p:txBody>
      </p:sp>
      <p:sp>
        <p:nvSpPr>
          <p:cNvPr id="189442" name="Rectangle 2">
            <a:extLst>
              <a:ext uri="{FF2B5EF4-FFF2-40B4-BE49-F238E27FC236}">
                <a16:creationId xmlns:a16="http://schemas.microsoft.com/office/drawing/2014/main" id="{AC9EBAC6-C4B9-984F-BBCB-6F35CA6F7F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3" name="Rectangle 3">
            <a:extLst>
              <a:ext uri="{FF2B5EF4-FFF2-40B4-BE49-F238E27FC236}">
                <a16:creationId xmlns:a16="http://schemas.microsoft.com/office/drawing/2014/main" id="{F48940FC-2037-D243-8821-A9EDCE6433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Rectangle 7">
            <a:extLst>
              <a:ext uri="{FF2B5EF4-FFF2-40B4-BE49-F238E27FC236}">
                <a16:creationId xmlns:a16="http://schemas.microsoft.com/office/drawing/2014/main" id="{3D0DC8EE-1270-A740-9857-18F6DE4E6C2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B60EEA8-2F51-8148-9114-755ED5381DDB}" type="slidenum">
              <a:rPr lang="en-US" altLang="en-US" smtClean="0"/>
              <a:pPr>
                <a:spcBef>
                  <a:spcPct val="0"/>
                </a:spcBef>
              </a:pPr>
              <a:t>148</a:t>
            </a:fld>
            <a:endParaRPr lang="en-US" altLang="en-US"/>
          </a:p>
        </p:txBody>
      </p:sp>
      <p:sp>
        <p:nvSpPr>
          <p:cNvPr id="193538" name="Rectangle 2">
            <a:extLst>
              <a:ext uri="{FF2B5EF4-FFF2-40B4-BE49-F238E27FC236}">
                <a16:creationId xmlns:a16="http://schemas.microsoft.com/office/drawing/2014/main" id="{F21532DB-4068-CE40-A96B-C4856A8F1DB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539" name="Rectangle 3">
            <a:extLst>
              <a:ext uri="{FF2B5EF4-FFF2-40B4-BE49-F238E27FC236}">
                <a16:creationId xmlns:a16="http://schemas.microsoft.com/office/drawing/2014/main" id="{62A33F81-DC5C-944C-B317-01994D4283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09" name="Rectangle 7">
            <a:extLst>
              <a:ext uri="{FF2B5EF4-FFF2-40B4-BE49-F238E27FC236}">
                <a16:creationId xmlns:a16="http://schemas.microsoft.com/office/drawing/2014/main" id="{F68DEBBB-3565-3E44-9EA9-A250F704D57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A0DDA10-0284-8747-87F6-28D1B0F8579C}" type="slidenum">
              <a:rPr lang="en-US" altLang="en-US" smtClean="0"/>
              <a:pPr>
                <a:spcBef>
                  <a:spcPct val="0"/>
                </a:spcBef>
              </a:pPr>
              <a:t>150</a:t>
            </a:fld>
            <a:endParaRPr lang="en-US" altLang="en-US"/>
          </a:p>
        </p:txBody>
      </p:sp>
      <p:sp>
        <p:nvSpPr>
          <p:cNvPr id="196610" name="Rectangle 2">
            <a:extLst>
              <a:ext uri="{FF2B5EF4-FFF2-40B4-BE49-F238E27FC236}">
                <a16:creationId xmlns:a16="http://schemas.microsoft.com/office/drawing/2014/main" id="{C246D9CD-30F6-2F4D-B80C-6AC4057BB6C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1" name="Rectangle 3">
            <a:extLst>
              <a:ext uri="{FF2B5EF4-FFF2-40B4-BE49-F238E27FC236}">
                <a16:creationId xmlns:a16="http://schemas.microsoft.com/office/drawing/2014/main" id="{4CB794A9-AE96-FA4C-A607-8B9CF2564E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Rectangle 7">
            <a:extLst>
              <a:ext uri="{FF2B5EF4-FFF2-40B4-BE49-F238E27FC236}">
                <a16:creationId xmlns:a16="http://schemas.microsoft.com/office/drawing/2014/main" id="{B7C9756F-B7C7-8844-8E22-3DF5596E38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F85A211-2F9C-4D44-B7BC-F8B19EC37A0F}" type="slidenum">
              <a:rPr lang="en-US" altLang="en-US" smtClean="0"/>
              <a:pPr>
                <a:spcBef>
                  <a:spcPct val="0"/>
                </a:spcBef>
              </a:pPr>
              <a:t>151</a:t>
            </a:fld>
            <a:endParaRPr lang="en-US" altLang="en-US"/>
          </a:p>
        </p:txBody>
      </p:sp>
      <p:sp>
        <p:nvSpPr>
          <p:cNvPr id="198658" name="Rectangle 2">
            <a:extLst>
              <a:ext uri="{FF2B5EF4-FFF2-40B4-BE49-F238E27FC236}">
                <a16:creationId xmlns:a16="http://schemas.microsoft.com/office/drawing/2014/main" id="{41B8CFAB-C494-1F42-BD9B-3F806E7343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659" name="Rectangle 3">
            <a:extLst>
              <a:ext uri="{FF2B5EF4-FFF2-40B4-BE49-F238E27FC236}">
                <a16:creationId xmlns:a16="http://schemas.microsoft.com/office/drawing/2014/main" id="{A59D7BE2-2F68-8E4B-8B3C-1CF5FB17CB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7">
            <a:extLst>
              <a:ext uri="{FF2B5EF4-FFF2-40B4-BE49-F238E27FC236}">
                <a16:creationId xmlns:a16="http://schemas.microsoft.com/office/drawing/2014/main" id="{087B288D-A7C1-D047-B98D-45285AA0AF3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20C5137-9D8D-E94A-B190-B80544D84D3D}" type="slidenum">
              <a:rPr lang="en-US" altLang="en-US" smtClean="0"/>
              <a:pPr>
                <a:spcBef>
                  <a:spcPct val="0"/>
                </a:spcBef>
              </a:pPr>
              <a:t>152</a:t>
            </a:fld>
            <a:endParaRPr lang="en-US" altLang="en-US"/>
          </a:p>
        </p:txBody>
      </p:sp>
      <p:sp>
        <p:nvSpPr>
          <p:cNvPr id="200707" name="Rectangle 2">
            <a:extLst>
              <a:ext uri="{FF2B5EF4-FFF2-40B4-BE49-F238E27FC236}">
                <a16:creationId xmlns:a16="http://schemas.microsoft.com/office/drawing/2014/main" id="{64F0A4BA-70A1-3348-B1BB-5E90E092CE8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200708" name="Rectangle 3">
            <a:extLst>
              <a:ext uri="{FF2B5EF4-FFF2-40B4-BE49-F238E27FC236}">
                <a16:creationId xmlns:a16="http://schemas.microsoft.com/office/drawing/2014/main" id="{C61F9AE7-67B9-DB41-A482-CC302276EE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4" rIns="91426" bIns="45714"/>
          <a:lstStyle/>
          <a:p>
            <a:pPr eaLnBrk="1" hangingPunct="1"/>
            <a:r>
              <a:rPr lang="el-GR" altLang="en-US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Figure 14.12: </a:t>
            </a:r>
            <a:r>
              <a:rPr lang="el-GR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The earth currently revolves around the sun while tilted on its axis by an angle of 23</a:t>
            </a:r>
            <a:r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½</a:t>
            </a:r>
            <a:r>
              <a:rPr lang="el-GR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°. During a period of 41,000 years, this angle of tilt ranges from about 22° to 24</a:t>
            </a:r>
            <a:r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½</a:t>
            </a:r>
            <a:r>
              <a:rPr lang="el-GR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°.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3" name="Rectangle 2">
            <a:extLst>
              <a:ext uri="{FF2B5EF4-FFF2-40B4-BE49-F238E27FC236}">
                <a16:creationId xmlns:a16="http://schemas.microsoft.com/office/drawing/2014/main" id="{A691F94C-3196-CE43-8FB0-F6EC25DB933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2994" name="Rectangle 3">
            <a:extLst>
              <a:ext uri="{FF2B5EF4-FFF2-40B4-BE49-F238E27FC236}">
                <a16:creationId xmlns:a16="http://schemas.microsoft.com/office/drawing/2014/main" id="{8DB5E058-5B37-BC44-91A6-56AA5F7F25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>
            <a:extLst>
              <a:ext uri="{FF2B5EF4-FFF2-40B4-BE49-F238E27FC236}">
                <a16:creationId xmlns:a16="http://schemas.microsoft.com/office/drawing/2014/main" id="{3372CD74-C5A4-924D-AB52-01E91434756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8C5D16F-646C-AB42-9B52-2361391610CD}" type="slidenum">
              <a:rPr lang="en-US" altLang="en-US" smtClean="0"/>
              <a:pPr>
                <a:spcBef>
                  <a:spcPct val="0"/>
                </a:spcBef>
              </a:pPr>
              <a:t>40</a:t>
            </a:fld>
            <a:endParaRPr lang="en-US" altLang="en-US"/>
          </a:p>
        </p:txBody>
      </p:sp>
      <p:sp>
        <p:nvSpPr>
          <p:cNvPr id="57346" name="Rectangle 2">
            <a:extLst>
              <a:ext uri="{FF2B5EF4-FFF2-40B4-BE49-F238E27FC236}">
                <a16:creationId xmlns:a16="http://schemas.microsoft.com/office/drawing/2014/main" id="{4B3EC4CA-702D-5340-94BD-36C33A752AB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7CD87887-8C48-E940-BA77-E10FDC2187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Slide Image Placeholder 1">
            <a:extLst>
              <a:ext uri="{FF2B5EF4-FFF2-40B4-BE49-F238E27FC236}">
                <a16:creationId xmlns:a16="http://schemas.microsoft.com/office/drawing/2014/main" id="{280E903B-ECBA-5243-A534-86084152D81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2" name="Notes Placeholder 2">
            <a:extLst>
              <a:ext uri="{FF2B5EF4-FFF2-40B4-BE49-F238E27FC236}">
                <a16:creationId xmlns:a16="http://schemas.microsoft.com/office/drawing/2014/main" id="{D139B001-1E83-814C-8C7E-4DF29ACD77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81923" name="Slide Number Placeholder 3">
            <a:extLst>
              <a:ext uri="{FF2B5EF4-FFF2-40B4-BE49-F238E27FC236}">
                <a16:creationId xmlns:a16="http://schemas.microsoft.com/office/drawing/2014/main" id="{B6221F2A-AB7B-B646-B755-89F12E1808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7D1AEA8-9700-0D40-8363-00D39CAA85BD}" type="slidenum">
              <a:rPr lang="en-US" altLang="en-US" smtClean="0"/>
              <a:pPr/>
              <a:t>67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>
            <a:extLst>
              <a:ext uri="{FF2B5EF4-FFF2-40B4-BE49-F238E27FC236}">
                <a16:creationId xmlns:a16="http://schemas.microsoft.com/office/drawing/2014/main" id="{37274A0E-ACF9-714B-B0C5-D9C401F323F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E60B5E7-F578-7048-9E8B-E862AF810E33}" type="slidenum">
              <a:rPr lang="en-US" altLang="en-US" smtClean="0"/>
              <a:pPr>
                <a:spcBef>
                  <a:spcPct val="0"/>
                </a:spcBef>
              </a:pPr>
              <a:t>77</a:t>
            </a:fld>
            <a:endParaRPr lang="en-US" altLang="en-US"/>
          </a:p>
        </p:txBody>
      </p:sp>
      <p:sp>
        <p:nvSpPr>
          <p:cNvPr id="83970" name="Rectangle 2">
            <a:extLst>
              <a:ext uri="{FF2B5EF4-FFF2-40B4-BE49-F238E27FC236}">
                <a16:creationId xmlns:a16="http://schemas.microsoft.com/office/drawing/2014/main" id="{CDB1DA7A-F735-C041-890B-A50866BA99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>
            <a:extLst>
              <a:ext uri="{FF2B5EF4-FFF2-40B4-BE49-F238E27FC236}">
                <a16:creationId xmlns:a16="http://schemas.microsoft.com/office/drawing/2014/main" id="{DAB35F9F-3472-B943-9E21-1E84C0DA77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7">
            <a:extLst>
              <a:ext uri="{FF2B5EF4-FFF2-40B4-BE49-F238E27FC236}">
                <a16:creationId xmlns:a16="http://schemas.microsoft.com/office/drawing/2014/main" id="{799F1F52-4B50-C644-A3C0-98EA8C04FC6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8794278-8148-2240-BBEB-5B366C47F576}" type="slidenum">
              <a:rPr lang="en-US" altLang="en-US" smtClean="0"/>
              <a:pPr>
                <a:spcBef>
                  <a:spcPct val="0"/>
                </a:spcBef>
              </a:pPr>
              <a:t>78</a:t>
            </a:fld>
            <a:endParaRPr lang="en-US" altLang="en-US"/>
          </a:p>
        </p:txBody>
      </p:sp>
      <p:sp>
        <p:nvSpPr>
          <p:cNvPr id="86018" name="Rectangle 2">
            <a:extLst>
              <a:ext uri="{FF2B5EF4-FFF2-40B4-BE49-F238E27FC236}">
                <a16:creationId xmlns:a16="http://schemas.microsoft.com/office/drawing/2014/main" id="{78269F7F-AF4F-B54E-BF06-87AC86CCA12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>
            <a:extLst>
              <a:ext uri="{FF2B5EF4-FFF2-40B4-BE49-F238E27FC236}">
                <a16:creationId xmlns:a16="http://schemas.microsoft.com/office/drawing/2014/main" id="{5B92E691-375B-ED47-A17C-49B07D05FE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>
            <a:extLst>
              <a:ext uri="{FF2B5EF4-FFF2-40B4-BE49-F238E27FC236}">
                <a16:creationId xmlns:a16="http://schemas.microsoft.com/office/drawing/2014/main" id="{6696CF05-60F8-2441-8EEA-79D9E488EB2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5258E73-64E5-5C44-B507-8F1D6E27CD3F}" type="slidenum">
              <a:rPr lang="en-US" altLang="en-US" smtClean="0"/>
              <a:pPr>
                <a:spcBef>
                  <a:spcPct val="0"/>
                </a:spcBef>
              </a:pPr>
              <a:t>79</a:t>
            </a:fld>
            <a:endParaRPr lang="en-US" altLang="en-US"/>
          </a:p>
        </p:txBody>
      </p:sp>
      <p:sp>
        <p:nvSpPr>
          <p:cNvPr id="88066" name="Rectangle 2">
            <a:extLst>
              <a:ext uri="{FF2B5EF4-FFF2-40B4-BE49-F238E27FC236}">
                <a16:creationId xmlns:a16="http://schemas.microsoft.com/office/drawing/2014/main" id="{B549E9F6-27B4-7548-ACD9-6ADA337CC71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>
            <a:extLst>
              <a:ext uri="{FF2B5EF4-FFF2-40B4-BE49-F238E27FC236}">
                <a16:creationId xmlns:a16="http://schemas.microsoft.com/office/drawing/2014/main" id="{DA1953C3-9E50-894A-8A0D-E4C1103133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7">
            <a:extLst>
              <a:ext uri="{FF2B5EF4-FFF2-40B4-BE49-F238E27FC236}">
                <a16:creationId xmlns:a16="http://schemas.microsoft.com/office/drawing/2014/main" id="{0EEFA50D-D034-8C4A-9ED6-841B41AEF01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3EC6540-6DBD-9F4A-BBFF-1980944CE094}" type="slidenum">
              <a:rPr lang="en-US" altLang="en-US" smtClean="0"/>
              <a:pPr>
                <a:spcBef>
                  <a:spcPct val="0"/>
                </a:spcBef>
              </a:pPr>
              <a:t>80</a:t>
            </a:fld>
            <a:endParaRPr lang="en-US" altLang="en-US"/>
          </a:p>
        </p:txBody>
      </p:sp>
      <p:sp>
        <p:nvSpPr>
          <p:cNvPr id="90114" name="Rectangle 2">
            <a:extLst>
              <a:ext uri="{FF2B5EF4-FFF2-40B4-BE49-F238E27FC236}">
                <a16:creationId xmlns:a16="http://schemas.microsoft.com/office/drawing/2014/main" id="{BD04330C-D070-8C4A-9AD2-8070A70FC93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>
            <a:extLst>
              <a:ext uri="{FF2B5EF4-FFF2-40B4-BE49-F238E27FC236}">
                <a16:creationId xmlns:a16="http://schemas.microsoft.com/office/drawing/2014/main" id="{FB6690DF-B66C-2D45-91A9-577970B41C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E978B2A-7907-7642-B0AD-C20BA9F514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B6B5B4B-782B-FB49-BD90-DE93AA5FAE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8A6AE67-B412-9045-99D6-884A9083718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0F92BD-460D-FE41-80BD-DEC54F599471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967024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14ED84C-3797-B648-BBB7-915956B1202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543EF72-D36B-7340-A5C3-766E003A871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AEE037F-7028-6841-98FF-B11717C370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DD839B-50A8-E64F-81C1-9B0FB8B07A84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710604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BD0927A-3674-5940-8ADE-52BE66CE06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1106F55-921F-DF4D-B3DA-23DD8BE7A2E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472386C-8B26-F747-A152-5ADAB53462E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FE32DB-BA82-614B-A8BD-BB02A210DBD3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85568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30BF893-8259-3142-A464-17B62D3BB63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868412F-9BA7-4247-9DEE-C2CE8DE0B9E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9849269-D82D-EC4F-AEF5-EA76EE01DC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DBA59A-B532-BC4F-AECC-4BED2344197F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432060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95023E7-80AD-C14D-AB00-84E95EF4E7C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1247185-44B3-7D42-B730-9C21F46F18B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057D972-B579-4240-B391-D5923DE81BC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42F147-39B7-D740-B4E3-DC8AD4E50C7A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813349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F5E5D97-87A5-5346-9697-680D0458684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A341B00-F4C5-C840-8B66-156448A1C5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BECC15-F195-8045-958C-08AABAE67C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C76A52-3C92-FD4E-83DD-EDB703F62FC2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768965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F9D15E9-DE82-9840-8D2D-35E4FA5003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F8AD282-67A7-D949-B690-14F3A286454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62D240F-3F3B-FD4A-9188-E1DFC17743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41ACB2-7378-C341-8F6A-704BB0BE8648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7241285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8E967EC-1945-694D-AC53-635ED6862E0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9B3229D-17BB-AD4B-BD2D-9A8FDAE0E8A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378B1C2-32EC-6549-B957-56C40DEA03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33C372-61BD-5F4F-903F-3AB854817797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252026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A3CE72B-CBAA-E741-98D5-7B91BB6F30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FB292E3-2CA8-0740-9FE4-85E74A1339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4813F92-7CAD-A243-90E6-50ED33E3D37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8E08BB-5DDE-E04E-834A-CDDD2756E5C8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403876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9818ED-C829-934E-BB90-C540B72DA7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8214DE-03B0-474A-8612-C3D1717BD1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CFDA1C1-4E38-D04D-B725-7627C37E4F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F7C535-49CA-364E-AB7F-8F3DC6DB41D1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042358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16D5F3D-D482-154C-9976-72B9A8943F1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454C06-0935-6647-B335-C27D03C93EB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D620850-5ABE-8341-AD27-7D3BE91E91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DA891F-E7EC-904B-AA57-D81F896E44BE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629402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D307D29E-4275-3E4E-A362-A1893F3D95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4B09BB19-5809-AD4D-89EA-6C9CB9EB86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8D2620AB-1E77-114D-AC0A-A053A0236C7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1B77B7A-C928-814E-AE29-C761450086A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81BDDBCC-B083-F044-BFA5-2E25721A5AA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8E518A2E-25ED-AB44-90F0-4B33065EFE3E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" charset="-128"/>
          <a:cs typeface="ＭＳ Ｐゴシック" pitchFamily="-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" charset="-128"/>
          <a:cs typeface="ＭＳ Ｐゴシック" pitchFamily="-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" charset="-128"/>
          <a:cs typeface="ＭＳ Ｐゴシック" pitchFamily="-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" charset="-128"/>
          <a:cs typeface="ＭＳ Ｐゴシック" pitchFamily="-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" charset="-128"/>
          <a:cs typeface="ＭＳ Ｐゴシック" pitchFamily="-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" charset="-128"/>
          <a:cs typeface="ＭＳ Ｐゴシック" pitchFamily="-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gif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tif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pn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>
            <a:extLst>
              <a:ext uri="{FF2B5EF4-FFF2-40B4-BE49-F238E27FC236}">
                <a16:creationId xmlns:a16="http://schemas.microsoft.com/office/drawing/2014/main" id="{899549E0-EC85-F14C-8100-D751C3C123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286000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Radiation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Atmospheric Sciences 101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Winter 2020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>
            <a:extLst>
              <a:ext uri="{FF2B5EF4-FFF2-40B4-BE49-F238E27FC236}">
                <a16:creationId xmlns:a16="http://schemas.microsoft.com/office/drawing/2014/main" id="{BC998F22-EBA4-C747-AC4F-9EB1DF69E7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Stefan—Boltzman Law</a:t>
            </a:r>
          </a:p>
        </p:txBody>
      </p:sp>
      <p:sp>
        <p:nvSpPr>
          <p:cNvPr id="24578" name="Content Placeholder 2">
            <a:extLst>
              <a:ext uri="{FF2B5EF4-FFF2-40B4-BE49-F238E27FC236}">
                <a16:creationId xmlns:a16="http://schemas.microsoft.com/office/drawing/2014/main" id="{D0C2A0AA-92DD-2943-8E40-A56EFC61CE3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524000"/>
            <a:ext cx="8229600" cy="4525963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en-US" altLang="en-US" sz="4800" b="1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R = cT</a:t>
            </a:r>
            <a:r>
              <a:rPr lang="en-US" altLang="en-US" sz="4800" b="1" baseline="30000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4</a:t>
            </a:r>
            <a:endParaRPr lang="en-US" altLang="en-US" sz="4800" b="1" dirty="0">
              <a:solidFill>
                <a:srgbClr val="C00000"/>
              </a:solidFill>
              <a:ea typeface="ＭＳ Ｐゴシック" panose="020B0600070205080204" pitchFamily="34" charset="-128"/>
            </a:endParaRPr>
          </a:p>
          <a:p>
            <a:pPr marL="0" indent="0" algn="ctr">
              <a:buFontTx/>
              <a:buNone/>
            </a:pPr>
            <a:r>
              <a:rPr lang="en-US" altLang="en-US" b="1" dirty="0">
                <a:ea typeface="ＭＳ Ｐゴシック" panose="020B0600070205080204" pitchFamily="34" charset="-128"/>
              </a:rPr>
              <a:t>Where R is the amount of radiation emitted per unit area for a surface of temperature T (K).  C is a constant</a:t>
            </a:r>
          </a:p>
          <a:p>
            <a:pPr marL="0" indent="0" algn="ctr">
              <a:buFontTx/>
              <a:buNone/>
            </a:pPr>
            <a:endParaRPr lang="en-US" altLang="en-US" b="1" dirty="0">
              <a:ea typeface="ＭＳ Ｐゴシック" panose="020B0600070205080204" pitchFamily="34" charset="-128"/>
            </a:endParaRPr>
          </a:p>
          <a:p>
            <a:pPr marL="0" indent="0" algn="ctr">
              <a:buFontTx/>
              <a:buNone/>
            </a:pP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So doubling the temperature results in 16x the radiation.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Title 3">
            <a:extLst>
              <a:ext uri="{FF2B5EF4-FFF2-40B4-BE49-F238E27FC236}">
                <a16:creationId xmlns:a16="http://schemas.microsoft.com/office/drawing/2014/main" id="{9E6C6F36-DA38-A940-91BF-72C496F423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990600"/>
          </a:xfrm>
        </p:spPr>
        <p:txBody>
          <a:bodyPr/>
          <a:lstStyle/>
          <a:p>
            <a:pPr eaLnBrk="1" hangingPunct="1"/>
            <a:r>
              <a:rPr lang="en-US" altLang="en-US" sz="3600" b="1">
                <a:solidFill>
                  <a:srgbClr val="1F497D"/>
                </a:solidFill>
                <a:ea typeface="ＭＳ Ｐゴシック" panose="020B0600070205080204" pitchFamily="34" charset="-128"/>
              </a:rPr>
              <a:t>GCMs don’t necessarily agree.  There is </a:t>
            </a:r>
            <a:r>
              <a:rPr lang="en-US" altLang="en-US" sz="3600" b="1">
                <a:ea typeface="ＭＳ Ｐゴシック" panose="020B0600070205080204" pitchFamily="34" charset="-128"/>
              </a:rPr>
              <a:t>uncertainty</a:t>
            </a:r>
          </a:p>
        </p:txBody>
      </p:sp>
      <p:pic>
        <p:nvPicPr>
          <p:cNvPr id="133122" name="Picture 1">
            <a:extLst>
              <a:ext uri="{FF2B5EF4-FFF2-40B4-BE49-F238E27FC236}">
                <a16:creationId xmlns:a16="http://schemas.microsoft.com/office/drawing/2014/main" id="{F4C34F38-D7A9-B541-8216-F35C0ED67B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562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23" name="TextBox 3">
            <a:extLst>
              <a:ext uri="{FF2B5EF4-FFF2-40B4-BE49-F238E27FC236}">
                <a16:creationId xmlns:a16="http://schemas.microsoft.com/office/drawing/2014/main" id="{F2C06E42-F270-0D46-9E93-4FB84F9A42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7975" y="5543550"/>
            <a:ext cx="42195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Surface Temperature Change from 1970-2000 compared to 2070-2100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Title 1">
            <a:extLst>
              <a:ext uri="{FF2B5EF4-FFF2-40B4-BE49-F238E27FC236}">
                <a16:creationId xmlns:a16="http://schemas.microsoft.com/office/drawing/2014/main" id="{0DFF954E-87C7-F743-8A0E-D70C6C28E8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46075"/>
            <a:ext cx="8421688" cy="571500"/>
          </a:xfrm>
        </p:spPr>
        <p:txBody>
          <a:bodyPr/>
          <a:lstStyle/>
          <a:p>
            <a:pPr eaLnBrk="1" hangingPunct="1"/>
            <a:r>
              <a:rPr lang="en-US" altLang="en-US" b="1">
                <a:ea typeface="ＭＳ Ｐゴシック" panose="020B0600070205080204" pitchFamily="34" charset="-128"/>
              </a:rPr>
              <a:t>Considering a large ensemble of forecasts</a:t>
            </a:r>
          </a:p>
        </p:txBody>
      </p:sp>
      <p:pic>
        <p:nvPicPr>
          <p:cNvPr id="134146" name="Content Placeholder 2">
            <a:extLst>
              <a:ext uri="{FF2B5EF4-FFF2-40B4-BE49-F238E27FC236}">
                <a16:creationId xmlns:a16="http://schemas.microsoft.com/office/drawing/2014/main" id="{8F43648F-E3F2-2744-BFD7-B9EB19B51F6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7400" y="1214438"/>
            <a:ext cx="7761288" cy="5507037"/>
          </a:xfrm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Title 1">
            <a:extLst>
              <a:ext uri="{FF2B5EF4-FFF2-40B4-BE49-F238E27FC236}">
                <a16:creationId xmlns:a16="http://schemas.microsoft.com/office/drawing/2014/main" id="{AE91ED31-692A-F545-B607-712C88DA51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Climate Change in the NW</a:t>
            </a:r>
          </a:p>
        </p:txBody>
      </p:sp>
      <p:sp>
        <p:nvSpPr>
          <p:cNvPr id="135170" name="Content Placeholder 2">
            <a:extLst>
              <a:ext uri="{FF2B5EF4-FFF2-40B4-BE49-F238E27FC236}">
                <a16:creationId xmlns:a16="http://schemas.microsoft.com/office/drawing/2014/main" id="{8342709E-EDAD-4745-8AF3-A32B57D8ADC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Temperatures have warmed by about 1 F over the past 100 years.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This warming has proceeded on and off for the past century, with short-term excursions due to natural variability (e.g., </a:t>
            </a:r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the Pacific Decadal Oscillation, PDO</a:t>
            </a:r>
            <a:r>
              <a:rPr lang="en-US" altLang="en-US">
                <a:ea typeface="ＭＳ Ｐゴシック" panose="020B0600070205080204" pitchFamily="34" charset="-128"/>
              </a:rPr>
              <a:t>)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There is no discernable trend in precipitation.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Title 1">
            <a:extLst>
              <a:ext uri="{FF2B5EF4-FFF2-40B4-BE49-F238E27FC236}">
                <a16:creationId xmlns:a16="http://schemas.microsoft.com/office/drawing/2014/main" id="{9559969D-FA21-1B45-9EAC-D9512EA45D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65125" y="511175"/>
            <a:ext cx="8229600" cy="1143000"/>
          </a:xfrm>
        </p:spPr>
        <p:txBody>
          <a:bodyPr/>
          <a:lstStyle/>
          <a:p>
            <a:r>
              <a:rPr lang="en-US" altLang="en-US">
                <a:solidFill>
                  <a:schemeClr val="accent2"/>
                </a:solidFill>
                <a:ea typeface="ＭＳ Ｐゴシック" panose="020B0600070205080204" pitchFamily="34" charset="-128"/>
              </a:rPr>
              <a:t>The Pacific Decadal Oscillation: A Mode of Natural Variability</a:t>
            </a:r>
          </a:p>
        </p:txBody>
      </p:sp>
      <p:pic>
        <p:nvPicPr>
          <p:cNvPr id="136194" name="Content Placeholder 3">
            <a:extLst>
              <a:ext uri="{FF2B5EF4-FFF2-40B4-BE49-F238E27FC236}">
                <a16:creationId xmlns:a16="http://schemas.microsoft.com/office/drawing/2014/main" id="{F2377C14-FB9D-6B4C-AD52-66431243015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0563" y="2154238"/>
            <a:ext cx="7578725" cy="2947987"/>
          </a:xfrm>
        </p:spPr>
      </p:pic>
      <p:sp>
        <p:nvSpPr>
          <p:cNvPr id="136195" name="TextBox 1">
            <a:extLst>
              <a:ext uri="{FF2B5EF4-FFF2-40B4-BE49-F238E27FC236}">
                <a16:creationId xmlns:a16="http://schemas.microsoft.com/office/drawing/2014/main" id="{49ECFFEB-A00D-5E4D-92DA-F7D2193FED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6325" y="5086350"/>
            <a:ext cx="13144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More snow</a:t>
            </a:r>
          </a:p>
        </p:txBody>
      </p:sp>
      <p:sp>
        <p:nvSpPr>
          <p:cNvPr id="136196" name="TextBox 2">
            <a:extLst>
              <a:ext uri="{FF2B5EF4-FFF2-40B4-BE49-F238E27FC236}">
                <a16:creationId xmlns:a16="http://schemas.microsoft.com/office/drawing/2014/main" id="{ACD14E13-CBDE-0949-8029-373A26CA55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8775" y="5086350"/>
            <a:ext cx="13128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Less Snow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Title 1">
            <a:extLst>
              <a:ext uri="{FF2B5EF4-FFF2-40B4-BE49-F238E27FC236}">
                <a16:creationId xmlns:a16="http://schemas.microsoft.com/office/drawing/2014/main" id="{3510FB80-F358-A04B-84A8-37E1E59155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rgbClr val="0000FF"/>
                </a:solidFill>
                <a:ea typeface="ＭＳ Ｐゴシック" panose="020B0600070205080204" pitchFamily="34" charset="-128"/>
              </a:rPr>
              <a:t>Seattle Snow</a:t>
            </a:r>
          </a:p>
        </p:txBody>
      </p:sp>
      <p:pic>
        <p:nvPicPr>
          <p:cNvPr id="137218" name="Content Placeholder 3" descr="image0012.png">
            <a:extLst>
              <a:ext uri="{FF2B5EF4-FFF2-40B4-BE49-F238E27FC236}">
                <a16:creationId xmlns:a16="http://schemas.microsoft.com/office/drawing/2014/main" id="{106DD2C9-07CE-A649-B01E-E68A2DE4498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65" r="-6265"/>
          <a:stretch>
            <a:fillRect/>
          </a:stretch>
        </p:blipFill>
        <p:spPr/>
      </p:pic>
      <p:sp>
        <p:nvSpPr>
          <p:cNvPr id="137219" name="TextBox 4">
            <a:extLst>
              <a:ext uri="{FF2B5EF4-FFF2-40B4-BE49-F238E27FC236}">
                <a16:creationId xmlns:a16="http://schemas.microsoft.com/office/drawing/2014/main" id="{D6D77EEB-E2CF-1D44-86C6-BACC00310A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5688" y="2951163"/>
            <a:ext cx="17907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Calibri" panose="020F0502020204030204" pitchFamily="34" charset="0"/>
              </a:rPr>
              <a:t>Cold PDO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Calibri" panose="020F0502020204030204" pitchFamily="34" charset="0"/>
              </a:rPr>
              <a:t>Phase</a:t>
            </a:r>
          </a:p>
        </p:txBody>
      </p:sp>
      <p:sp>
        <p:nvSpPr>
          <p:cNvPr id="137220" name="TextBox 5">
            <a:extLst>
              <a:ext uri="{FF2B5EF4-FFF2-40B4-BE49-F238E27FC236}">
                <a16:creationId xmlns:a16="http://schemas.microsoft.com/office/drawing/2014/main" id="{64691E50-DD9C-7F43-88F9-A3380DC69A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3888" y="2814638"/>
            <a:ext cx="2071687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Calibri" panose="020F0502020204030204" pitchFamily="34" charset="0"/>
              </a:rPr>
              <a:t>Warm PDO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Calibri" panose="020F0502020204030204" pitchFamily="34" charset="0"/>
              </a:rPr>
              <a:t>Phase</a:t>
            </a:r>
          </a:p>
        </p:txBody>
      </p:sp>
      <p:sp>
        <p:nvSpPr>
          <p:cNvPr id="137221" name="TextBox 5">
            <a:extLst>
              <a:ext uri="{FF2B5EF4-FFF2-40B4-BE49-F238E27FC236}">
                <a16:creationId xmlns:a16="http://schemas.microsoft.com/office/drawing/2014/main" id="{9EC0A440-AD4D-B047-B991-5A00B2581B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7463" y="6164263"/>
            <a:ext cx="441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48</a:t>
            </a:r>
          </a:p>
        </p:txBody>
      </p:sp>
      <p:sp>
        <p:nvSpPr>
          <p:cNvPr id="137222" name="TextBox 6">
            <a:extLst>
              <a:ext uri="{FF2B5EF4-FFF2-40B4-BE49-F238E27FC236}">
                <a16:creationId xmlns:a16="http://schemas.microsoft.com/office/drawing/2014/main" id="{59DE3E77-DF45-F542-B8B7-FECB8B3DBC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2600" y="6164263"/>
            <a:ext cx="441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70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208738-1649-244E-9E54-B5310B1E3E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2090738"/>
            <a:ext cx="220663" cy="3876675"/>
          </a:xfrm>
          <a:prstGeom prst="rect">
            <a:avLst/>
          </a:prstGeom>
          <a:solidFill>
            <a:schemeClr val="tx2">
              <a:alpha val="16078"/>
            </a:schemeClr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37224" name="TextBox 8">
            <a:extLst>
              <a:ext uri="{FF2B5EF4-FFF2-40B4-BE49-F238E27FC236}">
                <a16:creationId xmlns:a16="http://schemas.microsoft.com/office/drawing/2014/main" id="{310738B2-B7DD-234E-A31B-C712FCF7C7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8763" y="6164263"/>
            <a:ext cx="441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95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Title 1">
            <a:extLst>
              <a:ext uri="{FF2B5EF4-FFF2-40B4-BE49-F238E27FC236}">
                <a16:creationId xmlns:a16="http://schemas.microsoft.com/office/drawing/2014/main" id="{2C4F77C4-193D-6541-A072-443DD72D51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38187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3366FF"/>
                </a:solidFill>
                <a:ea typeface="ＭＳ Ｐゴシック" panose="020B0600070205080204" pitchFamily="34" charset="-128"/>
              </a:rPr>
              <a:t>NOAA temperature observations over the NW</a:t>
            </a:r>
          </a:p>
        </p:txBody>
      </p:sp>
      <p:pic>
        <p:nvPicPr>
          <p:cNvPr id="138242" name="Content Placeholder 3" descr="multigraph.png">
            <a:extLst>
              <a:ext uri="{FF2B5EF4-FFF2-40B4-BE49-F238E27FC236}">
                <a16:creationId xmlns:a16="http://schemas.microsoft.com/office/drawing/2014/main" id="{1AA035E3-CE65-3D4B-97CF-24EFBB7578F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49" r="-4549"/>
          <a:stretch>
            <a:fillRect/>
          </a:stretch>
        </p:blipFill>
        <p:spPr>
          <a:xfrm>
            <a:off x="457200" y="1304925"/>
            <a:ext cx="8229600" cy="4525963"/>
          </a:xfrm>
        </p:spPr>
      </p:pic>
      <p:sp>
        <p:nvSpPr>
          <p:cNvPr id="138243" name="TextBox 4">
            <a:extLst>
              <a:ext uri="{FF2B5EF4-FFF2-40B4-BE49-F238E27FC236}">
                <a16:creationId xmlns:a16="http://schemas.microsoft.com/office/drawing/2014/main" id="{80C481BA-E13A-1742-823C-AE8EEB34C5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3288" y="6126163"/>
            <a:ext cx="26495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Calibri" panose="020F0502020204030204" pitchFamily="34" charset="0"/>
              </a:rPr>
              <a:t>Mainly Natural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0DB0EEA-CFCB-C146-AC69-EE3D7FDF036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562100" y="6126163"/>
            <a:ext cx="3714750" cy="1587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 type="arrow" w="med" len="med"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7D57FBF-BF39-B14B-8E32-CE7A37F6B83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792788" y="6124575"/>
            <a:ext cx="2255837" cy="1588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 type="arrow" w="med" len="med"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8246" name="TextBox 4">
            <a:extLst>
              <a:ext uri="{FF2B5EF4-FFF2-40B4-BE49-F238E27FC236}">
                <a16:creationId xmlns:a16="http://schemas.microsoft.com/office/drawing/2014/main" id="{C57335C9-118F-124B-BD14-47CEB9416C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4200" y="6229350"/>
            <a:ext cx="33289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Calibri" panose="020F0502020204030204" pitchFamily="34" charset="0"/>
              </a:rPr>
              <a:t>Natural &amp; Anthropogenic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Rectangle 2">
            <a:extLst>
              <a:ext uri="{FF2B5EF4-FFF2-40B4-BE49-F238E27FC236}">
                <a16:creationId xmlns:a16="http://schemas.microsoft.com/office/drawing/2014/main" id="{9D4671CF-E4FA-234D-B2BD-F3E31AAB63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rgbClr val="10253F"/>
                </a:solidFill>
                <a:ea typeface="ＭＳ Ｐゴシック" panose="020B0600070205080204" pitchFamily="34" charset="-128"/>
              </a:rPr>
              <a:t>Warming in the Northwest</a:t>
            </a:r>
          </a:p>
        </p:txBody>
      </p:sp>
      <p:sp>
        <p:nvSpPr>
          <p:cNvPr id="139266" name="Rectangle 3">
            <a:extLst>
              <a:ext uri="{FF2B5EF4-FFF2-40B4-BE49-F238E27FC236}">
                <a16:creationId xmlns:a16="http://schemas.microsoft.com/office/drawing/2014/main" id="{973F98F5-FE1E-1C47-BA99-EBF2355996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481138"/>
            <a:ext cx="8229600" cy="452596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It appears that there has been relatively modest </a:t>
            </a:r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human-caused</a:t>
            </a:r>
            <a:r>
              <a:rPr lang="en-US" altLang="en-US" dirty="0">
                <a:ea typeface="ＭＳ Ｐゴシック" panose="020B0600070205080204" pitchFamily="34" charset="-128"/>
              </a:rPr>
              <a:t> warming in most  of the Northwest so far.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This makes a lot of sense--our weather is controlled by the Pacific and the eastern Pacific is one of the last places that will warm significantly.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Global warming will be weaker and delayed here…</a:t>
            </a:r>
            <a:r>
              <a:rPr lang="en-US" altLang="en-US" b="1" dirty="0">
                <a:ea typeface="ＭＳ Ｐゴシック" panose="020B0600070205080204" pitchFamily="34" charset="-128"/>
              </a:rPr>
              <a:t>but it will happen in force by the end of the century</a:t>
            </a:r>
            <a:r>
              <a:rPr lang="en-US" altLang="en-US" dirty="0">
                <a:ea typeface="ＭＳ Ｐゴシック" panose="020B0600070205080204" pitchFamily="34" charset="-128"/>
              </a:rPr>
              <a:t>.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Text Box 4">
            <a:extLst>
              <a:ext uri="{FF2B5EF4-FFF2-40B4-BE49-F238E27FC236}">
                <a16:creationId xmlns:a16="http://schemas.microsoft.com/office/drawing/2014/main" id="{BFD67BCA-6017-AA4E-91E4-C7231DAD7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25" y="371475"/>
            <a:ext cx="8231188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>
                <a:solidFill>
                  <a:schemeClr val="hlink"/>
                </a:solidFill>
                <a:latin typeface="Times New Roman" panose="02020603050405020304" pitchFamily="18" charset="0"/>
              </a:rPr>
              <a:t>Change in Winter Surface Air Temperature (°C) for 1979-2008</a:t>
            </a:r>
            <a:endParaRPr lang="en-US" altLang="en-US" sz="2800">
              <a:solidFill>
                <a:schemeClr val="hlink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40290" name="Group 5">
            <a:extLst>
              <a:ext uri="{FF2B5EF4-FFF2-40B4-BE49-F238E27FC236}">
                <a16:creationId xmlns:a16="http://schemas.microsoft.com/office/drawing/2014/main" id="{9AA09513-CFA3-684C-B6F4-1A55BDBBFC1B}"/>
              </a:ext>
            </a:extLst>
          </p:cNvPr>
          <p:cNvGrpSpPr>
            <a:grpSpLocks/>
          </p:cNvGrpSpPr>
          <p:nvPr/>
        </p:nvGrpSpPr>
        <p:grpSpPr bwMode="auto">
          <a:xfrm>
            <a:off x="733425" y="4343400"/>
            <a:ext cx="7724775" cy="228600"/>
            <a:chOff x="576" y="3024"/>
            <a:chExt cx="3600" cy="96"/>
          </a:xfrm>
        </p:grpSpPr>
        <p:sp>
          <p:nvSpPr>
            <p:cNvPr id="140308" name="Rectangle 6">
              <a:extLst>
                <a:ext uri="{FF2B5EF4-FFF2-40B4-BE49-F238E27FC236}">
                  <a16:creationId xmlns:a16="http://schemas.microsoft.com/office/drawing/2014/main" id="{41BFB10C-41E2-4541-8093-1D044743DB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3024"/>
              <a:ext cx="240" cy="96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140309" name="Rectangle 7">
              <a:extLst>
                <a:ext uri="{FF2B5EF4-FFF2-40B4-BE49-F238E27FC236}">
                  <a16:creationId xmlns:a16="http://schemas.microsoft.com/office/drawing/2014/main" id="{797BEE92-70C5-C449-8247-F31F856598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6" y="3024"/>
              <a:ext cx="240" cy="96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140310" name="Rectangle 8">
              <a:extLst>
                <a:ext uri="{FF2B5EF4-FFF2-40B4-BE49-F238E27FC236}">
                  <a16:creationId xmlns:a16="http://schemas.microsoft.com/office/drawing/2014/main" id="{06BDCDDD-45E5-014E-A2D8-8D9D7AF306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6" y="3024"/>
              <a:ext cx="240" cy="96"/>
            </a:xfrm>
            <a:prstGeom prst="rect">
              <a:avLst/>
            </a:prstGeom>
            <a:solidFill>
              <a:srgbClr val="F0F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140311" name="Rectangle 9">
              <a:extLst>
                <a:ext uri="{FF2B5EF4-FFF2-40B4-BE49-F238E27FC236}">
                  <a16:creationId xmlns:a16="http://schemas.microsoft.com/office/drawing/2014/main" id="{5A2E3A3A-6934-9D45-8BC1-321933FA36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024"/>
              <a:ext cx="240" cy="96"/>
            </a:xfrm>
            <a:prstGeom prst="rect">
              <a:avLst/>
            </a:prstGeom>
            <a:solidFill>
              <a:srgbClr val="ECEC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140312" name="Rectangle 10">
              <a:extLst>
                <a:ext uri="{FF2B5EF4-FFF2-40B4-BE49-F238E27FC236}">
                  <a16:creationId xmlns:a16="http://schemas.microsoft.com/office/drawing/2014/main" id="{06791F72-A8BE-B349-8B1B-DBAA6A9692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6" y="3024"/>
              <a:ext cx="240" cy="96"/>
            </a:xfrm>
            <a:prstGeom prst="rect">
              <a:avLst/>
            </a:prstGeom>
            <a:solidFill>
              <a:srgbClr val="E8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140313" name="Rectangle 11">
              <a:extLst>
                <a:ext uri="{FF2B5EF4-FFF2-40B4-BE49-F238E27FC236}">
                  <a16:creationId xmlns:a16="http://schemas.microsoft.com/office/drawing/2014/main" id="{B6ADBD6D-5138-CF4E-BBDA-0AF5439704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3024"/>
              <a:ext cx="240" cy="96"/>
            </a:xfrm>
            <a:prstGeom prst="rect">
              <a:avLst/>
            </a:prstGeom>
            <a:solidFill>
              <a:srgbClr val="E4E4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140314" name="Rectangle 12">
              <a:extLst>
                <a:ext uri="{FF2B5EF4-FFF2-40B4-BE49-F238E27FC236}">
                  <a16:creationId xmlns:a16="http://schemas.microsoft.com/office/drawing/2014/main" id="{8D5E2073-A2CB-B340-ADC3-843C13E65E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3024"/>
              <a:ext cx="240" cy="96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140315" name="Rectangle 13">
              <a:extLst>
                <a:ext uri="{FF2B5EF4-FFF2-40B4-BE49-F238E27FC236}">
                  <a16:creationId xmlns:a16="http://schemas.microsoft.com/office/drawing/2014/main" id="{C4A6A971-2C2C-7846-AB89-492635D033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6" y="3024"/>
              <a:ext cx="240" cy="96"/>
            </a:xfrm>
            <a:prstGeom prst="rect">
              <a:avLst/>
            </a:prstGeom>
            <a:solidFill>
              <a:srgbClr val="DCDC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140316" name="Rectangle 14">
              <a:extLst>
                <a:ext uri="{FF2B5EF4-FFF2-40B4-BE49-F238E27FC236}">
                  <a16:creationId xmlns:a16="http://schemas.microsoft.com/office/drawing/2014/main" id="{BDD8C701-2596-7C4D-9E83-890E0DB198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3024"/>
              <a:ext cx="240" cy="96"/>
            </a:xfrm>
            <a:prstGeom prst="rect">
              <a:avLst/>
            </a:prstGeom>
            <a:solidFill>
              <a:srgbClr val="BEBE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140317" name="Rectangle 15">
              <a:extLst>
                <a:ext uri="{FF2B5EF4-FFF2-40B4-BE49-F238E27FC236}">
                  <a16:creationId xmlns:a16="http://schemas.microsoft.com/office/drawing/2014/main" id="{AC6D6FDB-1307-DA47-B496-4B2CA45071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6" y="3024"/>
              <a:ext cx="240" cy="96"/>
            </a:xfrm>
            <a:prstGeom prst="rect">
              <a:avLst/>
            </a:prstGeom>
            <a:solidFill>
              <a:srgbClr val="A0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140318" name="Rectangle 16">
              <a:extLst>
                <a:ext uri="{FF2B5EF4-FFF2-40B4-BE49-F238E27FC236}">
                  <a16:creationId xmlns:a16="http://schemas.microsoft.com/office/drawing/2014/main" id="{CCF63FCC-932F-AE45-8E7A-C613BC23E4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6" y="3024"/>
              <a:ext cx="240" cy="96"/>
            </a:xfrm>
            <a:prstGeom prst="rect">
              <a:avLst/>
            </a:prstGeom>
            <a:solidFill>
              <a:srgbClr val="8282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140319" name="Rectangle 17">
              <a:extLst>
                <a:ext uri="{FF2B5EF4-FFF2-40B4-BE49-F238E27FC236}">
                  <a16:creationId xmlns:a16="http://schemas.microsoft.com/office/drawing/2014/main" id="{0031E773-F99F-EE48-B29C-1EFFA92E51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6" y="3024"/>
              <a:ext cx="240" cy="96"/>
            </a:xfrm>
            <a:prstGeom prst="rect">
              <a:avLst/>
            </a:prstGeom>
            <a:solidFill>
              <a:srgbClr val="6464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140320" name="Rectangle 18">
              <a:extLst>
                <a:ext uri="{FF2B5EF4-FFF2-40B4-BE49-F238E27FC236}">
                  <a16:creationId xmlns:a16="http://schemas.microsoft.com/office/drawing/2014/main" id="{4CB87302-D1C7-4345-B133-B0838DFE70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6" y="3024"/>
              <a:ext cx="240" cy="96"/>
            </a:xfrm>
            <a:prstGeom prst="rect">
              <a:avLst/>
            </a:prstGeom>
            <a:solidFill>
              <a:srgbClr val="4646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140321" name="Rectangle 19">
              <a:extLst>
                <a:ext uri="{FF2B5EF4-FFF2-40B4-BE49-F238E27FC236}">
                  <a16:creationId xmlns:a16="http://schemas.microsoft.com/office/drawing/2014/main" id="{F52A0868-054B-7A47-9C45-DDDFC6ACED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6" y="3024"/>
              <a:ext cx="240" cy="96"/>
            </a:xfrm>
            <a:prstGeom prst="rect">
              <a:avLst/>
            </a:prstGeom>
            <a:solidFill>
              <a:srgbClr val="2828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140322" name="Rectangle 20">
              <a:extLst>
                <a:ext uri="{FF2B5EF4-FFF2-40B4-BE49-F238E27FC236}">
                  <a16:creationId xmlns:a16="http://schemas.microsoft.com/office/drawing/2014/main" id="{DB288495-C7C6-1D47-97F0-1DF9D14906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3024"/>
              <a:ext cx="240" cy="96"/>
            </a:xfrm>
            <a:prstGeom prst="rect">
              <a:avLst/>
            </a:prstGeom>
            <a:solidFill>
              <a:srgbClr val="0A0A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</p:grpSp>
      <p:sp>
        <p:nvSpPr>
          <p:cNvPr id="140291" name="Text Box 21">
            <a:extLst>
              <a:ext uri="{FF2B5EF4-FFF2-40B4-BE49-F238E27FC236}">
                <a16:creationId xmlns:a16="http://schemas.microsoft.com/office/drawing/2014/main" id="{85F37FA9-6387-2349-BD68-17F3DDB939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4562475"/>
            <a:ext cx="7127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Calibri" panose="020F0502020204030204" pitchFamily="34" charset="0"/>
              </a:rPr>
              <a:t>-1.4</a:t>
            </a:r>
          </a:p>
        </p:txBody>
      </p:sp>
      <p:sp>
        <p:nvSpPr>
          <p:cNvPr id="140292" name="Text Box 22">
            <a:extLst>
              <a:ext uri="{FF2B5EF4-FFF2-40B4-BE49-F238E27FC236}">
                <a16:creationId xmlns:a16="http://schemas.microsoft.com/office/drawing/2014/main" id="{8957DB84-483A-A94B-96E3-62FCC4BDB1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2200" y="4562475"/>
            <a:ext cx="7127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Calibri" panose="020F0502020204030204" pitchFamily="34" charset="0"/>
              </a:rPr>
              <a:t>-1.2</a:t>
            </a:r>
          </a:p>
        </p:txBody>
      </p:sp>
      <p:sp>
        <p:nvSpPr>
          <p:cNvPr id="140293" name="Text Box 23">
            <a:extLst>
              <a:ext uri="{FF2B5EF4-FFF2-40B4-BE49-F238E27FC236}">
                <a16:creationId xmlns:a16="http://schemas.microsoft.com/office/drawing/2014/main" id="{8DE7CAF4-DB13-CA41-A915-73A31CC7C9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4488" y="4562475"/>
            <a:ext cx="711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Calibri" panose="020F0502020204030204" pitchFamily="34" charset="0"/>
              </a:rPr>
              <a:t>-1.0</a:t>
            </a:r>
          </a:p>
        </p:txBody>
      </p:sp>
      <p:sp>
        <p:nvSpPr>
          <p:cNvPr id="140294" name="Text Box 24">
            <a:extLst>
              <a:ext uri="{FF2B5EF4-FFF2-40B4-BE49-F238E27FC236}">
                <a16:creationId xmlns:a16="http://schemas.microsoft.com/office/drawing/2014/main" id="{CEDC59CA-42A6-F04B-8ACB-1C7BD5A7CB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188" y="4562475"/>
            <a:ext cx="7127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Calibri" panose="020F0502020204030204" pitchFamily="34" charset="0"/>
              </a:rPr>
              <a:t>-0.8</a:t>
            </a:r>
          </a:p>
        </p:txBody>
      </p:sp>
      <p:sp>
        <p:nvSpPr>
          <p:cNvPr id="140295" name="Text Box 25">
            <a:extLst>
              <a:ext uri="{FF2B5EF4-FFF2-40B4-BE49-F238E27FC236}">
                <a16:creationId xmlns:a16="http://schemas.microsoft.com/office/drawing/2014/main" id="{7E588737-608E-194C-BF49-07122E8223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7475" y="4562475"/>
            <a:ext cx="711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Calibri" panose="020F0502020204030204" pitchFamily="34" charset="0"/>
              </a:rPr>
              <a:t>-0.6</a:t>
            </a:r>
          </a:p>
        </p:txBody>
      </p:sp>
      <p:sp>
        <p:nvSpPr>
          <p:cNvPr id="140296" name="Text Box 26">
            <a:extLst>
              <a:ext uri="{FF2B5EF4-FFF2-40B4-BE49-F238E27FC236}">
                <a16:creationId xmlns:a16="http://schemas.microsoft.com/office/drawing/2014/main" id="{3969C7FB-260E-DF43-8ABC-FE326A736D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8175" y="4562475"/>
            <a:ext cx="711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Calibri" panose="020F0502020204030204" pitchFamily="34" charset="0"/>
              </a:rPr>
              <a:t>-0.4</a:t>
            </a:r>
          </a:p>
        </p:txBody>
      </p:sp>
      <p:sp>
        <p:nvSpPr>
          <p:cNvPr id="140297" name="Text Box 27">
            <a:extLst>
              <a:ext uri="{FF2B5EF4-FFF2-40B4-BE49-F238E27FC236}">
                <a16:creationId xmlns:a16="http://schemas.microsoft.com/office/drawing/2014/main" id="{F264EF22-8C88-0B4A-868E-2A1CCAFD6D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8875" y="4562475"/>
            <a:ext cx="7127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Calibri" panose="020F0502020204030204" pitchFamily="34" charset="0"/>
              </a:rPr>
              <a:t>-0.2</a:t>
            </a:r>
          </a:p>
        </p:txBody>
      </p:sp>
      <p:sp>
        <p:nvSpPr>
          <p:cNvPr id="140298" name="Text Box 28">
            <a:extLst>
              <a:ext uri="{FF2B5EF4-FFF2-40B4-BE49-F238E27FC236}">
                <a16:creationId xmlns:a16="http://schemas.microsoft.com/office/drawing/2014/main" id="{DBFD7629-C88A-5D49-B58F-046DD4A4BB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1163" y="4562475"/>
            <a:ext cx="711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Calibri" panose="020F0502020204030204" pitchFamily="34" charset="0"/>
              </a:rPr>
              <a:t>0.0</a:t>
            </a:r>
          </a:p>
        </p:txBody>
      </p:sp>
      <p:sp>
        <p:nvSpPr>
          <p:cNvPr id="140299" name="Text Box 29">
            <a:extLst>
              <a:ext uri="{FF2B5EF4-FFF2-40B4-BE49-F238E27FC236}">
                <a16:creationId xmlns:a16="http://schemas.microsoft.com/office/drawing/2014/main" id="{513C3ABC-EC2D-EE4C-B4E2-3A9D162FA1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1863" y="4562475"/>
            <a:ext cx="7127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Calibri" panose="020F0502020204030204" pitchFamily="34" charset="0"/>
              </a:rPr>
              <a:t>+0.2</a:t>
            </a:r>
          </a:p>
        </p:txBody>
      </p:sp>
      <p:sp>
        <p:nvSpPr>
          <p:cNvPr id="140300" name="Text Box 30">
            <a:extLst>
              <a:ext uri="{FF2B5EF4-FFF2-40B4-BE49-F238E27FC236}">
                <a16:creationId xmlns:a16="http://schemas.microsoft.com/office/drawing/2014/main" id="{BA64A669-2FAD-5C43-AD55-526B9FF5C5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4150" y="4562475"/>
            <a:ext cx="711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Calibri" panose="020F0502020204030204" pitchFamily="34" charset="0"/>
              </a:rPr>
              <a:t>+0.4</a:t>
            </a:r>
          </a:p>
        </p:txBody>
      </p:sp>
      <p:sp>
        <p:nvSpPr>
          <p:cNvPr id="140301" name="Text Box 31">
            <a:extLst>
              <a:ext uri="{FF2B5EF4-FFF2-40B4-BE49-F238E27FC236}">
                <a16:creationId xmlns:a16="http://schemas.microsoft.com/office/drawing/2014/main" id="{70A3257D-2B94-4B47-94DA-BE1F030E69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4850" y="4562475"/>
            <a:ext cx="711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Calibri" panose="020F0502020204030204" pitchFamily="34" charset="0"/>
              </a:rPr>
              <a:t>+0.6</a:t>
            </a:r>
          </a:p>
        </p:txBody>
      </p:sp>
      <p:sp>
        <p:nvSpPr>
          <p:cNvPr id="140302" name="Text Box 32">
            <a:extLst>
              <a:ext uri="{FF2B5EF4-FFF2-40B4-BE49-F238E27FC236}">
                <a16:creationId xmlns:a16="http://schemas.microsoft.com/office/drawing/2014/main" id="{A61DD3B6-8301-8047-BE3F-9AD7E6226D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5550" y="4562475"/>
            <a:ext cx="7127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Calibri" panose="020F0502020204030204" pitchFamily="34" charset="0"/>
              </a:rPr>
              <a:t>+0.8</a:t>
            </a:r>
          </a:p>
        </p:txBody>
      </p:sp>
      <p:sp>
        <p:nvSpPr>
          <p:cNvPr id="140303" name="Text Box 33">
            <a:extLst>
              <a:ext uri="{FF2B5EF4-FFF2-40B4-BE49-F238E27FC236}">
                <a16:creationId xmlns:a16="http://schemas.microsoft.com/office/drawing/2014/main" id="{BD38C4AB-AC1A-1946-B8A1-625CEDDFD7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7838" y="4562475"/>
            <a:ext cx="711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Calibri" panose="020F0502020204030204" pitchFamily="34" charset="0"/>
              </a:rPr>
              <a:t>+1.0</a:t>
            </a:r>
          </a:p>
        </p:txBody>
      </p:sp>
      <p:sp>
        <p:nvSpPr>
          <p:cNvPr id="140304" name="Text Box 34">
            <a:extLst>
              <a:ext uri="{FF2B5EF4-FFF2-40B4-BE49-F238E27FC236}">
                <a16:creationId xmlns:a16="http://schemas.microsoft.com/office/drawing/2014/main" id="{51D2D38A-2C92-764C-88E0-550DA6722A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8538" y="4562475"/>
            <a:ext cx="7127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Calibri" panose="020F0502020204030204" pitchFamily="34" charset="0"/>
              </a:rPr>
              <a:t>+1.2</a:t>
            </a:r>
          </a:p>
        </p:txBody>
      </p:sp>
      <p:sp>
        <p:nvSpPr>
          <p:cNvPr id="140305" name="Text Box 35">
            <a:extLst>
              <a:ext uri="{FF2B5EF4-FFF2-40B4-BE49-F238E27FC236}">
                <a16:creationId xmlns:a16="http://schemas.microsoft.com/office/drawing/2014/main" id="{1FB58CBE-3087-C94F-BCC0-B3E472A7A8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9238" y="4562475"/>
            <a:ext cx="7127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Calibri" panose="020F0502020204030204" pitchFamily="34" charset="0"/>
              </a:rPr>
              <a:t>+1.4</a:t>
            </a:r>
          </a:p>
        </p:txBody>
      </p:sp>
      <p:sp>
        <p:nvSpPr>
          <p:cNvPr id="140306" name="Text Box 37">
            <a:extLst>
              <a:ext uri="{FF2B5EF4-FFF2-40B4-BE49-F238E27FC236}">
                <a16:creationId xmlns:a16="http://schemas.microsoft.com/office/drawing/2014/main" id="{B0BCA6E2-17A1-AA42-AFFF-EF28B65951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4953000"/>
            <a:ext cx="3505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Calibri" panose="020F0502020204030204" pitchFamily="34" charset="0"/>
              </a:rPr>
              <a:t>Air Temperature Trend (1979-2005)</a:t>
            </a:r>
          </a:p>
        </p:txBody>
      </p:sp>
      <p:pic>
        <p:nvPicPr>
          <p:cNvPr id="140307" name="Picture 39" descr="GHCN_GISS_HR2SST_250km_Trnd1203_1979_2008.gif">
            <a:extLst>
              <a:ext uri="{FF2B5EF4-FFF2-40B4-BE49-F238E27FC236}">
                <a16:creationId xmlns:a16="http://schemas.microsoft.com/office/drawing/2014/main" id="{58B4F3F3-1EA2-0C45-9B86-2E60BC51A1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7"/>
          <a:stretch>
            <a:fillRect/>
          </a:stretch>
        </p:blipFill>
        <p:spPr bwMode="auto">
          <a:xfrm>
            <a:off x="227013" y="1676400"/>
            <a:ext cx="8369300" cy="470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29581-3908-1A46-A29E-6DEC9150ACA7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altLang="x-none" sz="3600">
                <a:solidFill>
                  <a:schemeClr val="hlink"/>
                </a:solidFill>
                <a:ea typeface="ＭＳ Ｐゴシック" charset="-128"/>
              </a:rPr>
              <a:t>Cascade snowpack hasn’t changed in the last 30 years</a:t>
            </a:r>
            <a:endParaRPr lang="en-US" altLang="x-none" sz="3600">
              <a:ea typeface="ＭＳ Ｐゴシック" charset="-128"/>
            </a:endParaRPr>
          </a:p>
        </p:txBody>
      </p:sp>
      <p:pic>
        <p:nvPicPr>
          <p:cNvPr id="142338" name="Content Placeholder 3">
            <a:extLst>
              <a:ext uri="{FF2B5EF4-FFF2-40B4-BE49-F238E27FC236}">
                <a16:creationId xmlns:a16="http://schemas.microsoft.com/office/drawing/2014/main" id="{7C5CDCB2-2DD2-6B46-9191-A61D78B3210F}"/>
              </a:ext>
            </a:extLst>
          </p:cNvPr>
          <p:cNvPicPr>
            <a:picLocks noGrp="1"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752600"/>
            <a:ext cx="6034088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Rectangle 2">
            <a:extLst>
              <a:ext uri="{FF2B5EF4-FFF2-40B4-BE49-F238E27FC236}">
                <a16:creationId xmlns:a16="http://schemas.microsoft.com/office/drawing/2014/main" id="{F32B588D-72BD-9949-BF2F-01B3C4C5D1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Future of the Northwest</a:t>
            </a:r>
          </a:p>
        </p:txBody>
      </p:sp>
      <p:sp>
        <p:nvSpPr>
          <p:cNvPr id="144386" name="Rectangle 3">
            <a:extLst>
              <a:ext uri="{FF2B5EF4-FFF2-40B4-BE49-F238E27FC236}">
                <a16:creationId xmlns:a16="http://schemas.microsoft.com/office/drawing/2014/main" id="{EF66DBA2-C286-2E45-A53D-82F3EA50B4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Several groups are using very high resolution simulations forced by the global climate model predictions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Gives a view of the local implications of global warming.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Could our mountains and other local features make it worse or better?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>
            <a:extLst>
              <a:ext uri="{FF2B5EF4-FFF2-40B4-BE49-F238E27FC236}">
                <a16:creationId xmlns:a16="http://schemas.microsoft.com/office/drawing/2014/main" id="{499822CE-2510-CA43-9CA8-C0320B3464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685800"/>
            <a:ext cx="8534400" cy="1143000"/>
          </a:xfrm>
        </p:spPr>
        <p:txBody>
          <a:bodyPr/>
          <a:lstStyle/>
          <a:p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The amount of radiation emitted by an object varies by wavelength.</a:t>
            </a:r>
            <a:b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sz="3600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Characteristic shape of this variation </a:t>
            </a:r>
          </a:p>
        </p:txBody>
      </p:sp>
      <p:pic>
        <p:nvPicPr>
          <p:cNvPr id="25602" name="Content Placeholder 3">
            <a:extLst>
              <a:ext uri="{FF2B5EF4-FFF2-40B4-BE49-F238E27FC236}">
                <a16:creationId xmlns:a16="http://schemas.microsoft.com/office/drawing/2014/main" id="{87FE5479-6D75-FE43-B259-65ACEABC3F4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2362200"/>
            <a:ext cx="7674536" cy="4206875"/>
          </a:xfrm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3" name="Picture 2">
            <a:extLst>
              <a:ext uri="{FF2B5EF4-FFF2-40B4-BE49-F238E27FC236}">
                <a16:creationId xmlns:a16="http://schemas.microsoft.com/office/drawing/2014/main" id="{767CF930-A21A-2646-8500-A5EC93767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" t="17455" r="5647" b="8728"/>
          <a:stretch>
            <a:fillRect/>
          </a:stretch>
        </p:blipFill>
        <p:spPr bwMode="auto">
          <a:xfrm>
            <a:off x="2133600" y="762000"/>
            <a:ext cx="5376863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1" name="Picture 2">
            <a:extLst>
              <a:ext uri="{FF2B5EF4-FFF2-40B4-BE49-F238E27FC236}">
                <a16:creationId xmlns:a16="http://schemas.microsoft.com/office/drawing/2014/main" id="{14637F6E-EE6B-2741-8CEC-DA63FE9A9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" t="17455" r="5647" b="8728"/>
          <a:stretch>
            <a:fillRect/>
          </a:stretch>
        </p:blipFill>
        <p:spPr bwMode="auto">
          <a:xfrm>
            <a:off x="1752600" y="533400"/>
            <a:ext cx="5449888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29" name="Picture 2">
            <a:extLst>
              <a:ext uri="{FF2B5EF4-FFF2-40B4-BE49-F238E27FC236}">
                <a16:creationId xmlns:a16="http://schemas.microsoft.com/office/drawing/2014/main" id="{4C5CBC9F-0A3E-0746-A152-5E213581C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" t="17455" r="5647" b="8728"/>
          <a:stretch>
            <a:fillRect/>
          </a:stretch>
        </p:blipFill>
        <p:spPr bwMode="auto">
          <a:xfrm>
            <a:off x="1981200" y="457200"/>
            <a:ext cx="5661025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Title 1">
            <a:extLst>
              <a:ext uri="{FF2B5EF4-FFF2-40B4-BE49-F238E27FC236}">
                <a16:creationId xmlns:a16="http://schemas.microsoft.com/office/drawing/2014/main" id="{29EFEA5B-F3A9-DD48-8341-2683D5AC18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Why banded structure of warming? Loss of snow</a:t>
            </a:r>
          </a:p>
        </p:txBody>
      </p:sp>
      <p:pic>
        <p:nvPicPr>
          <p:cNvPr id="152578" name="Content Placeholder 3">
            <a:extLst>
              <a:ext uri="{FF2B5EF4-FFF2-40B4-BE49-F238E27FC236}">
                <a16:creationId xmlns:a16="http://schemas.microsoft.com/office/drawing/2014/main" id="{7EEA5340-2583-FB44-B0DB-3ECA272D725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5225" y="1600200"/>
            <a:ext cx="6813550" cy="4525963"/>
          </a:xfrm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Title 1">
            <a:extLst>
              <a:ext uri="{FF2B5EF4-FFF2-40B4-BE49-F238E27FC236}">
                <a16:creationId xmlns:a16="http://schemas.microsoft.com/office/drawing/2014/main" id="{3926A9F8-BB9B-D540-985A-6447A6D944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Temperature Increase will be Exponential Not Linear</a:t>
            </a:r>
          </a:p>
        </p:txBody>
      </p:sp>
      <p:pic>
        <p:nvPicPr>
          <p:cNvPr id="153602" name="Content Placeholder 3">
            <a:extLst>
              <a:ext uri="{FF2B5EF4-FFF2-40B4-BE49-F238E27FC236}">
                <a16:creationId xmlns:a16="http://schemas.microsoft.com/office/drawing/2014/main" id="{EE29A41C-0412-F24F-A102-D0A894B0461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54238" y="1676400"/>
            <a:ext cx="4835525" cy="4525963"/>
          </a:xfrm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5" name="Picture 2" descr="maxt2_thresh90_jja_sea">
            <a:extLst>
              <a:ext uri="{FF2B5EF4-FFF2-40B4-BE49-F238E27FC236}">
                <a16:creationId xmlns:a16="http://schemas.microsoft.com/office/drawing/2014/main" id="{CD702A31-0632-2949-86E7-A7B4066B5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8610600" cy="645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3" name="Picture 3" descr="snowpack2">
            <a:extLst>
              <a:ext uri="{FF2B5EF4-FFF2-40B4-BE49-F238E27FC236}">
                <a16:creationId xmlns:a16="http://schemas.microsoft.com/office/drawing/2014/main" id="{88B615C0-30A9-CA45-A209-8F87BCC66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81000"/>
            <a:ext cx="7543800" cy="630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1" name="Picture 2" descr="wdiff_1990s-2090s_MAM">
            <a:extLst>
              <a:ext uri="{FF2B5EF4-FFF2-40B4-BE49-F238E27FC236}">
                <a16:creationId xmlns:a16="http://schemas.microsoft.com/office/drawing/2014/main" id="{9F904F35-15DD-FF42-931C-F6C0B54BC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20" b="8640"/>
          <a:stretch>
            <a:fillRect/>
          </a:stretch>
        </p:blipFill>
        <p:spPr bwMode="auto">
          <a:xfrm>
            <a:off x="2481263" y="1060450"/>
            <a:ext cx="5861050" cy="553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722" name="Text Box 3">
            <a:extLst>
              <a:ext uri="{FF2B5EF4-FFF2-40B4-BE49-F238E27FC236}">
                <a16:creationId xmlns:a16="http://schemas.microsoft.com/office/drawing/2014/main" id="{9B9F76A1-5B12-1340-8537-206B9ED3AB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0125" y="5681663"/>
            <a:ext cx="6492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Calibri" panose="020F0502020204030204" pitchFamily="34" charset="0"/>
              </a:rPr>
              <a:t>-40%</a:t>
            </a:r>
          </a:p>
        </p:txBody>
      </p:sp>
      <p:sp>
        <p:nvSpPr>
          <p:cNvPr id="158723" name="Text Box 4">
            <a:extLst>
              <a:ext uri="{FF2B5EF4-FFF2-40B4-BE49-F238E27FC236}">
                <a16:creationId xmlns:a16="http://schemas.microsoft.com/office/drawing/2014/main" id="{96ADCBB3-17C8-F243-8A81-B7E264BE7C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4700" y="5710238"/>
            <a:ext cx="463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Calibri" panose="020F0502020204030204" pitchFamily="34" charset="0"/>
              </a:rPr>
              <a:t>0%</a:t>
            </a:r>
          </a:p>
        </p:txBody>
      </p:sp>
      <p:sp>
        <p:nvSpPr>
          <p:cNvPr id="158724" name="Text Box 5">
            <a:extLst>
              <a:ext uri="{FF2B5EF4-FFF2-40B4-BE49-F238E27FC236}">
                <a16:creationId xmlns:a16="http://schemas.microsoft.com/office/drawing/2014/main" id="{A9256F2C-6743-C74B-9DC4-80AF2947D4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1125" y="5710238"/>
            <a:ext cx="6937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Calibri" panose="020F0502020204030204" pitchFamily="34" charset="0"/>
              </a:rPr>
              <a:t>+40%</a:t>
            </a:r>
          </a:p>
        </p:txBody>
      </p:sp>
      <p:sp>
        <p:nvSpPr>
          <p:cNvPr id="158725" name="Text Box 6">
            <a:extLst>
              <a:ext uri="{FF2B5EF4-FFF2-40B4-BE49-F238E27FC236}">
                <a16:creationId xmlns:a16="http://schemas.microsoft.com/office/drawing/2014/main" id="{2505F251-23DE-364A-939C-4E6821CB14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938" y="1862138"/>
            <a:ext cx="2008187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chemeClr val="hlink"/>
                </a:solidFill>
                <a:latin typeface="Calibri" panose="020F0502020204030204" pitchFamily="34" charset="0"/>
              </a:rPr>
              <a:t>Change in Snowpack from 1990 to 2090</a:t>
            </a:r>
            <a:endParaRPr lang="en-US" altLang="en-US" sz="1800" b="1">
              <a:latin typeface="Calibri" panose="020F0502020204030204" pitchFamily="34" charset="0"/>
            </a:endParaRPr>
          </a:p>
        </p:txBody>
      </p:sp>
      <p:sp>
        <p:nvSpPr>
          <p:cNvPr id="158726" name="TextBox 6">
            <a:extLst>
              <a:ext uri="{FF2B5EF4-FFF2-40B4-BE49-F238E27FC236}">
                <a16:creationId xmlns:a16="http://schemas.microsoft.com/office/drawing/2014/main" id="{D698DC96-4224-7E44-AA49-E125E3691B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938" y="106363"/>
            <a:ext cx="837247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1F497D"/>
                </a:solidFill>
              </a:rPr>
              <a:t>But warming will result in more precipitation falling as rain rather than snow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69" name="Picture 2" descr="summit">
            <a:extLst>
              <a:ext uri="{FF2B5EF4-FFF2-40B4-BE49-F238E27FC236}">
                <a16:creationId xmlns:a16="http://schemas.microsoft.com/office/drawing/2014/main" id="{5EBD2DD2-DD34-5941-AF91-07F5AC721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12800"/>
            <a:ext cx="8394700" cy="556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0770" name="Text Box 3">
            <a:extLst>
              <a:ext uri="{FF2B5EF4-FFF2-40B4-BE49-F238E27FC236}">
                <a16:creationId xmlns:a16="http://schemas.microsoft.com/office/drawing/2014/main" id="{820AEE2A-A971-2E42-9943-FF609558C8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850" y="171450"/>
            <a:ext cx="70199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/>
              <a:t>Advice:  Don’t buy this after 2050!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Title 1">
            <a:extLst>
              <a:ext uri="{FF2B5EF4-FFF2-40B4-BE49-F238E27FC236}">
                <a16:creationId xmlns:a16="http://schemas.microsoft.com/office/drawing/2014/main" id="{AC362AD9-0F5B-0945-8E52-9AC508520C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620713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1F497D"/>
                </a:solidFill>
                <a:ea typeface="ＭＳ Ｐゴシック" panose="020B0600070205080204" pitchFamily="34" charset="-128"/>
              </a:rPr>
              <a:t>Another issue: more extreme precipitation and flooding</a:t>
            </a:r>
          </a:p>
        </p:txBody>
      </p:sp>
      <p:sp>
        <p:nvSpPr>
          <p:cNvPr id="161794" name="Content Placeholder 2">
            <a:extLst>
              <a:ext uri="{FF2B5EF4-FFF2-40B4-BE49-F238E27FC236}">
                <a16:creationId xmlns:a16="http://schemas.microsoft.com/office/drawing/2014/main" id="{779C00F2-DA85-5B43-9A90-A232CCBA03AF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61795" name="Picture 3" descr="large_bruce.jpg">
            <a:extLst>
              <a:ext uri="{FF2B5EF4-FFF2-40B4-BE49-F238E27FC236}">
                <a16:creationId xmlns:a16="http://schemas.microsoft.com/office/drawing/2014/main" id="{2F0A5D31-590D-D247-9EAB-D9579DC132DC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825" y="2560638"/>
            <a:ext cx="6102350" cy="404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>
            <a:extLst>
              <a:ext uri="{FF2B5EF4-FFF2-40B4-BE49-F238E27FC236}">
                <a16:creationId xmlns:a16="http://schemas.microsoft.com/office/drawing/2014/main" id="{5EADD702-6F1E-634B-A7EE-67458538DD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Wien’s Law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E8B4FE-C6B5-F64A-95A5-DAA89D8A95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04938"/>
            <a:ext cx="8458200" cy="4525962"/>
          </a:xfrm>
        </p:spPr>
        <p:txBody>
          <a:bodyPr/>
          <a:lstStyle/>
          <a:p>
            <a:pPr>
              <a:defRPr/>
            </a:pPr>
            <a:r>
              <a:rPr lang="en-US" dirty="0"/>
              <a:t>The wavelength of the peak radiation emitted by an object varies with temperature, </a:t>
            </a:r>
            <a:r>
              <a:rPr lang="en-US" b="1" dirty="0"/>
              <a:t>with warmer objects having peak radiation at shorter wavelengths</a:t>
            </a:r>
            <a:r>
              <a:rPr lang="en-US" dirty="0"/>
              <a:t>.</a:t>
            </a:r>
          </a:p>
          <a:p>
            <a:pPr>
              <a:defRPr/>
            </a:pPr>
            <a:r>
              <a:rPr lang="en-US" b="1" dirty="0">
                <a:solidFill>
                  <a:srgbClr val="C00000"/>
                </a:solidFill>
              </a:rPr>
              <a:t>Expressed in famous Wien’s Law:</a:t>
            </a:r>
          </a:p>
          <a:p>
            <a:pPr marL="0" indent="0">
              <a:buFontTx/>
              <a:buNone/>
              <a:defRPr/>
            </a:pPr>
            <a:r>
              <a:rPr lang="en-US" sz="4000" dirty="0"/>
              <a:t>          </a:t>
            </a:r>
            <a:r>
              <a:rPr lang="en-US" sz="4000" b="1" dirty="0" err="1">
                <a:solidFill>
                  <a:schemeClr val="accent2"/>
                </a:solidFill>
                <a:latin typeface="Symbol" charset="2"/>
                <a:ea typeface="Symbol" charset="2"/>
                <a:cs typeface="Symbol" charset="2"/>
              </a:rPr>
              <a:t>l</a:t>
            </a:r>
            <a:r>
              <a:rPr lang="en-US" sz="4000" b="1" baseline="-25000" dirty="0" err="1">
                <a:solidFill>
                  <a:schemeClr val="accent2"/>
                </a:solidFill>
                <a:ea typeface="Symbol" charset="2"/>
                <a:cs typeface="Symbol" charset="2"/>
              </a:rPr>
              <a:t>max</a:t>
            </a:r>
            <a:r>
              <a:rPr lang="en-US" sz="4000" b="1" dirty="0">
                <a:solidFill>
                  <a:schemeClr val="accent2"/>
                </a:solidFill>
              </a:rPr>
              <a:t> (</a:t>
            </a:r>
            <a:r>
              <a:rPr lang="en-US" sz="4000" b="1" dirty="0">
                <a:solidFill>
                  <a:schemeClr val="accent2"/>
                </a:solidFill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4000" b="1" dirty="0">
                <a:solidFill>
                  <a:schemeClr val="accent2"/>
                </a:solidFill>
              </a:rPr>
              <a:t>m)= 2892/T(K)</a:t>
            </a:r>
          </a:p>
          <a:p>
            <a:pPr marL="0" indent="0">
              <a:buFontTx/>
              <a:buNone/>
              <a:defRPr/>
            </a:pPr>
            <a:endParaRPr lang="en-US" sz="800" b="1" dirty="0">
              <a:solidFill>
                <a:schemeClr val="accent2"/>
              </a:solidFill>
            </a:endParaRPr>
          </a:p>
          <a:p>
            <a:pPr marL="0" indent="0">
              <a:buFontTx/>
              <a:buNone/>
              <a:defRPr/>
            </a:pPr>
            <a:r>
              <a:rPr lang="en-US" b="1" dirty="0" err="1">
                <a:solidFill>
                  <a:schemeClr val="accent2"/>
                </a:solidFill>
                <a:latin typeface="Symbol" charset="2"/>
                <a:ea typeface="Symbol" charset="2"/>
                <a:cs typeface="Symbol" charset="2"/>
              </a:rPr>
              <a:t>l</a:t>
            </a:r>
            <a:r>
              <a:rPr lang="en-US" b="1" baseline="-25000" dirty="0" err="1">
                <a:solidFill>
                  <a:schemeClr val="accent2"/>
                </a:solidFill>
                <a:ea typeface="Symbol" charset="2"/>
                <a:cs typeface="Symbol" charset="2"/>
              </a:rPr>
              <a:t>max</a:t>
            </a:r>
            <a:r>
              <a:rPr lang="en-US" b="1" dirty="0">
                <a:solidFill>
                  <a:schemeClr val="accent2"/>
                </a:solidFill>
                <a:ea typeface="Symbol" charset="2"/>
                <a:cs typeface="Symbol" charset="2"/>
              </a:rPr>
              <a:t> is the wavelength of the maximum or peak radiation. </a:t>
            </a:r>
            <a:r>
              <a:rPr lang="en-US" b="1" dirty="0">
                <a:solidFill>
                  <a:schemeClr val="accent2"/>
                </a:solidFill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b="1" dirty="0">
                <a:solidFill>
                  <a:schemeClr val="accent2"/>
                </a:solidFill>
              </a:rPr>
              <a:t>m is microns…millionths of a meter</a:t>
            </a:r>
          </a:p>
          <a:p>
            <a:pPr>
              <a:defRPr/>
            </a:pPr>
            <a:endParaRPr lang="en-US" sz="4000" dirty="0"/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Title 1">
            <a:extLst>
              <a:ext uri="{FF2B5EF4-FFF2-40B4-BE49-F238E27FC236}">
                <a16:creationId xmlns:a16="http://schemas.microsoft.com/office/drawing/2014/main" id="{7E7E64DB-B1B5-4B42-8E71-3D3A351BD8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rgbClr val="1F497D"/>
                </a:solidFill>
                <a:ea typeface="ＭＳ Ｐゴシック" panose="020B0600070205080204" pitchFamily="34" charset="-128"/>
              </a:rPr>
              <a:t>Super Atmospheric Rivers</a:t>
            </a:r>
          </a:p>
        </p:txBody>
      </p:sp>
      <p:pic>
        <p:nvPicPr>
          <p:cNvPr id="162818" name="Content Placeholder 3" descr="AtmosphericRivers6.jpg">
            <a:extLst>
              <a:ext uri="{FF2B5EF4-FFF2-40B4-BE49-F238E27FC236}">
                <a16:creationId xmlns:a16="http://schemas.microsoft.com/office/drawing/2014/main" id="{C86E8F89-4A01-2446-9EAA-690A34E4B88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713" r="-22713"/>
          <a:stretch>
            <a:fillRect/>
          </a:stretch>
        </p:blipFill>
        <p:spPr>
          <a:xfrm>
            <a:off x="0" y="1417638"/>
            <a:ext cx="9482138" cy="5214937"/>
          </a:xfrm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Title 1">
            <a:extLst>
              <a:ext uri="{FF2B5EF4-FFF2-40B4-BE49-F238E27FC236}">
                <a16:creationId xmlns:a16="http://schemas.microsoft.com/office/drawing/2014/main" id="{541CB211-9AF4-5947-BB6C-15940E8EB5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rgbClr val="1F497D"/>
                </a:solidFill>
                <a:ea typeface="ＭＳ Ｐゴシック" panose="020B0600070205080204" pitchFamily="34" charset="-128"/>
              </a:rPr>
              <a:t>A.K.A.:  Pineapple Express</a:t>
            </a:r>
          </a:p>
        </p:txBody>
      </p:sp>
      <p:pic>
        <p:nvPicPr>
          <p:cNvPr id="163842" name="Content Placeholder 3" descr="visible.jpg">
            <a:extLst>
              <a:ext uri="{FF2B5EF4-FFF2-40B4-BE49-F238E27FC236}">
                <a16:creationId xmlns:a16="http://schemas.microsoft.com/office/drawing/2014/main" id="{E3DCC12B-D72F-A94B-AD23-6BF8C939891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40" r="-6140"/>
          <a:stretch>
            <a:fillRect/>
          </a:stretch>
        </p:blipFill>
        <p:spPr/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Title 1">
            <a:extLst>
              <a:ext uri="{FF2B5EF4-FFF2-40B4-BE49-F238E27FC236}">
                <a16:creationId xmlns:a16="http://schemas.microsoft.com/office/drawing/2014/main" id="{66ECB7B7-E8BD-794E-9B50-3739ABFD0D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6563" y="3810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1F497D"/>
                </a:solidFill>
                <a:ea typeface="ＭＳ Ｐゴシック" panose="020B0600070205080204" pitchFamily="34" charset="-128"/>
              </a:rPr>
              <a:t>When atmospheric rivers hit our terrain, intense precipitation falls</a:t>
            </a:r>
          </a:p>
        </p:txBody>
      </p:sp>
      <p:pic>
        <p:nvPicPr>
          <p:cNvPr id="164866" name="Content Placeholder 3" descr="QPF.png">
            <a:extLst>
              <a:ext uri="{FF2B5EF4-FFF2-40B4-BE49-F238E27FC236}">
                <a16:creationId xmlns:a16="http://schemas.microsoft.com/office/drawing/2014/main" id="{DB90463B-7B1E-CC43-81ED-8CFF2CA6ED4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340" r="-37340"/>
          <a:stretch>
            <a:fillRect/>
          </a:stretch>
        </p:blipFill>
        <p:spPr>
          <a:xfrm>
            <a:off x="436563" y="1981200"/>
            <a:ext cx="8229600" cy="4525963"/>
          </a:xfrm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Title 1">
            <a:extLst>
              <a:ext uri="{FF2B5EF4-FFF2-40B4-BE49-F238E27FC236}">
                <a16:creationId xmlns:a16="http://schemas.microsoft.com/office/drawing/2014/main" id="{58402F7F-ACD2-1F41-AC8A-46B081E6B2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rgbClr val="1F497D"/>
                </a:solidFill>
                <a:ea typeface="ＭＳ Ｐゴシック" panose="020B0600070205080204" pitchFamily="34" charset="-128"/>
              </a:rPr>
              <a:t>Global warming will intensify atmospheric rivers</a:t>
            </a:r>
          </a:p>
        </p:txBody>
      </p:sp>
      <p:sp>
        <p:nvSpPr>
          <p:cNvPr id="165890" name="Content Placeholder 2">
            <a:extLst>
              <a:ext uri="{FF2B5EF4-FFF2-40B4-BE49-F238E27FC236}">
                <a16:creationId xmlns:a16="http://schemas.microsoft.com/office/drawing/2014/main" id="{0BE88F32-F62F-DD4C-911D-4FF5A1BE375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Warmer air holds more water vapor.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Examined a large collection of climate models simulation for changes from 1970-2000 to 2070-2100 based on “business as usual” greenhouse gas emissions.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Winter-mean precipitation along the West Coast increases by 11-18% </a:t>
            </a:r>
            <a:r>
              <a:rPr lang="en-US" altLang="en-US" b="1">
                <a:ea typeface="ＭＳ Ｐゴシック" panose="020B0600070205080204" pitchFamily="34" charset="-128"/>
              </a:rPr>
              <a:t>while precipitation on extreme atmospheric river days increases by 15-39% .</a:t>
            </a: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Title 1">
            <a:extLst>
              <a:ext uri="{FF2B5EF4-FFF2-40B4-BE49-F238E27FC236}">
                <a16:creationId xmlns:a16="http://schemas.microsoft.com/office/drawing/2014/main" id="{219F8E59-F114-8C41-B439-BBD68F5767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rgbClr val="1F497D"/>
                </a:solidFill>
                <a:ea typeface="ＭＳ Ｐゴシック" panose="020B0600070205080204" pitchFamily="34" charset="-128"/>
              </a:rPr>
              <a:t>Flooding Potential Increases</a:t>
            </a:r>
          </a:p>
        </p:txBody>
      </p:sp>
      <p:sp>
        <p:nvSpPr>
          <p:cNvPr id="166914" name="Content Placeholder 2">
            <a:extLst>
              <a:ext uri="{FF2B5EF4-FFF2-40B4-BE49-F238E27FC236}">
                <a16:creationId xmlns:a16="http://schemas.microsoft.com/office/drawing/2014/main" id="{6B7FEB6C-FD10-2C46-A0DA-8C73E8FBD28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Snow absorbs and helps to buffer heavy rain events.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With less snow, there will be less “protection.”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Thus, heavier rainfall could lead to greater flooding on major rivers.</a:t>
            </a:r>
          </a:p>
        </p:txBody>
      </p:sp>
      <p:pic>
        <p:nvPicPr>
          <p:cNvPr id="166915" name="Picture 4" descr="snow-mountain.gif">
            <a:extLst>
              <a:ext uri="{FF2B5EF4-FFF2-40B4-BE49-F238E27FC236}">
                <a16:creationId xmlns:a16="http://schemas.microsoft.com/office/drawing/2014/main" id="{F947B07F-737A-1C49-AA64-11334F3816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248150"/>
            <a:ext cx="28321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Title 1">
            <a:extLst>
              <a:ext uri="{FF2B5EF4-FFF2-40B4-BE49-F238E27FC236}">
                <a16:creationId xmlns:a16="http://schemas.microsoft.com/office/drawing/2014/main" id="{868BBDB1-93C7-2C41-B626-E0BDCB8B01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Change in annual streamflow timing</a:t>
            </a:r>
          </a:p>
        </p:txBody>
      </p:sp>
      <p:pic>
        <p:nvPicPr>
          <p:cNvPr id="167938" name="Content Placeholder 3">
            <a:extLst>
              <a:ext uri="{FF2B5EF4-FFF2-40B4-BE49-F238E27FC236}">
                <a16:creationId xmlns:a16="http://schemas.microsoft.com/office/drawing/2014/main" id="{9B04CA03-9795-5B47-B0BC-6E1671E3B9B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76488" y="1676400"/>
            <a:ext cx="4391025" cy="4525963"/>
          </a:xfrm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Title 1">
            <a:extLst>
              <a:ext uri="{FF2B5EF4-FFF2-40B4-BE49-F238E27FC236}">
                <a16:creationId xmlns:a16="http://schemas.microsoft.com/office/drawing/2014/main" id="{2C2DECE3-7F7A-2443-9B34-151526B922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rgbClr val="000090"/>
                </a:solidFill>
                <a:ea typeface="ＭＳ Ｐゴシック" panose="020B0600070205080204" pitchFamily="34" charset="-128"/>
              </a:rPr>
              <a:t>Northwest Windstorms</a:t>
            </a:r>
          </a:p>
        </p:txBody>
      </p:sp>
      <p:sp>
        <p:nvSpPr>
          <p:cNvPr id="168962" name="Content Placeholder 2">
            <a:extLst>
              <a:ext uri="{FF2B5EF4-FFF2-40B4-BE49-F238E27FC236}">
                <a16:creationId xmlns:a16="http://schemas.microsoft.com/office/drawing/2014/main" id="{A42E5BF7-7796-BF4E-97BD-0D2EF36ABB0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417638"/>
            <a:ext cx="8072438" cy="1350962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Will there be more of them?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Will they become more intense?</a:t>
            </a:r>
          </a:p>
        </p:txBody>
      </p:sp>
      <p:pic>
        <p:nvPicPr>
          <p:cNvPr id="168963" name="Picture 3">
            <a:extLst>
              <a:ext uri="{FF2B5EF4-FFF2-40B4-BE49-F238E27FC236}">
                <a16:creationId xmlns:a16="http://schemas.microsoft.com/office/drawing/2014/main" id="{85D7FFAD-81C6-A847-84EE-79ACB07E7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071813"/>
            <a:ext cx="3810000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8964" name="TextBox 4">
            <a:extLst>
              <a:ext uri="{FF2B5EF4-FFF2-40B4-BE49-F238E27FC236}">
                <a16:creationId xmlns:a16="http://schemas.microsoft.com/office/drawing/2014/main" id="{79F24308-1926-594D-A6E7-01857488F4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2288" y="4195763"/>
            <a:ext cx="30845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The Inauguration Day Storm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1993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Title 1">
            <a:extLst>
              <a:ext uri="{FF2B5EF4-FFF2-40B4-BE49-F238E27FC236}">
                <a16:creationId xmlns:a16="http://schemas.microsoft.com/office/drawing/2014/main" id="{9F64EB5A-F1F3-8544-A7B4-F8B61A5827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rgbClr val="000090"/>
                </a:solidFill>
                <a:ea typeface="ＭＳ Ｐゴシック" panose="020B0600070205080204" pitchFamily="34" charset="-128"/>
              </a:rPr>
              <a:t>Northwest Windstorms</a:t>
            </a:r>
          </a:p>
        </p:txBody>
      </p:sp>
      <p:sp>
        <p:nvSpPr>
          <p:cNvPr id="169986" name="Content Placeholder 2">
            <a:extLst>
              <a:ext uri="{FF2B5EF4-FFF2-40B4-BE49-F238E27FC236}">
                <a16:creationId xmlns:a16="http://schemas.microsoft.com/office/drawing/2014/main" id="{BE18CF06-A58F-2148-BA1D-6E890A9A5F3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417638"/>
            <a:ext cx="8229600" cy="4525962"/>
          </a:xfrm>
        </p:spPr>
        <p:txBody>
          <a:bodyPr/>
          <a:lstStyle/>
          <a:p>
            <a:pPr eaLnBrk="1" hangingPunct="1"/>
            <a:r>
              <a:rPr lang="en-US" altLang="en-US" b="1">
                <a:ea typeface="ＭＳ Ｐゴシック" panose="020B0600070205080204" pitchFamily="34" charset="-128"/>
              </a:rPr>
              <a:t>The answer appears to be no</a:t>
            </a:r>
            <a:r>
              <a:rPr lang="en-US" altLang="en-US">
                <a:ea typeface="ＭＳ Ｐゴシック" panose="020B0600070205080204" pitchFamily="34" charset="-128"/>
              </a:rPr>
              <a:t>.  No increasing trend in observations and none suggested by climate models.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UW investigated this issue for Seattle City Light</a:t>
            </a:r>
          </a:p>
        </p:txBody>
      </p:sp>
      <p:pic>
        <p:nvPicPr>
          <p:cNvPr id="169987" name="Content Placeholder 3" descr="Dec2007Hwy26Windthrow.jpg">
            <a:extLst>
              <a:ext uri="{FF2B5EF4-FFF2-40B4-BE49-F238E27FC236}">
                <a16:creationId xmlns:a16="http://schemas.microsoft.com/office/drawing/2014/main" id="{B95836F9-29FA-D343-BD0D-F01F231AFEC6}"/>
              </a:ext>
            </a:extLst>
          </p:cNvPr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711" r="-16711"/>
          <a:stretch>
            <a:fillRect/>
          </a:stretch>
        </p:blipFill>
        <p:spPr bwMode="auto">
          <a:xfrm>
            <a:off x="2232025" y="3940175"/>
            <a:ext cx="4735513" cy="250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Title 1">
            <a:extLst>
              <a:ext uri="{FF2B5EF4-FFF2-40B4-BE49-F238E27FC236}">
                <a16:creationId xmlns:a16="http://schemas.microsoft.com/office/drawing/2014/main" id="{08435757-3BE0-1F44-8538-D128559A4A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914400"/>
            <a:ext cx="8659813" cy="855663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90"/>
                </a:solidFill>
                <a:ea typeface="ＭＳ Ｐゴシック" panose="020B0600070205080204" pitchFamily="34" charset="-128"/>
              </a:rPr>
              <a:t>Number of times per year winds exceed a high-wind threshold (DJF) at Seattle for several simulations</a:t>
            </a:r>
          </a:p>
        </p:txBody>
      </p:sp>
      <p:pic>
        <p:nvPicPr>
          <p:cNvPr id="171010" name="Content Placeholder 3" descr="90th_percentile_yearly_tseries_47.4489N_122.3094W.png">
            <a:extLst>
              <a:ext uri="{FF2B5EF4-FFF2-40B4-BE49-F238E27FC236}">
                <a16:creationId xmlns:a16="http://schemas.microsoft.com/office/drawing/2014/main" id="{ED6ABFEE-904D-FF4F-B992-83E47833FFD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33"/>
          <a:stretch>
            <a:fillRect/>
          </a:stretch>
        </p:blipFill>
        <p:spPr>
          <a:xfrm>
            <a:off x="2057400" y="2960688"/>
            <a:ext cx="6362700" cy="3897312"/>
          </a:xfrm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3" name="Title 1">
            <a:extLst>
              <a:ext uri="{FF2B5EF4-FFF2-40B4-BE49-F238E27FC236}">
                <a16:creationId xmlns:a16="http://schemas.microsoft.com/office/drawing/2014/main" id="{5D6425E1-850C-1043-AF43-3E33384DAE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Why windstorms do not intensity?  Horizontal temperature gradient weakens</a:t>
            </a:r>
          </a:p>
        </p:txBody>
      </p:sp>
      <p:pic>
        <p:nvPicPr>
          <p:cNvPr id="172034" name="Content Placeholder 3" descr="temp_A2_scenario.jpg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E85ADCED-2F89-1743-AD9C-B61A2D1070C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9" t="4839" r="14539" b="21774"/>
          <a:stretch>
            <a:fillRect/>
          </a:stretch>
        </p:blipFill>
        <p:spPr>
          <a:xfrm>
            <a:off x="2438400" y="2590800"/>
            <a:ext cx="5227638" cy="3824288"/>
          </a:xfr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>
            <a:extLst>
              <a:ext uri="{FF2B5EF4-FFF2-40B4-BE49-F238E27FC236}">
                <a16:creationId xmlns:a16="http://schemas.microsoft.com/office/drawing/2014/main" id="{7051EE2C-4BE1-4646-82A5-0F5C42F931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7650" name="Content Placeholder 3">
            <a:extLst>
              <a:ext uri="{FF2B5EF4-FFF2-40B4-BE49-F238E27FC236}">
                <a16:creationId xmlns:a16="http://schemas.microsoft.com/office/drawing/2014/main" id="{8E2362BE-C1F1-354D-B8B0-DD5BF4E58CF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1"/>
          <a:stretch>
            <a:fillRect/>
          </a:stretch>
        </p:blipFill>
        <p:spPr>
          <a:xfrm>
            <a:off x="1600200" y="914400"/>
            <a:ext cx="6216650" cy="5256213"/>
          </a:xfrm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Title 1">
            <a:extLst>
              <a:ext uri="{FF2B5EF4-FFF2-40B4-BE49-F238E27FC236}">
                <a16:creationId xmlns:a16="http://schemas.microsoft.com/office/drawing/2014/main" id="{69F7EC8B-F638-064B-BB7F-6C2B32CEC7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Sea Level Rise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8F787F-02E6-A348-A4E6-6DBB950928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08125"/>
            <a:ext cx="8229600" cy="4525963"/>
          </a:xfrm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en-US" dirty="0"/>
              <a:t>Best estimates are 1-2 feet between 2000 and 2100, assuming continued greenhouse gas increases.</a:t>
            </a:r>
          </a:p>
          <a:p>
            <a:pPr>
              <a:defRPr/>
            </a:pPr>
            <a:endParaRPr lang="en-US" dirty="0"/>
          </a:p>
        </p:txBody>
      </p:sp>
      <p:pic>
        <p:nvPicPr>
          <p:cNvPr id="173059" name="Picture 3">
            <a:extLst>
              <a:ext uri="{FF2B5EF4-FFF2-40B4-BE49-F238E27FC236}">
                <a16:creationId xmlns:a16="http://schemas.microsoft.com/office/drawing/2014/main" id="{097CA653-5CB7-AD40-861C-2C62C598DF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288" y="3192463"/>
            <a:ext cx="6867525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1" name="Title 1">
            <a:extLst>
              <a:ext uri="{FF2B5EF4-FFF2-40B4-BE49-F238E27FC236}">
                <a16:creationId xmlns:a16="http://schemas.microsoft.com/office/drawing/2014/main" id="{F7538ADC-A082-D042-AFC2-9D3ACD2852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Sea Level Rise</a:t>
            </a:r>
          </a:p>
        </p:txBody>
      </p:sp>
      <p:sp>
        <p:nvSpPr>
          <p:cNvPr id="174082" name="Content Placeholder 2">
            <a:extLst>
              <a:ext uri="{FF2B5EF4-FFF2-40B4-BE49-F238E27FC236}">
                <a16:creationId xmlns:a16="http://schemas.microsoft.com/office/drawing/2014/main" id="{FF8F6FC7-027F-BB41-B89F-1679D3BCF86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From BOTH expansion of the ocean with warming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And melting of glaciers and ice sheets.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SL rise also varies depending on whether the land is rising or sinking.</a:t>
            </a:r>
          </a:p>
        </p:txBody>
      </p:sp>
      <p:pic>
        <p:nvPicPr>
          <p:cNvPr id="174083" name="Picture 3">
            <a:extLst>
              <a:ext uri="{FF2B5EF4-FFF2-40B4-BE49-F238E27FC236}">
                <a16:creationId xmlns:a16="http://schemas.microsoft.com/office/drawing/2014/main" id="{23FFC4E9-4CAA-0B49-BDA1-DC38B4A732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191000"/>
            <a:ext cx="3505200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Title 1">
            <a:extLst>
              <a:ext uri="{FF2B5EF4-FFF2-40B4-BE49-F238E27FC236}">
                <a16:creationId xmlns:a16="http://schemas.microsoft.com/office/drawing/2014/main" id="{33B83632-D9C3-8E43-89A0-D53F0DBBAA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75106" name="Content Placeholder 3">
            <a:extLst>
              <a:ext uri="{FF2B5EF4-FFF2-40B4-BE49-F238E27FC236}">
                <a16:creationId xmlns:a16="http://schemas.microsoft.com/office/drawing/2014/main" id="{93BA9001-62D3-6246-94FB-D50DBEB5B9D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82763" y="1417638"/>
            <a:ext cx="6081712" cy="4811712"/>
          </a:xfrm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Title 1">
            <a:extLst>
              <a:ext uri="{FF2B5EF4-FFF2-40B4-BE49-F238E27FC236}">
                <a16:creationId xmlns:a16="http://schemas.microsoft.com/office/drawing/2014/main" id="{241C13F6-3B7C-0046-9832-9D01DE5662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90538"/>
            <a:ext cx="8229600" cy="1143000"/>
          </a:xfrm>
        </p:spPr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Slow Rise (2 mm a year, 8 inches a century)</a:t>
            </a:r>
          </a:p>
        </p:txBody>
      </p:sp>
      <p:pic>
        <p:nvPicPr>
          <p:cNvPr id="176130" name="Content Placeholder 3">
            <a:extLst>
              <a:ext uri="{FF2B5EF4-FFF2-40B4-BE49-F238E27FC236}">
                <a16:creationId xmlns:a16="http://schemas.microsoft.com/office/drawing/2014/main" id="{044B3E1F-12D6-ED44-82B9-6F856918ED0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960563"/>
            <a:ext cx="8229600" cy="3292475"/>
          </a:xfrm>
        </p:spPr>
      </p:pic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Title 1">
            <a:extLst>
              <a:ext uri="{FF2B5EF4-FFF2-40B4-BE49-F238E27FC236}">
                <a16:creationId xmlns:a16="http://schemas.microsoft.com/office/drawing/2014/main" id="{24E552A2-509F-6E41-BF93-090F3ED358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 </a:t>
            </a:r>
            <a:r>
              <a:rPr lang="en-US" altLang="en-US" b="1">
                <a:solidFill>
                  <a:schemeClr val="accent1"/>
                </a:solidFill>
                <a:ea typeface="ＭＳ Ｐゴシック" panose="020B0600070205080204" pitchFamily="34" charset="-128"/>
              </a:rPr>
              <a:t>Northwest Wildfires and Climate</a:t>
            </a:r>
          </a:p>
        </p:txBody>
      </p:sp>
      <p:pic>
        <p:nvPicPr>
          <p:cNvPr id="177154" name="Content Placeholder 3">
            <a:extLst>
              <a:ext uri="{FF2B5EF4-FFF2-40B4-BE49-F238E27FC236}">
                <a16:creationId xmlns:a16="http://schemas.microsoft.com/office/drawing/2014/main" id="{DE38D709-1D88-9E4C-A11C-CF997390999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3163" y="1417638"/>
            <a:ext cx="7040562" cy="3960812"/>
          </a:xfrm>
        </p:spPr>
      </p:pic>
      <p:sp>
        <p:nvSpPr>
          <p:cNvPr id="177155" name="TextBox 4">
            <a:extLst>
              <a:ext uri="{FF2B5EF4-FFF2-40B4-BE49-F238E27FC236}">
                <a16:creationId xmlns:a16="http://schemas.microsoft.com/office/drawing/2014/main" id="{7D8EC671-E8E9-964B-A320-5C5BB8E124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3163" y="5635625"/>
            <a:ext cx="73723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/>
              <a:t>Recent increase in large wildfires, but the small increase in temperature does not explain it.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7" name="Title 1">
            <a:extLst>
              <a:ext uri="{FF2B5EF4-FFF2-40B4-BE49-F238E27FC236}">
                <a16:creationId xmlns:a16="http://schemas.microsoft.com/office/drawing/2014/main" id="{7EA3D6AA-B913-C748-B323-643EC094CA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8229600" cy="1143000"/>
          </a:xfrm>
        </p:spPr>
        <p:txBody>
          <a:bodyPr/>
          <a:lstStyle/>
          <a:p>
            <a:r>
              <a:rPr lang="en-US" altLang="en-US">
                <a:solidFill>
                  <a:schemeClr val="accent2"/>
                </a:solidFill>
                <a:ea typeface="ＭＳ Ｐゴシック" panose="020B0600070205080204" pitchFamily="34" charset="-128"/>
              </a:rPr>
              <a:t>More fires in the early 20</a:t>
            </a:r>
            <a:r>
              <a:rPr lang="en-US" altLang="en-US" baseline="30000">
                <a:solidFill>
                  <a:schemeClr val="accent2"/>
                </a:solidFill>
                <a:ea typeface="ＭＳ Ｐゴシック" panose="020B0600070205080204" pitchFamily="34" charset="-128"/>
              </a:rPr>
              <a:t>th</a:t>
            </a:r>
            <a:r>
              <a:rPr lang="en-US" altLang="en-US">
                <a:solidFill>
                  <a:schemeClr val="accent2"/>
                </a:solidFill>
                <a:ea typeface="ＭＳ Ｐゴシック" panose="020B0600070205080204" pitchFamily="34" charset="-128"/>
              </a:rPr>
              <a:t> century followed by suppression</a:t>
            </a:r>
          </a:p>
        </p:txBody>
      </p:sp>
      <p:pic>
        <p:nvPicPr>
          <p:cNvPr id="178178" name="Content Placeholder 3">
            <a:extLst>
              <a:ext uri="{FF2B5EF4-FFF2-40B4-BE49-F238E27FC236}">
                <a16:creationId xmlns:a16="http://schemas.microsoft.com/office/drawing/2014/main" id="{4D4F7218-20BC-4A45-A0D0-DFF3FEF0572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0025" y="1981200"/>
            <a:ext cx="6203950" cy="4525963"/>
          </a:xfrm>
        </p:spPr>
      </p:pic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Title 1">
            <a:extLst>
              <a:ext uri="{FF2B5EF4-FFF2-40B4-BE49-F238E27FC236}">
                <a16:creationId xmlns:a16="http://schemas.microsoft.com/office/drawing/2014/main" id="{30DCA415-1C5B-D546-A009-AF15880667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chemeClr val="accent2"/>
                </a:solidFill>
                <a:ea typeface="ＭＳ Ｐゴシック" panose="020B0600070205080204" pitchFamily="34" charset="-128"/>
              </a:rPr>
              <a:t>Increasing Risk of Major Wildfires</a:t>
            </a:r>
          </a:p>
        </p:txBody>
      </p:sp>
      <p:sp>
        <p:nvSpPr>
          <p:cNvPr id="179202" name="Content Placeholder 2">
            <a:extLst>
              <a:ext uri="{FF2B5EF4-FFF2-40B4-BE49-F238E27FC236}">
                <a16:creationId xmlns:a16="http://schemas.microsoft.com/office/drawing/2014/main" id="{0A0B4E29-AD5E-AE44-8C5B-221FF567F8D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500188"/>
            <a:ext cx="8534400" cy="4525962"/>
          </a:xfrm>
        </p:spPr>
        <p:txBody>
          <a:bodyPr/>
          <a:lstStyle/>
          <a:p>
            <a:r>
              <a:rPr lang="en-US" altLang="en-US" sz="2800">
                <a:ea typeface="ＭＳ Ｐゴシック" panose="020B0600070205080204" pitchFamily="34" charset="-128"/>
              </a:rPr>
              <a:t>Climate change is probably a small part of increasing fires.</a:t>
            </a:r>
          </a:p>
          <a:p>
            <a:r>
              <a:rPr lang="en-US" altLang="en-US" sz="2800">
                <a:ea typeface="ＭＳ Ｐゴシック" panose="020B0600070205080204" pitchFamily="34" charset="-128"/>
              </a:rPr>
              <a:t>Suppression has produce unhealthy forests with lots of fuels ready to burn</a:t>
            </a:r>
            <a:r>
              <a:rPr lang="en-US" altLang="en-US">
                <a:ea typeface="ＭＳ Ｐゴシック" panose="020B0600070205080204" pitchFamily="34" charset="-128"/>
              </a:rPr>
              <a:t>.</a:t>
            </a:r>
          </a:p>
        </p:txBody>
      </p:sp>
      <p:pic>
        <p:nvPicPr>
          <p:cNvPr id="179203" name="Picture 3">
            <a:extLst>
              <a:ext uri="{FF2B5EF4-FFF2-40B4-BE49-F238E27FC236}">
                <a16:creationId xmlns:a16="http://schemas.microsoft.com/office/drawing/2014/main" id="{B7BCE035-40FE-AF4E-98EC-0135E5BA7C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5" y="3430588"/>
            <a:ext cx="3838575" cy="287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9204" name="Picture 4">
            <a:extLst>
              <a:ext uri="{FF2B5EF4-FFF2-40B4-BE49-F238E27FC236}">
                <a16:creationId xmlns:a16="http://schemas.microsoft.com/office/drawing/2014/main" id="{862DEF57-2507-754B-8934-0B8502FA9B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7" r="14046" b="12640"/>
          <a:stretch>
            <a:fillRect/>
          </a:stretch>
        </p:blipFill>
        <p:spPr bwMode="auto">
          <a:xfrm>
            <a:off x="4498975" y="3459163"/>
            <a:ext cx="4321175" cy="282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05" name="TextBox 5">
            <a:extLst>
              <a:ext uri="{FF2B5EF4-FFF2-40B4-BE49-F238E27FC236}">
                <a16:creationId xmlns:a16="http://schemas.microsoft.com/office/drawing/2014/main" id="{4E5B77CB-0449-F947-B2FE-670FB5D192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0713" y="6391275"/>
            <a:ext cx="6461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Now</a:t>
            </a:r>
          </a:p>
        </p:txBody>
      </p:sp>
      <p:sp>
        <p:nvSpPr>
          <p:cNvPr id="179206" name="TextBox 6">
            <a:extLst>
              <a:ext uri="{FF2B5EF4-FFF2-40B4-BE49-F238E27FC236}">
                <a16:creationId xmlns:a16="http://schemas.microsoft.com/office/drawing/2014/main" id="{CE2EB736-0427-3D40-953D-5F1D4667EF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5650" y="6421438"/>
            <a:ext cx="9794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Original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5" name="Title 1">
            <a:extLst>
              <a:ext uri="{FF2B5EF4-FFF2-40B4-BE49-F238E27FC236}">
                <a16:creationId xmlns:a16="http://schemas.microsoft.com/office/drawing/2014/main" id="{7DDCC66E-2BE4-9048-8013-45044289BC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chemeClr val="accent2"/>
                </a:solidFill>
                <a:ea typeface="ＭＳ Ｐゴシック" panose="020B0600070205080204" pitchFamily="34" charset="-128"/>
              </a:rPr>
              <a:t>Increasing Wildfire Risks</a:t>
            </a:r>
          </a:p>
        </p:txBody>
      </p:sp>
      <p:sp>
        <p:nvSpPr>
          <p:cNvPr id="180226" name="Content Placeholder 2">
            <a:extLst>
              <a:ext uri="{FF2B5EF4-FFF2-40B4-BE49-F238E27FC236}">
                <a16:creationId xmlns:a16="http://schemas.microsoft.com/office/drawing/2014/main" id="{82D69579-0476-5A4B-80D4-D870BEC2541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93713" y="1385888"/>
            <a:ext cx="8229600" cy="4525962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Huge increases of population in the urban/fire interface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Large increase of recreation use of forests.</a:t>
            </a:r>
          </a:p>
        </p:txBody>
      </p:sp>
      <p:pic>
        <p:nvPicPr>
          <p:cNvPr id="180227" name="Picture 3">
            <a:extLst>
              <a:ext uri="{FF2B5EF4-FFF2-40B4-BE49-F238E27FC236}">
                <a16:creationId xmlns:a16="http://schemas.microsoft.com/office/drawing/2014/main" id="{E4A952F5-47A8-0C45-B4D3-A0E39ECD4F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" t="2274" r="2116" b="1813"/>
          <a:stretch>
            <a:fillRect/>
          </a:stretch>
        </p:blipFill>
        <p:spPr bwMode="auto">
          <a:xfrm>
            <a:off x="686177" y="3429000"/>
            <a:ext cx="3595688" cy="310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228" name="Picture 4">
            <a:extLst>
              <a:ext uri="{FF2B5EF4-FFF2-40B4-BE49-F238E27FC236}">
                <a16:creationId xmlns:a16="http://schemas.microsoft.com/office/drawing/2014/main" id="{606A1FAF-4D19-3849-B0EE-2EBD0CFA75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3" t="20842" r="27248" b="13539"/>
          <a:stretch>
            <a:fillRect/>
          </a:stretch>
        </p:blipFill>
        <p:spPr bwMode="auto">
          <a:xfrm>
            <a:off x="4354473" y="3437731"/>
            <a:ext cx="3981450" cy="308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Title 1">
            <a:extLst>
              <a:ext uri="{FF2B5EF4-FFF2-40B4-BE49-F238E27FC236}">
                <a16:creationId xmlns:a16="http://schemas.microsoft.com/office/drawing/2014/main" id="{E009DDBA-6985-3046-BE79-028AEDACE0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1143000"/>
            <a:ext cx="82296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Interestingly, a prime sign of human-inspired increase of CO2 in climate is the cooling of the upper atmosphere.</a:t>
            </a:r>
          </a:p>
        </p:txBody>
      </p:sp>
      <p:pic>
        <p:nvPicPr>
          <p:cNvPr id="181250" name="Content Placeholder 3">
            <a:extLst>
              <a:ext uri="{FF2B5EF4-FFF2-40B4-BE49-F238E27FC236}">
                <a16:creationId xmlns:a16="http://schemas.microsoft.com/office/drawing/2014/main" id="{F69C5C24-A6F2-A64B-8E6A-38C5506EDE1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3352800"/>
            <a:ext cx="8229600" cy="2740025"/>
          </a:xfrm>
        </p:spPr>
      </p:pic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3" name="Title 1">
            <a:extLst>
              <a:ext uri="{FF2B5EF4-FFF2-40B4-BE49-F238E27FC236}">
                <a16:creationId xmlns:a16="http://schemas.microsoft.com/office/drawing/2014/main" id="{16928308-6ED9-0143-9521-F4FCB9A95D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458200" cy="1477962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More CO2 in the upper atmosphere produces more emission to space</a:t>
            </a:r>
            <a:r>
              <a:rPr lang="en-US" altLang="en-US">
                <a:ea typeface="ＭＳ Ｐゴシック" panose="020B0600070205080204" pitchFamily="34" charset="-128"/>
              </a:rPr>
              <a:t>.</a:t>
            </a:r>
          </a:p>
        </p:txBody>
      </p:sp>
      <p:pic>
        <p:nvPicPr>
          <p:cNvPr id="182274" name="Content Placeholder 3">
            <a:extLst>
              <a:ext uri="{FF2B5EF4-FFF2-40B4-BE49-F238E27FC236}">
                <a16:creationId xmlns:a16="http://schemas.microsoft.com/office/drawing/2014/main" id="{E0C68F43-F362-364D-867A-0AC99472B79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76600" y="2057400"/>
            <a:ext cx="2879725" cy="4525963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>
            <a:extLst>
              <a:ext uri="{FF2B5EF4-FFF2-40B4-BE49-F238E27FC236}">
                <a16:creationId xmlns:a16="http://schemas.microsoft.com/office/drawing/2014/main" id="{4BEE02B3-EC33-9540-A9C0-294ECE1B78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Wien’s Law</a:t>
            </a:r>
          </a:p>
        </p:txBody>
      </p:sp>
      <p:sp>
        <p:nvSpPr>
          <p:cNvPr id="28674" name="Content Placeholder 2">
            <a:extLst>
              <a:ext uri="{FF2B5EF4-FFF2-40B4-BE49-F238E27FC236}">
                <a16:creationId xmlns:a16="http://schemas.microsoft.com/office/drawing/2014/main" id="{1269EFD0-4470-EF4A-907F-792B0941CFFB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For the temperature typical of the earth’s surface, say 20C or 293K, </a:t>
            </a:r>
            <a:r>
              <a:rPr lang="en-US" altLang="en-US" b="1" dirty="0" err="1">
                <a:solidFill>
                  <a:schemeClr val="accent2"/>
                </a:solidFill>
                <a:latin typeface="Symbol" pitchFamily="2" charset="2"/>
                <a:ea typeface="Symbol" pitchFamily="2" charset="2"/>
                <a:cs typeface="Symbol" pitchFamily="2" charset="2"/>
              </a:rPr>
              <a:t>l</a:t>
            </a:r>
            <a:r>
              <a:rPr lang="en-US" altLang="en-US" b="1" baseline="-25000" dirty="0" err="1">
                <a:solidFill>
                  <a:schemeClr val="accent2"/>
                </a:solidFill>
                <a:ea typeface="Symbol" pitchFamily="2" charset="2"/>
                <a:cs typeface="Symbol" pitchFamily="2" charset="2"/>
              </a:rPr>
              <a:t>max</a:t>
            </a:r>
            <a:r>
              <a:rPr lang="en-US" altLang="en-US" b="1" dirty="0">
                <a:solidFill>
                  <a:schemeClr val="accent2"/>
                </a:solidFill>
                <a:ea typeface="Symbol" pitchFamily="2" charset="2"/>
                <a:cs typeface="Symbol" pitchFamily="2" charset="2"/>
              </a:rPr>
              <a:t>= 9.9 microns</a:t>
            </a:r>
          </a:p>
          <a:p>
            <a:r>
              <a:rPr lang="en-US" altLang="en-US" b="1" dirty="0">
                <a:solidFill>
                  <a:schemeClr val="tx2"/>
                </a:solidFill>
                <a:ea typeface="Symbol" pitchFamily="2" charset="2"/>
                <a:cs typeface="Symbol" pitchFamily="2" charset="2"/>
              </a:rPr>
              <a:t>For the temperature of the sun’s surface (T~6000K), </a:t>
            </a:r>
            <a:r>
              <a:rPr lang="en-US" altLang="en-US" b="1" dirty="0" err="1">
                <a:solidFill>
                  <a:schemeClr val="accent2"/>
                </a:solidFill>
                <a:latin typeface="Symbol" pitchFamily="2" charset="2"/>
                <a:ea typeface="Symbol" pitchFamily="2" charset="2"/>
                <a:cs typeface="Symbol" pitchFamily="2" charset="2"/>
              </a:rPr>
              <a:t>l</a:t>
            </a:r>
            <a:r>
              <a:rPr lang="en-US" altLang="en-US" b="1" baseline="-25000" dirty="0" err="1">
                <a:solidFill>
                  <a:schemeClr val="accent2"/>
                </a:solidFill>
                <a:ea typeface="Symbol" pitchFamily="2" charset="2"/>
                <a:cs typeface="Symbol" pitchFamily="2" charset="2"/>
              </a:rPr>
              <a:t>max</a:t>
            </a:r>
            <a:r>
              <a:rPr lang="en-US" altLang="en-US" b="1" baseline="-25000" dirty="0">
                <a:solidFill>
                  <a:schemeClr val="accent2"/>
                </a:solidFill>
                <a:ea typeface="Symbol" pitchFamily="2" charset="2"/>
                <a:cs typeface="Symbol" pitchFamily="2" charset="2"/>
              </a:rPr>
              <a:t> </a:t>
            </a:r>
            <a:r>
              <a:rPr lang="en-US" altLang="en-US" b="1" dirty="0">
                <a:solidFill>
                  <a:schemeClr val="accent2"/>
                </a:solidFill>
                <a:ea typeface="Symbol" pitchFamily="2" charset="2"/>
                <a:cs typeface="Symbol" pitchFamily="2" charset="2"/>
              </a:rPr>
              <a:t>=~.5 microns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2">
            <a:extLst>
              <a:ext uri="{FF2B5EF4-FFF2-40B4-BE49-F238E27FC236}">
                <a16:creationId xmlns:a16="http://schemas.microsoft.com/office/drawing/2014/main" id="{3E16CAD7-0478-DC4B-B27B-DC5C1A81EC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584450"/>
            <a:ext cx="8229600" cy="1143000"/>
          </a:xfrm>
        </p:spPr>
        <p:txBody>
          <a:bodyPr/>
          <a:lstStyle/>
          <a:p>
            <a:r>
              <a:rPr lang="en-US" altLang="en-US">
                <a:solidFill>
                  <a:schemeClr val="hlink"/>
                </a:solidFill>
                <a:ea typeface="ＭＳ Ｐゴシック" panose="020B0600070205080204" pitchFamily="34" charset="-128"/>
              </a:rPr>
              <a:t>Can We Predict Climate When We Can’t Forecast Next Week’s Weather?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5" name="Picture 2" descr="yes-we-can">
            <a:extLst>
              <a:ext uri="{FF2B5EF4-FFF2-40B4-BE49-F238E27FC236}">
                <a16:creationId xmlns:a16="http://schemas.microsoft.com/office/drawing/2014/main" id="{BDA16273-506B-D84E-BA61-1843FFBAE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825" y="1060450"/>
            <a:ext cx="5168900" cy="481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9" name="Rectangle 2">
            <a:extLst>
              <a:ext uri="{FF2B5EF4-FFF2-40B4-BE49-F238E27FC236}">
                <a16:creationId xmlns:a16="http://schemas.microsoft.com/office/drawing/2014/main" id="{4AF34FE9-6007-BD4B-88F3-0C4B0AE217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846138"/>
            <a:ext cx="8229600" cy="1143000"/>
          </a:xfrm>
        </p:spPr>
        <p:txBody>
          <a:bodyPr/>
          <a:lstStyle/>
          <a:p>
            <a:r>
              <a:rPr lang="en-US" altLang="en-US" sz="4000">
                <a:solidFill>
                  <a:schemeClr val="hlink"/>
                </a:solidFill>
                <a:ea typeface="ＭＳ Ｐゴシック" panose="020B0600070205080204" pitchFamily="34" charset="-128"/>
              </a:rPr>
              <a:t>In weather prediction we forecast the exact state of the atmosphere at some time in the future</a:t>
            </a:r>
            <a:endParaRPr lang="en-US" altLang="en-US" sz="4000">
              <a:ea typeface="ＭＳ Ｐゴシック" panose="020B0600070205080204" pitchFamily="34" charset="-128"/>
            </a:endParaRPr>
          </a:p>
        </p:txBody>
      </p:sp>
      <p:sp>
        <p:nvSpPr>
          <p:cNvPr id="186370" name="Rectangle 3">
            <a:extLst>
              <a:ext uri="{FF2B5EF4-FFF2-40B4-BE49-F238E27FC236}">
                <a16:creationId xmlns:a16="http://schemas.microsoft.com/office/drawing/2014/main" id="{1E33CD59-7B6E-6F41-ACB4-80BF21E67B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2444750"/>
            <a:ext cx="8229600" cy="3224213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Tomorrow’s high in Spokane will be 67F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It will rain tomorrow afternoon after 3 PM</a:t>
            </a:r>
          </a:p>
        </p:txBody>
      </p:sp>
      <p:pic>
        <p:nvPicPr>
          <p:cNvPr id="186371" name="Picture 4" descr="noaa-weather-map-04-24-2007">
            <a:extLst>
              <a:ext uri="{FF2B5EF4-FFF2-40B4-BE49-F238E27FC236}">
                <a16:creationId xmlns:a16="http://schemas.microsoft.com/office/drawing/2014/main" id="{FF64FFE8-8319-D24A-9E8A-89BBBDAB7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650" y="3821113"/>
            <a:ext cx="3605213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3" name="Rectangle 2">
            <a:extLst>
              <a:ext uri="{FF2B5EF4-FFF2-40B4-BE49-F238E27FC236}">
                <a16:creationId xmlns:a16="http://schemas.microsoft.com/office/drawing/2014/main" id="{C221C496-6A81-3845-B7F8-AC3B3F970A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chemeClr val="hlink"/>
                </a:solidFill>
                <a:ea typeface="ＭＳ Ｐゴシック" panose="020B0600070205080204" pitchFamily="34" charset="-128"/>
              </a:rPr>
              <a:t>In Climate Prediction we DON’T do this.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87394" name="Rectangle 3">
            <a:extLst>
              <a:ext uri="{FF2B5EF4-FFF2-40B4-BE49-F238E27FC236}">
                <a16:creationId xmlns:a16="http://schemas.microsoft.com/office/drawing/2014/main" id="{C5A34879-823F-7643-ACAF-D56A67AA10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We predict average quantities over extended periods.</a:t>
            </a:r>
          </a:p>
          <a:p>
            <a:pPr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Example:  the mean winter temperatures will be 3F higher over the Pacific Northwest.</a:t>
            </a:r>
          </a:p>
          <a:p>
            <a:pPr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MUCH easier to do.</a:t>
            </a:r>
          </a:p>
          <a:p>
            <a:pPr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Furthermore, the </a:t>
            </a:r>
            <a:r>
              <a:rPr lang="en-US" altLang="en-US" b="1" u="sng">
                <a:ea typeface="ＭＳ Ｐゴシック" panose="020B0600070205080204" pitchFamily="34" charset="-128"/>
              </a:rPr>
              <a:t>average</a:t>
            </a:r>
            <a:r>
              <a:rPr lang="en-US" altLang="en-US">
                <a:ea typeface="ＭＳ Ｐゴシック" panose="020B0600070205080204" pitchFamily="34" charset="-128"/>
              </a:rPr>
              <a:t> conditions are closely controlled by the amount of radiation reaching and leaving the planet--and we can figure that out fairly well.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7" name="Rectangle 2">
            <a:extLst>
              <a:ext uri="{FF2B5EF4-FFF2-40B4-BE49-F238E27FC236}">
                <a16:creationId xmlns:a16="http://schemas.microsoft.com/office/drawing/2014/main" id="{4412E25B-D769-D04F-8339-038F3DC14A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199" y="274638"/>
            <a:ext cx="8253663" cy="792162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Two important points</a:t>
            </a:r>
          </a:p>
        </p:txBody>
      </p:sp>
      <p:sp>
        <p:nvSpPr>
          <p:cNvPr id="188418" name="Rectangle 3">
            <a:extLst>
              <a:ext uri="{FF2B5EF4-FFF2-40B4-BE49-F238E27FC236}">
                <a16:creationId xmlns:a16="http://schemas.microsoft.com/office/drawing/2014/main" id="{5F71A006-1531-3E4D-BB9C-F042CDA4B2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199" y="1082842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It appears that the models are somewhat oversensitive to greenhouse gas forcing.</a:t>
            </a:r>
          </a:p>
          <a:p>
            <a:pPr eaLnBrk="1" hangingPunct="1">
              <a:lnSpc>
                <a:spcPct val="90000"/>
              </a:lnSpc>
            </a:pPr>
            <a:endParaRPr lang="en-US" altLang="en-US" sz="2800" dirty="0">
              <a:ea typeface="ＭＳ Ｐゴシック" panose="020B0600070205080204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72EF67-2F5E-CF41-A694-3DDEABB383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2057400"/>
            <a:ext cx="5965253" cy="4419600"/>
          </a:xfrm>
          <a:prstGeom prst="rect">
            <a:avLst/>
          </a:prstGeom>
        </p:spPr>
      </p:pic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2BD4E-A7E9-E14C-986D-36A93BB55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Points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37C992-ED8C-1745-8314-6B318D5751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263" y="1417638"/>
            <a:ext cx="8229600" cy="4525963"/>
          </a:xfrm>
        </p:spPr>
        <p:txBody>
          <a:bodyPr/>
          <a:lstStyle/>
          <a:p>
            <a:r>
              <a:rPr lang="en-US" dirty="0"/>
              <a:t>It is very unlikely we will follow the A2 or RCP8.5 emission scenarios  (the bad ones) through the century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8548B6-DE94-044B-9005-60DCCC65E0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3124200"/>
            <a:ext cx="4000500" cy="3200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4A9C49B-ECC9-0444-9878-64F68D72022C}"/>
              </a:ext>
            </a:extLst>
          </p:cNvPr>
          <p:cNvSpPr txBox="1"/>
          <p:nvPr/>
        </p:nvSpPr>
        <p:spPr>
          <a:xfrm>
            <a:off x="609600" y="3462278"/>
            <a:ext cx="1905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Assumes rapid population growth, huge increases in the use of fossil fuels, no technological innovations</a:t>
            </a:r>
          </a:p>
        </p:txBody>
      </p:sp>
    </p:spTree>
    <p:extLst>
      <p:ext uri="{BB962C8B-B14F-4D97-AF65-F5344CB8AC3E}">
        <p14:creationId xmlns:p14="http://schemas.microsoft.com/office/powerpoint/2010/main" val="3460779239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5" name="Title 1">
            <a:extLst>
              <a:ext uri="{FF2B5EF4-FFF2-40B4-BE49-F238E27FC236}">
                <a16:creationId xmlns:a16="http://schemas.microsoft.com/office/drawing/2014/main" id="{F0C2C58A-30A5-FB4E-963D-05AFFAC631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How to deal with global warming?</a:t>
            </a:r>
          </a:p>
        </p:txBody>
      </p:sp>
      <p:sp>
        <p:nvSpPr>
          <p:cNvPr id="190466" name="Content Placeholder 2">
            <a:extLst>
              <a:ext uri="{FF2B5EF4-FFF2-40B4-BE49-F238E27FC236}">
                <a16:creationId xmlns:a16="http://schemas.microsoft.com/office/drawing/2014/main" id="{FBC34716-B0AC-4341-8D6B-6E0D0AB58FC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828800"/>
            <a:ext cx="8229600" cy="4525963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Radically reduce greenhouse gas emissions (by 90% or more now to avoid major impacts)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Pull CO2 out of the atmosphere (some technologies available, but need energy)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Adapt to the warming.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Geoengineering to reduce warming.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89" name="Title 1">
            <a:extLst>
              <a:ext uri="{FF2B5EF4-FFF2-40B4-BE49-F238E27FC236}">
                <a16:creationId xmlns:a16="http://schemas.microsoft.com/office/drawing/2014/main" id="{0A2882DE-40AD-514D-AF80-6C960036BD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Geoengineering?</a:t>
            </a:r>
          </a:p>
        </p:txBody>
      </p:sp>
      <p:pic>
        <p:nvPicPr>
          <p:cNvPr id="191490" name="Content Placeholder 3">
            <a:extLst>
              <a:ext uri="{FF2B5EF4-FFF2-40B4-BE49-F238E27FC236}">
                <a16:creationId xmlns:a16="http://schemas.microsoft.com/office/drawing/2014/main" id="{A32FDBEF-33E8-E148-996C-A12BF950515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90613" y="1600200"/>
            <a:ext cx="6962775" cy="4525963"/>
          </a:xfrm>
        </p:spPr>
      </p:pic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3" name="Rectangle 2">
            <a:extLst>
              <a:ext uri="{FF2B5EF4-FFF2-40B4-BE49-F238E27FC236}">
                <a16:creationId xmlns:a16="http://schemas.microsoft.com/office/drawing/2014/main" id="{12AAD1EC-8130-A247-B764-C72404E547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21336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But</a:t>
            </a:r>
            <a:r>
              <a:rPr lang="en-US" altLang="en-US" sz="4000" dirty="0">
                <a:ea typeface="ＭＳ Ｐゴシック" panose="020B0600070205080204" pitchFamily="34" charset="-128"/>
              </a:rPr>
              <a:t> </a:t>
            </a:r>
            <a:r>
              <a:rPr lang="en-US" altLang="en-US" sz="40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even without human-caused greenhouse warming the earth’s climate would change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Title 1">
            <a:extLst>
              <a:ext uri="{FF2B5EF4-FFF2-40B4-BE49-F238E27FC236}">
                <a16:creationId xmlns:a16="http://schemas.microsoft.com/office/drawing/2014/main" id="{6C1898F5-0EF7-7A43-A00D-366F203D10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Milankovitch Cycles</a:t>
            </a:r>
          </a:p>
        </p:txBody>
      </p:sp>
      <p:pic>
        <p:nvPicPr>
          <p:cNvPr id="194562" name="Content Placeholder 3" descr="620px-milankovitchcycles.jpg">
            <a:extLst>
              <a:ext uri="{FF2B5EF4-FFF2-40B4-BE49-F238E27FC236}">
                <a16:creationId xmlns:a16="http://schemas.microsoft.com/office/drawing/2014/main" id="{E63D025D-C333-2742-AE98-010265C6C39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254" r="-15254"/>
          <a:stretch>
            <a:fillRect/>
          </a:stretch>
        </p:blipFill>
        <p:spPr/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>
            <a:extLst>
              <a:ext uri="{FF2B5EF4-FFF2-40B4-BE49-F238E27FC236}">
                <a16:creationId xmlns:a16="http://schemas.microsoft.com/office/drawing/2014/main" id="{5475D052-9640-1043-9CA7-0C57398688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Earth Versus Sun Emission</a:t>
            </a:r>
          </a:p>
        </p:txBody>
      </p:sp>
      <p:pic>
        <p:nvPicPr>
          <p:cNvPr id="29698" name="Content Placeholder 3">
            <a:extLst>
              <a:ext uri="{FF2B5EF4-FFF2-40B4-BE49-F238E27FC236}">
                <a16:creationId xmlns:a16="http://schemas.microsoft.com/office/drawing/2014/main" id="{2E80B143-5B60-FA42-B58C-5EA622A3EAF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47825" y="1600200"/>
            <a:ext cx="5848350" cy="4525963"/>
          </a:xfrm>
        </p:spPr>
      </p:pic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5" name="Rectangle 2">
            <a:extLst>
              <a:ext uri="{FF2B5EF4-FFF2-40B4-BE49-F238E27FC236}">
                <a16:creationId xmlns:a16="http://schemas.microsoft.com/office/drawing/2014/main" id="{58A0A3BA-E0D9-F54D-9532-C0DEA6A796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Eccentricity of Earth’s Orbit</a:t>
            </a:r>
          </a:p>
        </p:txBody>
      </p:sp>
      <p:sp>
        <p:nvSpPr>
          <p:cNvPr id="195586" name="Rectangle 3">
            <a:extLst>
              <a:ext uri="{FF2B5EF4-FFF2-40B4-BE49-F238E27FC236}">
                <a16:creationId xmlns:a16="http://schemas.microsoft.com/office/drawing/2014/main" id="{89BA5CA4-78A7-474E-A4FE-15855A3191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Varies over 10s of thousands of years</a:t>
            </a:r>
          </a:p>
        </p:txBody>
      </p:sp>
      <p:pic>
        <p:nvPicPr>
          <p:cNvPr id="195587" name="Picture 4" descr="180px-Eccentricity_zero">
            <a:extLst>
              <a:ext uri="{FF2B5EF4-FFF2-40B4-BE49-F238E27FC236}">
                <a16:creationId xmlns:a16="http://schemas.microsoft.com/office/drawing/2014/main" id="{C1BBF08A-BC46-FC40-9794-F4DA02DD3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819400"/>
            <a:ext cx="2933700" cy="257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588" name="Picture 5" descr="581px-Eccentricity_half">
            <a:extLst>
              <a:ext uri="{FF2B5EF4-FFF2-40B4-BE49-F238E27FC236}">
                <a16:creationId xmlns:a16="http://schemas.microsoft.com/office/drawing/2014/main" id="{C041CE9A-BF5B-F449-A6A0-22C67F5B1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362200"/>
            <a:ext cx="347345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3" name="Rectangle 2">
            <a:extLst>
              <a:ext uri="{FF2B5EF4-FFF2-40B4-BE49-F238E27FC236}">
                <a16:creationId xmlns:a16="http://schemas.microsoft.com/office/drawing/2014/main" id="{3C0399B1-D2CA-2A42-BC3C-5FB1CF73AE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Obliquity and Precession</a:t>
            </a:r>
          </a:p>
        </p:txBody>
      </p:sp>
      <p:sp>
        <p:nvSpPr>
          <p:cNvPr id="197634" name="Rectangle 3">
            <a:extLst>
              <a:ext uri="{FF2B5EF4-FFF2-40B4-BE49-F238E27FC236}">
                <a16:creationId xmlns:a16="http://schemas.microsoft.com/office/drawing/2014/main" id="{9E4E9C92-896A-354C-962B-C1119BC23F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97635" name="Picture 4" descr="180px-Earth_obliquity_range">
            <a:extLst>
              <a:ext uri="{FF2B5EF4-FFF2-40B4-BE49-F238E27FC236}">
                <a16:creationId xmlns:a16="http://schemas.microsoft.com/office/drawing/2014/main" id="{CC04BDC9-4CC8-4346-9AC4-48CB5A111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28800"/>
            <a:ext cx="3962400" cy="380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7636" name="Picture 5" descr="180px-Earth_precession">
            <a:extLst>
              <a:ext uri="{FF2B5EF4-FFF2-40B4-BE49-F238E27FC236}">
                <a16:creationId xmlns:a16="http://schemas.microsoft.com/office/drawing/2014/main" id="{E483C07E-A80F-D34E-87D7-8189DABE50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52600"/>
            <a:ext cx="3600450" cy="410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1" name="Picture 2" descr="1412">
            <a:extLst>
              <a:ext uri="{FF2B5EF4-FFF2-40B4-BE49-F238E27FC236}">
                <a16:creationId xmlns:a16="http://schemas.microsoft.com/office/drawing/2014/main" id="{872FFFB4-1947-A54E-ACFC-1AF0111F8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288" y="101600"/>
            <a:ext cx="4289425" cy="665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9682" name="Rectangle 3" hidden="1">
            <a:extLst>
              <a:ext uri="{FF2B5EF4-FFF2-40B4-BE49-F238E27FC236}">
                <a16:creationId xmlns:a16="http://schemas.microsoft.com/office/drawing/2014/main" id="{085EC2CF-F572-BA4D-BF04-BC65C29CB6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	</a:t>
            </a:r>
          </a:p>
        </p:txBody>
      </p:sp>
      <p:sp>
        <p:nvSpPr>
          <p:cNvPr id="199683" name="Rectangle 4">
            <a:extLst>
              <a:ext uri="{FF2B5EF4-FFF2-40B4-BE49-F238E27FC236}">
                <a16:creationId xmlns:a16="http://schemas.microsoft.com/office/drawing/2014/main" id="{F41754C5-8C2C-9A4D-913B-B529FA5FD9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4438" y="6562725"/>
            <a:ext cx="1579562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58" tIns="41029" rIns="82058" bIns="41029"/>
          <a:lstStyle>
            <a:lvl1pPr defTabSz="8207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defTabSz="82073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82073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82073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82073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8207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8207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8207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8207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1400" b="1"/>
              <a:t>Fig. 14-12, p. 396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29" name="Title 1">
            <a:extLst>
              <a:ext uri="{FF2B5EF4-FFF2-40B4-BE49-F238E27FC236}">
                <a16:creationId xmlns:a16="http://schemas.microsoft.com/office/drawing/2014/main" id="{AC5F9F72-E2B5-1940-B684-2EBC6C3813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01730" name="Content Placeholder 4" descr="milankovitchgraph.jpg">
            <a:extLst>
              <a:ext uri="{FF2B5EF4-FFF2-40B4-BE49-F238E27FC236}">
                <a16:creationId xmlns:a16="http://schemas.microsoft.com/office/drawing/2014/main" id="{F81FBC06-AEB2-DE4E-90E6-0051995944F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898" r="-18898"/>
          <a:stretch>
            <a:fillRect/>
          </a:stretch>
        </p:blipFill>
        <p:spPr>
          <a:xfrm>
            <a:off x="0" y="609600"/>
            <a:ext cx="9199563" cy="5059363"/>
          </a:xfrm>
        </p:spPr>
      </p:pic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3" name="Title 1">
            <a:extLst>
              <a:ext uri="{FF2B5EF4-FFF2-40B4-BE49-F238E27FC236}">
                <a16:creationId xmlns:a16="http://schemas.microsoft.com/office/drawing/2014/main" id="{CFB15C23-63FB-6A4F-A8DF-0DFA138BA7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02754" name="Content Placeholder 3" descr="Ice_Age_Temperature.png">
            <a:extLst>
              <a:ext uri="{FF2B5EF4-FFF2-40B4-BE49-F238E27FC236}">
                <a16:creationId xmlns:a16="http://schemas.microsoft.com/office/drawing/2014/main" id="{41BB331C-A12D-674E-8DB6-3E4A972596F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773" r="-10773"/>
          <a:stretch>
            <a:fillRect/>
          </a:stretch>
        </p:blipFill>
        <p:spPr/>
      </p:pic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7" name="Title 1">
            <a:extLst>
              <a:ext uri="{FF2B5EF4-FFF2-40B4-BE49-F238E27FC236}">
                <a16:creationId xmlns:a16="http://schemas.microsoft.com/office/drawing/2014/main" id="{F58DDA9E-0F15-2E4F-92CB-5BA15FB355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Periodic Ice Ages</a:t>
            </a:r>
          </a:p>
        </p:txBody>
      </p:sp>
      <p:pic>
        <p:nvPicPr>
          <p:cNvPr id="203778" name="Content Placeholder 3" descr="globalwarming-glacier-bay-margerie.jpg">
            <a:extLst>
              <a:ext uri="{FF2B5EF4-FFF2-40B4-BE49-F238E27FC236}">
                <a16:creationId xmlns:a16="http://schemas.microsoft.com/office/drawing/2014/main" id="{E8CB7E41-0627-4841-8D13-D796DDCA629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/>
      </p:pic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1" name="Title 1">
            <a:extLst>
              <a:ext uri="{FF2B5EF4-FFF2-40B4-BE49-F238E27FC236}">
                <a16:creationId xmlns:a16="http://schemas.microsoft.com/office/drawing/2014/main" id="{44179F1B-6A17-B447-967A-1B920AEEFB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04802" name="Content Placeholder 3" descr="ice_age_map.gif">
            <a:extLst>
              <a:ext uri="{FF2B5EF4-FFF2-40B4-BE49-F238E27FC236}">
                <a16:creationId xmlns:a16="http://schemas.microsoft.com/office/drawing/2014/main" id="{00A832B5-8C6A-6D4D-B612-BC11E99C5C6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25" r="-925"/>
          <a:stretch>
            <a:fillRect/>
          </a:stretch>
        </p:blipFill>
        <p:spPr/>
      </p:pic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5" name="Title 1">
            <a:extLst>
              <a:ext uri="{FF2B5EF4-FFF2-40B4-BE49-F238E27FC236}">
                <a16:creationId xmlns:a16="http://schemas.microsoft.com/office/drawing/2014/main" id="{0A5F45EF-3429-1F44-A37B-9D54270C97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Can We Stop the Next Ice Age?</a:t>
            </a:r>
          </a:p>
        </p:txBody>
      </p:sp>
      <p:pic>
        <p:nvPicPr>
          <p:cNvPr id="205826" name="Content Placeholder 3" descr="nextage.tiff">
            <a:extLst>
              <a:ext uri="{FF2B5EF4-FFF2-40B4-BE49-F238E27FC236}">
                <a16:creationId xmlns:a16="http://schemas.microsoft.com/office/drawing/2014/main" id="{52922D37-EA9B-684F-98E3-6DB8E27B563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866" r="-49866"/>
          <a:stretch>
            <a:fillRect/>
          </a:stretch>
        </p:blipFill>
        <p:spPr>
          <a:xfrm>
            <a:off x="0" y="1295400"/>
            <a:ext cx="9615488" cy="5287963"/>
          </a:xfrm>
        </p:spPr>
      </p:pic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49" name="Title 1">
            <a:extLst>
              <a:ext uri="{FF2B5EF4-FFF2-40B4-BE49-F238E27FC236}">
                <a16:creationId xmlns:a16="http://schemas.microsoft.com/office/drawing/2014/main" id="{BD79FA04-3E33-5640-B68F-07D056163B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38175" y="205105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90"/>
                </a:solidFill>
                <a:ea typeface="ＭＳ Ｐゴシック" panose="020B0600070205080204" pitchFamily="34" charset="-128"/>
              </a:rPr>
              <a:t>Human-forced (anthropogenic) climate change has </a:t>
            </a:r>
            <a:r>
              <a:rPr lang="en-US" altLang="en-US" b="1" u="sng">
                <a:solidFill>
                  <a:srgbClr val="000090"/>
                </a:solidFill>
                <a:ea typeface="ＭＳ Ｐゴシック" panose="020B0600070205080204" pitchFamily="34" charset="-128"/>
              </a:rPr>
              <a:t>already</a:t>
            </a:r>
            <a:r>
              <a:rPr lang="en-US" altLang="en-US" b="1">
                <a:solidFill>
                  <a:srgbClr val="000090"/>
                </a:solidFill>
                <a:ea typeface="ＭＳ Ｐゴシック" panose="020B0600070205080204" pitchFamily="34" charset="-128"/>
              </a:rPr>
              <a:t> affected our region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206850" name="Rectangle 4">
            <a:extLst>
              <a:ext uri="{FF2B5EF4-FFF2-40B4-BE49-F238E27FC236}">
                <a16:creationId xmlns:a16="http://schemas.microsoft.com/office/drawing/2014/main" id="{DD95EF55-209C-5E42-A57E-A840DE86E2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6700" y="4203700"/>
            <a:ext cx="643255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u="sng"/>
              <a:t>Even without any effects from increasing greenhouse gases like CO2</a:t>
            </a:r>
            <a:endParaRPr lang="en-US" altLang="en-US"/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3" name="Title 1">
            <a:extLst>
              <a:ext uri="{FF2B5EF4-FFF2-40B4-BE49-F238E27FC236}">
                <a16:creationId xmlns:a16="http://schemas.microsoft.com/office/drawing/2014/main" id="{AA229094-F032-3442-BE5C-CDDCE623FC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rgbClr val="000090"/>
                </a:solidFill>
                <a:ea typeface="ＭＳ Ｐゴシック" panose="020B0600070205080204" pitchFamily="34" charset="-128"/>
              </a:rPr>
              <a:t>Massive Irrigation in Eastern WA</a:t>
            </a:r>
          </a:p>
        </p:txBody>
      </p:sp>
      <p:pic>
        <p:nvPicPr>
          <p:cNvPr id="207874" name="Content Placeholder 3" descr="easternwasagr.tiff">
            <a:extLst>
              <a:ext uri="{FF2B5EF4-FFF2-40B4-BE49-F238E27FC236}">
                <a16:creationId xmlns:a16="http://schemas.microsoft.com/office/drawing/2014/main" id="{906D8021-8A7F-D142-9C9D-CC1092A57EB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16000" contrast="4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681" r="-24681"/>
          <a:stretch>
            <a:fillRect/>
          </a:stretch>
        </p:blipFill>
        <p:spPr>
          <a:xfrm>
            <a:off x="-195263" y="1225550"/>
            <a:ext cx="9937751" cy="5465763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>
            <a:extLst>
              <a:ext uri="{FF2B5EF4-FFF2-40B4-BE49-F238E27FC236}">
                <a16:creationId xmlns:a16="http://schemas.microsoft.com/office/drawing/2014/main" id="{D531D6FE-8B22-164A-8E80-C68177BEB9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To summarize</a:t>
            </a:r>
          </a:p>
        </p:txBody>
      </p:sp>
      <p:sp>
        <p:nvSpPr>
          <p:cNvPr id="30722" name="Content Placeholder 2">
            <a:extLst>
              <a:ext uri="{FF2B5EF4-FFF2-40B4-BE49-F238E27FC236}">
                <a16:creationId xmlns:a16="http://schemas.microsoft.com/office/drawing/2014/main" id="{DE62439B-93CC-D245-A43C-3FAF0E7EAF6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Warmer objects emit more radiation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Warmer objects emit their maximum radiation at shorter wavelengths.</a:t>
            </a:r>
          </a:p>
        </p:txBody>
      </p:sp>
      <p:pic>
        <p:nvPicPr>
          <p:cNvPr id="30723" name="Content Placeholder 3">
            <a:extLst>
              <a:ext uri="{FF2B5EF4-FFF2-40B4-BE49-F238E27FC236}">
                <a16:creationId xmlns:a16="http://schemas.microsoft.com/office/drawing/2014/main" id="{D847077F-2167-F347-8375-DFFD84058192}"/>
              </a:ext>
            </a:extLst>
          </p:cNvPr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367088"/>
            <a:ext cx="5867400" cy="321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829FF-1370-8344-835F-04C475B6F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sz="4000" b="1" dirty="0">
                <a:solidFill>
                  <a:srgbClr val="000090"/>
                </a:solidFill>
                <a:ea typeface="ＭＳ Ｐゴシック" charset="-128"/>
              </a:rPr>
              <a:t>The result:  cooling of 1-4F</a:t>
            </a:r>
            <a:br>
              <a:rPr lang="en-US" altLang="en-US" sz="4000" b="1" dirty="0">
                <a:solidFill>
                  <a:srgbClr val="000090"/>
                </a:solidFill>
                <a:ea typeface="ＭＳ Ｐゴシック" charset="-128"/>
              </a:rPr>
            </a:br>
            <a:r>
              <a:rPr lang="en-US" altLang="en-US" sz="4000" b="1" dirty="0">
                <a:solidFill>
                  <a:srgbClr val="000090"/>
                </a:solidFill>
                <a:ea typeface="ＭＳ Ｐゴシック" charset="-128"/>
              </a:rPr>
              <a:t>and higher humidity</a:t>
            </a:r>
          </a:p>
        </p:txBody>
      </p:sp>
      <p:pic>
        <p:nvPicPr>
          <p:cNvPr id="208898" name="Content Placeholder 3" descr="season_big.jpg">
            <a:extLst>
              <a:ext uri="{FF2B5EF4-FFF2-40B4-BE49-F238E27FC236}">
                <a16:creationId xmlns:a16="http://schemas.microsoft.com/office/drawing/2014/main" id="{023F2A6D-A92B-CB45-9A04-B3F5A719252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22" r="-9322"/>
          <a:stretch>
            <a:fillRect/>
          </a:stretch>
        </p:blipFill>
        <p:spPr>
          <a:xfrm>
            <a:off x="457200" y="1746250"/>
            <a:ext cx="8229600" cy="4525963"/>
          </a:xfrm>
        </p:spPr>
      </p:pic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3F060-CEB7-9C4D-8B66-60CFE1659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rgbClr val="000090"/>
                </a:solidFill>
                <a:ea typeface="+mj-ea"/>
                <a:cs typeface="+mj-cs"/>
              </a:rPr>
              <a:t>Plowed fields:  More Eastern WA dust storms</a:t>
            </a:r>
          </a:p>
        </p:txBody>
      </p:sp>
      <p:pic>
        <p:nvPicPr>
          <p:cNvPr id="209922" name="Content Placeholder 3" descr="140812_haboob_big.jpg">
            <a:extLst>
              <a:ext uri="{FF2B5EF4-FFF2-40B4-BE49-F238E27FC236}">
                <a16:creationId xmlns:a16="http://schemas.microsoft.com/office/drawing/2014/main" id="{DFF802B2-0D46-A94C-942F-56EF24A9034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/>
      </p:pic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6D6CA-CB79-6F4F-8CC2-2AB5B4D4C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13" y="51435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sz="4000" b="1" dirty="0">
                <a:solidFill>
                  <a:srgbClr val="000090"/>
                </a:solidFill>
                <a:ea typeface="ＭＳ Ｐゴシック" charset="-128"/>
              </a:rPr>
              <a:t>Seattle’s urban core is 2-10F warmer due to concrete and buildings</a:t>
            </a:r>
          </a:p>
        </p:txBody>
      </p:sp>
      <p:pic>
        <p:nvPicPr>
          <p:cNvPr id="210946" name="Content Placeholder 3" descr="heatislandir.tiff">
            <a:extLst>
              <a:ext uri="{FF2B5EF4-FFF2-40B4-BE49-F238E27FC236}">
                <a16:creationId xmlns:a16="http://schemas.microsoft.com/office/drawing/2014/main" id="{AD1B9C83-4B80-1E41-976D-74173F8C2BF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626" r="-13626"/>
          <a:stretch>
            <a:fillRect/>
          </a:stretch>
        </p:blipFill>
        <p:spPr>
          <a:xfrm>
            <a:off x="303213" y="2089150"/>
            <a:ext cx="8229600" cy="4525963"/>
          </a:xfrm>
        </p:spPr>
      </p:pic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69" name="Title 1">
            <a:extLst>
              <a:ext uri="{FF2B5EF4-FFF2-40B4-BE49-F238E27FC236}">
                <a16:creationId xmlns:a16="http://schemas.microsoft.com/office/drawing/2014/main" id="{E503AE47-2B44-4E4D-A6E9-3DED320749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chemeClr val="hlink"/>
                </a:solidFill>
                <a:ea typeface="ＭＳ Ｐゴシック" panose="020B0600070205080204" pitchFamily="34" charset="-128"/>
              </a:rPr>
              <a:t>The End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11970" name="Picture 4" descr="Snow-Plow">
            <a:extLst>
              <a:ext uri="{FF2B5EF4-FFF2-40B4-BE49-F238E27FC236}">
                <a16:creationId xmlns:a16="http://schemas.microsoft.com/office/drawing/2014/main" id="{9FD96F76-87BA-E141-8ECA-9385AF2D1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417638"/>
            <a:ext cx="6024563" cy="451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>
            <a:extLst>
              <a:ext uri="{FF2B5EF4-FFF2-40B4-BE49-F238E27FC236}">
                <a16:creationId xmlns:a16="http://schemas.microsoft.com/office/drawing/2014/main" id="{3495DDF3-B8E8-174C-93C6-4E18E82184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136769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What about lightbulbs?</a:t>
            </a:r>
          </a:p>
        </p:txBody>
      </p:sp>
      <p:sp>
        <p:nvSpPr>
          <p:cNvPr id="31746" name="Content Placeholder 2">
            <a:extLst>
              <a:ext uri="{FF2B5EF4-FFF2-40B4-BE49-F238E27FC236}">
                <a16:creationId xmlns:a16="http://schemas.microsoft.com/office/drawing/2014/main" id="{320580CE-5435-424B-8BF8-204B1514DAC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61963" y="1295400"/>
            <a:ext cx="6396037" cy="4525963"/>
          </a:xfrm>
        </p:spPr>
        <p:txBody>
          <a:bodyPr/>
          <a:lstStyle/>
          <a:p>
            <a:r>
              <a:rPr lang="en-US" altLang="en-US" sz="2800">
                <a:ea typeface="ＭＳ Ｐゴシック" panose="020B0600070205080204" pitchFamily="34" charset="-128"/>
              </a:rPr>
              <a:t>Regular lightbulbs (not LEDs) emit a lot in the visible, which means they have to be approximately the same temperature as the sun’s surface. </a:t>
            </a:r>
            <a:r>
              <a:rPr lang="en-US" altLang="en-US" sz="2800" b="1">
                <a:solidFill>
                  <a:schemeClr val="accent2"/>
                </a:solidFill>
                <a:ea typeface="ＭＳ Ｐゴシック" panose="020B0600070205080204" pitchFamily="34" charset="-128"/>
              </a:rPr>
              <a:t>Also called incandescent bulbs.</a:t>
            </a:r>
          </a:p>
          <a:p>
            <a:r>
              <a:rPr lang="en-US" altLang="en-US" sz="2800">
                <a:ea typeface="ＭＳ Ｐゴシック" panose="020B0600070205080204" pitchFamily="34" charset="-128"/>
              </a:rPr>
              <a:t>Typical tungsten filament has a T of ~2700K</a:t>
            </a:r>
          </a:p>
          <a:p>
            <a:r>
              <a:rPr lang="en-US" altLang="en-US" sz="2800">
                <a:ea typeface="ＭＳ Ｐゴシック" panose="020B0600070205080204" pitchFamily="34" charset="-128"/>
              </a:rPr>
              <a:t>Max not in visible, but close enough for useful light</a:t>
            </a:r>
          </a:p>
          <a:p>
            <a:r>
              <a:rPr lang="en-US" altLang="en-US" sz="2800">
                <a:ea typeface="ＭＳ Ｐゴシック" panose="020B0600070205080204" pitchFamily="34" charset="-128"/>
              </a:rPr>
              <a:t>Most of the energy in the IR…this is wasted</a:t>
            </a:r>
            <a:r>
              <a:rPr lang="en-US" altLang="en-US">
                <a:ea typeface="ＭＳ Ｐゴシック" panose="020B0600070205080204" pitchFamily="34" charset="-128"/>
              </a:rPr>
              <a:t>!</a:t>
            </a:r>
          </a:p>
        </p:txBody>
      </p:sp>
      <p:pic>
        <p:nvPicPr>
          <p:cNvPr id="31747" name="Picture 3">
            <a:extLst>
              <a:ext uri="{FF2B5EF4-FFF2-40B4-BE49-F238E27FC236}">
                <a16:creationId xmlns:a16="http://schemas.microsoft.com/office/drawing/2014/main" id="{023AB0FB-3020-4D4A-AD0D-D569360142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338388"/>
            <a:ext cx="19145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>
            <a:extLst>
              <a:ext uri="{FF2B5EF4-FFF2-40B4-BE49-F238E27FC236}">
                <a16:creationId xmlns:a16="http://schemas.microsoft.com/office/drawing/2014/main" id="{9C43461A-DB00-4247-AD09-539399C2E2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Why traditional light bulbs are inefficient</a:t>
            </a:r>
          </a:p>
        </p:txBody>
      </p:sp>
      <p:pic>
        <p:nvPicPr>
          <p:cNvPr id="32770" name="Content Placeholder 3">
            <a:extLst>
              <a:ext uri="{FF2B5EF4-FFF2-40B4-BE49-F238E27FC236}">
                <a16:creationId xmlns:a16="http://schemas.microsoft.com/office/drawing/2014/main" id="{3DE98E16-D695-F54A-A0F8-44A9F8C2010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2925" y="1600200"/>
            <a:ext cx="8058150" cy="4525963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84C7B2-2327-A14D-934E-2CE7F1FFA74E}"/>
              </a:ext>
            </a:extLst>
          </p:cNvPr>
          <p:cNvSpPr txBox="1"/>
          <p:nvPr/>
        </p:nvSpPr>
        <p:spPr>
          <a:xfrm>
            <a:off x="3048000" y="3497757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Infrared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>
            <a:extLst>
              <a:ext uri="{FF2B5EF4-FFF2-40B4-BE49-F238E27FC236}">
                <a16:creationId xmlns:a16="http://schemas.microsoft.com/office/drawing/2014/main" id="{8E65019E-8CDB-A142-912E-AFD5307538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68313"/>
            <a:ext cx="82296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Kirchoff’s Law and Black Bodies</a:t>
            </a:r>
          </a:p>
        </p:txBody>
      </p:sp>
      <p:sp>
        <p:nvSpPr>
          <p:cNvPr id="33794" name="Content Placeholder 2">
            <a:extLst>
              <a:ext uri="{FF2B5EF4-FFF2-40B4-BE49-F238E27FC236}">
                <a16:creationId xmlns:a16="http://schemas.microsoft.com/office/drawing/2014/main" id="{3293F7BE-D1C3-FD48-9A3F-79861651524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3400" y="1828800"/>
            <a:ext cx="8229600" cy="4525963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Objects and substances can not only emit radiation, </a:t>
            </a:r>
            <a:r>
              <a:rPr lang="en-US" altLang="en-US" b="1">
                <a:ea typeface="ＭＳ Ｐゴシック" panose="020B0600070205080204" pitchFamily="34" charset="-128"/>
              </a:rPr>
              <a:t>they can absorb it too</a:t>
            </a:r>
            <a:r>
              <a:rPr lang="en-US" altLang="en-US">
                <a:ea typeface="ＭＳ Ｐゴシック" panose="020B0600070205080204" pitchFamily="34" charset="-128"/>
              </a:rPr>
              <a:t>!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Turns out there is a connection between the two, expressed by </a:t>
            </a:r>
            <a:r>
              <a:rPr lang="en-US" altLang="en-US" b="1">
                <a:ea typeface="ＭＳ Ｐゴシック" panose="020B0600070205080204" pitchFamily="34" charset="-128"/>
              </a:rPr>
              <a:t>Kirchoff’s Law.</a:t>
            </a:r>
          </a:p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Kirchoff’s Law:  A good emitter of radiation at some wavelength is a good absorber at that wavelength.  And vice versa.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>
            <a:extLst>
              <a:ext uri="{FF2B5EF4-FFF2-40B4-BE49-F238E27FC236}">
                <a16:creationId xmlns:a16="http://schemas.microsoft.com/office/drawing/2014/main" id="{536D9894-2315-0C4D-B2A9-AA31B65ADF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868363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Radiation</a:t>
            </a:r>
          </a:p>
        </p:txBody>
      </p:sp>
      <p:sp>
        <p:nvSpPr>
          <p:cNvPr id="16386" name="Content Placeholder 2">
            <a:extLst>
              <a:ext uri="{FF2B5EF4-FFF2-40B4-BE49-F238E27FC236}">
                <a16:creationId xmlns:a16="http://schemas.microsoft.com/office/drawing/2014/main" id="{4691F121-2AB7-C245-83A6-70334D02D99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8600" y="1020763"/>
            <a:ext cx="8763000" cy="2865437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The ultimate source of energy that drives the atmosphere comes from the sun.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Radiation from the sun moves through the earth/atmosphere/ocean system producing the weather and climate we know.</a:t>
            </a:r>
          </a:p>
        </p:txBody>
      </p:sp>
      <p:pic>
        <p:nvPicPr>
          <p:cNvPr id="16387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87F14293-E67E-4642-8039-B6A94984B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962400"/>
            <a:ext cx="3810000" cy="264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>
            <a:extLst>
              <a:ext uri="{FF2B5EF4-FFF2-40B4-BE49-F238E27FC236}">
                <a16:creationId xmlns:a16="http://schemas.microsoft.com/office/drawing/2014/main" id="{0B61C388-7293-3247-AF84-AB40876D52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Kirchoff’s Law</a:t>
            </a:r>
          </a:p>
        </p:txBody>
      </p:sp>
      <p:sp>
        <p:nvSpPr>
          <p:cNvPr id="34818" name="Content Placeholder 2">
            <a:extLst>
              <a:ext uri="{FF2B5EF4-FFF2-40B4-BE49-F238E27FC236}">
                <a16:creationId xmlns:a16="http://schemas.microsoft.com/office/drawing/2014/main" id="{55369081-8388-6349-B1AC-7FAFA4EF626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6400800" cy="4525963"/>
          </a:xfrm>
        </p:spPr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Thus, a perfect emitter at some wavelength will be a perfect absorber at that wavelength</a:t>
            </a:r>
            <a:r>
              <a:rPr lang="en-US" altLang="en-US">
                <a:ea typeface="ＭＳ Ｐゴシック" panose="020B0600070205080204" pitchFamily="34" charset="-128"/>
              </a:rPr>
              <a:t>.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If an object is a perfect absorber of radiation at some wavelength, none is reflected or scattered back,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Such an object is called a </a:t>
            </a:r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blackbody</a:t>
            </a:r>
            <a:r>
              <a:rPr lang="en-US" altLang="en-US">
                <a:ea typeface="ＭＳ Ｐゴシック" panose="020B0600070205080204" pitchFamily="34" charset="-128"/>
              </a:rPr>
              <a:t> at that wavelength</a:t>
            </a:r>
          </a:p>
        </p:txBody>
      </p:sp>
      <p:pic>
        <p:nvPicPr>
          <p:cNvPr id="34819" name="Picture 2">
            <a:extLst>
              <a:ext uri="{FF2B5EF4-FFF2-40B4-BE49-F238E27FC236}">
                <a16:creationId xmlns:a16="http://schemas.microsoft.com/office/drawing/2014/main" id="{52C9C849-FE50-F841-A0A8-C3886F1B5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438400"/>
            <a:ext cx="16002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>
            <a:extLst>
              <a:ext uri="{FF2B5EF4-FFF2-40B4-BE49-F238E27FC236}">
                <a16:creationId xmlns:a16="http://schemas.microsoft.com/office/drawing/2014/main" id="{5A54F975-02E9-AD43-8E0D-B9D7200759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No light reflected back.</a:t>
            </a:r>
          </a:p>
        </p:txBody>
      </p:sp>
      <p:pic>
        <p:nvPicPr>
          <p:cNvPr id="35842" name="Content Placeholder 3">
            <a:extLst>
              <a:ext uri="{FF2B5EF4-FFF2-40B4-BE49-F238E27FC236}">
                <a16:creationId xmlns:a16="http://schemas.microsoft.com/office/drawing/2014/main" id="{4FF24D91-D65F-2041-B1EF-D3CBB9D5F55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>
            <a:extLst>
              <a:ext uri="{FF2B5EF4-FFF2-40B4-BE49-F238E27FC236}">
                <a16:creationId xmlns:a16="http://schemas.microsoft.com/office/drawing/2014/main" id="{27ED046C-8B23-7747-9AD3-3973858384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76984" y="609600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An object can be a blackbody at some wavelengths but not in others</a:t>
            </a:r>
          </a:p>
        </p:txBody>
      </p:sp>
      <p:sp>
        <p:nvSpPr>
          <p:cNvPr id="36866" name="Content Placeholder 2">
            <a:extLst>
              <a:ext uri="{FF2B5EF4-FFF2-40B4-BE49-F238E27FC236}">
                <a16:creationId xmlns:a16="http://schemas.microsoft.com/office/drawing/2014/main" id="{F7763F0C-CDAF-BA42-A3E6-5D79D5C5FFA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22338" y="2209800"/>
            <a:ext cx="7772400" cy="3840163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Such behavior explains a lot of interesting phenomena.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Take snow and why it results in cold temperatures.</a:t>
            </a:r>
          </a:p>
        </p:txBody>
      </p:sp>
      <p:pic>
        <p:nvPicPr>
          <p:cNvPr id="36867" name="Picture 3">
            <a:extLst>
              <a:ext uri="{FF2B5EF4-FFF2-40B4-BE49-F238E27FC236}">
                <a16:creationId xmlns:a16="http://schemas.microsoft.com/office/drawing/2014/main" id="{A31FED7B-70F7-B049-90BB-B06E24B6E1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495800"/>
            <a:ext cx="571500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>
            <a:extLst>
              <a:ext uri="{FF2B5EF4-FFF2-40B4-BE49-F238E27FC236}">
                <a16:creationId xmlns:a16="http://schemas.microsoft.com/office/drawing/2014/main" id="{49DCB9C0-4CB5-EC49-BEC3-9F0F90442D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72200" y="762000"/>
            <a:ext cx="1828800" cy="685800"/>
          </a:xfrm>
        </p:spPr>
        <p:txBody>
          <a:bodyPr/>
          <a:lstStyle/>
          <a:p>
            <a:pPr algn="l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Snow</a:t>
            </a:r>
            <a:endParaRPr lang="en-US" altLang="en-US" sz="3600" b="1">
              <a:solidFill>
                <a:schemeClr val="accent2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7890" name="Content Placeholder 1">
            <a:extLst>
              <a:ext uri="{FF2B5EF4-FFF2-40B4-BE49-F238E27FC236}">
                <a16:creationId xmlns:a16="http://schemas.microsoft.com/office/drawing/2014/main" id="{986D7B84-ECD6-C749-968D-2FB0FC65BE0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81000" y="304800"/>
            <a:ext cx="5029200" cy="5638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Not a blackbody (BB) in the visible (poor emitter and absorber), so reflects much of the solar radiation.</a:t>
            </a:r>
          </a:p>
          <a:p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But nearly a BB in the infrared, thus a good emitter at that wavelength</a:t>
            </a:r>
            <a:r>
              <a:rPr lang="en-US" altLang="en-US" dirty="0">
                <a:ea typeface="ＭＳ Ｐゴシック" panose="020B0600070205080204" pitchFamily="34" charset="-128"/>
              </a:rPr>
              <a:t>. 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Thus, snow promotes cold temperatures and cold records.</a:t>
            </a:r>
          </a:p>
        </p:txBody>
      </p:sp>
      <p:pic>
        <p:nvPicPr>
          <p:cNvPr id="37891" name="Picture 2">
            <a:extLst>
              <a:ext uri="{FF2B5EF4-FFF2-40B4-BE49-F238E27FC236}">
                <a16:creationId xmlns:a16="http://schemas.microsoft.com/office/drawing/2014/main" id="{97F4FC1A-A9D3-0849-A8D0-283AA114CF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981200"/>
            <a:ext cx="370840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>
            <a:extLst>
              <a:ext uri="{FF2B5EF4-FFF2-40B4-BE49-F238E27FC236}">
                <a16:creationId xmlns:a16="http://schemas.microsoft.com/office/drawing/2014/main" id="{C4C09ACF-32E1-BC48-8191-F2A258609B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Why tree wells?</a:t>
            </a:r>
          </a:p>
        </p:txBody>
      </p:sp>
      <p:sp>
        <p:nvSpPr>
          <p:cNvPr id="38914" name="Rectangle 3">
            <a:extLst>
              <a:ext uri="{FF2B5EF4-FFF2-40B4-BE49-F238E27FC236}">
                <a16:creationId xmlns:a16="http://schemas.microsoft.com/office/drawing/2014/main" id="{9816130D-94CA-5542-9CFA-C8740EEAEE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38915" name="Picture 4" descr="tree-well.jpg">
            <a:extLst>
              <a:ext uri="{FF2B5EF4-FFF2-40B4-BE49-F238E27FC236}">
                <a16:creationId xmlns:a16="http://schemas.microsoft.com/office/drawing/2014/main" id="{BB971540-C64D-C14F-89CA-9E85CCE792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1314450"/>
            <a:ext cx="6350000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>
            <a:extLst>
              <a:ext uri="{FF2B5EF4-FFF2-40B4-BE49-F238E27FC236}">
                <a16:creationId xmlns:a16="http://schemas.microsoft.com/office/drawing/2014/main" id="{FACECFF3-2078-024B-8C3D-B1F5EE7E8E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Why Tree Wells?</a:t>
            </a:r>
          </a:p>
        </p:txBody>
      </p:sp>
      <p:pic>
        <p:nvPicPr>
          <p:cNvPr id="40962" name="Content Placeholder 3" descr="3_2_tree_snow_melt.jpg">
            <a:extLst>
              <a:ext uri="{FF2B5EF4-FFF2-40B4-BE49-F238E27FC236}">
                <a16:creationId xmlns:a16="http://schemas.microsoft.com/office/drawing/2014/main" id="{EF3D773B-8C2B-FA45-9E41-B2534090FC8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046" r="-71046"/>
          <a:stretch>
            <a:fillRect/>
          </a:stretch>
        </p:blipFill>
        <p:spPr>
          <a:xfrm>
            <a:off x="-609600" y="1417638"/>
            <a:ext cx="6372226" cy="3505200"/>
          </a:xfrm>
        </p:spPr>
      </p:pic>
      <p:pic>
        <p:nvPicPr>
          <p:cNvPr id="40963" name="Picture 4" descr="bamboo-snow.jpg">
            <a:extLst>
              <a:ext uri="{FF2B5EF4-FFF2-40B4-BE49-F238E27FC236}">
                <a16:creationId xmlns:a16="http://schemas.microsoft.com/office/drawing/2014/main" id="{9609D589-8635-E843-8BBC-DBD82131F0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999" y="1484313"/>
            <a:ext cx="2271713" cy="341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TextBox 1">
            <a:extLst>
              <a:ext uri="{FF2B5EF4-FFF2-40B4-BE49-F238E27FC236}">
                <a16:creationId xmlns:a16="http://schemas.microsoft.com/office/drawing/2014/main" id="{23709307-77AB-2145-87D6-4571CD06EE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300" y="5105400"/>
            <a:ext cx="83185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Snow not a BB for solar radiation. Reflects solar radiation and thus doesn’t melt much.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Snow is a BB in IR.  Tree can heat up from sun and emits IR radiation that the snow can absorb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>
            <a:extLst>
              <a:ext uri="{FF2B5EF4-FFF2-40B4-BE49-F238E27FC236}">
                <a16:creationId xmlns:a16="http://schemas.microsoft.com/office/drawing/2014/main" id="{FC49E170-C3D5-B142-B53F-2C665CFCAB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54000"/>
            <a:ext cx="7467600" cy="1020763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Clouds?</a:t>
            </a:r>
          </a:p>
        </p:txBody>
      </p:sp>
      <p:sp>
        <p:nvSpPr>
          <p:cNvPr id="41986" name="Content Placeholder 2">
            <a:extLst>
              <a:ext uri="{FF2B5EF4-FFF2-40B4-BE49-F238E27FC236}">
                <a16:creationId xmlns:a16="http://schemas.microsoft.com/office/drawing/2014/main" id="{51BF48C9-5E2D-6C40-BF9C-B95843BF256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8600" y="1104900"/>
            <a:ext cx="5943600" cy="4572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Not a blackbody in the visible, so reflects solar radiation considerably.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Nearly a blackbody in the infrared, so emits/absorbs in the infrared.</a:t>
            </a:r>
          </a:p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Big Implications</a:t>
            </a:r>
            <a:r>
              <a:rPr lang="en-US" altLang="en-US">
                <a:ea typeface="ＭＳ Ｐゴシック" panose="020B0600070205080204" pitchFamily="34" charset="-128"/>
              </a:rPr>
              <a:t>:  clouds cool  the surface during the day (reflects solar), but warms at night (absorbs and emits infrared)</a:t>
            </a:r>
          </a:p>
        </p:txBody>
      </p:sp>
      <p:pic>
        <p:nvPicPr>
          <p:cNvPr id="41987" name="Picture 3">
            <a:extLst>
              <a:ext uri="{FF2B5EF4-FFF2-40B4-BE49-F238E27FC236}">
                <a16:creationId xmlns:a16="http://schemas.microsoft.com/office/drawing/2014/main" id="{25757A75-E652-524D-BFE5-51E12BABF1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66" t="10947" b="9171"/>
          <a:stretch>
            <a:fillRect/>
          </a:stretch>
        </p:blipFill>
        <p:spPr bwMode="auto">
          <a:xfrm>
            <a:off x="6172200" y="1828800"/>
            <a:ext cx="267652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67F9D-8929-6045-B561-4471123F5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solidFill>
                  <a:schemeClr val="accent2"/>
                </a:solidFill>
              </a:rPr>
              <a:t>Visible image—solar reflected off clouds and surface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88598C5-C0EB-C14B-AA39-4EC40A8C2A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30000"/>
                    </a14:imgEffect>
                  </a14:imgLayer>
                </a14:imgProps>
              </a:ext>
            </a:extLst>
          </a:blip>
          <a:srcRect l="4063" t="5051" r="5176" b="10767"/>
          <a:stretch/>
        </p:blipFill>
        <p:spPr>
          <a:xfrm>
            <a:off x="990600" y="1417638"/>
            <a:ext cx="6781800" cy="5061046"/>
          </a:xfrm>
        </p:spPr>
      </p:pic>
    </p:spTree>
    <p:extLst>
      <p:ext uri="{BB962C8B-B14F-4D97-AF65-F5344CB8AC3E}">
        <p14:creationId xmlns:p14="http://schemas.microsoft.com/office/powerpoint/2010/main" val="18667231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>
            <a:extLst>
              <a:ext uri="{FF2B5EF4-FFF2-40B4-BE49-F238E27FC236}">
                <a16:creationId xmlns:a16="http://schemas.microsoft.com/office/drawing/2014/main" id="{55EB6429-EE08-5649-9194-70283796D1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1219200"/>
            <a:ext cx="8458200" cy="1143000"/>
          </a:xfrm>
        </p:spPr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Snow and clouds are </a:t>
            </a: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selective</a:t>
            </a:r>
            <a:r>
              <a:rPr lang="en-US" altLang="en-US" b="1" dirty="0">
                <a:ea typeface="ＭＳ Ｐゴシック" panose="020B0600070205080204" pitchFamily="34" charset="-128"/>
              </a:rPr>
              <a:t> absorbers and emitters, acting like blackbodies at some wavelengths but not in others</a:t>
            </a:r>
            <a:r>
              <a:rPr lang="en-US" altLang="en-US" dirty="0">
                <a:ea typeface="ＭＳ Ｐゴシック" panose="020B0600070205080204" pitchFamily="34" charset="-128"/>
              </a:rPr>
              <a:t>. </a:t>
            </a:r>
          </a:p>
        </p:txBody>
      </p:sp>
      <p:sp>
        <p:nvSpPr>
          <p:cNvPr id="43010" name="Content Placeholder 2">
            <a:extLst>
              <a:ext uri="{FF2B5EF4-FFF2-40B4-BE49-F238E27FC236}">
                <a16:creationId xmlns:a16="http://schemas.microsoft.com/office/drawing/2014/main" id="{8F15CCBD-3CBD-B24F-B8BA-18ED2101B1E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62000" y="3505200"/>
            <a:ext cx="6400800" cy="2620963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The same is true of many gases in the atmosphere.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This fact will be critical for you in understanding global warming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>
            <a:extLst>
              <a:ext uri="{FF2B5EF4-FFF2-40B4-BE49-F238E27FC236}">
                <a16:creationId xmlns:a16="http://schemas.microsoft.com/office/drawing/2014/main" id="{5634900D-B0C3-5549-9848-E94C6A6FE4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274638"/>
            <a:ext cx="8534400" cy="1143000"/>
          </a:xfrm>
        </p:spPr>
        <p:txBody>
          <a:bodyPr/>
          <a:lstStyle/>
          <a:p>
            <a:r>
              <a:rPr lang="en-US" altLang="en-US" sz="32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The atmosphere is relatively transparent in the visible:  </a:t>
            </a:r>
            <a:r>
              <a:rPr lang="en-US" altLang="en-US" sz="3200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an atmospheric window region</a:t>
            </a:r>
          </a:p>
        </p:txBody>
      </p:sp>
      <p:pic>
        <p:nvPicPr>
          <p:cNvPr id="44034" name="Content Placeholder 3">
            <a:extLst>
              <a:ext uri="{FF2B5EF4-FFF2-40B4-BE49-F238E27FC236}">
                <a16:creationId xmlns:a16="http://schemas.microsoft.com/office/drawing/2014/main" id="{18F92545-6912-164D-9DBE-696942C38F7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676400"/>
            <a:ext cx="6172200" cy="4773613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>
            <a:extLst>
              <a:ext uri="{FF2B5EF4-FFF2-40B4-BE49-F238E27FC236}">
                <a16:creationId xmlns:a16="http://schemas.microsoft.com/office/drawing/2014/main" id="{348BF873-A395-0141-A921-B3C436422A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Radiation</a:t>
            </a:r>
          </a:p>
        </p:txBody>
      </p:sp>
      <p:sp>
        <p:nvSpPr>
          <p:cNvPr id="17410" name="Content Placeholder 2">
            <a:extLst>
              <a:ext uri="{FF2B5EF4-FFF2-40B4-BE49-F238E27FC236}">
                <a16:creationId xmlns:a16="http://schemas.microsoft.com/office/drawing/2014/main" id="{0FFD4016-FEC0-6F43-91AD-2822E6BA7B56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Understanding radiation can explain many interesting questions, such as: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Why do temperatures cool more on clear nights?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Why can CO</a:t>
            </a:r>
            <a:r>
              <a:rPr lang="en-US" altLang="en-US" baseline="-25000" dirty="0">
                <a:ea typeface="ＭＳ Ｐゴシック" panose="020B0600070205080204" pitchFamily="34" charset="-128"/>
              </a:rPr>
              <a:t>2</a:t>
            </a:r>
            <a:r>
              <a:rPr lang="en-US" altLang="en-US" dirty="0">
                <a:ea typeface="ＭＳ Ｐゴシック" panose="020B0600070205080204" pitchFamily="34" charset="-128"/>
              </a:rPr>
              <a:t> warm the earth?  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What is the greenhouse effect?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B127D-FFEA-D245-8400-E6F71EC4B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36A740F-5890-EC4C-ABAC-955B5B1250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6400" y="2057400"/>
            <a:ext cx="5482569" cy="3602831"/>
          </a:xfrm>
        </p:spPr>
      </p:pic>
    </p:spTree>
    <p:extLst>
      <p:ext uri="{BB962C8B-B14F-4D97-AF65-F5344CB8AC3E}">
        <p14:creationId xmlns:p14="http://schemas.microsoft.com/office/powerpoint/2010/main" val="18338912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>
            <a:extLst>
              <a:ext uri="{FF2B5EF4-FFF2-40B4-BE49-F238E27FC236}">
                <a16:creationId xmlns:a16="http://schemas.microsoft.com/office/drawing/2014/main" id="{A95A378B-2525-3945-A17C-15E077D2A6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More complicated picture in the infrared (IR)</a:t>
            </a:r>
          </a:p>
        </p:txBody>
      </p:sp>
      <p:pic>
        <p:nvPicPr>
          <p:cNvPr id="45058" name="Content Placeholder 3">
            <a:extLst>
              <a:ext uri="{FF2B5EF4-FFF2-40B4-BE49-F238E27FC236}">
                <a16:creationId xmlns:a16="http://schemas.microsoft.com/office/drawing/2014/main" id="{1A6FC167-6AAF-E94B-9FB6-44349E2BA03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1417638"/>
            <a:ext cx="7253288" cy="5440362"/>
          </a:xfr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D797815C-C298-7448-9FDC-FC850BF6C053}"/>
              </a:ext>
            </a:extLst>
          </p:cNvPr>
          <p:cNvCxnSpPr/>
          <p:nvPr/>
        </p:nvCxnSpPr>
        <p:spPr>
          <a:xfrm>
            <a:off x="3886200" y="6400800"/>
            <a:ext cx="3505200" cy="0"/>
          </a:xfrm>
          <a:prstGeom prst="straightConnector1">
            <a:avLst/>
          </a:prstGeom>
          <a:ln w="63500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D61C631E-0FBE-DD4B-B6C5-604F5099C3E1}"/>
              </a:ext>
            </a:extLst>
          </p:cNvPr>
          <p:cNvSpPr txBox="1"/>
          <p:nvPr/>
        </p:nvSpPr>
        <p:spPr>
          <a:xfrm>
            <a:off x="6248400" y="640470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IR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>
            <a:extLst>
              <a:ext uri="{FF2B5EF4-FFF2-40B4-BE49-F238E27FC236}">
                <a16:creationId xmlns:a16="http://schemas.microsoft.com/office/drawing/2014/main" id="{3BD9F6D5-39F1-324E-92A5-30EE1CF8FB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1447800"/>
            <a:ext cx="4343400" cy="3382963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IR satellite imagery is mainly in a window region in the IR (roughly 8-12 microns)</a:t>
            </a:r>
          </a:p>
        </p:txBody>
      </p:sp>
      <p:pic>
        <p:nvPicPr>
          <p:cNvPr id="46082" name="Content Placeholder 3">
            <a:extLst>
              <a:ext uri="{FF2B5EF4-FFF2-40B4-BE49-F238E27FC236}">
                <a16:creationId xmlns:a16="http://schemas.microsoft.com/office/drawing/2014/main" id="{A0A37807-EF79-FB4F-925D-0DD048D1208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0" y="685800"/>
            <a:ext cx="2593975" cy="5905500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EF2B2-B472-D644-A03E-D734F093B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ED20DF8-4237-1A42-AC56-904069A3C5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6800" y="685800"/>
            <a:ext cx="7008222" cy="5638800"/>
          </a:xfrm>
        </p:spPr>
      </p:pic>
    </p:spTree>
    <p:extLst>
      <p:ext uri="{BB962C8B-B14F-4D97-AF65-F5344CB8AC3E}">
        <p14:creationId xmlns:p14="http://schemas.microsoft.com/office/powerpoint/2010/main" val="6731774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>
            <a:extLst>
              <a:ext uri="{FF2B5EF4-FFF2-40B4-BE49-F238E27FC236}">
                <a16:creationId xmlns:a16="http://schemas.microsoft.com/office/drawing/2014/main" id="{944FBE09-70EF-6647-B475-D81443EA59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There is one satellite image that is NOT in a window region:  the Water Vapor Image (6-7 micron)</a:t>
            </a:r>
          </a:p>
        </p:txBody>
      </p:sp>
      <p:pic>
        <p:nvPicPr>
          <p:cNvPr id="47106" name="Content Placeholder 3">
            <a:extLst>
              <a:ext uri="{FF2B5EF4-FFF2-40B4-BE49-F238E27FC236}">
                <a16:creationId xmlns:a16="http://schemas.microsoft.com/office/drawing/2014/main" id="{BE4751D9-5C37-B246-9894-3F61DE63B8E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86" b="5717"/>
          <a:stretch>
            <a:fillRect/>
          </a:stretch>
        </p:blipFill>
        <p:spPr>
          <a:xfrm>
            <a:off x="2514600" y="1905000"/>
            <a:ext cx="5638800" cy="4643438"/>
          </a:xfrm>
        </p:spPr>
      </p:pic>
      <p:sp>
        <p:nvSpPr>
          <p:cNvPr id="47107" name="TextBox 1">
            <a:extLst>
              <a:ext uri="{FF2B5EF4-FFF2-40B4-BE49-F238E27FC236}">
                <a16:creationId xmlns:a16="http://schemas.microsoft.com/office/drawing/2014/main" id="{B74C9246-15D8-124A-B466-241B93C985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514600"/>
            <a:ext cx="20574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400" b="1" dirty="0">
                <a:solidFill>
                  <a:schemeClr val="accent2"/>
                </a:solidFill>
              </a:rPr>
              <a:t>Uses a wavelength</a:t>
            </a:r>
          </a:p>
          <a:p>
            <a:r>
              <a:rPr lang="en-US" altLang="en-US" sz="2400" b="1" dirty="0">
                <a:solidFill>
                  <a:schemeClr val="accent2"/>
                </a:solidFill>
              </a:rPr>
              <a:t>range in which water vapor is active.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>
            <a:extLst>
              <a:ext uri="{FF2B5EF4-FFF2-40B4-BE49-F238E27FC236}">
                <a16:creationId xmlns:a16="http://schemas.microsoft.com/office/drawing/2014/main" id="{D8CB0711-A7F2-8140-9263-4ACA08E9A3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381000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Solar Radiation</a:t>
            </a:r>
          </a:p>
        </p:txBody>
      </p:sp>
      <p:pic>
        <p:nvPicPr>
          <p:cNvPr id="49154" name="Content Placeholder 3">
            <a:extLst>
              <a:ext uri="{FF2B5EF4-FFF2-40B4-BE49-F238E27FC236}">
                <a16:creationId xmlns:a16="http://schemas.microsoft.com/office/drawing/2014/main" id="{CF27FD02-3D3B-AD4F-A0B0-530078F72D1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0700" y="1981200"/>
            <a:ext cx="5257800" cy="3498850"/>
          </a:xfr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>
            <a:extLst>
              <a:ext uri="{FF2B5EF4-FFF2-40B4-BE49-F238E27FC236}">
                <a16:creationId xmlns:a16="http://schemas.microsoft.com/office/drawing/2014/main" id="{322E8E0C-8A55-1247-BBE3-373011005F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2600" y="1028700"/>
            <a:ext cx="8229600" cy="1143000"/>
          </a:xfrm>
        </p:spPr>
        <p:txBody>
          <a:bodyPr/>
          <a:lstStyle/>
          <a:p>
            <a:r>
              <a:rPr lang="en-US" altLang="en-US" sz="40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The temperature of the Sun is ~6000K and thus the max radiation is in the visible part of the spectrum (~.4-.7 microns)</a:t>
            </a:r>
          </a:p>
        </p:txBody>
      </p:sp>
      <p:pic>
        <p:nvPicPr>
          <p:cNvPr id="50178" name="Picture 4">
            <a:extLst>
              <a:ext uri="{FF2B5EF4-FFF2-40B4-BE49-F238E27FC236}">
                <a16:creationId xmlns:a16="http://schemas.microsoft.com/office/drawing/2014/main" id="{7C96477C-29B3-FC44-A8EF-E8F5322552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048000"/>
            <a:ext cx="7239000" cy="321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TextBox 5">
            <a:extLst>
              <a:ext uri="{FF2B5EF4-FFF2-40B4-BE49-F238E27FC236}">
                <a16:creationId xmlns:a16="http://schemas.microsoft.com/office/drawing/2014/main" id="{948A64DC-70C4-1143-A8B5-469C663CB3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6278730"/>
            <a:ext cx="2413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/>
              <a:t>Visible~44%, IR~48%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>
            <a:extLst>
              <a:ext uri="{FF2B5EF4-FFF2-40B4-BE49-F238E27FC236}">
                <a16:creationId xmlns:a16="http://schemas.microsoft.com/office/drawing/2014/main" id="{BE3CD1AD-1E71-424B-932B-3E92380E4A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The solar constant</a:t>
            </a:r>
          </a:p>
        </p:txBody>
      </p:sp>
      <p:sp>
        <p:nvSpPr>
          <p:cNvPr id="51202" name="Content Placeholder 2">
            <a:extLst>
              <a:ext uri="{FF2B5EF4-FFF2-40B4-BE49-F238E27FC236}">
                <a16:creationId xmlns:a16="http://schemas.microsoft.com/office/drawing/2014/main" id="{CAC49865-7754-8643-B2DA-59FE588FB65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46088" y="1295400"/>
            <a:ext cx="8229600" cy="4525963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Definition:  </a:t>
            </a: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the average amount of solar radiation per unit area reaching the distance of the earth from the sun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Approximately </a:t>
            </a:r>
            <a:r>
              <a:rPr lang="en-US" altLang="en-US" b="1" dirty="0">
                <a:ea typeface="ＭＳ Ｐゴシック" panose="020B0600070205080204" pitchFamily="34" charset="-128"/>
              </a:rPr>
              <a:t>1366 W m</a:t>
            </a:r>
            <a:r>
              <a:rPr lang="en-US" altLang="en-US" b="1" baseline="30000" dirty="0">
                <a:ea typeface="ＭＳ Ｐゴシック" panose="020B0600070205080204" pitchFamily="34" charset="-128"/>
              </a:rPr>
              <a:t>-2</a:t>
            </a:r>
            <a:r>
              <a:rPr lang="en-US" altLang="en-US" b="1" dirty="0">
                <a:ea typeface="ＭＳ Ｐゴシック" panose="020B0600070205080204" pitchFamily="34" charset="-128"/>
              </a:rPr>
              <a:t> </a:t>
            </a:r>
            <a:r>
              <a:rPr lang="en-US" altLang="en-US" dirty="0">
                <a:ea typeface="ＭＳ Ｐゴシック" panose="020B0600070205080204" pitchFamily="34" charset="-128"/>
              </a:rPr>
              <a:t>(watts per meter squared)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Roughly enough energy to light 14 100-watt bulbs for every square meter.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Not exactly a constant</a:t>
            </a:r>
            <a:r>
              <a:rPr lang="is-IS" altLang="en-US" dirty="0">
                <a:ea typeface="ＭＳ Ｐゴシック" panose="020B0600070205080204" pitchFamily="34" charset="-128"/>
              </a:rPr>
              <a:t>…some small variability, particularly due to variation in sunspots (~.1% variability)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>
            <a:extLst>
              <a:ext uri="{FF2B5EF4-FFF2-40B4-BE49-F238E27FC236}">
                <a16:creationId xmlns:a16="http://schemas.microsoft.com/office/drawing/2014/main" id="{07A96E79-F59E-B347-B594-310545A8BA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0646" y="381000"/>
            <a:ext cx="83820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Solar emissions varies slightly due to variation in sunspots</a:t>
            </a:r>
          </a:p>
        </p:txBody>
      </p:sp>
      <p:sp>
        <p:nvSpPr>
          <p:cNvPr id="52226" name="Rectangle 3">
            <a:extLst>
              <a:ext uri="{FF2B5EF4-FFF2-40B4-BE49-F238E27FC236}">
                <a16:creationId xmlns:a16="http://schemas.microsoft.com/office/drawing/2014/main" id="{97875D01-4A00-104A-B904-1546CF4AAE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r>
              <a:rPr lang="en-US" altLang="en-US" dirty="0"/>
              <a:t>More sunspots, more emission</a:t>
            </a:r>
          </a:p>
        </p:txBody>
      </p:sp>
      <p:pic>
        <p:nvPicPr>
          <p:cNvPr id="52227" name="Picture 4" descr="600px-Sunspot_10981_Solar_Cycle_24">
            <a:extLst>
              <a:ext uri="{FF2B5EF4-FFF2-40B4-BE49-F238E27FC236}">
                <a16:creationId xmlns:a16="http://schemas.microsoft.com/office/drawing/2014/main" id="{34A6072D-8627-0245-B009-3D41B4E2E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270125"/>
            <a:ext cx="40386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>
            <a:extLst>
              <a:ext uri="{FF2B5EF4-FFF2-40B4-BE49-F238E27FC236}">
                <a16:creationId xmlns:a16="http://schemas.microsoft.com/office/drawing/2014/main" id="{6888770E-D360-824C-AA65-FE10F846F0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8458200" cy="563562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Sunspots Vary on ~ 11 year cycle</a:t>
            </a:r>
          </a:p>
        </p:txBody>
      </p:sp>
      <p:sp>
        <p:nvSpPr>
          <p:cNvPr id="54274" name="Rectangle 3">
            <a:extLst>
              <a:ext uri="{FF2B5EF4-FFF2-40B4-BE49-F238E27FC236}">
                <a16:creationId xmlns:a16="http://schemas.microsoft.com/office/drawing/2014/main" id="{65505F47-6E6C-5F45-B74B-156805DD97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54275" name="Picture 4" descr="zurich">
            <a:extLst>
              <a:ext uri="{FF2B5EF4-FFF2-40B4-BE49-F238E27FC236}">
                <a16:creationId xmlns:a16="http://schemas.microsoft.com/office/drawing/2014/main" id="{E13653E2-76E7-D246-862D-1C8D826CC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005681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>
            <a:extLst>
              <a:ext uri="{FF2B5EF4-FFF2-40B4-BE49-F238E27FC236}">
                <a16:creationId xmlns:a16="http://schemas.microsoft.com/office/drawing/2014/main" id="{8CA1B68D-93C3-2340-916F-C371CFEFF8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Definition</a:t>
            </a:r>
          </a:p>
        </p:txBody>
      </p:sp>
      <p:sp>
        <p:nvSpPr>
          <p:cNvPr id="18434" name="Content Placeholder 2">
            <a:extLst>
              <a:ext uri="{FF2B5EF4-FFF2-40B4-BE49-F238E27FC236}">
                <a16:creationId xmlns:a16="http://schemas.microsoft.com/office/drawing/2014/main" id="{DCE26AD7-9D07-264D-A6D5-057ECD3DFA1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Radiation</a:t>
            </a:r>
            <a:r>
              <a:rPr lang="en-US" altLang="en-US">
                <a:solidFill>
                  <a:schemeClr val="accent2"/>
                </a:solidFill>
                <a:ea typeface="ＭＳ Ｐゴシック" panose="020B0600070205080204" pitchFamily="34" charset="-128"/>
              </a:rPr>
              <a:t>:  the process whereby energy is transferred through space without the need for an intervening medium</a:t>
            </a:r>
            <a:r>
              <a:rPr lang="en-US" altLang="en-US">
                <a:ea typeface="ＭＳ Ｐゴシック" panose="020B0600070205080204" pitchFamily="34" charset="-128"/>
              </a:rPr>
              <a:t>.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Radiation is transmitted by </a:t>
            </a:r>
            <a:r>
              <a:rPr lang="en-US" altLang="en-US" b="1">
                <a:ea typeface="ＭＳ Ｐゴシック" panose="020B0600070205080204" pitchFamily="34" charset="-128"/>
              </a:rPr>
              <a:t>electromagnetic waves </a:t>
            </a:r>
            <a:r>
              <a:rPr lang="en-US" altLang="en-US">
                <a:ea typeface="ＭＳ Ｐゴシック" panose="020B0600070205080204" pitchFamily="34" charset="-128"/>
              </a:rPr>
              <a:t>that move through a vacuum at 300,000 km per second (186,000 miles per second)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Examples;  </a:t>
            </a:r>
            <a:r>
              <a:rPr lang="en-US" altLang="en-US" b="1">
                <a:ea typeface="ＭＳ Ｐゴシック" panose="020B0600070205080204" pitchFamily="34" charset="-128"/>
              </a:rPr>
              <a:t>visible light, radio waves. 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>
            <a:extLst>
              <a:ext uri="{FF2B5EF4-FFF2-40B4-BE49-F238E27FC236}">
                <a16:creationId xmlns:a16="http://schemas.microsoft.com/office/drawing/2014/main" id="{36AF6396-663A-E645-B905-8E72B5944F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" y="274638"/>
            <a:ext cx="88392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Solar radiation Varies With Sunset Cycle</a:t>
            </a:r>
          </a:p>
        </p:txBody>
      </p:sp>
      <p:pic>
        <p:nvPicPr>
          <p:cNvPr id="56323" name="Picture 4" descr="Solar-cycle-data">
            <a:extLst>
              <a:ext uri="{FF2B5EF4-FFF2-40B4-BE49-F238E27FC236}">
                <a16:creationId xmlns:a16="http://schemas.microsoft.com/office/drawing/2014/main" id="{91C7AC65-8C36-8046-9A22-F5B478732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76399"/>
            <a:ext cx="7010400" cy="4666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>
            <a:extLst>
              <a:ext uri="{FF2B5EF4-FFF2-40B4-BE49-F238E27FC236}">
                <a16:creationId xmlns:a16="http://schemas.microsoft.com/office/drawing/2014/main" id="{5663F9A0-AA11-3E4B-A6C4-AD8EA46F74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990600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The Amounts of Solar Radiation that reaches the top of the earths atmosphere depends on: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3DCB3F-E925-BE4B-B5AC-329FD08697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3124200"/>
            <a:ext cx="7467600" cy="3306763"/>
          </a:xfrm>
        </p:spPr>
        <p:txBody>
          <a:bodyPr/>
          <a:lstStyle/>
          <a:p>
            <a:pPr>
              <a:defRPr/>
            </a:pPr>
            <a:r>
              <a:rPr lang="en-US" sz="3600" b="1" dirty="0">
                <a:solidFill>
                  <a:schemeClr val="accent2"/>
                </a:solidFill>
              </a:rPr>
              <a:t>Latitude</a:t>
            </a:r>
          </a:p>
          <a:p>
            <a:pPr>
              <a:defRPr/>
            </a:pPr>
            <a:r>
              <a:rPr lang="en-US" sz="3600" b="1" dirty="0">
                <a:solidFill>
                  <a:schemeClr val="accent2"/>
                </a:solidFill>
              </a:rPr>
              <a:t>Time of day</a:t>
            </a:r>
          </a:p>
          <a:p>
            <a:pPr>
              <a:defRPr/>
            </a:pPr>
            <a:r>
              <a:rPr lang="en-US" sz="3600" b="1" dirty="0">
                <a:solidFill>
                  <a:schemeClr val="accent2"/>
                </a:solidFill>
              </a:rPr>
              <a:t>Day of year</a:t>
            </a:r>
          </a:p>
          <a:p>
            <a:pPr>
              <a:defRPr/>
            </a:pPr>
            <a:endParaRPr lang="en-US" dirty="0"/>
          </a:p>
          <a:p>
            <a:pPr marL="0" indent="0">
              <a:buFontTx/>
              <a:buNone/>
              <a:defRPr/>
            </a:pPr>
            <a:r>
              <a:rPr lang="en-US" b="1" dirty="0">
                <a:solidFill>
                  <a:srgbClr val="FF0000"/>
                </a:solidFill>
              </a:rPr>
              <a:t>But why?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>
            <a:extLst>
              <a:ext uri="{FF2B5EF4-FFF2-40B4-BE49-F238E27FC236}">
                <a16:creationId xmlns:a16="http://schemas.microsoft.com/office/drawing/2014/main" id="{39EE45AC-4FE5-3A43-847D-E1B1430C7D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(1) Distance to the sun varies!</a:t>
            </a:r>
          </a:p>
        </p:txBody>
      </p:sp>
      <p:pic>
        <p:nvPicPr>
          <p:cNvPr id="59394" name="Content Placeholder 3">
            <a:extLst>
              <a:ext uri="{FF2B5EF4-FFF2-40B4-BE49-F238E27FC236}">
                <a16:creationId xmlns:a16="http://schemas.microsoft.com/office/drawing/2014/main" id="{19AC6789-1ADF-5B42-9E1D-CA92280BC843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67200" y="2286000"/>
            <a:ext cx="4481405" cy="2667000"/>
          </a:xfrm>
        </p:spPr>
      </p:pic>
      <p:sp>
        <p:nvSpPr>
          <p:cNvPr id="59395" name="Content Placeholder 4">
            <a:extLst>
              <a:ext uri="{FF2B5EF4-FFF2-40B4-BE49-F238E27FC236}">
                <a16:creationId xmlns:a16="http://schemas.microsoft.com/office/drawing/2014/main" id="{FF56C3DE-9FCE-FD47-B053-68963A77EC8F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457200" y="1452563"/>
            <a:ext cx="3733800" cy="4525962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Earth travels in an ellipse around the sun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Earth is 5 million km </a:t>
            </a:r>
            <a:r>
              <a:rPr lang="en-US" altLang="en-US" b="1" dirty="0">
                <a:ea typeface="ＭＳ Ｐゴシック" panose="020B0600070205080204" pitchFamily="34" charset="-128"/>
              </a:rPr>
              <a:t>closer</a:t>
            </a:r>
            <a:r>
              <a:rPr lang="en-US" altLang="en-US" dirty="0">
                <a:ea typeface="ＭＳ Ｐゴシック" panose="020B0600070205080204" pitchFamily="34" charset="-128"/>
              </a:rPr>
              <a:t> in January than July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6.6% more intense solar radiation reaches the earth’s orbit in January than July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E3D6C-47F8-2249-8EDF-6F6F6AE17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57150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  <a:latin typeface="+mn-lt"/>
              </a:rPr>
              <a:t>Solar Radiation Spreads Out With Distance.  Thus intensity weakens with distance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F247979-2EC0-0C43-A008-9BFA656F0E3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71600" y="2209800"/>
            <a:ext cx="6248400" cy="4155186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D95F82-7721-4347-8D1B-700CC868B28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54583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1">
            <a:extLst>
              <a:ext uri="{FF2B5EF4-FFF2-40B4-BE49-F238E27FC236}">
                <a16:creationId xmlns:a16="http://schemas.microsoft.com/office/drawing/2014/main" id="{FBB6359A-20EE-5248-8B6B-756DB80D8E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(2) Angle of incidence of the solar beam changes</a:t>
            </a:r>
          </a:p>
        </p:txBody>
      </p:sp>
      <p:pic>
        <p:nvPicPr>
          <p:cNvPr id="60418" name="Content Placeholder 4">
            <a:extLst>
              <a:ext uri="{FF2B5EF4-FFF2-40B4-BE49-F238E27FC236}">
                <a16:creationId xmlns:a16="http://schemas.microsoft.com/office/drawing/2014/main" id="{94AC50F0-E0D7-EF41-85BE-F6541C3E7DA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0200" y="2227263"/>
            <a:ext cx="6324600" cy="3271837"/>
          </a:xfr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>
            <a:extLst>
              <a:ext uri="{FF2B5EF4-FFF2-40B4-BE49-F238E27FC236}">
                <a16:creationId xmlns:a16="http://schemas.microsoft.com/office/drawing/2014/main" id="{97C74A3C-FF4C-DE49-9A55-1E3D12B30D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791200" y="2133600"/>
            <a:ext cx="2971800" cy="960437"/>
          </a:xfrm>
        </p:spPr>
        <p:txBody>
          <a:bodyPr/>
          <a:lstStyle/>
          <a:p>
            <a:r>
              <a:rPr lang="en-US" altLang="en-US" sz="32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Larger angle, less intensity.</a:t>
            </a:r>
            <a:br>
              <a:rPr lang="en-US" altLang="en-US" sz="32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sz="32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Same radiation is spread over more area and thus less intense</a:t>
            </a:r>
          </a:p>
        </p:txBody>
      </p:sp>
      <p:pic>
        <p:nvPicPr>
          <p:cNvPr id="61442" name="Content Placeholder 4">
            <a:extLst>
              <a:ext uri="{FF2B5EF4-FFF2-40B4-BE49-F238E27FC236}">
                <a16:creationId xmlns:a16="http://schemas.microsoft.com/office/drawing/2014/main" id="{BE9A2DB3-2ABC-9C46-9E11-C94FEC3B20A4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95400" y="457200"/>
            <a:ext cx="3886200" cy="2252663"/>
          </a:xfr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EC7B8EA-82F8-E44F-8EBC-ECD1B1D92FB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447800" y="3657600"/>
            <a:ext cx="3946071" cy="2209800"/>
          </a:xfr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DAF08-072E-4641-99C1-6932E68B8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43840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What changes the angle of incidence and thus intensity of solar radiation? </a:t>
            </a:r>
          </a:p>
        </p:txBody>
      </p:sp>
    </p:spTree>
    <p:extLst>
      <p:ext uri="{BB962C8B-B14F-4D97-AF65-F5344CB8AC3E}">
        <p14:creationId xmlns:p14="http://schemas.microsoft.com/office/powerpoint/2010/main" val="186521305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>
            <a:extLst>
              <a:ext uri="{FF2B5EF4-FFF2-40B4-BE49-F238E27FC236}">
                <a16:creationId xmlns:a16="http://schemas.microsoft.com/office/drawing/2014/main" id="{904067E8-1A08-8C4D-8EBA-7C4F179D76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Variation in solar incidence angle caused by changes in latitude, season, time of day</a:t>
            </a:r>
          </a:p>
        </p:txBody>
      </p:sp>
      <p:sp>
        <p:nvSpPr>
          <p:cNvPr id="62466" name="Content Placeholder 2">
            <a:extLst>
              <a:ext uri="{FF2B5EF4-FFF2-40B4-BE49-F238E27FC236}">
                <a16:creationId xmlns:a16="http://schemas.microsoft.com/office/drawing/2014/main" id="{E0206391-9E1F-DD4B-B70D-33D752128D65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685800" y="4415379"/>
            <a:ext cx="2057400" cy="537622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Latitude</a:t>
            </a:r>
          </a:p>
        </p:txBody>
      </p:sp>
      <p:pic>
        <p:nvPicPr>
          <p:cNvPr id="62467" name="Content Placeholder 5">
            <a:extLst>
              <a:ext uri="{FF2B5EF4-FFF2-40B4-BE49-F238E27FC236}">
                <a16:creationId xmlns:a16="http://schemas.microsoft.com/office/drawing/2014/main" id="{7F293754-ECCC-2442-AD2B-2EC83B2D9C9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33"/>
          <a:stretch/>
        </p:blipFill>
        <p:spPr>
          <a:xfrm>
            <a:off x="3048000" y="2705563"/>
            <a:ext cx="5562600" cy="3419631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2F6220B-0CD5-8144-A317-76A564915BC2}"/>
              </a:ext>
            </a:extLst>
          </p:cNvPr>
          <p:cNvSpPr txBox="1"/>
          <p:nvPr/>
        </p:nvSpPr>
        <p:spPr>
          <a:xfrm>
            <a:off x="5181600" y="6248400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Equinox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itle 1">
            <a:extLst>
              <a:ext uri="{FF2B5EF4-FFF2-40B4-BE49-F238E27FC236}">
                <a16:creationId xmlns:a16="http://schemas.microsoft.com/office/drawing/2014/main" id="{587BC22F-6749-7B41-9577-8EC0D13857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Situation at the Equinox</a:t>
            </a:r>
          </a:p>
        </p:txBody>
      </p:sp>
      <p:sp>
        <p:nvSpPr>
          <p:cNvPr id="63490" name="Content Placeholder 3">
            <a:extLst>
              <a:ext uri="{FF2B5EF4-FFF2-40B4-BE49-F238E27FC236}">
                <a16:creationId xmlns:a16="http://schemas.microsoft.com/office/drawing/2014/main" id="{8A60B627-69A0-DA4C-B018-ACD270569331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63491" name="Content Placeholder 6">
            <a:extLst>
              <a:ext uri="{FF2B5EF4-FFF2-40B4-BE49-F238E27FC236}">
                <a16:creationId xmlns:a16="http://schemas.microsoft.com/office/drawing/2014/main" id="{7A58CBF3-68A2-FD45-BBE1-2A1E09E997C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5186" y="1531578"/>
            <a:ext cx="8229600" cy="462915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28D3B65-A9DC-934F-BF39-754FCB785E8F}"/>
              </a:ext>
            </a:extLst>
          </p:cNvPr>
          <p:cNvSpPr txBox="1"/>
          <p:nvPr/>
        </p:nvSpPr>
        <p:spPr>
          <a:xfrm>
            <a:off x="3200400" y="1828800"/>
            <a:ext cx="975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Weaker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A937CB-7316-304E-A0A8-BD51295A2FFD}"/>
              </a:ext>
            </a:extLst>
          </p:cNvPr>
          <p:cNvSpPr txBox="1"/>
          <p:nvPr/>
        </p:nvSpPr>
        <p:spPr>
          <a:xfrm>
            <a:off x="4724400" y="3352800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Stronger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28E78-A609-9545-86F4-A9E7EAE27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21°N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069DF53-1857-6B40-932B-3A2B1B97A95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14400" y="1752600"/>
            <a:ext cx="6629400" cy="3714192"/>
          </a:xfrm>
        </p:spPr>
      </p:pic>
    </p:spTree>
    <p:extLst>
      <p:ext uri="{BB962C8B-B14F-4D97-AF65-F5344CB8AC3E}">
        <p14:creationId xmlns:p14="http://schemas.microsoft.com/office/powerpoint/2010/main" val="18364515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>
            <a:extLst>
              <a:ext uri="{FF2B5EF4-FFF2-40B4-BE49-F238E27FC236}">
                <a16:creationId xmlns:a16="http://schemas.microsoft.com/office/drawing/2014/main" id="{6599FE00-C966-5A4A-963A-4F9C5B9353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Electromagnetic Waves Vary by Wavelength</a:t>
            </a:r>
          </a:p>
        </p:txBody>
      </p:sp>
      <p:pic>
        <p:nvPicPr>
          <p:cNvPr id="19458" name="Content Placeholder 3">
            <a:extLst>
              <a:ext uri="{FF2B5EF4-FFF2-40B4-BE49-F238E27FC236}">
                <a16:creationId xmlns:a16="http://schemas.microsoft.com/office/drawing/2014/main" id="{503628D5-D758-7B45-BED2-531B34E8DC8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831" y="2362200"/>
            <a:ext cx="8229600" cy="3563938"/>
          </a:xfrm>
        </p:spPr>
      </p:pic>
      <p:sp>
        <p:nvSpPr>
          <p:cNvPr id="19459" name="TextBox 4">
            <a:extLst>
              <a:ext uri="{FF2B5EF4-FFF2-40B4-BE49-F238E27FC236}">
                <a16:creationId xmlns:a16="http://schemas.microsoft.com/office/drawing/2014/main" id="{9688A6E8-50B4-E34E-BFBA-67E9978176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1905000"/>
            <a:ext cx="69818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One wavelength is the distance from ridge to ridge or crest to crest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333EC3C-1C56-3249-9C0A-670647281E54}"/>
              </a:ext>
            </a:extLst>
          </p:cNvPr>
          <p:cNvSpPr/>
          <p:nvPr/>
        </p:nvSpPr>
        <p:spPr>
          <a:xfrm>
            <a:off x="1600200" y="2438400"/>
            <a:ext cx="1828800" cy="838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33C0704F-ABA8-D94D-B43B-A5595CB6542C}"/>
              </a:ext>
            </a:extLst>
          </p:cNvPr>
          <p:cNvSpPr/>
          <p:nvPr/>
        </p:nvSpPr>
        <p:spPr>
          <a:xfrm>
            <a:off x="1600200" y="2438400"/>
            <a:ext cx="1905000" cy="762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itle 1">
            <a:extLst>
              <a:ext uri="{FF2B5EF4-FFF2-40B4-BE49-F238E27FC236}">
                <a16:creationId xmlns:a16="http://schemas.microsoft.com/office/drawing/2014/main" id="{887AD293-80A4-664E-9E7E-017E1A4934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Season Changes Sun Angle and Thus Intensity</a:t>
            </a:r>
          </a:p>
        </p:txBody>
      </p:sp>
      <p:sp>
        <p:nvSpPr>
          <p:cNvPr id="64514" name="Content Placeholder 3">
            <a:extLst>
              <a:ext uri="{FF2B5EF4-FFF2-40B4-BE49-F238E27FC236}">
                <a16:creationId xmlns:a16="http://schemas.microsoft.com/office/drawing/2014/main" id="{864654A6-5FCC-FE42-9426-98ECD18C5FE3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64515" name="Content Placeholder 6">
            <a:extLst>
              <a:ext uri="{FF2B5EF4-FFF2-40B4-BE49-F238E27FC236}">
                <a16:creationId xmlns:a16="http://schemas.microsoft.com/office/drawing/2014/main" id="{EC96BEB0-EE87-404F-93AD-15328B44C121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2286000"/>
            <a:ext cx="7543800" cy="4130675"/>
          </a:xfr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le 1">
            <a:extLst>
              <a:ext uri="{FF2B5EF4-FFF2-40B4-BE49-F238E27FC236}">
                <a16:creationId xmlns:a16="http://schemas.microsoft.com/office/drawing/2014/main" id="{B7104254-16D1-E24E-B67D-7DCD5E5D6B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305800" cy="792162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Seasonal Changes</a:t>
            </a:r>
          </a:p>
        </p:txBody>
      </p:sp>
      <p:pic>
        <p:nvPicPr>
          <p:cNvPr id="65538" name="Content Placeholder 4">
            <a:extLst>
              <a:ext uri="{FF2B5EF4-FFF2-40B4-BE49-F238E27FC236}">
                <a16:creationId xmlns:a16="http://schemas.microsoft.com/office/drawing/2014/main" id="{9B2E5CB8-2468-D047-9114-9DC0970D157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96" b="9193"/>
          <a:stretch>
            <a:fillRect/>
          </a:stretch>
        </p:blipFill>
        <p:spPr>
          <a:xfrm>
            <a:off x="2362200" y="1378670"/>
            <a:ext cx="4648200" cy="2921726"/>
          </a:xfrm>
        </p:spPr>
      </p:pic>
      <p:pic>
        <p:nvPicPr>
          <p:cNvPr id="65539" name="Content Placeholder 2">
            <a:extLst>
              <a:ext uri="{FF2B5EF4-FFF2-40B4-BE49-F238E27FC236}">
                <a16:creationId xmlns:a16="http://schemas.microsoft.com/office/drawing/2014/main" id="{806723BE-C720-954B-B67D-BF5FCC0CEB4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2200" y="4419600"/>
            <a:ext cx="5082139" cy="2096761"/>
          </a:xfr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itle 1">
            <a:extLst>
              <a:ext uri="{FF2B5EF4-FFF2-40B4-BE49-F238E27FC236}">
                <a16:creationId xmlns:a16="http://schemas.microsoft.com/office/drawing/2014/main" id="{409106FB-8900-8A4E-9817-598E16E548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Diurnal Changes (Time of Day</a:t>
            </a:r>
          </a:p>
        </p:txBody>
      </p:sp>
      <p:pic>
        <p:nvPicPr>
          <p:cNvPr id="66562" name="Content Placeholder 4">
            <a:extLst>
              <a:ext uri="{FF2B5EF4-FFF2-40B4-BE49-F238E27FC236}">
                <a16:creationId xmlns:a16="http://schemas.microsoft.com/office/drawing/2014/main" id="{FF9EA366-CF3F-9541-9F5D-48D9E56BCCE6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638425"/>
            <a:ext cx="8499475" cy="2449513"/>
          </a:xfrm>
        </p:spPr>
      </p:pic>
      <p:sp>
        <p:nvSpPr>
          <p:cNvPr id="66563" name="Content Placeholder 3">
            <a:extLst>
              <a:ext uri="{FF2B5EF4-FFF2-40B4-BE49-F238E27FC236}">
                <a16:creationId xmlns:a16="http://schemas.microsoft.com/office/drawing/2014/main" id="{AA90A695-3CC0-7349-A04B-0241C4714BD2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7B917-1670-3E43-88EB-7C6DE1B6A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CB7F80E-5B0B-9246-B5D6-908428DB230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685800"/>
            <a:ext cx="8658497" cy="5918893"/>
          </a:xfrm>
        </p:spPr>
      </p:pic>
    </p:spTree>
    <p:extLst>
      <p:ext uri="{BB962C8B-B14F-4D97-AF65-F5344CB8AC3E}">
        <p14:creationId xmlns:p14="http://schemas.microsoft.com/office/powerpoint/2010/main" val="202689769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itle 1">
            <a:extLst>
              <a:ext uri="{FF2B5EF4-FFF2-40B4-BE49-F238E27FC236}">
                <a16:creationId xmlns:a16="http://schemas.microsoft.com/office/drawing/2014/main" id="{F8F21E20-8CD6-2C46-8E98-DFC003360B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2485" y="990600"/>
            <a:ext cx="9067800" cy="1143000"/>
          </a:xfrm>
        </p:spPr>
        <p:txBody>
          <a:bodyPr/>
          <a:lstStyle/>
          <a:p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The earth’s orbital parameters change over tens of thousands of years.</a:t>
            </a:r>
            <a:br>
              <a:rPr lang="en-US" altLang="en-US" sz="1000" dirty="0">
                <a:ea typeface="ＭＳ Ｐゴシック" panose="020B0600070205080204" pitchFamily="34" charset="-128"/>
              </a:rPr>
            </a:br>
            <a:br>
              <a:rPr lang="en-US" altLang="en-US" sz="1000" dirty="0">
                <a:ea typeface="ＭＳ Ｐゴシック" panose="020B0600070205080204" pitchFamily="34" charset="-128"/>
              </a:rPr>
            </a:br>
            <a:r>
              <a:rPr lang="en-US" altLang="en-US" sz="3200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Changes solar radiation and how it varies over the year.   Results in ice ages and more</a:t>
            </a:r>
            <a:r>
              <a:rPr lang="en-US" altLang="en-US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.</a:t>
            </a:r>
          </a:p>
        </p:txBody>
      </p:sp>
      <p:pic>
        <p:nvPicPr>
          <p:cNvPr id="67586" name="Content Placeholder 4">
            <a:extLst>
              <a:ext uri="{FF2B5EF4-FFF2-40B4-BE49-F238E27FC236}">
                <a16:creationId xmlns:a16="http://schemas.microsoft.com/office/drawing/2014/main" id="{C013D6B2-EE5F-DD4D-81E5-3CF83EE621CE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7400" y="3048000"/>
            <a:ext cx="5105400" cy="3663950"/>
          </a:xfr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itle 1">
            <a:extLst>
              <a:ext uri="{FF2B5EF4-FFF2-40B4-BE49-F238E27FC236}">
                <a16:creationId xmlns:a16="http://schemas.microsoft.com/office/drawing/2014/main" id="{5F7E399A-9566-E240-ABFF-1E69FA670B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The amount of solar radiation reaching the surface is affected by the atmospheric, clouds and particles</a:t>
            </a:r>
          </a:p>
        </p:txBody>
      </p:sp>
      <p:sp>
        <p:nvSpPr>
          <p:cNvPr id="68610" name="Content Placeholder 2">
            <a:extLst>
              <a:ext uri="{FF2B5EF4-FFF2-40B4-BE49-F238E27FC236}">
                <a16:creationId xmlns:a16="http://schemas.microsoft.com/office/drawing/2014/main" id="{84CF3D93-203D-F342-9486-487397FF906C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68611" name="Content Placeholder 3">
            <a:extLst>
              <a:ext uri="{FF2B5EF4-FFF2-40B4-BE49-F238E27FC236}">
                <a16:creationId xmlns:a16="http://schemas.microsoft.com/office/drawing/2014/main" id="{E71830E8-AA6A-3C42-B34A-8193E316A4D2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68612" name="Picture 4">
            <a:extLst>
              <a:ext uri="{FF2B5EF4-FFF2-40B4-BE49-F238E27FC236}">
                <a16:creationId xmlns:a16="http://schemas.microsoft.com/office/drawing/2014/main" id="{7AC7985C-EAC8-3D49-8808-8DBBFD9FA1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589088"/>
            <a:ext cx="6459538" cy="521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7B917-1670-3E43-88EB-7C6DE1B6A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CB7F80E-5B0B-9246-B5D6-908428DB230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685800"/>
            <a:ext cx="8658497" cy="5918893"/>
          </a:xfrm>
        </p:spPr>
      </p:pic>
    </p:spTree>
    <p:extLst>
      <p:ext uri="{BB962C8B-B14F-4D97-AF65-F5344CB8AC3E}">
        <p14:creationId xmlns:p14="http://schemas.microsoft.com/office/powerpoint/2010/main" val="41967133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F3A53-2F71-F94A-AB6C-A3F84C41A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590800"/>
            <a:ext cx="8229600" cy="1143000"/>
          </a:xfrm>
        </p:spPr>
        <p:txBody>
          <a:bodyPr/>
          <a:lstStyle/>
          <a:p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So, we know what is coming in (solar radiation).  </a:t>
            </a:r>
            <a:b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b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What is going out?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FD7194-76F1-F541-A345-0D5570E9962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4326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itle 1">
            <a:extLst>
              <a:ext uri="{FF2B5EF4-FFF2-40B4-BE49-F238E27FC236}">
                <a16:creationId xmlns:a16="http://schemas.microsoft.com/office/drawing/2014/main" id="{439112A5-7C68-0A48-93F6-1A282574E4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2209800"/>
            <a:ext cx="8229600" cy="1143000"/>
          </a:xfrm>
        </p:spPr>
        <p:txBody>
          <a:bodyPr/>
          <a:lstStyle/>
          <a:p>
            <a:br>
              <a:rPr lang="en-US" altLang="en-US" sz="1600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br>
              <a:rPr lang="en-US" altLang="en-US" sz="1600" dirty="0">
                <a:ea typeface="ＭＳ Ｐゴシック" panose="020B0600070205080204" pitchFamily="34" charset="-128"/>
              </a:rPr>
            </a:br>
            <a:r>
              <a:rPr lang="en-US" altLang="en-US" sz="40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Mainly infrared </a:t>
            </a:r>
            <a:r>
              <a:rPr lang="en-US" altLang="en-US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radiation (IR)!</a:t>
            </a:r>
            <a:r>
              <a:rPr lang="en-US" altLang="en-US" b="1" dirty="0">
                <a:ea typeface="ＭＳ Ｐゴシック" panose="020B0600070205080204" pitchFamily="34" charset="-128"/>
              </a:rPr>
              <a:t>  </a:t>
            </a:r>
            <a:br>
              <a:rPr lang="en-US" altLang="en-US" b="1" dirty="0">
                <a:ea typeface="ＭＳ Ｐゴシック" panose="020B0600070205080204" pitchFamily="34" charset="-128"/>
              </a:rPr>
            </a:b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Why mainly IR? 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Because the earth/atmosphere is much cooler than the sun, the maximum emission is around </a:t>
            </a:r>
            <a:r>
              <a:rPr lang="en-US" altLang="en-US" b="1" dirty="0">
                <a:ea typeface="ＭＳ Ｐゴシック" panose="020B0600070205080204" pitchFamily="34" charset="-128"/>
              </a:rPr>
              <a:t>10 microns</a:t>
            </a:r>
            <a:r>
              <a:rPr lang="is-IS" altLang="en-US" dirty="0">
                <a:ea typeface="ＭＳ Ｐゴシック" panose="020B0600070205080204" pitchFamily="34" charset="-128"/>
              </a:rPr>
              <a:t>…in middle of the IR portion of the spectrum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>
            <a:extLst>
              <a:ext uri="{FF2B5EF4-FFF2-40B4-BE49-F238E27FC236}">
                <a16:creationId xmlns:a16="http://schemas.microsoft.com/office/drawing/2014/main" id="{B1646575-E1A2-4D48-A43E-066AF421B2C1}"/>
              </a:ext>
            </a:extLst>
          </p:cNvPr>
          <p:cNvSpPr>
            <a:spLocks/>
          </p:cNvSpPr>
          <p:nvPr/>
        </p:nvSpPr>
        <p:spPr bwMode="auto">
          <a:xfrm>
            <a:off x="5791200" y="3200400"/>
            <a:ext cx="2514600" cy="1447800"/>
          </a:xfrm>
          <a:custGeom>
            <a:avLst/>
            <a:gdLst>
              <a:gd name="T0" fmla="*/ 925564131 w 43200"/>
              <a:gd name="T1" fmla="*/ 985358604 h 43200"/>
              <a:gd name="T2" fmla="*/ 425999667 w 43200"/>
              <a:gd name="T3" fmla="*/ 955357339 h 43200"/>
              <a:gd name="T4" fmla="*/ 1366353313 w 43200"/>
              <a:gd name="T5" fmla="*/ 1313673328 h 43200"/>
              <a:gd name="T6" fmla="*/ 1147834107 w 43200"/>
              <a:gd name="T7" fmla="*/ 1328015228 h 43200"/>
              <a:gd name="T8" fmla="*/ 2147483646 w 43200"/>
              <a:gd name="T9" fmla="*/ 1471431917 h 43200"/>
              <a:gd name="T10" fmla="*/ 2147483646 w 43200"/>
              <a:gd name="T11" fmla="*/ 1405934752 h 43200"/>
              <a:gd name="T12" fmla="*/ 2147483646 w 43200"/>
              <a:gd name="T13" fmla="*/ 1308102348 h 43200"/>
              <a:gd name="T14" fmla="*/ 2147483646 w 43200"/>
              <a:gd name="T15" fmla="*/ 1379961220 h 43200"/>
              <a:gd name="T16" fmla="*/ 2147483646 w 43200"/>
              <a:gd name="T17" fmla="*/ 864038226 h 43200"/>
              <a:gd name="T18" fmla="*/ 2147483646 w 43200"/>
              <a:gd name="T19" fmla="*/ 1132652548 h 43200"/>
              <a:gd name="T20" fmla="*/ 2147483646 w 43200"/>
              <a:gd name="T21" fmla="*/ 577957370 h 43200"/>
              <a:gd name="T22" fmla="*/ 2147483646 w 43200"/>
              <a:gd name="T23" fmla="*/ 678687585 h 43200"/>
              <a:gd name="T24" fmla="*/ 2147483646 w 43200"/>
              <a:gd name="T25" fmla="*/ 204245938 h 43200"/>
              <a:gd name="T26" fmla="*/ 2147483646 w 43200"/>
              <a:gd name="T27" fmla="*/ 251826109 h 43200"/>
              <a:gd name="T28" fmla="*/ 2147483646 w 43200"/>
              <a:gd name="T29" fmla="*/ 148761919 h 43200"/>
              <a:gd name="T30" fmla="*/ 2147483646 w 43200"/>
              <a:gd name="T31" fmla="*/ 88082074 h 43200"/>
              <a:gd name="T32" fmla="*/ 2147483646 w 43200"/>
              <a:gd name="T33" fmla="*/ 177671469 h 43200"/>
              <a:gd name="T34" fmla="*/ 2147483646 w 43200"/>
              <a:gd name="T35" fmla="*/ 125348111 h 43200"/>
              <a:gd name="T36" fmla="*/ 2147483646 w 43200"/>
              <a:gd name="T37" fmla="*/ 195437952 h 43200"/>
              <a:gd name="T38" fmla="*/ 2147483646 w 43200"/>
              <a:gd name="T39" fmla="*/ 246179890 h 43200"/>
              <a:gd name="T40" fmla="*/ 813936147 w 43200"/>
              <a:gd name="T41" fmla="*/ 594332222 h 43200"/>
              <a:gd name="T42" fmla="*/ 769167711 w 43200"/>
              <a:gd name="T43" fmla="*/ 540918222 h 4320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3200" h="43200">
                <a:moveTo>
                  <a:pt x="3900" y="14370"/>
                </a:moveTo>
                <a:cubicBezTo>
                  <a:pt x="3629" y="11657"/>
                  <a:pt x="4261" y="8921"/>
                  <a:pt x="5623" y="6907"/>
                </a:cubicBezTo>
                <a:cubicBezTo>
                  <a:pt x="7775" y="3726"/>
                  <a:pt x="11264" y="3017"/>
                  <a:pt x="14005" y="5202"/>
                </a:cubicBezTo>
                <a:cubicBezTo>
                  <a:pt x="15678" y="909"/>
                  <a:pt x="19914" y="22"/>
                  <a:pt x="22456" y="3432"/>
                </a:cubicBezTo>
                <a:cubicBezTo>
                  <a:pt x="23097" y="1683"/>
                  <a:pt x="24328" y="474"/>
                  <a:pt x="25749" y="200"/>
                </a:cubicBezTo>
                <a:cubicBezTo>
                  <a:pt x="27313" y="-102"/>
                  <a:pt x="28875" y="770"/>
                  <a:pt x="29833" y="2481"/>
                </a:cubicBezTo>
                <a:cubicBezTo>
                  <a:pt x="31215" y="267"/>
                  <a:pt x="33501" y="-460"/>
                  <a:pt x="35463" y="690"/>
                </a:cubicBezTo>
                <a:cubicBezTo>
                  <a:pt x="36958" y="1566"/>
                  <a:pt x="38030" y="3400"/>
                  <a:pt x="38318" y="5576"/>
                </a:cubicBezTo>
                <a:cubicBezTo>
                  <a:pt x="40046" y="6218"/>
                  <a:pt x="41422" y="7998"/>
                  <a:pt x="41982" y="10318"/>
                </a:cubicBezTo>
                <a:cubicBezTo>
                  <a:pt x="42389" y="12002"/>
                  <a:pt x="42331" y="13831"/>
                  <a:pt x="41818" y="15460"/>
                </a:cubicBezTo>
                <a:cubicBezTo>
                  <a:pt x="43079" y="17694"/>
                  <a:pt x="43520" y="20590"/>
                  <a:pt x="43016" y="23322"/>
                </a:cubicBezTo>
                <a:cubicBezTo>
                  <a:pt x="42346" y="26954"/>
                  <a:pt x="40128" y="29674"/>
                  <a:pt x="37404" y="30204"/>
                </a:cubicBezTo>
                <a:cubicBezTo>
                  <a:pt x="37391" y="32471"/>
                  <a:pt x="36658" y="34621"/>
                  <a:pt x="35395" y="36101"/>
                </a:cubicBezTo>
                <a:cubicBezTo>
                  <a:pt x="33476" y="38350"/>
                  <a:pt x="30704" y="38639"/>
                  <a:pt x="28555" y="36815"/>
                </a:cubicBezTo>
                <a:cubicBezTo>
                  <a:pt x="27860" y="39948"/>
                  <a:pt x="25999" y="42343"/>
                  <a:pt x="23667" y="43106"/>
                </a:cubicBezTo>
                <a:cubicBezTo>
                  <a:pt x="20919" y="44005"/>
                  <a:pt x="18051" y="42473"/>
                  <a:pt x="16480" y="39266"/>
                </a:cubicBezTo>
                <a:cubicBezTo>
                  <a:pt x="12772" y="42310"/>
                  <a:pt x="7956" y="40599"/>
                  <a:pt x="5804" y="35472"/>
                </a:cubicBezTo>
                <a:cubicBezTo>
                  <a:pt x="3690" y="35809"/>
                  <a:pt x="1705" y="34024"/>
                  <a:pt x="1110" y="31250"/>
                </a:cubicBezTo>
                <a:cubicBezTo>
                  <a:pt x="679" y="29243"/>
                  <a:pt x="1060" y="27077"/>
                  <a:pt x="2113" y="25551"/>
                </a:cubicBezTo>
                <a:cubicBezTo>
                  <a:pt x="619" y="24354"/>
                  <a:pt x="-213" y="22057"/>
                  <a:pt x="-5" y="19704"/>
                </a:cubicBezTo>
                <a:cubicBezTo>
                  <a:pt x="239" y="16949"/>
                  <a:pt x="1845" y="14791"/>
                  <a:pt x="3863" y="14507"/>
                </a:cubicBezTo>
                <a:cubicBezTo>
                  <a:pt x="3875" y="14461"/>
                  <a:pt x="3888" y="14416"/>
                  <a:pt x="3900" y="14370"/>
                </a:cubicBezTo>
                <a:close/>
              </a:path>
              <a:path w="43200" h="43200" fill="none">
                <a:moveTo>
                  <a:pt x="4693" y="26177"/>
                </a:moveTo>
                <a:cubicBezTo>
                  <a:pt x="3809" y="26271"/>
                  <a:pt x="2925" y="25993"/>
                  <a:pt x="2160" y="25380"/>
                </a:cubicBezTo>
                <a:moveTo>
                  <a:pt x="6928" y="34899"/>
                </a:moveTo>
                <a:cubicBezTo>
                  <a:pt x="6573" y="35092"/>
                  <a:pt x="6200" y="35220"/>
                  <a:pt x="5820" y="35280"/>
                </a:cubicBezTo>
                <a:moveTo>
                  <a:pt x="16478" y="39090"/>
                </a:moveTo>
                <a:cubicBezTo>
                  <a:pt x="16211" y="38544"/>
                  <a:pt x="15987" y="37961"/>
                  <a:pt x="15810" y="37350"/>
                </a:cubicBezTo>
                <a:moveTo>
                  <a:pt x="28827" y="34751"/>
                </a:moveTo>
                <a:cubicBezTo>
                  <a:pt x="28788" y="35398"/>
                  <a:pt x="28698" y="36038"/>
                  <a:pt x="28560" y="36660"/>
                </a:cubicBezTo>
                <a:moveTo>
                  <a:pt x="34129" y="22954"/>
                </a:moveTo>
                <a:cubicBezTo>
                  <a:pt x="36133" y="24282"/>
                  <a:pt x="37398" y="27058"/>
                  <a:pt x="37380" y="30090"/>
                </a:cubicBezTo>
                <a:moveTo>
                  <a:pt x="41798" y="15354"/>
                </a:move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cubicBezTo>
                  <a:pt x="38379" y="5843"/>
                  <a:pt x="38405" y="6266"/>
                  <a:pt x="38400" y="6690"/>
                </a:cubicBezTo>
                <a:moveTo>
                  <a:pt x="29078" y="3952"/>
                </a:moveTo>
                <a:cubicBezTo>
                  <a:pt x="29267" y="3369"/>
                  <a:pt x="29516" y="2826"/>
                  <a:pt x="29820" y="2340"/>
                </a:cubicBezTo>
                <a:moveTo>
                  <a:pt x="22141" y="4720"/>
                </a:moveTo>
                <a:cubicBezTo>
                  <a:pt x="22218" y="4238"/>
                  <a:pt x="22339" y="3771"/>
                  <a:pt x="22500" y="3330"/>
                </a:cubicBezTo>
                <a:moveTo>
                  <a:pt x="14000" y="5192"/>
                </a:moveTo>
                <a:cubicBezTo>
                  <a:pt x="14472" y="5568"/>
                  <a:pt x="14908" y="6021"/>
                  <a:pt x="15300" y="6540"/>
                </a:cubicBezTo>
                <a:moveTo>
                  <a:pt x="4127" y="15789"/>
                </a:moveTo>
                <a:cubicBezTo>
                  <a:pt x="4024" y="15325"/>
                  <a:pt x="3948" y="14851"/>
                  <a:pt x="3900" y="14370"/>
                </a:cubicBezTo>
              </a:path>
            </a:pathLst>
          </a:custGeom>
          <a:gradFill rotWithShape="1">
            <a:gsLst>
              <a:gs pos="0">
                <a:srgbClr val="CBFFFF"/>
              </a:gs>
              <a:gs pos="100000">
                <a:srgbClr val="B5E5E9"/>
              </a:gs>
            </a:gsLst>
            <a:lin ang="5400000"/>
          </a:gradFill>
          <a:ln w="9525" cap="flat" cmpd="sng">
            <a:solidFill>
              <a:srgbClr val="B6DCDF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9B82441-A7D2-554F-BBF6-8519B2145D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6019800"/>
            <a:ext cx="7391400" cy="304800"/>
          </a:xfrm>
          <a:prstGeom prst="rect">
            <a:avLst/>
          </a:prstGeom>
          <a:solidFill>
            <a:schemeClr val="tx2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" name="Up Arrow 6">
            <a:extLst>
              <a:ext uri="{FF2B5EF4-FFF2-40B4-BE49-F238E27FC236}">
                <a16:creationId xmlns:a16="http://schemas.microsoft.com/office/drawing/2014/main" id="{D835A197-EE5D-CC4E-AA44-06165C3BA0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609600"/>
            <a:ext cx="228600" cy="5410200"/>
          </a:xfrm>
          <a:prstGeom prst="upArrow">
            <a:avLst>
              <a:gd name="adj1" fmla="val 50000"/>
              <a:gd name="adj2" fmla="val 49963"/>
            </a:avLst>
          </a:prstGeom>
          <a:solidFill>
            <a:srgbClr val="00B0F0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8" name="Up Arrow 7">
            <a:extLst>
              <a:ext uri="{FF2B5EF4-FFF2-40B4-BE49-F238E27FC236}">
                <a16:creationId xmlns:a16="http://schemas.microsoft.com/office/drawing/2014/main" id="{3189D2CB-F5A5-0741-88D5-D5EF58901E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0400" y="1295400"/>
            <a:ext cx="228600" cy="2011363"/>
          </a:xfrm>
          <a:prstGeom prst="upArrow">
            <a:avLst>
              <a:gd name="adj1" fmla="val 50000"/>
              <a:gd name="adj2" fmla="val 49981"/>
            </a:avLst>
          </a:prstGeom>
          <a:solidFill>
            <a:srgbClr val="00B0F0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9" name="Up Arrow 8">
            <a:extLst>
              <a:ext uri="{FF2B5EF4-FFF2-40B4-BE49-F238E27FC236}">
                <a16:creationId xmlns:a16="http://schemas.microsoft.com/office/drawing/2014/main" id="{FEBE7B97-17A7-6540-A154-CFC9011761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4572000"/>
            <a:ext cx="323850" cy="1447800"/>
          </a:xfrm>
          <a:prstGeom prst="upArrow">
            <a:avLst>
              <a:gd name="adj1" fmla="val 50000"/>
              <a:gd name="adj2" fmla="val 50004"/>
            </a:avLst>
          </a:prstGeom>
          <a:solidFill>
            <a:srgbClr val="00B0F0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0" name="Up Arrow 9">
            <a:extLst>
              <a:ext uri="{FF2B5EF4-FFF2-40B4-BE49-F238E27FC236}">
                <a16:creationId xmlns:a16="http://schemas.microsoft.com/office/drawing/2014/main" id="{38BD609C-9C01-BC4A-8237-228CCCAED417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7604125" y="4570413"/>
            <a:ext cx="323850" cy="1447800"/>
          </a:xfrm>
          <a:prstGeom prst="upArrow">
            <a:avLst>
              <a:gd name="adj1" fmla="val 50000"/>
              <a:gd name="adj2" fmla="val 50004"/>
            </a:avLst>
          </a:prstGeom>
          <a:solidFill>
            <a:srgbClr val="00B0F0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1" name="Up Arrow 10">
            <a:extLst>
              <a:ext uri="{FF2B5EF4-FFF2-40B4-BE49-F238E27FC236}">
                <a16:creationId xmlns:a16="http://schemas.microsoft.com/office/drawing/2014/main" id="{8C99ED09-B83E-2944-9104-8E4AECF2B9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9125" y="842963"/>
            <a:ext cx="295275" cy="2128837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00B0F0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2" name="Up Arrow 11">
            <a:extLst>
              <a:ext uri="{FF2B5EF4-FFF2-40B4-BE49-F238E27FC236}">
                <a16:creationId xmlns:a16="http://schemas.microsoft.com/office/drawing/2014/main" id="{9402FEE3-EE63-2546-8645-FA537EDB7CA7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4429125" y="3810000"/>
            <a:ext cx="295275" cy="2128838"/>
          </a:xfrm>
          <a:prstGeom prst="upArrow">
            <a:avLst>
              <a:gd name="adj1" fmla="val 36509"/>
              <a:gd name="adj2" fmla="val 50000"/>
            </a:avLst>
          </a:prstGeom>
          <a:solidFill>
            <a:srgbClr val="00B0F0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0665" name="TextBox 12">
            <a:extLst>
              <a:ext uri="{FF2B5EF4-FFF2-40B4-BE49-F238E27FC236}">
                <a16:creationId xmlns:a16="http://schemas.microsoft.com/office/drawing/2014/main" id="{816A882D-153E-8C44-AD20-411389D5B1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3306763"/>
            <a:ext cx="1428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Atmosphere</a:t>
            </a:r>
          </a:p>
        </p:txBody>
      </p:sp>
      <p:sp>
        <p:nvSpPr>
          <p:cNvPr id="70666" name="TextBox 13">
            <a:extLst>
              <a:ext uri="{FF2B5EF4-FFF2-40B4-BE49-F238E27FC236}">
                <a16:creationId xmlns:a16="http://schemas.microsoft.com/office/drawing/2014/main" id="{D282356E-32F8-CE4B-8693-300FBF9B4C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1831" y="308106"/>
            <a:ext cx="38523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dirty="0"/>
              <a:t>Infrared Radiation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5A0F857F-F9F4-2D44-80A0-F1B7ACE721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2133600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Electromagnetic waves range from less than a micron (UV) to hundreds of meters</a:t>
            </a:r>
            <a:b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b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b="1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This range of wavelengths is called the </a:t>
            </a:r>
            <a:r>
              <a:rPr lang="en-US" altLang="en-US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electromagnetic spectrum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itle 1">
            <a:extLst>
              <a:ext uri="{FF2B5EF4-FFF2-40B4-BE49-F238E27FC236}">
                <a16:creationId xmlns:a16="http://schemas.microsoft.com/office/drawing/2014/main" id="{D9051F04-94C1-184E-A392-A49D5114E5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990600"/>
            <a:ext cx="8229600" cy="1143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You are Now Ready to Understand </a:t>
            </a:r>
            <a:r>
              <a:rPr lang="en-US" altLang="en-US" b="1" dirty="0">
                <a:solidFill>
                  <a:srgbClr val="00B050"/>
                </a:solidFill>
                <a:ea typeface="ＭＳ Ｐゴシック" panose="020B0600070205080204" pitchFamily="34" charset="-128"/>
              </a:rPr>
              <a:t>The Greenhouse Effect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019708-F408-564B-A74D-D34849C4E5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2743200"/>
            <a:ext cx="4400550" cy="3091668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97EA740-D10D-6343-BB35-3A8119BFAE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6019800"/>
            <a:ext cx="7391400" cy="304800"/>
          </a:xfrm>
          <a:prstGeom prst="rect">
            <a:avLst/>
          </a:prstGeom>
          <a:solidFill>
            <a:schemeClr val="tx2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" name="Up Arrow 6">
            <a:extLst>
              <a:ext uri="{FF2B5EF4-FFF2-40B4-BE49-F238E27FC236}">
                <a16:creationId xmlns:a16="http://schemas.microsoft.com/office/drawing/2014/main" id="{FCED29F2-9795-AF49-A103-A9E11A5D09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3475" y="609600"/>
            <a:ext cx="593725" cy="5410200"/>
          </a:xfrm>
          <a:prstGeom prst="upArrow">
            <a:avLst>
              <a:gd name="adj1" fmla="val 50000"/>
              <a:gd name="adj2" fmla="val 49949"/>
            </a:avLst>
          </a:prstGeom>
          <a:solidFill>
            <a:srgbClr val="00B0F0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9" name="Up Arrow 8">
            <a:extLst>
              <a:ext uri="{FF2B5EF4-FFF2-40B4-BE49-F238E27FC236}">
                <a16:creationId xmlns:a16="http://schemas.microsoft.com/office/drawing/2014/main" id="{68735071-CD36-2842-972F-964E85BC22EB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981200" y="1066800"/>
            <a:ext cx="566738" cy="4951413"/>
          </a:xfrm>
          <a:prstGeom prst="upArrow">
            <a:avLst>
              <a:gd name="adj1" fmla="val 50000"/>
              <a:gd name="adj2" fmla="val 49953"/>
            </a:avLst>
          </a:prstGeom>
          <a:solidFill>
            <a:srgbClr val="FFFF00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2708" name="TextBox 13">
            <a:extLst>
              <a:ext uri="{FF2B5EF4-FFF2-40B4-BE49-F238E27FC236}">
                <a16:creationId xmlns:a16="http://schemas.microsoft.com/office/drawing/2014/main" id="{4611AA10-9C92-7F45-ABDB-34D3953243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5063" y="1125538"/>
            <a:ext cx="3810000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457200" indent="-457200">
              <a:spcBef>
                <a:spcPct val="0"/>
              </a:spcBef>
            </a:pPr>
            <a:r>
              <a:rPr lang="en-US" altLang="en-US" sz="2800" b="1" dirty="0"/>
              <a:t>Imagine an Earth with no clouds or atmosphere.</a:t>
            </a:r>
          </a:p>
          <a:p>
            <a:pPr marL="457200" indent="-457200">
              <a:spcBef>
                <a:spcPct val="0"/>
              </a:spcBef>
            </a:pPr>
            <a:r>
              <a:rPr lang="en-US" altLang="en-US" sz="2800" b="1" dirty="0"/>
              <a:t>The surface would warm until a balance developed between incoming solar and outgoing IR</a:t>
            </a:r>
          </a:p>
        </p:txBody>
      </p:sp>
      <p:sp>
        <p:nvSpPr>
          <p:cNvPr id="2" name="Sun 1">
            <a:extLst>
              <a:ext uri="{FF2B5EF4-FFF2-40B4-BE49-F238E27FC236}">
                <a16:creationId xmlns:a16="http://schemas.microsoft.com/office/drawing/2014/main" id="{F2A4026E-59AF-0B41-8A30-3837E706AE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4675" y="379413"/>
            <a:ext cx="857250" cy="685800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2710" name="TextBox 2">
            <a:extLst>
              <a:ext uri="{FF2B5EF4-FFF2-40B4-BE49-F238E27FC236}">
                <a16:creationId xmlns:a16="http://schemas.microsoft.com/office/drawing/2014/main" id="{65B1E74C-13A0-F645-A792-0AB7F6B31B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2895600"/>
            <a:ext cx="6842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solar</a:t>
            </a:r>
          </a:p>
        </p:txBody>
      </p:sp>
      <p:sp>
        <p:nvSpPr>
          <p:cNvPr id="72711" name="TextBox 3">
            <a:extLst>
              <a:ext uri="{FF2B5EF4-FFF2-40B4-BE49-F238E27FC236}">
                <a16:creationId xmlns:a16="http://schemas.microsoft.com/office/drawing/2014/main" id="{B33B9712-79EB-F141-8EC4-4731581FC3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7808" y="2895253"/>
            <a:ext cx="981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/>
              <a:t>Infrared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itle 1">
            <a:extLst>
              <a:ext uri="{FF2B5EF4-FFF2-40B4-BE49-F238E27FC236}">
                <a16:creationId xmlns:a16="http://schemas.microsoft.com/office/drawing/2014/main" id="{A2E1E20D-2A72-8F46-B7E7-0CCDA6AF22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685800"/>
            <a:ext cx="8229600" cy="1143000"/>
          </a:xfrm>
        </p:spPr>
        <p:txBody>
          <a:bodyPr/>
          <a:lstStyle/>
          <a:p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A simple calculation shows that such an Earth would end up with an average surface temperature of -18C (0F)</a:t>
            </a:r>
          </a:p>
        </p:txBody>
      </p:sp>
      <p:pic>
        <p:nvPicPr>
          <p:cNvPr id="73730" name="Content Placeholder 4">
            <a:extLst>
              <a:ext uri="{FF2B5EF4-FFF2-40B4-BE49-F238E27FC236}">
                <a16:creationId xmlns:a16="http://schemas.microsoft.com/office/drawing/2014/main" id="{684875F7-7457-9444-A20C-15A78AD67D85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2600" y="2596028"/>
            <a:ext cx="6324600" cy="3561885"/>
          </a:xfrm>
        </p:spPr>
      </p:pic>
      <p:sp>
        <p:nvSpPr>
          <p:cNvPr id="73731" name="TextBox 5">
            <a:extLst>
              <a:ext uri="{FF2B5EF4-FFF2-40B4-BE49-F238E27FC236}">
                <a16:creationId xmlns:a16="http://schemas.microsoft.com/office/drawing/2014/main" id="{E4D11C63-C36C-8E47-8590-0B4C8EFE2D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6175498"/>
            <a:ext cx="20780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/>
              <a:t>Welcome to Miami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le 1">
            <a:extLst>
              <a:ext uri="{FF2B5EF4-FFF2-40B4-BE49-F238E27FC236}">
                <a16:creationId xmlns:a16="http://schemas.microsoft.com/office/drawing/2014/main" id="{BA44DA97-BB03-424B-A35D-F7DE68FD19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1371600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But now add at atmosphere that can absorb and emit in the infrared:  major changes occur!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2CD5D9-A42F-CB41-B5C3-217DB58D05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3733800"/>
            <a:ext cx="3683000" cy="2636018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6164957-6F50-B540-AA3C-238D719B20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6019800"/>
            <a:ext cx="7391400" cy="304800"/>
          </a:xfrm>
          <a:prstGeom prst="rect">
            <a:avLst/>
          </a:prstGeom>
          <a:solidFill>
            <a:schemeClr val="tx2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" name="Up Arrow 6">
            <a:extLst>
              <a:ext uri="{FF2B5EF4-FFF2-40B4-BE49-F238E27FC236}">
                <a16:creationId xmlns:a16="http://schemas.microsoft.com/office/drawing/2014/main" id="{975DD678-5EA0-B14C-872D-B55D3D2FB1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762000"/>
            <a:ext cx="257175" cy="5257800"/>
          </a:xfrm>
          <a:prstGeom prst="upArrow">
            <a:avLst>
              <a:gd name="adj1" fmla="val 50000"/>
              <a:gd name="adj2" fmla="val 49975"/>
            </a:avLst>
          </a:prstGeom>
          <a:solidFill>
            <a:srgbClr val="00B0F0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8" name="Up Arrow 7">
            <a:extLst>
              <a:ext uri="{FF2B5EF4-FFF2-40B4-BE49-F238E27FC236}">
                <a16:creationId xmlns:a16="http://schemas.microsoft.com/office/drawing/2014/main" id="{9B46903C-A119-A345-84F8-CB0173ECA4FE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85800" y="609600"/>
            <a:ext cx="1066800" cy="5408613"/>
          </a:xfrm>
          <a:prstGeom prst="upArrow">
            <a:avLst>
              <a:gd name="adj1" fmla="val 50000"/>
              <a:gd name="adj2" fmla="val 49995"/>
            </a:avLst>
          </a:prstGeom>
          <a:solidFill>
            <a:srgbClr val="FFFF00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1" name="Up Arrow 10">
            <a:extLst>
              <a:ext uri="{FF2B5EF4-FFF2-40B4-BE49-F238E27FC236}">
                <a16:creationId xmlns:a16="http://schemas.microsoft.com/office/drawing/2014/main" id="{06A78014-A27B-9243-9A50-73D5BE01F7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8875" y="697699"/>
            <a:ext cx="677425" cy="2128837"/>
          </a:xfrm>
          <a:prstGeom prst="upArrow">
            <a:avLst>
              <a:gd name="adj1" fmla="val 50000"/>
              <a:gd name="adj2" fmla="val 50005"/>
            </a:avLst>
          </a:prstGeom>
          <a:solidFill>
            <a:srgbClr val="00B0F0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2" name="Up Arrow 11">
            <a:extLst>
              <a:ext uri="{FF2B5EF4-FFF2-40B4-BE49-F238E27FC236}">
                <a16:creationId xmlns:a16="http://schemas.microsoft.com/office/drawing/2014/main" id="{453FD694-C065-1D42-BE8F-F2AFCC8A317F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4872038" y="3824288"/>
            <a:ext cx="676275" cy="2128837"/>
          </a:xfrm>
          <a:prstGeom prst="upArrow">
            <a:avLst>
              <a:gd name="adj1" fmla="val 36509"/>
              <a:gd name="adj2" fmla="val 50002"/>
            </a:avLst>
          </a:prstGeom>
          <a:solidFill>
            <a:srgbClr val="00B0F0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5782" name="TextBox 12">
            <a:extLst>
              <a:ext uri="{FF2B5EF4-FFF2-40B4-BE49-F238E27FC236}">
                <a16:creationId xmlns:a16="http://schemas.microsoft.com/office/drawing/2014/main" id="{B2810C00-2A06-CE4B-BF76-7DAA9F1407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3306763"/>
            <a:ext cx="1428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Atmosphere</a:t>
            </a:r>
          </a:p>
        </p:txBody>
      </p:sp>
      <p:sp>
        <p:nvSpPr>
          <p:cNvPr id="75783" name="TextBox 13">
            <a:extLst>
              <a:ext uri="{FF2B5EF4-FFF2-40B4-BE49-F238E27FC236}">
                <a16:creationId xmlns:a16="http://schemas.microsoft.com/office/drawing/2014/main" id="{BE2D2731-F950-274E-8B2B-A82277B1DF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1033" y="47446"/>
            <a:ext cx="3709735" cy="569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457200" indent="-457200">
              <a:spcBef>
                <a:spcPct val="0"/>
              </a:spcBef>
            </a:pPr>
            <a:r>
              <a:rPr lang="en-US" altLang="en-US" sz="2800" dirty="0"/>
              <a:t>The planet will warm up until the amount coming in from the sun equals IR radiation leaving top of atmosphere.</a:t>
            </a:r>
          </a:p>
          <a:p>
            <a:pPr marL="457200" indent="-457200">
              <a:spcBef>
                <a:spcPct val="0"/>
              </a:spcBef>
            </a:pPr>
            <a:r>
              <a:rPr lang="en-US" altLang="en-US" sz="2800" dirty="0"/>
              <a:t>Top of atmosphere has to be effectively -18C (0F).  Thus, surface must be warmer.</a:t>
            </a:r>
          </a:p>
        </p:txBody>
      </p:sp>
      <p:sp>
        <p:nvSpPr>
          <p:cNvPr id="15" name="Up Arrow 14">
            <a:extLst>
              <a:ext uri="{FF2B5EF4-FFF2-40B4-BE49-F238E27FC236}">
                <a16:creationId xmlns:a16="http://schemas.microsoft.com/office/drawing/2014/main" id="{750AAB49-AAE4-AD4E-B001-5CD534BF17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2425" y="3783013"/>
            <a:ext cx="523875" cy="2128837"/>
          </a:xfrm>
          <a:prstGeom prst="upArrow">
            <a:avLst>
              <a:gd name="adj1" fmla="val 50000"/>
              <a:gd name="adj2" fmla="val 50005"/>
            </a:avLst>
          </a:prstGeom>
          <a:solidFill>
            <a:srgbClr val="00B0F0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89F83D-CBC2-B649-A8FD-FB737307611C}"/>
              </a:ext>
            </a:extLst>
          </p:cNvPr>
          <p:cNvSpPr txBox="1"/>
          <p:nvPr/>
        </p:nvSpPr>
        <p:spPr>
          <a:xfrm>
            <a:off x="857562" y="232396"/>
            <a:ext cx="10246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Solar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30E2A7-4D72-024A-A9EC-AD8CB952D041}"/>
              </a:ext>
            </a:extLst>
          </p:cNvPr>
          <p:cNvSpPr txBox="1"/>
          <p:nvPr/>
        </p:nvSpPr>
        <p:spPr>
          <a:xfrm>
            <a:off x="3610635" y="304800"/>
            <a:ext cx="14253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Infrared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F4C3930-596E-914B-9306-DAD611C9CC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6019800"/>
            <a:ext cx="7391400" cy="304800"/>
          </a:xfrm>
          <a:prstGeom prst="rect">
            <a:avLst/>
          </a:prstGeom>
          <a:solidFill>
            <a:schemeClr val="tx2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" name="Up Arrow 6">
            <a:extLst>
              <a:ext uri="{FF2B5EF4-FFF2-40B4-BE49-F238E27FC236}">
                <a16:creationId xmlns:a16="http://schemas.microsoft.com/office/drawing/2014/main" id="{B7D25F3A-90D6-BE41-AABA-55D09FABF0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762000"/>
            <a:ext cx="257175" cy="5257800"/>
          </a:xfrm>
          <a:prstGeom prst="upArrow">
            <a:avLst>
              <a:gd name="adj1" fmla="val 50000"/>
              <a:gd name="adj2" fmla="val 49975"/>
            </a:avLst>
          </a:prstGeom>
          <a:solidFill>
            <a:srgbClr val="00B0F0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8" name="Up Arrow 7">
            <a:extLst>
              <a:ext uri="{FF2B5EF4-FFF2-40B4-BE49-F238E27FC236}">
                <a16:creationId xmlns:a16="http://schemas.microsoft.com/office/drawing/2014/main" id="{E9F33B25-0AD8-4143-936E-4B8FFCECE5C8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85800" y="609600"/>
            <a:ext cx="1066800" cy="5408613"/>
          </a:xfrm>
          <a:prstGeom prst="upArrow">
            <a:avLst>
              <a:gd name="adj1" fmla="val 50000"/>
              <a:gd name="adj2" fmla="val 49995"/>
            </a:avLst>
          </a:prstGeom>
          <a:solidFill>
            <a:srgbClr val="FFFF00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1" name="Up Arrow 10">
            <a:extLst>
              <a:ext uri="{FF2B5EF4-FFF2-40B4-BE49-F238E27FC236}">
                <a16:creationId xmlns:a16="http://schemas.microsoft.com/office/drawing/2014/main" id="{962FB5A0-6283-DB4A-BCCF-F3615F3D1E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0513" y="798513"/>
            <a:ext cx="523875" cy="2128837"/>
          </a:xfrm>
          <a:prstGeom prst="upArrow">
            <a:avLst>
              <a:gd name="adj1" fmla="val 50000"/>
              <a:gd name="adj2" fmla="val 50005"/>
            </a:avLst>
          </a:prstGeom>
          <a:solidFill>
            <a:srgbClr val="00B0F0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2" name="Up Arrow 11">
            <a:extLst>
              <a:ext uri="{FF2B5EF4-FFF2-40B4-BE49-F238E27FC236}">
                <a16:creationId xmlns:a16="http://schemas.microsoft.com/office/drawing/2014/main" id="{E0212B62-AA67-4447-9029-90AC5B330786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4872038" y="3824288"/>
            <a:ext cx="676275" cy="2128837"/>
          </a:xfrm>
          <a:prstGeom prst="upArrow">
            <a:avLst>
              <a:gd name="adj1" fmla="val 36509"/>
              <a:gd name="adj2" fmla="val 50002"/>
            </a:avLst>
          </a:prstGeom>
          <a:solidFill>
            <a:srgbClr val="00B0F0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6806" name="TextBox 12">
            <a:extLst>
              <a:ext uri="{FF2B5EF4-FFF2-40B4-BE49-F238E27FC236}">
                <a16:creationId xmlns:a16="http://schemas.microsoft.com/office/drawing/2014/main" id="{0FF03766-F1E6-2E47-93B4-B7B2E55128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3306763"/>
            <a:ext cx="1428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Atmosphere</a:t>
            </a:r>
          </a:p>
        </p:txBody>
      </p:sp>
      <p:sp>
        <p:nvSpPr>
          <p:cNvPr id="76807" name="TextBox 13">
            <a:extLst>
              <a:ext uri="{FF2B5EF4-FFF2-40B4-BE49-F238E27FC236}">
                <a16:creationId xmlns:a16="http://schemas.microsoft.com/office/drawing/2014/main" id="{4B32297C-FDDD-8A4E-9B38-4CD229D085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6075" y="301625"/>
            <a:ext cx="3733800" cy="353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/>
              <a:t>The atmosphere absorbs much of the IR leaving the earth and sends a lot back down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/>
              <a:t>The surface has to warm up enough to overcome this return </a:t>
            </a:r>
          </a:p>
        </p:txBody>
      </p:sp>
      <p:sp>
        <p:nvSpPr>
          <p:cNvPr id="15" name="Up Arrow 14">
            <a:extLst>
              <a:ext uri="{FF2B5EF4-FFF2-40B4-BE49-F238E27FC236}">
                <a16:creationId xmlns:a16="http://schemas.microsoft.com/office/drawing/2014/main" id="{A296008B-AE88-3544-AAE8-8EC239FCA5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2425" y="3783013"/>
            <a:ext cx="523875" cy="2128837"/>
          </a:xfrm>
          <a:prstGeom prst="upArrow">
            <a:avLst>
              <a:gd name="adj1" fmla="val 50000"/>
              <a:gd name="adj2" fmla="val 50005"/>
            </a:avLst>
          </a:prstGeom>
          <a:solidFill>
            <a:srgbClr val="00B0F0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itle 1">
            <a:extLst>
              <a:ext uri="{FF2B5EF4-FFF2-40B4-BE49-F238E27FC236}">
                <a16:creationId xmlns:a16="http://schemas.microsoft.com/office/drawing/2014/main" id="{F0CA5DCE-D49B-B449-9D2E-7B54253772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Blankets are like the atmosphere</a:t>
            </a:r>
          </a:p>
        </p:txBody>
      </p:sp>
      <p:pic>
        <p:nvPicPr>
          <p:cNvPr id="79874" name="Content Placeholder 3" descr="91cuAhpzSoS.jpg">
            <a:extLst>
              <a:ext uri="{FF2B5EF4-FFF2-40B4-BE49-F238E27FC236}">
                <a16:creationId xmlns:a16="http://schemas.microsoft.com/office/drawing/2014/main" id="{06CD4EE7-5B98-D846-8A37-1FABA77B6F3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9" b="639"/>
          <a:stretch/>
        </p:blipFill>
        <p:spPr>
          <a:xfrm>
            <a:off x="723900" y="1752599"/>
            <a:ext cx="7696200" cy="3810001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DC89671-CE33-1847-AE4C-3F243A6B6312}"/>
              </a:ext>
            </a:extLst>
          </p:cNvPr>
          <p:cNvSpPr txBox="1"/>
          <p:nvPr/>
        </p:nvSpPr>
        <p:spPr>
          <a:xfrm>
            <a:off x="557823" y="5715000"/>
            <a:ext cx="784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amount of heat transferred through the blanket depends on temperature difference across the blanket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itle 1">
            <a:extLst>
              <a:ext uri="{FF2B5EF4-FFF2-40B4-BE49-F238E27FC236}">
                <a16:creationId xmlns:a16="http://schemas.microsoft.com/office/drawing/2014/main" id="{F3D10898-BD46-4D47-8AE0-E07266CC9D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More blankets = warmer</a:t>
            </a:r>
          </a:p>
        </p:txBody>
      </p:sp>
      <p:pic>
        <p:nvPicPr>
          <p:cNvPr id="80898" name="Content Placeholder 3" descr="downfillblanket.jpg">
            <a:extLst>
              <a:ext uri="{FF2B5EF4-FFF2-40B4-BE49-F238E27FC236}">
                <a16:creationId xmlns:a16="http://schemas.microsoft.com/office/drawing/2014/main" id="{83767299-67C7-A54C-89D5-FD7C2A2F8EB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695" r="-21695"/>
          <a:stretch>
            <a:fillRect/>
          </a:stretch>
        </p:blipFill>
        <p:spPr>
          <a:xfrm>
            <a:off x="-152400" y="1417638"/>
            <a:ext cx="9061450" cy="4983162"/>
          </a:xfr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894C8-8837-ED40-A2B5-8E9BCA57B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How do blankets work?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19C0F0-E204-8E4B-A9FF-5BAE3BB9B1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They make it more difficult for heat to be conducted away from skin.</a:t>
            </a:r>
          </a:p>
          <a:p>
            <a:r>
              <a:rPr lang="en-US" dirty="0"/>
              <a:t>To get a steady state temperature requires the heat transferred from the outside of a blanket must equal what your body is producing.</a:t>
            </a:r>
          </a:p>
          <a:p>
            <a:r>
              <a:rPr lang="en-US" dirty="0"/>
              <a:t>To do so, the temperature inside the blanket, next to your body has to be greater.</a:t>
            </a:r>
          </a:p>
        </p:txBody>
      </p:sp>
    </p:spTree>
    <p:extLst>
      <p:ext uri="{BB962C8B-B14F-4D97-AF65-F5344CB8AC3E}">
        <p14:creationId xmlns:p14="http://schemas.microsoft.com/office/powerpoint/2010/main" val="124665298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Title 1">
            <a:extLst>
              <a:ext uri="{FF2B5EF4-FFF2-40B4-BE49-F238E27FC236}">
                <a16:creationId xmlns:a16="http://schemas.microsoft.com/office/drawing/2014/main" id="{66C77CAF-C5EA-834A-AD28-44E6BA5065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2362200"/>
            <a:ext cx="8229600" cy="1143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With an atmosphere that is active in the infrared, the average surface temperature on Earth becomes 59F!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Known as the greenhouse effect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>
            <a:extLst>
              <a:ext uri="{FF2B5EF4-FFF2-40B4-BE49-F238E27FC236}">
                <a16:creationId xmlns:a16="http://schemas.microsoft.com/office/drawing/2014/main" id="{9473D464-E4B8-5B43-A9BC-A2B84DE7A8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Electromagnetic Spectrum</a:t>
            </a:r>
          </a:p>
        </p:txBody>
      </p:sp>
      <p:pic>
        <p:nvPicPr>
          <p:cNvPr id="21506" name="Content Placeholder 3">
            <a:extLst>
              <a:ext uri="{FF2B5EF4-FFF2-40B4-BE49-F238E27FC236}">
                <a16:creationId xmlns:a16="http://schemas.microsoft.com/office/drawing/2014/main" id="{8C2B4923-E8B2-8B4A-BE69-F5D1A2A9300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39FD1-2F6F-AB44-8633-51BCF011A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899F3E2-006B-4D4E-946B-D74278821AC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40449" b="20225"/>
          <a:stretch/>
        </p:blipFill>
        <p:spPr>
          <a:xfrm>
            <a:off x="1447800" y="2438400"/>
            <a:ext cx="6781800" cy="266700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E5CAFA-CE35-FE44-B67E-22D599CC468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53822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itle 1">
            <a:extLst>
              <a:ext uri="{FF2B5EF4-FFF2-40B4-BE49-F238E27FC236}">
                <a16:creationId xmlns:a16="http://schemas.microsoft.com/office/drawing/2014/main" id="{8E61452D-38FF-F34C-9EBE-E2CE3889BB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No Greenhouse Effect in Greenhouses</a:t>
            </a:r>
          </a:p>
        </p:txBody>
      </p:sp>
      <p:pic>
        <p:nvPicPr>
          <p:cNvPr id="78850" name="Content Placeholder 3" descr="nature-greenhouse-kit-green.jpg">
            <a:extLst>
              <a:ext uri="{FF2B5EF4-FFF2-40B4-BE49-F238E27FC236}">
                <a16:creationId xmlns:a16="http://schemas.microsoft.com/office/drawing/2014/main" id="{76F9CD65-ABB9-8E42-A61B-814BEF35F9A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915" r="-40915"/>
          <a:stretch>
            <a:fillRect/>
          </a:stretch>
        </p:blipFill>
        <p:spPr>
          <a:xfrm>
            <a:off x="-847725" y="1666875"/>
            <a:ext cx="6235700" cy="3429000"/>
          </a:xfrm>
        </p:spPr>
      </p:pic>
      <p:pic>
        <p:nvPicPr>
          <p:cNvPr id="78851" name="Picture 4" descr="greenhouse_2.jpg">
            <a:extLst>
              <a:ext uri="{FF2B5EF4-FFF2-40B4-BE49-F238E27FC236}">
                <a16:creationId xmlns:a16="http://schemas.microsoft.com/office/drawing/2014/main" id="{5D137CE6-8EAE-F641-846F-CA3EDCC505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819400"/>
            <a:ext cx="3784600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2" name="TextBox 1">
            <a:extLst>
              <a:ext uri="{FF2B5EF4-FFF2-40B4-BE49-F238E27FC236}">
                <a16:creationId xmlns:a16="http://schemas.microsoft.com/office/drawing/2014/main" id="{6B7121B1-4D5A-054A-84CC-6A9EB772B1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0" y="5345113"/>
            <a:ext cx="384175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/>
              <a:t>Better name:  </a:t>
            </a:r>
            <a:r>
              <a:rPr lang="en-US" altLang="en-US">
                <a:solidFill>
                  <a:schemeClr val="accent2"/>
                </a:solidFill>
              </a:rPr>
              <a:t>the atmosphere effect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6DBAD-45A5-E54F-9E3D-C1E5353F7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Greenhouses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0FD497-C790-044E-8E4E-89FDCE3B1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Warm by preventing warm air from mixing into atmosphere.</a:t>
            </a:r>
          </a:p>
          <a:p>
            <a:r>
              <a:rPr lang="en-US" dirty="0"/>
              <a:t>Glass lets solar in and IR out. Not a selective absorber like the atmosphere.</a:t>
            </a:r>
          </a:p>
        </p:txBody>
      </p:sp>
      <p:pic>
        <p:nvPicPr>
          <p:cNvPr id="4" name="Picture 4" descr="greenhouse_2.jpg">
            <a:extLst>
              <a:ext uri="{FF2B5EF4-FFF2-40B4-BE49-F238E27FC236}">
                <a16:creationId xmlns:a16="http://schemas.microsoft.com/office/drawing/2014/main" id="{AF3486A1-1B54-B84F-96DD-F42C865892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657600"/>
            <a:ext cx="2946400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992526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11CA8-97CF-2B49-BECE-5CA2A8CD1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Greenhouse Gas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922C8E-A211-F64B-B560-844E767E7C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An atmospheric gas (such as carbon dioxide, water vapor or methane) that absorbs infrared radiation, traps heat in the atmosphere, and thus contributes to warming the atmosphere and surface.</a:t>
            </a:r>
          </a:p>
        </p:txBody>
      </p:sp>
    </p:spTree>
    <p:extLst>
      <p:ext uri="{BB962C8B-B14F-4D97-AF65-F5344CB8AC3E}">
        <p14:creationId xmlns:p14="http://schemas.microsoft.com/office/powerpoint/2010/main" val="334443668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">
            <a:extLst>
              <a:ext uri="{FF2B5EF4-FFF2-40B4-BE49-F238E27FC236}">
                <a16:creationId xmlns:a16="http://schemas.microsoft.com/office/drawing/2014/main" id="{BE430B17-7D3A-2A4C-A443-0EEF6AB591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56673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000090"/>
                </a:solidFill>
                <a:ea typeface="ＭＳ Ｐゴシック" panose="020B0600070205080204" pitchFamily="34" charset="-128"/>
              </a:rPr>
              <a:t>Greenhouse gases that </a:t>
            </a:r>
            <a:r>
              <a:rPr lang="en-US" altLang="ja-JP" b="1" dirty="0">
                <a:solidFill>
                  <a:srgbClr val="000090"/>
                </a:solidFill>
                <a:ea typeface="ＭＳ Ｐゴシック" panose="020B0600070205080204" pitchFamily="34" charset="-128"/>
              </a:rPr>
              <a:t>warm the planet</a:t>
            </a:r>
            <a:endParaRPr lang="en-US" altLang="en-US" b="1" dirty="0">
              <a:solidFill>
                <a:srgbClr val="00009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93186" name="Rectangle 3">
            <a:extLst>
              <a:ext uri="{FF2B5EF4-FFF2-40B4-BE49-F238E27FC236}">
                <a16:creationId xmlns:a16="http://schemas.microsoft.com/office/drawing/2014/main" id="{A6349DB6-AD43-4C44-B083-0D535D696C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55638" y="2133600"/>
            <a:ext cx="4100512" cy="3287712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Carbon Dioxide</a:t>
            </a:r>
          </a:p>
          <a:p>
            <a:pPr eaLnBrk="1" hangingPunct="1"/>
            <a:r>
              <a:rPr lang="en-US" altLang="en-US" sz="4000" b="1" dirty="0">
                <a:ea typeface="ＭＳ Ｐゴシック" panose="020B0600070205080204" pitchFamily="34" charset="-128"/>
              </a:rPr>
              <a:t>Water Vapor</a:t>
            </a:r>
          </a:p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Methane</a:t>
            </a:r>
          </a:p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Nitrous Oxide</a:t>
            </a:r>
          </a:p>
          <a:p>
            <a:pPr eaLnBrk="1" hangingPunct="1"/>
            <a:r>
              <a:rPr lang="en-US" altLang="en-US" sz="4000" b="1" dirty="0">
                <a:ea typeface="ＭＳ Ｐゴシック" panose="020B0600070205080204" pitchFamily="34" charset="-128"/>
              </a:rPr>
              <a:t>… and others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5624B1-545C-2646-8A33-053674D4E3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1395"/>
          <a:stretch/>
        </p:blipFill>
        <p:spPr>
          <a:xfrm>
            <a:off x="5334000" y="1947069"/>
            <a:ext cx="3554256" cy="3962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DC02648-8329-A84C-90F0-21A3E0D92CC2}"/>
              </a:ext>
            </a:extLst>
          </p:cNvPr>
          <p:cNvSpPr txBox="1"/>
          <p:nvPr/>
        </p:nvSpPr>
        <p:spPr>
          <a:xfrm>
            <a:off x="5046343" y="5805266"/>
            <a:ext cx="364631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Water Vapor is the </a:t>
            </a:r>
          </a:p>
          <a:p>
            <a:r>
              <a:rPr lang="en-US" sz="3200" dirty="0"/>
              <a:t>Main One</a:t>
            </a:r>
          </a:p>
        </p:txBody>
      </p:sp>
    </p:spTree>
    <p:extLst>
      <p:ext uri="{BB962C8B-B14F-4D97-AF65-F5344CB8AC3E}">
        <p14:creationId xmlns:p14="http://schemas.microsoft.com/office/powerpoint/2010/main" val="259255817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">
            <a:extLst>
              <a:ext uri="{FF2B5EF4-FFF2-40B4-BE49-F238E27FC236}">
                <a16:creationId xmlns:a16="http://schemas.microsoft.com/office/drawing/2014/main" id="{BE430B17-7D3A-2A4C-A443-0EEF6AB591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3276600" cy="4995862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000090"/>
                </a:solidFill>
                <a:ea typeface="ＭＳ Ｐゴシック" panose="020B0600070205080204" pitchFamily="34" charset="-128"/>
              </a:rPr>
              <a:t>Greenhouse gases that </a:t>
            </a:r>
            <a:r>
              <a:rPr lang="en-US" altLang="ja-JP" b="1" dirty="0">
                <a:solidFill>
                  <a:srgbClr val="000090"/>
                </a:solidFill>
                <a:ea typeface="ＭＳ Ｐゴシック" panose="020B0600070205080204" pitchFamily="34" charset="-128"/>
              </a:rPr>
              <a:t>warm the planet</a:t>
            </a:r>
            <a:endParaRPr lang="en-US" altLang="en-US" b="1" dirty="0">
              <a:solidFill>
                <a:srgbClr val="000090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3297BE0-7374-7347-8F02-B8BF4E5D73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8605"/>
          <a:stretch/>
        </p:blipFill>
        <p:spPr>
          <a:xfrm>
            <a:off x="4267200" y="685800"/>
            <a:ext cx="3860800" cy="5053744"/>
          </a:xfr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Title 1">
            <a:extLst>
              <a:ext uri="{FF2B5EF4-FFF2-40B4-BE49-F238E27FC236}">
                <a16:creationId xmlns:a16="http://schemas.microsoft.com/office/drawing/2014/main" id="{9D63AEB4-91E9-9341-8B25-DF98B874D9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8650" y="274638"/>
            <a:ext cx="8229600" cy="1570037"/>
          </a:xfrm>
        </p:spPr>
        <p:txBody>
          <a:bodyPr/>
          <a:lstStyle/>
          <a:p>
            <a:pPr eaLnBrk="1" hangingPunct="1"/>
            <a:r>
              <a:rPr lang="en-US" altLang="en-US" sz="4000" b="1">
                <a:ea typeface="ＭＳ Ｐゴシック" panose="020B0600070205080204" pitchFamily="34" charset="-128"/>
              </a:rPr>
              <a:t>The basic </a:t>
            </a:r>
            <a:r>
              <a:rPr lang="en-US" altLang="en-US" sz="4000" b="1">
                <a:solidFill>
                  <a:srgbClr val="1F497D"/>
                </a:solidFill>
                <a:ea typeface="ＭＳ Ｐゴシック" panose="020B0600070205080204" pitchFamily="34" charset="-128"/>
              </a:rPr>
              <a:t>physics has been known for a long time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 sz="3200">
                <a:ea typeface="ＭＳ Ｐゴシック" panose="020B0600070205080204" pitchFamily="34" charset="-128"/>
              </a:rPr>
              <a:t>Svante Arrhenius, 1896</a:t>
            </a:r>
          </a:p>
        </p:txBody>
      </p:sp>
      <p:pic>
        <p:nvPicPr>
          <p:cNvPr id="94210" name="Content Placeholder 3" descr="arrhenius.tiff">
            <a:extLst>
              <a:ext uri="{FF2B5EF4-FFF2-40B4-BE49-F238E27FC236}">
                <a16:creationId xmlns:a16="http://schemas.microsoft.com/office/drawing/2014/main" id="{817644F7-35A1-224D-B82A-A7E8BB21E4E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6" b="826"/>
          <a:stretch>
            <a:fillRect/>
          </a:stretch>
        </p:blipFill>
        <p:spPr>
          <a:xfrm>
            <a:off x="628650" y="1965325"/>
            <a:ext cx="8229600" cy="4525963"/>
          </a:xfr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Text Box 2">
            <a:extLst>
              <a:ext uri="{FF2B5EF4-FFF2-40B4-BE49-F238E27FC236}">
                <a16:creationId xmlns:a16="http://schemas.microsoft.com/office/drawing/2014/main" id="{3949A67C-E257-834A-802F-DD7398E02A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2133600"/>
            <a:ext cx="70866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chemeClr val="accent2"/>
                </a:solidFill>
                <a:latin typeface="Times" pitchFamily="2" charset="0"/>
              </a:rPr>
              <a:t>The Issue: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latin typeface="Times" pitchFamily="2" charset="0"/>
              </a:rPr>
              <a:t>Rapidly Rising Greenhouse Gases Due to Mankind</a:t>
            </a:r>
            <a:endParaRPr lang="en-US" altLang="en-US" sz="1800" b="1" dirty="0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3" name="Picture 1">
            <a:extLst>
              <a:ext uri="{FF2B5EF4-FFF2-40B4-BE49-F238E27FC236}">
                <a16:creationId xmlns:a16="http://schemas.microsoft.com/office/drawing/2014/main" id="{CBB1B8A5-1300-114C-BBA8-94BFBC3AEA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0"/>
            <a:ext cx="87391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" name="Picture 2">
            <a:extLst>
              <a:ext uri="{FF2B5EF4-FFF2-40B4-BE49-F238E27FC236}">
                <a16:creationId xmlns:a16="http://schemas.microsoft.com/office/drawing/2014/main" id="{B97C2B51-E529-A34A-88B6-C782995A6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19200"/>
            <a:ext cx="8229600" cy="538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2" name="Text Box 3">
            <a:extLst>
              <a:ext uri="{FF2B5EF4-FFF2-40B4-BE49-F238E27FC236}">
                <a16:creationId xmlns:a16="http://schemas.microsoft.com/office/drawing/2014/main" id="{12984606-8990-E445-AD3E-FC31C5BE23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062" y="228600"/>
            <a:ext cx="763587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Gases Trapped in Ice Gives Us a History of the Gases in the Atmosphere</a:t>
            </a:r>
            <a:endParaRPr lang="en-US" altLang="en-US" sz="1800" b="1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27DBA64F-5756-634B-AFD2-3F9AD3975C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143000"/>
            <a:ext cx="82296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All objects with T&gt; 0 K emit radiation, although some objects are more efficient than others</a:t>
            </a:r>
          </a:p>
        </p:txBody>
      </p:sp>
      <p:sp>
        <p:nvSpPr>
          <p:cNvPr id="22530" name="Content Placeholder 2">
            <a:extLst>
              <a:ext uri="{FF2B5EF4-FFF2-40B4-BE49-F238E27FC236}">
                <a16:creationId xmlns:a16="http://schemas.microsoft.com/office/drawing/2014/main" id="{14AFCB77-64C4-BA43-9458-6616D9CA156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3352800"/>
            <a:ext cx="8001000" cy="3001963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The amount of radiation emitted by an object depends on temperature, with </a:t>
            </a:r>
            <a:r>
              <a:rPr lang="en-US" altLang="en-US" b="1" dirty="0">
                <a:ea typeface="ＭＳ Ｐゴシック" panose="020B0600070205080204" pitchFamily="34" charset="-128"/>
              </a:rPr>
              <a:t>warmer objects emitting more radiation</a:t>
            </a:r>
            <a:r>
              <a:rPr lang="en-US" altLang="en-US" dirty="0">
                <a:ea typeface="ＭＳ Ｐゴシック" panose="020B0600070205080204" pitchFamily="34" charset="-128"/>
              </a:rPr>
              <a:t>.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2">
            <a:extLst>
              <a:ext uri="{FF2B5EF4-FFF2-40B4-BE49-F238E27FC236}">
                <a16:creationId xmlns:a16="http://schemas.microsoft.com/office/drawing/2014/main" id="{1E349FDB-5339-6F4F-B1DA-7E195DFF89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97587" y="2004219"/>
            <a:ext cx="5060950" cy="1858962"/>
          </a:xfrm>
        </p:spPr>
        <p:txBody>
          <a:bodyPr/>
          <a:lstStyle/>
          <a:p>
            <a:pPr eaLnBrk="1" hangingPunct="1"/>
            <a:r>
              <a:rPr lang="en-US" altLang="en-US" b="1" dirty="0">
                <a:ea typeface="ＭＳ Ｐゴシック" panose="020B0600070205080204" pitchFamily="34" charset="-128"/>
              </a:rPr>
              <a:t>The concentrations of a variety of greenhouse gases are increasing</a:t>
            </a:r>
          </a:p>
        </p:txBody>
      </p:sp>
      <p:pic>
        <p:nvPicPr>
          <p:cNvPr id="89091" name="Picture 4" descr="fig2-3">
            <a:extLst>
              <a:ext uri="{FF2B5EF4-FFF2-40B4-BE49-F238E27FC236}">
                <a16:creationId xmlns:a16="http://schemas.microsoft.com/office/drawing/2014/main" id="{4CD8FF92-BE77-BE47-B0D7-50FE9E06E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609600"/>
            <a:ext cx="247015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2">
            <a:extLst>
              <a:ext uri="{FF2B5EF4-FFF2-40B4-BE49-F238E27FC236}">
                <a16:creationId xmlns:a16="http://schemas.microsoft.com/office/drawing/2014/main" id="{8584CDD0-F136-B845-865C-64E23473B2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838200"/>
            <a:ext cx="4191000" cy="4906963"/>
          </a:xfrm>
        </p:spPr>
        <p:txBody>
          <a:bodyPr/>
          <a:lstStyle/>
          <a:p>
            <a:r>
              <a:rPr lang="en-US" altLang="en-US" dirty="0">
                <a:solidFill>
                  <a:schemeClr val="hlink"/>
                </a:solidFill>
                <a:ea typeface="ＭＳ Ｐゴシック" panose="020B0600070205080204" pitchFamily="34" charset="-128"/>
              </a:rPr>
              <a:t>The issue:  future increases in CO2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91138" name="Picture 4" descr="12">
            <a:extLst>
              <a:ext uri="{FF2B5EF4-FFF2-40B4-BE49-F238E27FC236}">
                <a16:creationId xmlns:a16="http://schemas.microsoft.com/office/drawing/2014/main" id="{4AAA6E96-49C5-414C-82A4-3AB849CD7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81000"/>
            <a:ext cx="4084638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2">
            <a:extLst>
              <a:ext uri="{FF2B5EF4-FFF2-40B4-BE49-F238E27FC236}">
                <a16:creationId xmlns:a16="http://schemas.microsoft.com/office/drawing/2014/main" id="{73387580-6A79-BB43-912A-1ABEA77AB7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But it is worse than that…</a:t>
            </a:r>
          </a:p>
        </p:txBody>
      </p:sp>
      <p:sp>
        <p:nvSpPr>
          <p:cNvPr id="95234" name="Rectangle 3">
            <a:extLst>
              <a:ext uri="{FF2B5EF4-FFF2-40B4-BE49-F238E27FC236}">
                <a16:creationId xmlns:a16="http://schemas.microsoft.com/office/drawing/2014/main" id="{0F1E1F23-0F86-0248-95B9-C67DAA31FD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There are a number of natural “amplifiers” of mankind’s emission of greenhouse gases.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The warming due to increased carbon dioxide, methane, and other anthropogenic greenhouse gases </a:t>
            </a:r>
            <a:r>
              <a:rPr lang="en-US" altLang="en-US" b="1">
                <a:ea typeface="ＭＳ Ｐゴシック" panose="020B0600070205080204" pitchFamily="34" charset="-128"/>
              </a:rPr>
              <a:t>will cause more water to be evaporated from the earth’s oceans</a:t>
            </a:r>
            <a:r>
              <a:rPr lang="en-US" altLang="en-US">
                <a:ea typeface="ＭＳ Ｐゴシック" panose="020B0600070205080204" pitchFamily="34" charset="-128"/>
              </a:rPr>
              <a:t>.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2">
            <a:extLst>
              <a:ext uri="{FF2B5EF4-FFF2-40B4-BE49-F238E27FC236}">
                <a16:creationId xmlns:a16="http://schemas.microsoft.com/office/drawing/2014/main" id="{267C1CE7-3626-5D4B-8E64-E0EF3F9116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More Water Vapor</a:t>
            </a:r>
          </a:p>
        </p:txBody>
      </p:sp>
      <p:sp>
        <p:nvSpPr>
          <p:cNvPr id="97282" name="Rectangle 3">
            <a:extLst>
              <a:ext uri="{FF2B5EF4-FFF2-40B4-BE49-F238E27FC236}">
                <a16:creationId xmlns:a16="http://schemas.microsoft.com/office/drawing/2014/main" id="{85D86AA3-1A62-CA49-9A0B-30168AC86D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914400"/>
            <a:ext cx="8382000" cy="35052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The amount of evaporation increases with temperature.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The amount of water vapor air can contain increases rapidly with temperature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Water vapor is the most potent greenhouse gas and thus causes even MORE warming.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This is caused a </a:t>
            </a:r>
            <a:r>
              <a:rPr lang="en-US" altLang="en-US" b="1" u="sng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positive feedback</a:t>
            </a: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.</a:t>
            </a:r>
          </a:p>
        </p:txBody>
      </p:sp>
      <p:pic>
        <p:nvPicPr>
          <p:cNvPr id="97283" name="Picture 4">
            <a:extLst>
              <a:ext uri="{FF2B5EF4-FFF2-40B4-BE49-F238E27FC236}">
                <a16:creationId xmlns:a16="http://schemas.microsoft.com/office/drawing/2014/main" id="{B698AD31-F08D-2F4E-BBC8-233D50824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800600"/>
            <a:ext cx="2362200" cy="189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2">
            <a:extLst>
              <a:ext uri="{FF2B5EF4-FFF2-40B4-BE49-F238E27FC236}">
                <a16:creationId xmlns:a16="http://schemas.microsoft.com/office/drawing/2014/main" id="{1697F5D6-8D36-B54E-954E-F5CE88D8A0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4114800" cy="1249363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But it  gets 	 even worse…</a:t>
            </a:r>
          </a:p>
        </p:txBody>
      </p:sp>
      <p:sp>
        <p:nvSpPr>
          <p:cNvPr id="99330" name="Rectangle 3">
            <a:extLst>
              <a:ext uri="{FF2B5EF4-FFF2-40B4-BE49-F238E27FC236}">
                <a16:creationId xmlns:a16="http://schemas.microsoft.com/office/drawing/2014/main" id="{DDA27620-790C-244E-B6BC-CB2958A859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2209801"/>
            <a:ext cx="8458200" cy="4114800"/>
          </a:xfrm>
        </p:spPr>
        <p:txBody>
          <a:bodyPr/>
          <a:lstStyle/>
          <a:p>
            <a:pPr eaLnBrk="1" hangingPunct="1"/>
            <a:r>
              <a:rPr lang="en-US" altLang="en-US" sz="2800" dirty="0">
                <a:ea typeface="ＭＳ Ｐゴシック" panose="020B0600070205080204" pitchFamily="34" charset="-128"/>
              </a:rPr>
              <a:t>Warming temperatures melt snow and ice.</a:t>
            </a:r>
          </a:p>
          <a:p>
            <a:pPr eaLnBrk="1" hangingPunct="1"/>
            <a:r>
              <a:rPr lang="en-US" altLang="en-US" sz="2800" dirty="0">
                <a:ea typeface="ＭＳ Ｐゴシック" panose="020B0600070205080204" pitchFamily="34" charset="-128"/>
              </a:rPr>
              <a:t>Snow and ice help cool the planet because they reflect much of the sun’s radiation.</a:t>
            </a:r>
          </a:p>
          <a:p>
            <a:pPr eaLnBrk="1" hangingPunct="1"/>
            <a:r>
              <a:rPr lang="en-US" altLang="en-US" sz="2800" dirty="0">
                <a:ea typeface="ＭＳ Ｐゴシック" panose="020B0600070205080204" pitchFamily="34" charset="-128"/>
              </a:rPr>
              <a:t>As the snow and ice sheets melt, less radiation is reflected to space and more is absorbed.</a:t>
            </a:r>
          </a:p>
          <a:p>
            <a:pPr eaLnBrk="1" hangingPunct="1"/>
            <a:r>
              <a:rPr lang="en-US" altLang="en-US" sz="2800" dirty="0">
                <a:ea typeface="ＭＳ Ｐゴシック" panose="020B0600070205080204" pitchFamily="34" charset="-128"/>
              </a:rPr>
              <a:t>Thus, the earth gets warmer, which melts more snow.</a:t>
            </a:r>
          </a:p>
          <a:p>
            <a:pPr eaLnBrk="1" hangingPunct="1"/>
            <a:r>
              <a:rPr lang="en-US" altLang="en-US" sz="2800" b="1" dirty="0">
                <a:ea typeface="ＭＳ Ｐゴシック" panose="020B0600070205080204" pitchFamily="34" charset="-128"/>
              </a:rPr>
              <a:t>Another positive feedback!</a:t>
            </a:r>
          </a:p>
        </p:txBody>
      </p:sp>
      <p:pic>
        <p:nvPicPr>
          <p:cNvPr id="99331" name="Picture 4">
            <a:extLst>
              <a:ext uri="{FF2B5EF4-FFF2-40B4-BE49-F238E27FC236}">
                <a16:creationId xmlns:a16="http://schemas.microsoft.com/office/drawing/2014/main" id="{CAD15A0E-F5F1-A540-B443-6645F9EBA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04800"/>
            <a:ext cx="236220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7" name="Picture 1">
            <a:extLst>
              <a:ext uri="{FF2B5EF4-FFF2-40B4-BE49-F238E27FC236}">
                <a16:creationId xmlns:a16="http://schemas.microsoft.com/office/drawing/2014/main" id="{A36BE35C-8C96-C34B-A218-13D91F0852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19200"/>
            <a:ext cx="8542338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2">
            <a:extLst>
              <a:ext uri="{FF2B5EF4-FFF2-40B4-BE49-F238E27FC236}">
                <a16:creationId xmlns:a16="http://schemas.microsoft.com/office/drawing/2014/main" id="{15BA6ADE-96BB-014C-828E-3DFF82863C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b="1">
                <a:solidFill>
                  <a:schemeClr val="accent2"/>
                </a:solidFill>
                <a:ea typeface="ＭＳ Ｐゴシック" panose="020B0600070205080204" pitchFamily="34" charset="-128"/>
              </a:rPr>
              <a:t>The Technology of Climate Prediction</a:t>
            </a:r>
          </a:p>
        </p:txBody>
      </p:sp>
      <p:sp>
        <p:nvSpPr>
          <p:cNvPr id="103426" name="Rectangle 3">
            <a:extLst>
              <a:ext uri="{FF2B5EF4-FFF2-40B4-BE49-F238E27FC236}">
                <a16:creationId xmlns:a16="http://schemas.microsoft.com/office/drawing/2014/main" id="{B465347A-EFE7-D747-AFF7-1AFA3085DC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752600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Atmospheric scientists use complex climate prediction models…called </a:t>
            </a:r>
            <a:r>
              <a:rPr lang="en-US" altLang="en-US" sz="28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General Circulation Models  or Global Climate Models (GCMs)</a:t>
            </a:r>
            <a:r>
              <a:rPr lang="en-US" altLang="en-US" sz="2800" dirty="0">
                <a:ea typeface="ＭＳ Ｐゴシック" panose="020B0600070205080204" pitchFamily="34" charset="-128"/>
              </a:rPr>
              <a:t>…to predict the future climate. 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These models are similar to weather forecast models, but allow the gases in the atmosphere to change.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They also simulate the evolution of the oceans.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Known as </a:t>
            </a:r>
            <a:r>
              <a:rPr lang="en-US" altLang="en-US" sz="2800" b="1" dirty="0">
                <a:ea typeface="ＭＳ Ｐゴシック" panose="020B0600070205080204" pitchFamily="34" charset="-128"/>
              </a:rPr>
              <a:t>coupled atmosphere-ocean GCMs</a:t>
            </a:r>
            <a:r>
              <a:rPr lang="en-US" altLang="en-US" sz="2800" dirty="0">
                <a:ea typeface="ＭＳ Ｐゴシック" panose="020B0600070205080204" pitchFamily="34" charset="-128"/>
              </a:rPr>
              <a:t>.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Title 1">
            <a:extLst>
              <a:ext uri="{FF2B5EF4-FFF2-40B4-BE49-F238E27FC236}">
                <a16:creationId xmlns:a16="http://schemas.microsoft.com/office/drawing/2014/main" id="{379A91D3-FDF7-1E49-8755-7CB131519C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Technology</a:t>
            </a:r>
          </a:p>
        </p:txBody>
      </p:sp>
      <p:sp>
        <p:nvSpPr>
          <p:cNvPr id="105474" name="Content Placeholder 2">
            <a:extLst>
              <a:ext uri="{FF2B5EF4-FFF2-40B4-BE49-F238E27FC236}">
                <a16:creationId xmlns:a16="http://schemas.microsoft.com/office/drawing/2014/main" id="{2375EEF5-9428-3142-9987-16CD9FCA358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Have to make assumptions about the future emission of greenhouse gases by mankind…</a:t>
            </a:r>
            <a:r>
              <a:rPr lang="en-US" altLang="en-US" u="sng" dirty="0">
                <a:ea typeface="ＭＳ Ｐゴシック" panose="020B0600070205080204" pitchFamily="34" charset="-128"/>
              </a:rPr>
              <a:t>a major uncertainty</a:t>
            </a:r>
            <a:r>
              <a:rPr lang="en-US" altLang="en-US" dirty="0">
                <a:ea typeface="ＭＳ Ｐゴシック" panose="020B0600070205080204" pitchFamily="34" charset="-128"/>
              </a:rPr>
              <a:t>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These models are imperfect and cannot exactly replicate the current climate….but they are getting better each year.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2">
            <a:extLst>
              <a:ext uri="{FF2B5EF4-FFF2-40B4-BE49-F238E27FC236}">
                <a16:creationId xmlns:a16="http://schemas.microsoft.com/office/drawing/2014/main" id="{0C87584F-4A90-DA4D-9248-33DF0FC8C4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Technology</a:t>
            </a:r>
          </a:p>
        </p:txBody>
      </p:sp>
      <p:sp>
        <p:nvSpPr>
          <p:cNvPr id="106498" name="Rectangle 3">
            <a:extLst>
              <a:ext uri="{FF2B5EF4-FFF2-40B4-BE49-F238E27FC236}">
                <a16:creationId xmlns:a16="http://schemas.microsoft.com/office/drawing/2014/main" id="{B13003D5-7651-F047-9B9F-4403215DFC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Use some of the largest supercomputers in the world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Today run at typical grids spacings of 100-150 km</a:t>
            </a:r>
          </a:p>
        </p:txBody>
      </p:sp>
      <p:pic>
        <p:nvPicPr>
          <p:cNvPr id="106499" name="Picture 4" descr="supercomputer">
            <a:extLst>
              <a:ext uri="{FF2B5EF4-FFF2-40B4-BE49-F238E27FC236}">
                <a16:creationId xmlns:a16="http://schemas.microsoft.com/office/drawing/2014/main" id="{66ACDBCA-2272-974E-9E0C-3F19D5906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505200"/>
            <a:ext cx="406082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Title 1">
            <a:extLst>
              <a:ext uri="{FF2B5EF4-FFF2-40B4-BE49-F238E27FC236}">
                <a16:creationId xmlns:a16="http://schemas.microsoft.com/office/drawing/2014/main" id="{9B7D4EC3-B1D2-F14C-9EE9-3E619770FD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69913" y="7620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1F497D"/>
                </a:solidFill>
                <a:ea typeface="ＭＳ Ｐゴシック" panose="020B0600070205080204" pitchFamily="34" charset="-128"/>
              </a:rPr>
              <a:t>Global climate models are too coarse to simulate regional effects.</a:t>
            </a:r>
          </a:p>
        </p:txBody>
      </p:sp>
      <p:pic>
        <p:nvPicPr>
          <p:cNvPr id="107522" name="Picture 3">
            <a:extLst>
              <a:ext uri="{FF2B5EF4-FFF2-40B4-BE49-F238E27FC236}">
                <a16:creationId xmlns:a16="http://schemas.microsoft.com/office/drawing/2014/main" id="{B4A68110-19C3-3444-9974-7D83211FBC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3" y="2784475"/>
            <a:ext cx="7959725" cy="377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3" name="TextBox 5">
            <a:extLst>
              <a:ext uri="{FF2B5EF4-FFF2-40B4-BE49-F238E27FC236}">
                <a16:creationId xmlns:a16="http://schemas.microsoft.com/office/drawing/2014/main" id="{CAE5B7AB-5EBE-574D-8B0B-49C504171E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6850" y="2414588"/>
            <a:ext cx="2425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Climate Model Terrain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>
            <a:extLst>
              <a:ext uri="{FF2B5EF4-FFF2-40B4-BE49-F238E27FC236}">
                <a16:creationId xmlns:a16="http://schemas.microsoft.com/office/drawing/2014/main" id="{115BF836-4208-BA44-8CF2-B408D5D4B7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274638"/>
            <a:ext cx="89154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Which Shouldn’t Surprise Anyone</a:t>
            </a:r>
          </a:p>
        </p:txBody>
      </p:sp>
      <p:pic>
        <p:nvPicPr>
          <p:cNvPr id="23554" name="Content Placeholder 8" descr="A fire place and a stove top oven next to a fireplace&#10;&#10;Description automatically generated">
            <a:extLst>
              <a:ext uri="{FF2B5EF4-FFF2-40B4-BE49-F238E27FC236}">
                <a16:creationId xmlns:a16="http://schemas.microsoft.com/office/drawing/2014/main" id="{664AB059-DAF8-EC4B-A85F-5814F672446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2">
            <a:extLst>
              <a:ext uri="{FF2B5EF4-FFF2-40B4-BE49-F238E27FC236}">
                <a16:creationId xmlns:a16="http://schemas.microsoft.com/office/drawing/2014/main" id="{350C35FE-3AD4-6945-804E-9DFA19DDB2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0813" cy="1141413"/>
          </a:xfrm>
        </p:spPr>
        <p:txBody>
          <a:bodyPr lIns="92160" tIns="46080" rIns="92160" bIns="46080"/>
          <a:lstStyle/>
          <a:p>
            <a:pPr defTabSz="457200" eaLnBrk="1" hangingPunct="1">
              <a:buSzPct val="99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en-US" sz="3600">
                <a:solidFill>
                  <a:schemeClr val="bg1"/>
                </a:solidFill>
                <a:ea typeface="ＭＳ Ｐゴシック" panose="020B0600070205080204" pitchFamily="34" charset="-128"/>
              </a:rPr>
              <a:t>Details on Current Study: GCM</a:t>
            </a:r>
            <a:endParaRPr lang="en-GB" altLang="en-US" sz="3600">
              <a:ea typeface="ＭＳ Ｐゴシック" panose="020B0600070205080204" pitchFamily="34" charset="-128"/>
            </a:endParaRPr>
          </a:p>
        </p:txBody>
      </p:sp>
      <p:pic>
        <p:nvPicPr>
          <p:cNvPr id="108546" name="Picture 3">
            <a:extLst>
              <a:ext uri="{FF2B5EF4-FFF2-40B4-BE49-F238E27FC236}">
                <a16:creationId xmlns:a16="http://schemas.microsoft.com/office/drawing/2014/main" id="{45A8D398-4055-E04F-A7CD-F97E0BDEB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452563"/>
            <a:ext cx="6096000" cy="527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47" name="Text Box 4">
            <a:extLst>
              <a:ext uri="{FF2B5EF4-FFF2-40B4-BE49-F238E27FC236}">
                <a16:creationId xmlns:a16="http://schemas.microsoft.com/office/drawing/2014/main" id="{F725A947-C7A0-6C4D-9CB8-EB0BE67980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838200"/>
            <a:ext cx="230028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160" tIns="46080" rIns="92160" bIns="46080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GB" altLang="en-US" sz="2400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GB" altLang="en-US" sz="240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8548" name="Text Box 5">
            <a:extLst>
              <a:ext uri="{FF2B5EF4-FFF2-40B4-BE49-F238E27FC236}">
                <a16:creationId xmlns:a16="http://schemas.microsoft.com/office/drawing/2014/main" id="{5EA0A36E-E1A3-384C-82D4-02992A3ECE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6324600"/>
            <a:ext cx="1552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bg1"/>
                </a:solidFill>
                <a:latin typeface="Times New Roman" panose="02020603050405020304" pitchFamily="18" charset="0"/>
              </a:rPr>
              <a:t>IPCC Report, 2001</a:t>
            </a:r>
          </a:p>
        </p:txBody>
      </p:sp>
      <p:sp>
        <p:nvSpPr>
          <p:cNvPr id="108549" name="Text Box 6">
            <a:extLst>
              <a:ext uri="{FF2B5EF4-FFF2-40B4-BE49-F238E27FC236}">
                <a16:creationId xmlns:a16="http://schemas.microsoft.com/office/drawing/2014/main" id="{A6EA8350-8F2D-8546-A827-70B916495A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6523038"/>
            <a:ext cx="1768475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bg1"/>
                </a:solidFill>
                <a:latin typeface="Times New Roman" panose="02020603050405020304" pitchFamily="18" charset="0"/>
              </a:rPr>
              <a:t>IPCC Report, 2001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08550" name="Rectangle 7">
            <a:extLst>
              <a:ext uri="{FF2B5EF4-FFF2-40B4-BE49-F238E27FC236}">
                <a16:creationId xmlns:a16="http://schemas.microsoft.com/office/drawing/2014/main" id="{EDE5B881-FC84-5245-A707-DD6B207081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371600" y="395288"/>
            <a:ext cx="7848600" cy="8382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What will happen to greenhouse gases in the future?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Title 1">
            <a:extLst>
              <a:ext uri="{FF2B5EF4-FFF2-40B4-BE49-F238E27FC236}">
                <a16:creationId xmlns:a16="http://schemas.microsoft.com/office/drawing/2014/main" id="{03F5A1DF-7418-3140-9D01-782C83E538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Representative Concentration Pathways (RCP)</a:t>
            </a:r>
          </a:p>
        </p:txBody>
      </p:sp>
      <p:pic>
        <p:nvPicPr>
          <p:cNvPr id="110594" name="Content Placeholder 3">
            <a:extLst>
              <a:ext uri="{FF2B5EF4-FFF2-40B4-BE49-F238E27FC236}">
                <a16:creationId xmlns:a16="http://schemas.microsoft.com/office/drawing/2014/main" id="{9922506E-1E60-394C-B7AE-45A37FABCAA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50975" y="1600200"/>
            <a:ext cx="6242050" cy="4525963"/>
          </a:xfrm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Title 1">
            <a:extLst>
              <a:ext uri="{FF2B5EF4-FFF2-40B4-BE49-F238E27FC236}">
                <a16:creationId xmlns:a16="http://schemas.microsoft.com/office/drawing/2014/main" id="{3BDE9428-0111-FB4B-8106-3F9B9B7CA4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533400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Representative Concentration Pathway (RCP) Impacts</a:t>
            </a:r>
          </a:p>
        </p:txBody>
      </p:sp>
      <p:pic>
        <p:nvPicPr>
          <p:cNvPr id="111618" name="Content Placeholder 3">
            <a:extLst>
              <a:ext uri="{FF2B5EF4-FFF2-40B4-BE49-F238E27FC236}">
                <a16:creationId xmlns:a16="http://schemas.microsoft.com/office/drawing/2014/main" id="{4BD97506-45E8-8E47-934F-119BE4FD534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38400" y="1981200"/>
            <a:ext cx="4762500" cy="4025900"/>
          </a:xfrm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5" name="Picture 2">
            <a:extLst>
              <a:ext uri="{FF2B5EF4-FFF2-40B4-BE49-F238E27FC236}">
                <a16:creationId xmlns:a16="http://schemas.microsoft.com/office/drawing/2014/main" id="{CEB944C2-839D-0B4D-A825-D236675E5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" r="3484" b="21204"/>
          <a:stretch>
            <a:fillRect/>
          </a:stretch>
        </p:blipFill>
        <p:spPr bwMode="auto">
          <a:xfrm>
            <a:off x="0" y="365125"/>
            <a:ext cx="8639175" cy="649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86" name="Rectangle 3">
            <a:extLst>
              <a:ext uri="{FF2B5EF4-FFF2-40B4-BE49-F238E27FC236}">
                <a16:creationId xmlns:a16="http://schemas.microsoft.com/office/drawing/2014/main" id="{0861911B-3DD1-0648-B21F-DB4DE8E817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588" y="-15875"/>
            <a:ext cx="40624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" pitchFamily="2" charset="0"/>
              </a:rPr>
              <a:t>IPCC.AR4.2007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E6689-DFF1-6148-921B-86F68EFC8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Some Warming is Guaranteed No Matter What We Do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36C550-6083-6D45-B236-3E4F817F8B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atmosphere has not caught up with the greenhouse gases that are in the atmosphere now.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A74914-9622-1F4F-B29C-4523BED04D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3456875"/>
            <a:ext cx="3797300" cy="285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03955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Title 1">
            <a:extLst>
              <a:ext uri="{FF2B5EF4-FFF2-40B4-BE49-F238E27FC236}">
                <a16:creationId xmlns:a16="http://schemas.microsoft.com/office/drawing/2014/main" id="{D4E012CD-5AD7-7845-BF44-E0D9D3164D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Global Warming is NOT Uniform</a:t>
            </a:r>
          </a:p>
        </p:txBody>
      </p:sp>
      <p:sp>
        <p:nvSpPr>
          <p:cNvPr id="124930" name="Content Placeholder 2">
            <a:extLst>
              <a:ext uri="{FF2B5EF4-FFF2-40B4-BE49-F238E27FC236}">
                <a16:creationId xmlns:a16="http://schemas.microsoft.com/office/drawing/2014/main" id="{23C271BF-0221-9C41-BA8B-E53A6ADF759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Arctic warms up the most for a number of reasons, including the melting of sea ice.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Continents warm up more than oceans.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Eastern oceans up less than western oceans.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In general, the dry areas (e.g., the SW) will get drier and wet areas (e.g., British Columbia) will get wetter.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2">
            <a:extLst>
              <a:ext uri="{FF2B5EF4-FFF2-40B4-BE49-F238E27FC236}">
                <a16:creationId xmlns:a16="http://schemas.microsoft.com/office/drawing/2014/main" id="{B6B81016-AB2F-2942-A7EE-CEC4598B14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200">
                <a:ea typeface="ＭＳ Ｐゴシック" panose="020B0600070205080204" pitchFamily="34" charset="-128"/>
              </a:rPr>
              <a:t>Sample Climate Model Output for 2100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22882" name="Picture 3">
            <a:extLst>
              <a:ext uri="{FF2B5EF4-FFF2-40B4-BE49-F238E27FC236}">
                <a16:creationId xmlns:a16="http://schemas.microsoft.com/office/drawing/2014/main" id="{D610BA32-E7DD-2546-B7D7-51FE97444A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2" t="2420" r="10262" b="18146"/>
          <a:stretch>
            <a:fillRect/>
          </a:stretch>
        </p:blipFill>
        <p:spPr bwMode="auto">
          <a:xfrm>
            <a:off x="858838" y="1219200"/>
            <a:ext cx="7570787" cy="534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3" name="Picture 2">
            <a:extLst>
              <a:ext uri="{FF2B5EF4-FFF2-40B4-BE49-F238E27FC236}">
                <a16:creationId xmlns:a16="http://schemas.microsoft.com/office/drawing/2014/main" id="{4E277435-B6B9-2746-8275-F04F19859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587" y="1287573"/>
            <a:ext cx="6553200" cy="5143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54" name="Text Box 3">
            <a:extLst>
              <a:ext uri="{FF2B5EF4-FFF2-40B4-BE49-F238E27FC236}">
                <a16:creationId xmlns:a16="http://schemas.microsoft.com/office/drawing/2014/main" id="{8FA9403D-A7C8-3146-ADB7-1464394111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56845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endParaRPr lang="en-GB" altLang="en-US" sz="2400"/>
          </a:p>
        </p:txBody>
      </p:sp>
      <p:sp>
        <p:nvSpPr>
          <p:cNvPr id="125955" name="Text Box 4">
            <a:extLst>
              <a:ext uri="{FF2B5EF4-FFF2-40B4-BE49-F238E27FC236}">
                <a16:creationId xmlns:a16="http://schemas.microsoft.com/office/drawing/2014/main" id="{1EAE8B93-239A-3A43-AC82-4FF12DC98B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6858000"/>
          </a:xfrm>
          <a:noFill/>
        </p:spPr>
        <p:txBody>
          <a:bodyPr/>
          <a:lstStyle/>
          <a:p>
            <a:pPr eaLnBrk="1" hangingPunct="1">
              <a:buFontTx/>
              <a:buNone/>
            </a:pPr>
            <a:endParaRPr lang="en-US" altLang="en-US">
              <a:latin typeface="TimesNewRomanPSMT" panose="02020603050405020304" pitchFamily="18" charset="0"/>
              <a:ea typeface="ＭＳ Ｐゴシック" panose="020B0600070205080204" pitchFamily="34" charset="-128"/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25956" name="Text Box 5">
            <a:extLst>
              <a:ext uri="{FF2B5EF4-FFF2-40B4-BE49-F238E27FC236}">
                <a16:creationId xmlns:a16="http://schemas.microsoft.com/office/drawing/2014/main" id="{79FA3ED0-DA1F-1840-B7E1-6372DD4CB8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1537368"/>
            <a:ext cx="2262187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CH" altLang="en-US" sz="2400" dirty="0" err="1">
                <a:solidFill>
                  <a:srgbClr val="F1002C"/>
                </a:solidFill>
              </a:rPr>
              <a:t>Projected</a:t>
            </a:r>
            <a:r>
              <a:rPr lang="fr-CH" altLang="en-US" sz="2400" dirty="0">
                <a:solidFill>
                  <a:srgbClr val="F1002C"/>
                </a:solidFill>
              </a:rPr>
              <a:t> </a:t>
            </a:r>
            <a:r>
              <a:rPr lang="fr-CH" altLang="en-US" sz="2400" dirty="0" err="1">
                <a:solidFill>
                  <a:srgbClr val="F1002C"/>
                </a:solidFill>
              </a:rPr>
              <a:t>warming</a:t>
            </a:r>
            <a:endParaRPr lang="fr-CH" altLang="en-US" sz="2400" dirty="0">
              <a:solidFill>
                <a:srgbClr val="F1002C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CH" altLang="en-US" sz="2400" dirty="0">
                <a:solidFill>
                  <a:srgbClr val="F1002C"/>
                </a:solidFill>
              </a:rPr>
              <a:t>i</a:t>
            </a:r>
            <a:r>
              <a:rPr lang="en-US" altLang="en-US" sz="2400" dirty="0">
                <a:solidFill>
                  <a:srgbClr val="F1002C"/>
                </a:solidFill>
              </a:rPr>
              <a:t>n the 21st century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1002C"/>
                </a:solidFill>
              </a:rPr>
              <a:t>expected to be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1002C"/>
                </a:solidFill>
              </a:rPr>
              <a:t>greatest over land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1002C"/>
                </a:solidFill>
              </a:rPr>
              <a:t>and over high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1002C"/>
                </a:solidFill>
              </a:rPr>
              <a:t>northern latitudes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rgbClr val="F1002C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CH" altLang="en-US" sz="2400" dirty="0">
              <a:solidFill>
                <a:srgbClr val="F1002C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chemeClr val="bg1"/>
              </a:solidFill>
            </a:endParaRPr>
          </a:p>
        </p:txBody>
      </p:sp>
      <p:sp>
        <p:nvSpPr>
          <p:cNvPr id="125957" name="Rectangle 6">
            <a:extLst>
              <a:ext uri="{FF2B5EF4-FFF2-40B4-BE49-F238E27FC236}">
                <a16:creationId xmlns:a16="http://schemas.microsoft.com/office/drawing/2014/main" id="{E8BEB2F8-C935-F046-9D71-0A8989BC4F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" y="282756"/>
            <a:ext cx="8991600" cy="746125"/>
          </a:xfrm>
          <a:noFill/>
        </p:spPr>
        <p:txBody>
          <a:bodyPr/>
          <a:lstStyle/>
          <a:p>
            <a:pPr eaLnBrk="1" hangingPunct="1"/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Projections of Future Changes in Climate</a:t>
            </a:r>
          </a:p>
        </p:txBody>
      </p:sp>
    </p:spTree>
  </p:cSld>
  <p:clrMapOvr>
    <a:masterClrMapping/>
  </p:clrMapOvr>
  <p:transition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2">
            <a:extLst>
              <a:ext uri="{FF2B5EF4-FFF2-40B4-BE49-F238E27FC236}">
                <a16:creationId xmlns:a16="http://schemas.microsoft.com/office/drawing/2014/main" id="{36A9F792-92C8-B24C-A26A-ADF81E6374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533400"/>
            <a:ext cx="8763000" cy="1143000"/>
          </a:xfrm>
        </p:spPr>
        <p:txBody>
          <a:bodyPr/>
          <a:lstStyle/>
          <a:p>
            <a:pPr eaLnBrk="1" hangingPunct="1"/>
            <a:r>
              <a:rPr lang="en-US" altLang="en-US" sz="3600" b="1">
                <a:solidFill>
                  <a:schemeClr val="accent2"/>
                </a:solidFill>
                <a:ea typeface="ＭＳ Ｐゴシック" panose="020B0600070205080204" pitchFamily="34" charset="-128"/>
              </a:rPr>
              <a:t>Precipitation: Subtropics Drier, Midlatitudes/Polar Regions/Equatorial Tropics Moisten</a:t>
            </a:r>
          </a:p>
        </p:txBody>
      </p:sp>
      <p:sp>
        <p:nvSpPr>
          <p:cNvPr id="128002" name="Rectangle 3">
            <a:extLst>
              <a:ext uri="{FF2B5EF4-FFF2-40B4-BE49-F238E27FC236}">
                <a16:creationId xmlns:a16="http://schemas.microsoft.com/office/drawing/2014/main" id="{D6CD3D74-3DF4-1541-94BA-470A634A62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43000" y="5105400"/>
            <a:ext cx="8229600" cy="4525963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Change during this century, A2 scenario</a:t>
            </a:r>
          </a:p>
        </p:txBody>
      </p:sp>
      <p:pic>
        <p:nvPicPr>
          <p:cNvPr id="128003" name="Picture 4" descr="fig3-3">
            <a:extLst>
              <a:ext uri="{FF2B5EF4-FFF2-40B4-BE49-F238E27FC236}">
                <a16:creationId xmlns:a16="http://schemas.microsoft.com/office/drawing/2014/main" id="{E969AA21-B95E-B34C-9DC8-2169E5E6BB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2273300"/>
            <a:ext cx="7848600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04" name="Text Box 5">
            <a:extLst>
              <a:ext uri="{FF2B5EF4-FFF2-40B4-BE49-F238E27FC236}">
                <a16:creationId xmlns:a16="http://schemas.microsoft.com/office/drawing/2014/main" id="{E183697F-AEE7-0C43-BBDD-B15D5784D0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8125" y="4456113"/>
            <a:ext cx="8509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Winter</a:t>
            </a:r>
          </a:p>
        </p:txBody>
      </p:sp>
      <p:sp>
        <p:nvSpPr>
          <p:cNvPr id="128005" name="Text Box 6">
            <a:extLst>
              <a:ext uri="{FF2B5EF4-FFF2-40B4-BE49-F238E27FC236}">
                <a16:creationId xmlns:a16="http://schemas.microsoft.com/office/drawing/2014/main" id="{B7334DEA-D95D-2C43-B598-7AF44588D6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4419600"/>
            <a:ext cx="1047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Summer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Title 1">
            <a:extLst>
              <a:ext uri="{FF2B5EF4-FFF2-40B4-BE49-F238E27FC236}">
                <a16:creationId xmlns:a16="http://schemas.microsoft.com/office/drawing/2014/main" id="{4A424BEC-A702-6940-AD97-35A6AF256D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rgbClr val="10253F"/>
                </a:solidFill>
                <a:ea typeface="ＭＳ Ｐゴシック" panose="020B0600070205080204" pitchFamily="34" charset="-128"/>
              </a:rPr>
              <a:t>Uncertainty</a:t>
            </a:r>
          </a:p>
        </p:txBody>
      </p:sp>
      <p:sp>
        <p:nvSpPr>
          <p:cNvPr id="132098" name="Content Placeholder 2">
            <a:extLst>
              <a:ext uri="{FF2B5EF4-FFF2-40B4-BE49-F238E27FC236}">
                <a16:creationId xmlns:a16="http://schemas.microsoft.com/office/drawing/2014/main" id="{2615C047-0487-AF4D-B072-3392C0640F7A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3600" b="1" dirty="0">
                <a:ea typeface="ＭＳ Ｐゴシック" panose="020B0600070205080204" pitchFamily="34" charset="-128"/>
              </a:rPr>
              <a:t>Considerable </a:t>
            </a:r>
            <a:r>
              <a:rPr lang="en-US" altLang="en-US" sz="3600" dirty="0">
                <a:ea typeface="ＭＳ Ｐゴシック" panose="020B0600070205080204" pitchFamily="34" charset="-128"/>
              </a:rPr>
              <a:t>uncertainty regarding </a:t>
            </a:r>
            <a:r>
              <a:rPr lang="en-US" altLang="en-US" sz="3600" u="sng" dirty="0">
                <a:ea typeface="ＭＳ Ｐゴシック" panose="020B0600070205080204" pitchFamily="34" charset="-128"/>
              </a:rPr>
              <a:t>global</a:t>
            </a:r>
            <a:r>
              <a:rPr lang="en-US" altLang="en-US" sz="3600" dirty="0">
                <a:ea typeface="ＭＳ Ｐゴシック" panose="020B0600070205080204" pitchFamily="34" charset="-128"/>
              </a:rPr>
              <a:t> temperature changes (roughly 1.5 to 4 C)</a:t>
            </a:r>
          </a:p>
          <a:p>
            <a:r>
              <a:rPr lang="en-US" altLang="en-US" sz="3600" u="sng" dirty="0">
                <a:ea typeface="ＭＳ Ｐゴシック" panose="020B0600070205080204" pitchFamily="34" charset="-128"/>
              </a:rPr>
              <a:t>Even more uncertainty for local changes</a:t>
            </a:r>
          </a:p>
          <a:p>
            <a:r>
              <a:rPr lang="en-US" altLang="en-US" sz="3600" b="1" dirty="0">
                <a:ea typeface="ＭＳ Ｐゴシック" panose="020B0600070205080204" pitchFamily="34" charset="-128"/>
              </a:rPr>
              <a:t>Uncertainty has not lessened much even with decades of research.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1741</TotalTime>
  <Words>3485</Words>
  <Application>Microsoft Macintosh PowerPoint</Application>
  <PresentationFormat>On-screen Show (4:3)</PresentationFormat>
  <Paragraphs>399</Paragraphs>
  <Slides>163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163</vt:i4>
      </vt:variant>
    </vt:vector>
  </HeadingPairs>
  <TitlesOfParts>
    <vt:vector size="171" baseType="lpstr">
      <vt:lpstr>ＭＳ Ｐゴシック</vt:lpstr>
      <vt:lpstr>Arial</vt:lpstr>
      <vt:lpstr>Calibri</vt:lpstr>
      <vt:lpstr>Symbol</vt:lpstr>
      <vt:lpstr>Times</vt:lpstr>
      <vt:lpstr>Times New Roman</vt:lpstr>
      <vt:lpstr>TimesNewRomanPSMT</vt:lpstr>
      <vt:lpstr>Default Design</vt:lpstr>
      <vt:lpstr>Radiation Atmospheric Sciences 101 Winter 2020</vt:lpstr>
      <vt:lpstr>Radiation</vt:lpstr>
      <vt:lpstr>Radiation</vt:lpstr>
      <vt:lpstr>Definition</vt:lpstr>
      <vt:lpstr>Electromagnetic Waves Vary by Wavelength</vt:lpstr>
      <vt:lpstr>Electromagnetic waves range from less than a micron (UV) to hundreds of meters  This range of wavelengths is called the electromagnetic spectrum</vt:lpstr>
      <vt:lpstr>Electromagnetic Spectrum</vt:lpstr>
      <vt:lpstr>All objects with T&gt; 0 K emit radiation, although some objects are more efficient than others</vt:lpstr>
      <vt:lpstr>Which Shouldn’t Surprise Anyone</vt:lpstr>
      <vt:lpstr>Stefan—Boltzman Law</vt:lpstr>
      <vt:lpstr>The amount of radiation emitted by an object varies by wavelength. Characteristic shape of this variation </vt:lpstr>
      <vt:lpstr>Wien’s Law</vt:lpstr>
      <vt:lpstr>PowerPoint Presentation</vt:lpstr>
      <vt:lpstr>Wien’s Law</vt:lpstr>
      <vt:lpstr>Earth Versus Sun Emission</vt:lpstr>
      <vt:lpstr>To summarize</vt:lpstr>
      <vt:lpstr>What about lightbulbs?</vt:lpstr>
      <vt:lpstr>Why traditional light bulbs are inefficient</vt:lpstr>
      <vt:lpstr>Kirchoff’s Law and Black Bodies</vt:lpstr>
      <vt:lpstr>Kirchoff’s Law</vt:lpstr>
      <vt:lpstr>No light reflected back.</vt:lpstr>
      <vt:lpstr>An object can be a blackbody at some wavelengths but not in others</vt:lpstr>
      <vt:lpstr>Snow</vt:lpstr>
      <vt:lpstr>Why tree wells?</vt:lpstr>
      <vt:lpstr>Why Tree Wells?</vt:lpstr>
      <vt:lpstr>Clouds?</vt:lpstr>
      <vt:lpstr>Visible image—solar reflected off clouds and surface</vt:lpstr>
      <vt:lpstr>Snow and clouds are selective absorbers and emitters, acting like blackbodies at some wavelengths but not in others. </vt:lpstr>
      <vt:lpstr>The atmosphere is relatively transparent in the visible:  an atmospheric window region</vt:lpstr>
      <vt:lpstr>PowerPoint Presentation</vt:lpstr>
      <vt:lpstr>More complicated picture in the infrared (IR)</vt:lpstr>
      <vt:lpstr>IR satellite imagery is mainly in a window region in the IR (roughly 8-12 microns)</vt:lpstr>
      <vt:lpstr>PowerPoint Presentation</vt:lpstr>
      <vt:lpstr>There is one satellite image that is NOT in a window region:  the Water Vapor Image (6-7 micron)</vt:lpstr>
      <vt:lpstr>Solar Radiation</vt:lpstr>
      <vt:lpstr>The temperature of the Sun is ~6000K and thus the max radiation is in the visible part of the spectrum (~.4-.7 microns)</vt:lpstr>
      <vt:lpstr>The solar constant</vt:lpstr>
      <vt:lpstr>Solar emissions varies slightly due to variation in sunspots</vt:lpstr>
      <vt:lpstr>Sunspots Vary on ~ 11 year cycle</vt:lpstr>
      <vt:lpstr>Solar radiation Varies With Sunset Cycle</vt:lpstr>
      <vt:lpstr>The Amounts of Solar Radiation that reaches the top of the earths atmosphere depends on:</vt:lpstr>
      <vt:lpstr>(1) Distance to the sun varies!</vt:lpstr>
      <vt:lpstr>Solar Radiation Spreads Out With Distance.  Thus intensity weakens with distance</vt:lpstr>
      <vt:lpstr>(2) Angle of incidence of the solar beam changes</vt:lpstr>
      <vt:lpstr>Larger angle, less intensity. Same radiation is spread over more area and thus less intense</vt:lpstr>
      <vt:lpstr>What changes the angle of incidence and thus intensity of solar radiation? </vt:lpstr>
      <vt:lpstr>Variation in solar incidence angle caused by changes in latitude, season, time of day</vt:lpstr>
      <vt:lpstr>Situation at the Equinox</vt:lpstr>
      <vt:lpstr>21°N</vt:lpstr>
      <vt:lpstr>Season Changes Sun Angle and Thus Intensity</vt:lpstr>
      <vt:lpstr>Seasonal Changes</vt:lpstr>
      <vt:lpstr>Diurnal Changes (Time of Day</vt:lpstr>
      <vt:lpstr>PowerPoint Presentation</vt:lpstr>
      <vt:lpstr>The earth’s orbital parameters change over tens of thousands of years.  Changes solar radiation and how it varies over the year.   Results in ice ages and more.</vt:lpstr>
      <vt:lpstr>The amount of solar radiation reaching the surface is affected by the atmospheric, clouds and particles</vt:lpstr>
      <vt:lpstr>PowerPoint Presentation</vt:lpstr>
      <vt:lpstr>So, we know what is coming in (solar radiation).    What is going out?</vt:lpstr>
      <vt:lpstr>  Mainly infrared radiation (IR)!    Why mainly IR?  Because the earth/atmosphere is much cooler than the sun, the maximum emission is around 10 microns…in middle of the IR portion of the spectrum</vt:lpstr>
      <vt:lpstr>PowerPoint Presentation</vt:lpstr>
      <vt:lpstr>You are Now Ready to Understand The Greenhouse Effect</vt:lpstr>
      <vt:lpstr>PowerPoint Presentation</vt:lpstr>
      <vt:lpstr>A simple calculation shows that such an Earth would end up with an average surface temperature of -18C (0F)</vt:lpstr>
      <vt:lpstr>But now add at atmosphere that can absorb and emit in the infrared:  major changes occur!</vt:lpstr>
      <vt:lpstr>PowerPoint Presentation</vt:lpstr>
      <vt:lpstr>PowerPoint Presentation</vt:lpstr>
      <vt:lpstr>Blankets are like the atmosphere</vt:lpstr>
      <vt:lpstr>More blankets = warmer</vt:lpstr>
      <vt:lpstr>How do blankets work?</vt:lpstr>
      <vt:lpstr>With an atmosphere that is active in the infrared, the average surface temperature on Earth becomes 59F! Known as the greenhouse effect</vt:lpstr>
      <vt:lpstr>PowerPoint Presentation</vt:lpstr>
      <vt:lpstr>No Greenhouse Effect in Greenhouses</vt:lpstr>
      <vt:lpstr>Greenhouses</vt:lpstr>
      <vt:lpstr>Greenhouse Gas</vt:lpstr>
      <vt:lpstr>Greenhouse gases that warm the planet</vt:lpstr>
      <vt:lpstr>Greenhouse gases that warm the planet</vt:lpstr>
      <vt:lpstr>The basic physics has been known for a long time Svante Arrhenius, 1896</vt:lpstr>
      <vt:lpstr>PowerPoint Presentation</vt:lpstr>
      <vt:lpstr>PowerPoint Presentation</vt:lpstr>
      <vt:lpstr>PowerPoint Presentation</vt:lpstr>
      <vt:lpstr>The concentrations of a variety of greenhouse gases are increasing</vt:lpstr>
      <vt:lpstr>The issue:  future increases in CO2</vt:lpstr>
      <vt:lpstr>But it is worse than that…</vt:lpstr>
      <vt:lpstr>More Water Vapor</vt:lpstr>
      <vt:lpstr>But it  gets   even worse…</vt:lpstr>
      <vt:lpstr>PowerPoint Presentation</vt:lpstr>
      <vt:lpstr>The Technology of Climate Prediction</vt:lpstr>
      <vt:lpstr>Technology</vt:lpstr>
      <vt:lpstr>Technology</vt:lpstr>
      <vt:lpstr>Global climate models are too coarse to simulate regional effects.</vt:lpstr>
      <vt:lpstr>Details on Current Study: GCM</vt:lpstr>
      <vt:lpstr>Representative Concentration Pathways (RCP)</vt:lpstr>
      <vt:lpstr>Representative Concentration Pathway (RCP) Impacts</vt:lpstr>
      <vt:lpstr>PowerPoint Presentation</vt:lpstr>
      <vt:lpstr>Some Warming is Guaranteed No Matter What We Do</vt:lpstr>
      <vt:lpstr>Global Warming is NOT Uniform</vt:lpstr>
      <vt:lpstr>Sample Climate Model Output for 2100</vt:lpstr>
      <vt:lpstr>Projections of Future Changes in Climate</vt:lpstr>
      <vt:lpstr>Precipitation: Subtropics Drier, Midlatitudes/Polar Regions/Equatorial Tropics Moisten</vt:lpstr>
      <vt:lpstr>Uncertainty</vt:lpstr>
      <vt:lpstr>GCMs don’t necessarily agree.  There is uncertainty</vt:lpstr>
      <vt:lpstr>Considering a large ensemble of forecasts</vt:lpstr>
      <vt:lpstr>Climate Change in the NW</vt:lpstr>
      <vt:lpstr>The Pacific Decadal Oscillation: A Mode of Natural Variability</vt:lpstr>
      <vt:lpstr>Seattle Snow</vt:lpstr>
      <vt:lpstr>NOAA temperature observations over the NW</vt:lpstr>
      <vt:lpstr>Warming in the Northwest</vt:lpstr>
      <vt:lpstr>PowerPoint Presentation</vt:lpstr>
      <vt:lpstr>Cascade snowpack hasn’t changed in the last 30 years</vt:lpstr>
      <vt:lpstr>Future of the Northwest</vt:lpstr>
      <vt:lpstr>PowerPoint Presentation</vt:lpstr>
      <vt:lpstr>PowerPoint Presentation</vt:lpstr>
      <vt:lpstr>PowerPoint Presentation</vt:lpstr>
      <vt:lpstr>Why banded structure of warming? Loss of snow</vt:lpstr>
      <vt:lpstr>Temperature Increase will be Exponential Not Linear</vt:lpstr>
      <vt:lpstr>PowerPoint Presentation</vt:lpstr>
      <vt:lpstr>PowerPoint Presentation</vt:lpstr>
      <vt:lpstr>PowerPoint Presentation</vt:lpstr>
      <vt:lpstr>PowerPoint Presentation</vt:lpstr>
      <vt:lpstr>Another issue: more extreme precipitation and flooding</vt:lpstr>
      <vt:lpstr>Super Atmospheric Rivers</vt:lpstr>
      <vt:lpstr>A.K.A.:  Pineapple Express</vt:lpstr>
      <vt:lpstr>When atmospheric rivers hit our terrain, intense precipitation falls</vt:lpstr>
      <vt:lpstr>Global warming will intensify atmospheric rivers</vt:lpstr>
      <vt:lpstr>Flooding Potential Increases</vt:lpstr>
      <vt:lpstr>Change in annual streamflow timing</vt:lpstr>
      <vt:lpstr>Northwest Windstorms</vt:lpstr>
      <vt:lpstr>Northwest Windstorms</vt:lpstr>
      <vt:lpstr>Number of times per year winds exceed a high-wind threshold (DJF) at Seattle for several simulations</vt:lpstr>
      <vt:lpstr>Why windstorms do not intensity?  Horizontal temperature gradient weakens</vt:lpstr>
      <vt:lpstr>Sea Level Rise</vt:lpstr>
      <vt:lpstr>Sea Level Rise</vt:lpstr>
      <vt:lpstr>PowerPoint Presentation</vt:lpstr>
      <vt:lpstr>Slow Rise (2 mm a year, 8 inches a century)</vt:lpstr>
      <vt:lpstr> Northwest Wildfires and Climate</vt:lpstr>
      <vt:lpstr>More fires in the early 20th century followed by suppression</vt:lpstr>
      <vt:lpstr>Increasing Risk of Major Wildfires</vt:lpstr>
      <vt:lpstr>Increasing Wildfire Risks</vt:lpstr>
      <vt:lpstr>Interestingly, a prime sign of human-inspired increase of CO2 in climate is the cooling of the upper atmosphere.</vt:lpstr>
      <vt:lpstr>More CO2 in the upper atmosphere produces more emission to space.</vt:lpstr>
      <vt:lpstr>Can We Predict Climate When We Can’t Forecast Next Week’s Weather?</vt:lpstr>
      <vt:lpstr>PowerPoint Presentation</vt:lpstr>
      <vt:lpstr>In weather prediction we forecast the exact state of the atmosphere at some time in the future</vt:lpstr>
      <vt:lpstr>In Climate Prediction we DON’T do this.</vt:lpstr>
      <vt:lpstr>Two important points</vt:lpstr>
      <vt:lpstr>Two Points</vt:lpstr>
      <vt:lpstr>How to deal with global warming?</vt:lpstr>
      <vt:lpstr>Geoengineering?</vt:lpstr>
      <vt:lpstr>But even without human-caused greenhouse warming the earth’s climate would change</vt:lpstr>
      <vt:lpstr>Milankovitch Cycles</vt:lpstr>
      <vt:lpstr>Eccentricity of Earth’s Orbit</vt:lpstr>
      <vt:lpstr>Obliquity and Precession</vt:lpstr>
      <vt:lpstr> </vt:lpstr>
      <vt:lpstr>PowerPoint Presentation</vt:lpstr>
      <vt:lpstr>PowerPoint Presentation</vt:lpstr>
      <vt:lpstr>Periodic Ice Ages</vt:lpstr>
      <vt:lpstr>PowerPoint Presentation</vt:lpstr>
      <vt:lpstr>Can We Stop the Next Ice Age?</vt:lpstr>
      <vt:lpstr>Human-forced (anthropogenic) climate change has already affected our region</vt:lpstr>
      <vt:lpstr>Massive Irrigation in Eastern WA</vt:lpstr>
      <vt:lpstr>The result:  cooling of 1-4F and higher humidity</vt:lpstr>
      <vt:lpstr>Plowed fields:  More Eastern WA dust storms</vt:lpstr>
      <vt:lpstr>Seattle’s urban core is 2-10F warmer due to concrete and buildings</vt:lpstr>
      <vt:lpstr>The End</vt:lpstr>
    </vt:vector>
  </TitlesOfParts>
  <Company>LMP Media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Andrew Levine</dc:creator>
  <cp:lastModifiedBy>Cliff Mass</cp:lastModifiedBy>
  <cp:revision>156</cp:revision>
  <dcterms:created xsi:type="dcterms:W3CDTF">2013-11-13T17:24:55Z</dcterms:created>
  <dcterms:modified xsi:type="dcterms:W3CDTF">2020-02-13T19:08:47Z</dcterms:modified>
</cp:coreProperties>
</file>