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4"/>
  </p:notesMasterIdLst>
  <p:handoutMasterIdLst>
    <p:handoutMasterId r:id="rId165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450" r:id="rId14"/>
    <p:sldId id="449" r:id="rId15"/>
    <p:sldId id="431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298" r:id="rId25"/>
    <p:sldId id="373" r:id="rId26"/>
    <p:sldId id="459" r:id="rId27"/>
    <p:sldId id="536" r:id="rId28"/>
    <p:sldId id="460" r:id="rId29"/>
    <p:sldId id="461" r:id="rId30"/>
    <p:sldId id="526" r:id="rId31"/>
    <p:sldId id="462" r:id="rId32"/>
    <p:sldId id="463" r:id="rId33"/>
    <p:sldId id="527" r:id="rId34"/>
    <p:sldId id="477" r:id="rId35"/>
    <p:sldId id="465" r:id="rId36"/>
    <p:sldId id="466" r:id="rId37"/>
    <p:sldId id="478" r:id="rId38"/>
    <p:sldId id="299" r:id="rId39"/>
    <p:sldId id="301" r:id="rId40"/>
    <p:sldId id="300" r:id="rId41"/>
    <p:sldId id="467" r:id="rId42"/>
    <p:sldId id="468" r:id="rId43"/>
    <p:sldId id="528" r:id="rId44"/>
    <p:sldId id="469" r:id="rId45"/>
    <p:sldId id="470" r:id="rId46"/>
    <p:sldId id="529" r:id="rId47"/>
    <p:sldId id="471" r:id="rId48"/>
    <p:sldId id="472" r:id="rId49"/>
    <p:sldId id="537" r:id="rId50"/>
    <p:sldId id="473" r:id="rId51"/>
    <p:sldId id="474" r:id="rId52"/>
    <p:sldId id="475" r:id="rId53"/>
    <p:sldId id="533" r:id="rId54"/>
    <p:sldId id="476" r:id="rId55"/>
    <p:sldId id="479" r:id="rId56"/>
    <p:sldId id="538" r:id="rId57"/>
    <p:sldId id="530" r:id="rId58"/>
    <p:sldId id="480" r:id="rId59"/>
    <p:sldId id="481" r:id="rId60"/>
    <p:sldId id="414" r:id="rId61"/>
    <p:sldId id="483" r:id="rId62"/>
    <p:sldId id="484" r:id="rId63"/>
    <p:sldId id="482" r:id="rId64"/>
    <p:sldId id="485" r:id="rId65"/>
    <p:sldId id="375" r:id="rId66"/>
    <p:sldId id="376" r:id="rId67"/>
    <p:sldId id="539" r:id="rId68"/>
    <p:sldId id="487" r:id="rId69"/>
    <p:sldId id="540" r:id="rId70"/>
    <p:sldId id="374" r:id="rId71"/>
    <p:sldId id="531" r:id="rId72"/>
    <p:sldId id="532" r:id="rId73"/>
    <p:sldId id="541" r:id="rId74"/>
    <p:sldId id="542" r:id="rId75"/>
    <p:sldId id="491" r:id="rId76"/>
    <p:sldId id="492" r:id="rId77"/>
    <p:sldId id="309" r:id="rId78"/>
    <p:sldId id="310" r:id="rId79"/>
    <p:sldId id="312" r:id="rId80"/>
    <p:sldId id="364" r:id="rId81"/>
    <p:sldId id="384" r:id="rId82"/>
    <p:sldId id="313" r:id="rId83"/>
    <p:sldId id="314" r:id="rId84"/>
    <p:sldId id="315" r:id="rId85"/>
    <p:sldId id="316" r:id="rId86"/>
    <p:sldId id="322" r:id="rId87"/>
    <p:sldId id="433" r:id="rId88"/>
    <p:sldId id="435" r:id="rId89"/>
    <p:sldId id="387" r:id="rId90"/>
    <p:sldId id="488" r:id="rId91"/>
    <p:sldId id="543" r:id="rId92"/>
    <p:sldId id="434" r:id="rId93"/>
    <p:sldId id="534" r:id="rId94"/>
    <p:sldId id="415" r:id="rId95"/>
    <p:sldId id="326" r:id="rId96"/>
    <p:sldId id="366" r:id="rId97"/>
    <p:sldId id="416" r:id="rId98"/>
    <p:sldId id="436" r:id="rId99"/>
    <p:sldId id="437" r:id="rId100"/>
    <p:sldId id="418" r:id="rId101"/>
    <p:sldId id="489" r:id="rId102"/>
    <p:sldId id="490" r:id="rId103"/>
    <p:sldId id="274" r:id="rId104"/>
    <p:sldId id="419" r:id="rId105"/>
    <p:sldId id="420" r:id="rId106"/>
    <p:sldId id="391" r:id="rId107"/>
    <p:sldId id="328" r:id="rId108"/>
    <p:sldId id="544" r:id="rId109"/>
    <p:sldId id="329" r:id="rId110"/>
    <p:sldId id="330" r:id="rId111"/>
    <p:sldId id="331" r:id="rId112"/>
    <p:sldId id="505" r:id="rId113"/>
    <p:sldId id="504" r:id="rId114"/>
    <p:sldId id="333" r:id="rId115"/>
    <p:sldId id="398" r:id="rId116"/>
    <p:sldId id="493" r:id="rId117"/>
    <p:sldId id="399" r:id="rId118"/>
    <p:sldId id="494" r:id="rId119"/>
    <p:sldId id="495" r:id="rId120"/>
    <p:sldId id="496" r:id="rId121"/>
    <p:sldId id="497" r:id="rId122"/>
    <p:sldId id="498" r:id="rId123"/>
    <p:sldId id="499" r:id="rId124"/>
    <p:sldId id="506" r:id="rId125"/>
    <p:sldId id="501" r:id="rId126"/>
    <p:sldId id="502" r:id="rId127"/>
    <p:sldId id="503" r:id="rId128"/>
    <p:sldId id="500" r:id="rId129"/>
    <p:sldId id="507" r:id="rId130"/>
    <p:sldId id="510" r:id="rId131"/>
    <p:sldId id="508" r:id="rId132"/>
    <p:sldId id="509" r:id="rId133"/>
    <p:sldId id="511" r:id="rId134"/>
    <p:sldId id="512" r:id="rId135"/>
    <p:sldId id="513" r:id="rId136"/>
    <p:sldId id="514" r:id="rId137"/>
    <p:sldId id="515" r:id="rId138"/>
    <p:sldId id="516" r:id="rId139"/>
    <p:sldId id="400" r:id="rId140"/>
    <p:sldId id="401" r:id="rId141"/>
    <p:sldId id="402" r:id="rId142"/>
    <p:sldId id="403" r:id="rId143"/>
    <p:sldId id="343" r:id="rId144"/>
    <p:sldId id="535" r:id="rId145"/>
    <p:sldId id="517" r:id="rId146"/>
    <p:sldId id="518" r:id="rId147"/>
    <p:sldId id="362" r:id="rId148"/>
    <p:sldId id="421" r:id="rId149"/>
    <p:sldId id="367" r:id="rId150"/>
    <p:sldId id="368" r:id="rId151"/>
    <p:sldId id="347" r:id="rId152"/>
    <p:sldId id="422" r:id="rId153"/>
    <p:sldId id="412" r:id="rId154"/>
    <p:sldId id="370" r:id="rId155"/>
    <p:sldId id="371" r:id="rId156"/>
    <p:sldId id="372" r:id="rId157"/>
    <p:sldId id="519" r:id="rId158"/>
    <p:sldId id="520" r:id="rId159"/>
    <p:sldId id="521" r:id="rId160"/>
    <p:sldId id="522" r:id="rId161"/>
    <p:sldId id="523" r:id="rId162"/>
    <p:sldId id="411" r:id="rId1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96"/>
    <p:restoredTop sz="94694"/>
  </p:normalViewPr>
  <p:slideViewPr>
    <p:cSldViewPr>
      <p:cViewPr varScale="1">
        <p:scale>
          <a:sx n="121" d="100"/>
          <a:sy n="121" d="100"/>
        </p:scale>
        <p:origin x="131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11/9/20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95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96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105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110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111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9017278-9D23-8045-8230-0285F4E6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7E2F4-3239-4446-9B6C-88244882C8EB}" type="slidenum">
              <a:rPr lang="en-US" altLang="en-US" smtClean="0"/>
              <a:pPr>
                <a:spcBef>
                  <a:spcPct val="0"/>
                </a:spcBef>
              </a:pPr>
              <a:t>143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9EBAC6-C4B9-984F-BBCB-6F35CA6F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F48940FC-2037-D243-8821-A9EDCE643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147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149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150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151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Autumn </a:t>
            </a:r>
            <a:r>
              <a:rPr lang="en-US" altLang="en-US" dirty="0">
                <a:ea typeface="ＭＳ Ｐゴシック" panose="020B0600070205080204" pitchFamily="34" charset="-128"/>
              </a:rPr>
              <a:t>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Where 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 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warming has proceeded on and off for the past century, with short-term ups and downs due to natural variability 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3366FF"/>
                </a:solidFill>
                <a:ea typeface="ＭＳ Ｐゴシック" panose="020B0600070205080204" pitchFamily="34" charset="-128"/>
              </a:rPr>
              <a:t>NWS 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39942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A63232B-C593-8949-8B79-D5C59471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3" y="1201738"/>
            <a:ext cx="7888287" cy="4732337"/>
          </a:xfrm>
        </p:spPr>
      </p:pic>
    </p:spTree>
    <p:extLst>
      <p:ext uri="{BB962C8B-B14F-4D97-AF65-F5344CB8AC3E}">
        <p14:creationId xmlns:p14="http://schemas.microsoft.com/office/powerpoint/2010/main" val="20209729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in most  of the Northwest so far.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  <a:endParaRPr lang="en-US" altLang="en-US" sz="2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0290" name="Group 5">
            <a:extLst>
              <a:ext uri="{FF2B5EF4-FFF2-40B4-BE49-F238E27FC236}">
                <a16:creationId xmlns:a16="http://schemas.microsoft.com/office/drawing/2014/main" id="{9AA09513-CFA3-684C-B6F4-1A55BDBBFC1B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140308" name="Rectangle 6">
              <a:extLst>
                <a:ext uri="{FF2B5EF4-FFF2-40B4-BE49-F238E27FC236}">
                  <a16:creationId xmlns:a16="http://schemas.microsoft.com/office/drawing/2014/main" id="{41BFB10C-41E2-4541-8093-1D044743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09" name="Rectangle 7">
              <a:extLst>
                <a:ext uri="{FF2B5EF4-FFF2-40B4-BE49-F238E27FC236}">
                  <a16:creationId xmlns:a16="http://schemas.microsoft.com/office/drawing/2014/main" id="{797BEE92-70C5-C449-8247-F31F8565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0" name="Rectangle 8">
              <a:extLst>
                <a:ext uri="{FF2B5EF4-FFF2-40B4-BE49-F238E27FC236}">
                  <a16:creationId xmlns:a16="http://schemas.microsoft.com/office/drawing/2014/main" id="{06BDCDDD-45E5-014E-A2D8-8D9D7AF3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1" name="Rectangle 9">
              <a:extLst>
                <a:ext uri="{FF2B5EF4-FFF2-40B4-BE49-F238E27FC236}">
                  <a16:creationId xmlns:a16="http://schemas.microsoft.com/office/drawing/2014/main" id="{5A2E3A3A-6934-9D45-8BC1-321933FA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2" name="Rectangle 10">
              <a:extLst>
                <a:ext uri="{FF2B5EF4-FFF2-40B4-BE49-F238E27FC236}">
                  <a16:creationId xmlns:a16="http://schemas.microsoft.com/office/drawing/2014/main" id="{06791F72-A8BE-B349-8B1B-DBAA6A96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3" name="Rectangle 11">
              <a:extLst>
                <a:ext uri="{FF2B5EF4-FFF2-40B4-BE49-F238E27FC236}">
                  <a16:creationId xmlns:a16="http://schemas.microsoft.com/office/drawing/2014/main" id="{B6ADBD6D-5138-CF4E-BBDA-0AF543970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4" name="Rectangle 12">
              <a:extLst>
                <a:ext uri="{FF2B5EF4-FFF2-40B4-BE49-F238E27FC236}">
                  <a16:creationId xmlns:a16="http://schemas.microsoft.com/office/drawing/2014/main" id="{8D5E2073-A2CB-B340-ADC3-843C13E6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5" name="Rectangle 13">
              <a:extLst>
                <a:ext uri="{FF2B5EF4-FFF2-40B4-BE49-F238E27FC236}">
                  <a16:creationId xmlns:a16="http://schemas.microsoft.com/office/drawing/2014/main" id="{C4A6A971-2C2C-7846-AB89-492635D0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6" name="Rectangle 14">
              <a:extLst>
                <a:ext uri="{FF2B5EF4-FFF2-40B4-BE49-F238E27FC236}">
                  <a16:creationId xmlns:a16="http://schemas.microsoft.com/office/drawing/2014/main" id="{BDD8C701-2596-7C4D-9E83-890E0DB19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7" name="Rectangle 15">
              <a:extLst>
                <a:ext uri="{FF2B5EF4-FFF2-40B4-BE49-F238E27FC236}">
                  <a16:creationId xmlns:a16="http://schemas.microsoft.com/office/drawing/2014/main" id="{AC6D6FDB-1307-DA47-B496-4B2CA450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8" name="Rectangle 16">
              <a:extLst>
                <a:ext uri="{FF2B5EF4-FFF2-40B4-BE49-F238E27FC236}">
                  <a16:creationId xmlns:a16="http://schemas.microsoft.com/office/drawing/2014/main" id="{CCF63FCC-932F-AE45-8E7A-C613BC23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9" name="Rectangle 17">
              <a:extLst>
                <a:ext uri="{FF2B5EF4-FFF2-40B4-BE49-F238E27FC236}">
                  <a16:creationId xmlns:a16="http://schemas.microsoft.com/office/drawing/2014/main" id="{0031E773-F99F-EE48-B29C-1EFFA92E5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0" name="Rectangle 18">
              <a:extLst>
                <a:ext uri="{FF2B5EF4-FFF2-40B4-BE49-F238E27FC236}">
                  <a16:creationId xmlns:a16="http://schemas.microsoft.com/office/drawing/2014/main" id="{4CB87302-D1C7-4345-B133-B0838DFE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1" name="Rectangle 19">
              <a:extLst>
                <a:ext uri="{FF2B5EF4-FFF2-40B4-BE49-F238E27FC236}">
                  <a16:creationId xmlns:a16="http://schemas.microsoft.com/office/drawing/2014/main" id="{F52A0868-054B-7A47-9C45-DDDFC6AC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2" name="Rectangle 20">
              <a:extLst>
                <a:ext uri="{FF2B5EF4-FFF2-40B4-BE49-F238E27FC236}">
                  <a16:creationId xmlns:a16="http://schemas.microsoft.com/office/drawing/2014/main" id="{DB288495-C7C6-1D47-97F0-1DF9D1490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5" name="Text Box 35">
            <a:extLst>
              <a:ext uri="{FF2B5EF4-FFF2-40B4-BE49-F238E27FC236}">
                <a16:creationId xmlns:a16="http://schemas.microsoft.com/office/drawing/2014/main" id="{1FB58CBE-3087-C94F-BCC0-B3E472A7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+1.4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140307" name="Picture 39" descr="GHCN_GISS_HR2SST_250km_Trnd1203_1979_2008.gif">
            <a:extLst>
              <a:ext uri="{FF2B5EF4-FFF2-40B4-BE49-F238E27FC236}">
                <a16:creationId xmlns:a16="http://schemas.microsoft.com/office/drawing/2014/main" id="{58B4F3F3-1EA2-0C45-9B86-2E60BC51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142338" name="Content Placeholder 3">
            <a:extLst>
              <a:ext uri="{FF2B5EF4-FFF2-40B4-BE49-F238E27FC236}">
                <a16:creationId xmlns:a16="http://schemas.microsoft.com/office/drawing/2014/main" id="{7C5CDCB2-2DD2-6B46-9191-A61D78B3210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21DB-71EA-8E48-99CC-70BF903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dirty="0"/>
              <a:t>Simulations Using Worst Case Assumptions of Use of Fossil Fuels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86D10-EB6F-DE42-BEC5-FCE48A4D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78" y="2667000"/>
            <a:ext cx="5531644" cy="3687763"/>
          </a:xfrm>
        </p:spPr>
      </p:pic>
    </p:spTree>
    <p:extLst>
      <p:ext uri="{BB962C8B-B14F-4D97-AF65-F5344CB8AC3E}">
        <p14:creationId xmlns:p14="http://schemas.microsoft.com/office/powerpoint/2010/main" val="4954342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3926A9F8-BB9B-D540-985A-6447A6D94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 Increase will be Exponential Not Linear</a:t>
            </a:r>
          </a:p>
        </p:txBody>
      </p:sp>
      <p:pic>
        <p:nvPicPr>
          <p:cNvPr id="153602" name="Content Placeholder 3">
            <a:extLst>
              <a:ext uri="{FF2B5EF4-FFF2-40B4-BE49-F238E27FC236}">
                <a16:creationId xmlns:a16="http://schemas.microsoft.com/office/drawing/2014/main" id="{EE29A41C-0412-F24F-A102-D0A894B04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8" y="1676400"/>
            <a:ext cx="4835525" cy="4525963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Examined a large collection of climate models simulation for changes from 1970-2000 to 2070-2100 based on “business as usual” greenhouse gas emissions.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BOTH expansion of the ocean with warming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And melting of glaciers and ice sheets.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Slow Rise Historically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417638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Climate change is probably a small part of increasing fires.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Suppression has produce unhealthy forests with lots of fuels ready to burn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Interestingly, a prime sign of human-inspired increase of CO2 in climate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7" y="2209800"/>
            <a:ext cx="2879725" cy="4525963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predict </a:t>
            </a:r>
            <a:r>
              <a:rPr lang="en-US" altLang="en-US" b="1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MUCH easier to do than time specific forecasts.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conditions are closely controlled by the amount of radiation reaching and leaving the planet--and we can figure that out fairly well.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412E25B-D769-D04F-8339-038F3DC1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53663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important points</a:t>
            </a:r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5F71A006-1531-3E4D-BB9C-F042CDA4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08284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It appears that the models are somewhat oversensitive to greenhouse gas forcing.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2EF67-2F5E-CF41-A694-3DDEABB3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57400"/>
            <a:ext cx="5965253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BD4E-A7E9-E14C-986D-36A93BB5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C992-ED8C-1745-8314-6B318D57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417638"/>
            <a:ext cx="8229600" cy="4525963"/>
          </a:xfrm>
        </p:spPr>
        <p:txBody>
          <a:bodyPr/>
          <a:lstStyle/>
          <a:p>
            <a:r>
              <a:rPr lang="en-US" dirty="0"/>
              <a:t>It is very unlikely we will follow the A2 or RCP8.5 emission scenarios  (the bad ones) through the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48B6-DE94-044B-9005-60DCCC65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242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C49B-ECC9-0444-9878-64F68D72022C}"/>
              </a:ext>
            </a:extLst>
          </p:cNvPr>
          <p:cNvSpPr txBox="1"/>
          <p:nvPr/>
        </p:nvSpPr>
        <p:spPr>
          <a:xfrm>
            <a:off x="609600" y="3462278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rapid population growth, huge increases in the use of fossil fuels, no 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34607792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Radically reduce greenhouse gas emissions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Obliquity and Precession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Regular lightbulbs (not LEDs) emit a lot in the visible, which means they have to be approximately the same temperature as the sun’s surface. </a:t>
            </a:r>
            <a:r>
              <a:rPr lang="en-US" altLang="en-US" sz="2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Turns out there is a connection between the two, expressed by </a:t>
            </a:r>
            <a:r>
              <a:rPr lang="en-US" altLang="en-US" b="1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 light reflected back.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84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Why can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4343400" cy="33829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685800"/>
            <a:ext cx="2593975" cy="59055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 the Water Vapor Image (6-7 micron)</a:t>
            </a: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Radiation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Examples;  </a:t>
            </a:r>
            <a:r>
              <a:rPr lang="en-US" altLang="en-US" b="1">
                <a:ea typeface="ＭＳ Ｐゴシック" panose="020B0600070205080204" pitchFamily="34" charset="-128"/>
              </a:rPr>
              <a:t>visible light, radio waves.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Amounts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(1) Distance to the sun varies!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6248400" cy="41551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95F82-7721-4347-8D1B-700CC868B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(2) Angle of incidence of the solar beam changes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457200"/>
            <a:ext cx="3886200" cy="225266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47800" y="3657600"/>
            <a:ext cx="3946071" cy="22098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AF08-072E-4641-99C1-6932E68B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changes the angle of incidence and thus intensity of solar radiation? </a:t>
            </a:r>
          </a:p>
        </p:txBody>
      </p:sp>
    </p:spTree>
    <p:extLst>
      <p:ext uri="{BB962C8B-B14F-4D97-AF65-F5344CB8AC3E}">
        <p14:creationId xmlns:p14="http://schemas.microsoft.com/office/powerpoint/2010/main" val="1865213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096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range from less than a micron (UV) to hundreds of meters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from the outside of a blanket must equal what your body is producing.</a:t>
            </a:r>
          </a:p>
          <a:p>
            <a:r>
              <a:rPr lang="en-US" dirty="0"/>
              <a:t>To do so, the temperature inside the blanket, next to your body,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 like our current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atmospher</a:t>
            </a:r>
            <a:r>
              <a:rPr lang="en-US" altLang="en-US" dirty="0">
                <a:ea typeface="ＭＳ Ｐゴシック" panose="020B0600070205080204" pitchFamily="34" charset="-128"/>
              </a:rPr>
              <a:t>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greenhouse effect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and emits infrared radiation, traps heat in the atmosphere, and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776300"/>
            <a:ext cx="364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Water Vapor is Number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581-E73F-C043-BEDA-B52C932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Vapor is the Main Greenhouse Gas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7452C-A1BD-8C45-BB98-36658D4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0"/>
            <a:ext cx="452596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88C01-5FA4-A54D-A347-7A3DBA91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4136170" cy="23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09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657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from human emissions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5060950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47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future increases in CO2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evaporation increases with temperature.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 gets 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models,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F798-1AC3-CC4A-A988-C27DDACC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62200"/>
            <a:ext cx="3027164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Representative Concentration Pathways (RCP)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769B-2DAD-7E4C-B570-07DE21B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4610B-5B3F-6A41-BD97-13F5D2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1447800"/>
            <a:ext cx="5313892" cy="3985419"/>
          </a:xfrm>
        </p:spPr>
      </p:pic>
    </p:spTree>
    <p:extLst>
      <p:ext uri="{BB962C8B-B14F-4D97-AF65-F5344CB8AC3E}">
        <p14:creationId xmlns:p14="http://schemas.microsoft.com/office/powerpoint/2010/main" val="28551478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Change during this century, RCP8.5/A2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73300"/>
            <a:ext cx="784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196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DFF954E-87C7-F743-8A0E-D70C6C28E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6075"/>
            <a:ext cx="8421688" cy="5715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Considering a large ensemble of forecasts</a:t>
            </a:r>
          </a:p>
        </p:txBody>
      </p:sp>
      <p:pic>
        <p:nvPicPr>
          <p:cNvPr id="134146" name="Content Placeholder 2">
            <a:extLst>
              <a:ext uri="{FF2B5EF4-FFF2-40B4-BE49-F238E27FC236}">
                <a16:creationId xmlns:a16="http://schemas.microsoft.com/office/drawing/2014/main" id="{8F43648F-E3F2-2744-BFD7-B9EB19B51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1214438"/>
            <a:ext cx="7761288" cy="550703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3278</Words>
  <Application>Microsoft Macintosh PowerPoint</Application>
  <PresentationFormat>On-screen Show (4:3)</PresentationFormat>
  <Paragraphs>373</Paragraphs>
  <Slides>162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8" baseType="lpstr">
      <vt:lpstr>Arial</vt:lpstr>
      <vt:lpstr>Calibri</vt:lpstr>
      <vt:lpstr>Symbol</vt:lpstr>
      <vt:lpstr>Times</vt:lpstr>
      <vt:lpstr>Times New Roman</vt:lpstr>
      <vt:lpstr>Default Design</vt:lpstr>
      <vt:lpstr>Radiation Atmospheric Sciences 101 Autumn 2020</vt:lpstr>
      <vt:lpstr>Radiation</vt:lpstr>
      <vt:lpstr>Radiation</vt:lpstr>
      <vt:lpstr>Definition</vt:lpstr>
      <vt:lpstr>Electromagnetic Waves Vary by Wavelength</vt:lpstr>
      <vt:lpstr>Electromagnetic waves range from less than a micron (UV) to hundreds of meters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Wien’s Law</vt:lpstr>
      <vt:lpstr>PowerPoint Presentation</vt:lpstr>
      <vt:lpstr>Wien’s Law</vt:lpstr>
      <vt:lpstr>Earth Versus Sun Emission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back.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PowerPoint Presentation</vt:lpstr>
      <vt:lpstr>There is one satellite image that is NOT in a window region:  the Water Vapor Image (6-7 micron)</vt:lpstr>
      <vt:lpstr>Solar Radiation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Amounts of Solar Radiation that reaches the top of the earths atmosphere depends on:</vt:lpstr>
      <vt:lpstr>(1) Distance to the sun varies!</vt:lpstr>
      <vt:lpstr>Solar Radiation Spreads Out With Distance.  Thus intensity weakens with distance</vt:lpstr>
      <vt:lpstr>(2) Angle of incidence of the solar beam changes</vt:lpstr>
      <vt:lpstr>Larger angle, less intensity. Same radiation is spread over more area and thus less intense</vt:lpstr>
      <vt:lpstr>What changes the angle of incidence and thus intensity of solar radiation? </vt:lpstr>
      <vt:lpstr>Variation in solar incidence angle caused by changes in latitude, season, time of day</vt:lpstr>
      <vt:lpstr>Situation at the Equinox</vt:lpstr>
      <vt:lpstr>21°N</vt:lpstr>
      <vt:lpstr>Season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 like our current atmospher,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Water Vapor is the Main Greenhouse Gas</vt:lpstr>
      <vt:lpstr>Greenhouse gases from human emissions that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future increases in CO2</vt:lpstr>
      <vt:lpstr>But it is worse than that…</vt:lpstr>
      <vt:lpstr>More Water Vapor</vt:lpstr>
      <vt:lpstr>But it  gets   even worse…</vt:lpstr>
      <vt:lpstr>PowerPoint Presentation</vt:lpstr>
      <vt:lpstr>The Technology of Climate Prediction</vt:lpstr>
      <vt:lpstr>Technology</vt:lpstr>
      <vt:lpstr>Representative Concentration Pathways (RCP)</vt:lpstr>
      <vt:lpstr>Technology</vt:lpstr>
      <vt:lpstr>Global climate models are too coarse to simulate regional effects.</vt:lpstr>
      <vt:lpstr>PowerPoint Presentation</vt:lpstr>
      <vt:lpstr>Representative Concentration Pathway (RCP) Impacts</vt:lpstr>
      <vt:lpstr>Some Warming is Guaranteed No Matter What We Do</vt:lpstr>
      <vt:lpstr>Global Warming is NOT Uniform</vt:lpstr>
      <vt:lpstr>Sample Climate Model Output for 2100</vt:lpstr>
      <vt:lpstr>Precipitation: Subtropics Drier, Midlatitudes/Polar Regions/Equatorial Tropics Moisten</vt:lpstr>
      <vt:lpstr>Uncertainty</vt:lpstr>
      <vt:lpstr>GCMs don’t necessarily agree.  There is uncertainty</vt:lpstr>
      <vt:lpstr>Considering a large ensemble of forecasts</vt:lpstr>
      <vt:lpstr>Climate Change in the NW</vt:lpstr>
      <vt:lpstr>The Pacific Decadal Oscillation: A Mode of Natural Variability</vt:lpstr>
      <vt:lpstr>Seattle Snow</vt:lpstr>
      <vt:lpstr>NWS Temperature Trend for Washington</vt:lpstr>
      <vt:lpstr>Warming in the Northwest</vt:lpstr>
      <vt:lpstr>PowerPoint Presentation</vt:lpstr>
      <vt:lpstr>Cascade snowpack hasn’t changed in the last 30 years</vt:lpstr>
      <vt:lpstr>Future of the Northwest</vt:lpstr>
      <vt:lpstr>Simulations Using Worst Case Assumptions of Use of Fossil Fuels</vt:lpstr>
      <vt:lpstr>PowerPoint Presentation</vt:lpstr>
      <vt:lpstr>PowerPoint Presentation</vt:lpstr>
      <vt:lpstr>PowerPoint Presentation</vt:lpstr>
      <vt:lpstr>Why banded structure of warming? Loss of snow</vt:lpstr>
      <vt:lpstr>Temperature Increase will be Exponential Not Linear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Historically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human-inspired increase of CO2 in climate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Two important points</vt:lpstr>
      <vt:lpstr>Two Points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Clifford F. Mass</cp:lastModifiedBy>
  <cp:revision>165</cp:revision>
  <dcterms:created xsi:type="dcterms:W3CDTF">2013-11-13T17:24:55Z</dcterms:created>
  <dcterms:modified xsi:type="dcterms:W3CDTF">2020-11-10T01:30:05Z</dcterms:modified>
</cp:coreProperties>
</file>