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66" r:id="rId5"/>
    <p:sldId id="259" r:id="rId6"/>
    <p:sldId id="276" r:id="rId7"/>
    <p:sldId id="315" r:id="rId8"/>
    <p:sldId id="316" r:id="rId9"/>
    <p:sldId id="260" r:id="rId10"/>
    <p:sldId id="262" r:id="rId11"/>
    <p:sldId id="272" r:id="rId12"/>
    <p:sldId id="273" r:id="rId13"/>
    <p:sldId id="279" r:id="rId14"/>
    <p:sldId id="280" r:id="rId15"/>
    <p:sldId id="282" r:id="rId16"/>
    <p:sldId id="284" r:id="rId17"/>
    <p:sldId id="286" r:id="rId18"/>
    <p:sldId id="289" r:id="rId19"/>
    <p:sldId id="278" r:id="rId20"/>
    <p:sldId id="358" r:id="rId21"/>
    <p:sldId id="288" r:id="rId22"/>
    <p:sldId id="290" r:id="rId23"/>
    <p:sldId id="299" r:id="rId24"/>
    <p:sldId id="293" r:id="rId25"/>
    <p:sldId id="302" r:id="rId26"/>
    <p:sldId id="304" r:id="rId27"/>
    <p:sldId id="300" r:id="rId28"/>
    <p:sldId id="323" r:id="rId29"/>
    <p:sldId id="324" r:id="rId30"/>
    <p:sldId id="331" r:id="rId31"/>
    <p:sldId id="334" r:id="rId32"/>
    <p:sldId id="335" r:id="rId33"/>
    <p:sldId id="336" r:id="rId34"/>
    <p:sldId id="337" r:id="rId35"/>
    <p:sldId id="359" r:id="rId36"/>
    <p:sldId id="306" r:id="rId37"/>
    <p:sldId id="307" r:id="rId38"/>
    <p:sldId id="308" r:id="rId39"/>
    <p:sldId id="310" r:id="rId40"/>
    <p:sldId id="350" r:id="rId41"/>
    <p:sldId id="349" r:id="rId42"/>
    <p:sldId id="295" r:id="rId43"/>
    <p:sldId id="313" r:id="rId44"/>
    <p:sldId id="321" r:id="rId45"/>
    <p:sldId id="320" r:id="rId46"/>
    <p:sldId id="361" r:id="rId47"/>
    <p:sldId id="312" r:id="rId48"/>
    <p:sldId id="270" r:id="rId49"/>
    <p:sldId id="268" r:id="rId50"/>
    <p:sldId id="365" r:id="rId51"/>
    <p:sldId id="303" r:id="rId52"/>
    <p:sldId id="364" r:id="rId53"/>
    <p:sldId id="352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916"/>
    <p:restoredTop sz="94690"/>
  </p:normalViewPr>
  <p:slideViewPr>
    <p:cSldViewPr snapToGrid="0" snapToObjects="1">
      <p:cViewPr varScale="1">
        <p:scale>
          <a:sx n="101" d="100"/>
          <a:sy n="101" d="100"/>
        </p:scale>
        <p:origin x="232" y="1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3FF53-642D-3E4C-8D45-79AAAEDC31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50E737-5EB3-044F-959E-4C5C5CC981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7C100-3E5A-B548-B219-198E6946E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975B-20C1-3E44-8213-16E3EE8571E0}" type="datetimeFigureOut">
              <a:rPr lang="en-US" smtClean="0"/>
              <a:t>3/6/18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49F78-FC21-E94B-AF40-144C9BF6D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0A2F1-347D-704C-B05F-9EDD87143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7B02-D2C9-D544-9AAC-E5F6CB3F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078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49F01-6904-3040-B27C-88BD5FC2F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830955-AD8A-5147-B6AB-861C47A56A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EF15B-16E7-8E45-A65A-258F2ADE2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975B-20C1-3E44-8213-16E3EE8571E0}" type="datetimeFigureOut">
              <a:rPr lang="en-US" smtClean="0"/>
              <a:t>3/6/18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93D48-9ABF-9C41-8E17-6CEEB7043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7EA2F-F2A0-6E49-BD4F-766875C56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7B02-D2C9-D544-9AAC-E5F6CB3F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923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7A30F0-5F0F-5A47-A61A-4ABEF9712C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FB26B5-E887-274D-901D-C6FE1D5CD1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9BC60-87D1-BF43-A0E7-59E401C52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975B-20C1-3E44-8213-16E3EE8571E0}" type="datetimeFigureOut">
              <a:rPr lang="en-US" smtClean="0"/>
              <a:t>3/6/18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026E2-A29A-2F4A-8D90-D32502BD4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A11D6-D4C1-1240-9061-2E1D8807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7B02-D2C9-D544-9AAC-E5F6CB3F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823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E6956-9C77-6849-9C8D-187CD0299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251E2-1925-1145-B1B2-DBD7CC1A47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65E23-60BC-E54F-8071-79587208B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975B-20C1-3E44-8213-16E3EE8571E0}" type="datetimeFigureOut">
              <a:rPr lang="en-US" smtClean="0"/>
              <a:t>3/6/18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A0279-9CFE-C447-93A6-8AE544399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67C8A-B9EA-3C48-A894-C8A6D4632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7B02-D2C9-D544-9AAC-E5F6CB3F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69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86CB8-3BAC-DB45-B667-AA12CA3BD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321E5F-0CC5-4D4F-AC8F-AD595D4CB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535DC-F832-E44A-AE84-4F49C8897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975B-20C1-3E44-8213-16E3EE8571E0}" type="datetimeFigureOut">
              <a:rPr lang="en-US" smtClean="0"/>
              <a:t>3/6/18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B5341-2D1F-2648-9A1D-F5754822E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145DEC-3413-7B41-8CC5-690BF6320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7B02-D2C9-D544-9AAC-E5F6CB3F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346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7B792-F63D-6A4E-AA6B-DAB6FE0CB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6F052-62EC-C144-8492-055C0A872A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12C58A-BF94-A740-AA22-D7B347C67D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17C68D-1103-3148-B1BC-38C71209C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975B-20C1-3E44-8213-16E3EE8571E0}" type="datetimeFigureOut">
              <a:rPr lang="en-US" smtClean="0"/>
              <a:t>3/6/18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85B26-2D4C-2143-9320-32DAA3F5B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7A804B-D4D5-FB49-9C2E-31C30F906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7B02-D2C9-D544-9AAC-E5F6CB3F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94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E70EC-2E9C-D648-8649-56D86E16A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FDFCD9-A1C2-B34F-8D56-4B6FA300B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740619-4405-4C48-881C-9EE1F09DB9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388989-37B6-FE4A-AFEE-448E247784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820F6A-F9DD-F444-A8A6-D5658A2B5C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F25B58-DA59-4C43-8F24-7F9AF352E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975B-20C1-3E44-8213-16E3EE8571E0}" type="datetimeFigureOut">
              <a:rPr lang="en-US" smtClean="0"/>
              <a:t>3/6/18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AE45B7-2292-7D40-81FD-2FE0FFD62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19C0F8-247C-664A-B8BF-A75D48769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7B02-D2C9-D544-9AAC-E5F6CB3F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034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97C73-253D-BD4D-96E3-22FEF46B0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706AFB-BF3D-9F42-BF60-A0EFC1A06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975B-20C1-3E44-8213-16E3EE8571E0}" type="datetimeFigureOut">
              <a:rPr lang="en-US" smtClean="0"/>
              <a:t>3/6/18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4DBBC-8E55-C44C-B676-EB040C711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0B1441-0F2A-3342-B607-D394D9670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7B02-D2C9-D544-9AAC-E5F6CB3F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239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B589A1-7974-C045-9C66-A6F37AE71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975B-20C1-3E44-8213-16E3EE8571E0}" type="datetimeFigureOut">
              <a:rPr lang="en-US" smtClean="0"/>
              <a:t>3/6/18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4EAF2F-8ED3-2F4F-A49C-1A5FE4E01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4AF374-9B76-044C-983B-DCD912449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7B02-D2C9-D544-9AAC-E5F6CB3F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767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6F9CA-6E51-BF46-A6DE-9FB16B783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5CE24-C449-0E43-A9E2-AFC9CB24C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1DC6AB-5985-F34E-92A2-734E9BC787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553F3F-EB3C-CE46-B21B-DC9D65085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975B-20C1-3E44-8213-16E3EE8571E0}" type="datetimeFigureOut">
              <a:rPr lang="en-US" smtClean="0"/>
              <a:t>3/6/18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C45FA1-A1CD-454D-AFAC-0D2C89DD4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8FE575-405D-1A4C-ACAF-0BBFC8C40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7B02-D2C9-D544-9AAC-E5F6CB3F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038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8FCE5-8D77-114F-B7BF-47C015D7F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939C2B-5B87-4943-8C58-C2FB575A29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7BF98E-C782-694D-A1C9-99D4A68D01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462A55-9BF5-1247-9639-38A4A6C5B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975B-20C1-3E44-8213-16E3EE8571E0}" type="datetimeFigureOut">
              <a:rPr lang="en-US" smtClean="0"/>
              <a:t>3/6/18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442675-4F77-1043-9560-65D2C875B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342E78-F8F8-E54B-BECC-CD10D0D34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7B02-D2C9-D544-9AAC-E5F6CB3F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895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10C428-BC18-B64C-9EAE-F9704113C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3CB4AB-2345-2C40-9F26-CEA16F9A2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FB5C5-859B-3243-8B4A-30CB5C78B4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1975B-20C1-3E44-8213-16E3EE8571E0}" type="datetimeFigureOut">
              <a:rPr lang="en-US" smtClean="0"/>
              <a:t>3/6/18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8134FA-33DE-FC42-A0F1-BEDE883643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D30BA-C5A0-DA46-8678-FC24811296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17B02-D2C9-D544-9AAC-E5F6CB3F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999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CC884-8B44-524E-B08D-CF7F504A57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597" y="215757"/>
            <a:ext cx="11531029" cy="2774021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The Wine Country Fires of October 2017: A Coastal California Wildfire Event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43F826-769B-CC41-BC5C-21E6A62B8A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3084" y="4360184"/>
            <a:ext cx="8938054" cy="48393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Cliff Mass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Atmospheric Sciences</a:t>
            </a:r>
          </a:p>
        </p:txBody>
      </p:sp>
    </p:spTree>
    <p:extLst>
      <p:ext uri="{BB962C8B-B14F-4D97-AF65-F5344CB8AC3E}">
        <p14:creationId xmlns:p14="http://schemas.microsoft.com/office/powerpoint/2010/main" val="1744409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F5962-F4BD-8648-913B-D11BFF074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346" y="293207"/>
            <a:ext cx="6579742" cy="60064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The Geography of the Region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AE8AD-CBDB-F545-A816-758938F8E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D759F1-C1CB-2949-946E-ECAAE372130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8157" y="1037691"/>
            <a:ext cx="8715685" cy="537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1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7F003-9A16-B742-BD40-59B30DC9D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663989" cy="58561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Major Wine Country Fires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294A3D1-402E-684D-90FF-2BBD45B469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312" y="950738"/>
            <a:ext cx="9382024" cy="5560514"/>
          </a:xfrm>
        </p:spPr>
      </p:pic>
    </p:spTree>
    <p:extLst>
      <p:ext uri="{BB962C8B-B14F-4D97-AF65-F5344CB8AC3E}">
        <p14:creationId xmlns:p14="http://schemas.microsoft.com/office/powerpoint/2010/main" val="2296049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3DE94-447A-C446-BF38-EC9FE1274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877" y="255968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Climatological Lead Up</a:t>
            </a:r>
          </a:p>
        </p:txBody>
      </p:sp>
    </p:spTree>
    <p:extLst>
      <p:ext uri="{BB962C8B-B14F-4D97-AF65-F5344CB8AC3E}">
        <p14:creationId xmlns:p14="http://schemas.microsoft.com/office/powerpoint/2010/main" val="2433279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AB3D1-C044-6040-A9CE-3D7073930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3349" y="365126"/>
            <a:ext cx="9739964" cy="72253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A Wet Winter Before the Fires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CD79FF-4F5D-D342-AD53-EC6A9D5402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12" r="3339" b="13477"/>
          <a:stretch/>
        </p:blipFill>
        <p:spPr>
          <a:xfrm>
            <a:off x="2909126" y="1087656"/>
            <a:ext cx="6374574" cy="5334412"/>
          </a:xfrm>
        </p:spPr>
      </p:pic>
    </p:spTree>
    <p:extLst>
      <p:ext uri="{BB962C8B-B14F-4D97-AF65-F5344CB8AC3E}">
        <p14:creationId xmlns:p14="http://schemas.microsoft.com/office/powerpoint/2010/main" val="2196594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E8F83-A4D1-7F46-B0C4-71EB6F72D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03800" cy="543877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Wet Winter Led to Luxuriant Grass Growth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8FB25A-0A67-8F47-8E3F-928FDBDCBE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0" y="365125"/>
            <a:ext cx="6108444" cy="6169356"/>
          </a:xfrm>
        </p:spPr>
      </p:pic>
    </p:spTree>
    <p:extLst>
      <p:ext uri="{BB962C8B-B14F-4D97-AF65-F5344CB8AC3E}">
        <p14:creationId xmlns:p14="http://schemas.microsoft.com/office/powerpoint/2010/main" val="1793175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8900A-78A0-1A4C-ADFF-20A33A8AF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Preceding Summer Was Typically Dry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F2601FD-1084-7D49-99AA-9106B993150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473965"/>
            <a:ext cx="9804400" cy="50419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E0C33E2-F19D-C44F-87F7-6ADFA46448FB}"/>
              </a:ext>
            </a:extLst>
          </p:cNvPr>
          <p:cNvCxnSpPr>
            <a:cxnSpLocks/>
          </p:cNvCxnSpPr>
          <p:nvPr/>
        </p:nvCxnSpPr>
        <p:spPr>
          <a:xfrm flipH="1">
            <a:off x="10133664" y="5498432"/>
            <a:ext cx="1220136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2261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0D453-00B4-8A4B-AA39-1BF98F9BC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289" y="317691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But it was warmer than normal by ~3F.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082EA1C-66BE-844A-ACD4-42CBBCC34DA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6500" y="1563688"/>
            <a:ext cx="8331200" cy="4773612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37C780D-E613-8F43-ACA7-07537B145392}"/>
              </a:ext>
            </a:extLst>
          </p:cNvPr>
          <p:cNvCxnSpPr>
            <a:cxnSpLocks/>
          </p:cNvCxnSpPr>
          <p:nvPr/>
        </p:nvCxnSpPr>
        <p:spPr>
          <a:xfrm flipH="1">
            <a:off x="9155764" y="2285332"/>
            <a:ext cx="1182036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128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114F4-74BE-F346-A765-5FD151CA9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93400" cy="15525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With a wet winter/spring, and a normally dry, but warmer than normal summer, </a:t>
            </a:r>
            <a:r>
              <a:rPr lang="en-US" b="1" dirty="0">
                <a:solidFill>
                  <a:srgbClr val="C00000"/>
                </a:solidFill>
              </a:rPr>
              <a:t>the Palmer Drought Severity Index </a:t>
            </a:r>
            <a:r>
              <a:rPr lang="en-US" b="1" dirty="0">
                <a:solidFill>
                  <a:schemeClr val="accent1"/>
                </a:solidFill>
              </a:rPr>
              <a:t>was near normal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EE3872-D1C5-B24A-940A-F86E0A0F6A8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3247" y="2082801"/>
            <a:ext cx="8485506" cy="43307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2A00878-F522-C441-98A4-C0693A59683E}"/>
              </a:ext>
            </a:extLst>
          </p:cNvPr>
          <p:cNvCxnSpPr>
            <a:cxnSpLocks/>
          </p:cNvCxnSpPr>
          <p:nvPr/>
        </p:nvCxnSpPr>
        <p:spPr>
          <a:xfrm flipH="1">
            <a:off x="9955864" y="4248151"/>
            <a:ext cx="1093136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56AD881-3A00-C443-BCED-D9803430ED99}"/>
              </a:ext>
            </a:extLst>
          </p:cNvPr>
          <p:cNvCxnSpPr/>
          <p:nvPr/>
        </p:nvCxnSpPr>
        <p:spPr>
          <a:xfrm>
            <a:off x="2438400" y="4445000"/>
            <a:ext cx="77470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8016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3D2EB-7393-0743-9C78-D4D1460C5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948" y="278498"/>
            <a:ext cx="11273351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10-hour Fuel Moisture (.25 to 1 inch diameter)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3200" b="1" dirty="0">
                <a:solidFill>
                  <a:schemeClr val="tx2"/>
                </a:solidFill>
              </a:rPr>
              <a:t>Varies rapidly, drops with offshore flow.  Below 10% is dangerous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F6FE36-B33E-FE48-9DE7-81B94393761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19" y="1690688"/>
            <a:ext cx="10693667" cy="471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22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0678E-B9EB-624F-AA35-AE8FD6B8D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5973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Fire Initiation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7667C-C7E1-9148-A09C-6FCB4C636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237" y="1393880"/>
            <a:ext cx="11568763" cy="4351338"/>
          </a:xfrm>
        </p:spPr>
        <p:txBody>
          <a:bodyPr>
            <a:normAutofit/>
          </a:bodyPr>
          <a:lstStyle/>
          <a:p>
            <a:r>
              <a:rPr lang="en-US" sz="3600" dirty="0"/>
              <a:t>172 fire starts leading to 18 major fires</a:t>
            </a:r>
          </a:p>
          <a:p>
            <a:r>
              <a:rPr lang="en-US" sz="3600" dirty="0"/>
              <a:t>911 calls about power outages and small fires started around 9 PM October 8, </a:t>
            </a:r>
            <a:r>
              <a:rPr lang="en-US" sz="3600" b="1" dirty="0">
                <a:solidFill>
                  <a:srgbClr val="FF0000"/>
                </a:solidFill>
              </a:rPr>
              <a:t>just when winds accelerated</a:t>
            </a:r>
          </a:p>
          <a:p>
            <a:r>
              <a:rPr lang="en-US" sz="3600" dirty="0"/>
              <a:t>Initial investigation traced most fires to failing electrical infrastructure (downed lines, exploded transformers) resulting from strong winds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20AA6B-B590-3240-B9AA-F3CF5E914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2581" y="4398393"/>
            <a:ext cx="3912602" cy="219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24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C85579-8851-034A-A947-9349C0799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490" y="68362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During the evening of Sunday, October 8, 2017, wildfires began in the hills above Santa Rosa, Napa, and other towns of the ”wine country” north of San Francisco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6C73CA1-45DC-874B-92DB-881B56FA19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5354" y="2619911"/>
            <a:ext cx="8487465" cy="3893906"/>
          </a:xfrm>
        </p:spPr>
      </p:pic>
    </p:spTree>
    <p:extLst>
      <p:ext uri="{BB962C8B-B14F-4D97-AF65-F5344CB8AC3E}">
        <p14:creationId xmlns:p14="http://schemas.microsoft.com/office/powerpoint/2010/main" val="3753271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FED51-657D-1444-918C-0B1C3E1B4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834" y="2903226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Winds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04323-766D-654C-9172-DAD98E981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4506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70041-742C-0847-9DF3-FEFFBDE07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950" y="836761"/>
            <a:ext cx="3493168" cy="493839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Max Gusts During the Event (knots)</a:t>
            </a:r>
            <a:r>
              <a:rPr lang="en-US" dirty="0"/>
              <a:t>: 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Big spatial variation with strongest winds (</a:t>
            </a:r>
            <a:r>
              <a:rPr lang="en-US" b="1" dirty="0"/>
              <a:t>60-95 knots</a:t>
            </a:r>
            <a:r>
              <a:rPr lang="en-US" dirty="0"/>
              <a:t>) on lee (SW) slopes of terrain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8A5E67-2A91-434A-8819-A8904BDBC26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5399" y="365124"/>
            <a:ext cx="6700420" cy="588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108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C03A4-9FA6-364D-9B67-A28CBEAE0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Temporal Variation:  </a:t>
            </a:r>
            <a:r>
              <a:rPr lang="en-US" b="1" dirty="0"/>
              <a:t>Rapid Increase and Decline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70BCA8-7307-5F49-8AC2-E95CB4F9324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690688"/>
            <a:ext cx="10346356" cy="496999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6B90B95-82A0-3845-BC84-4914AB68EF1B}"/>
              </a:ext>
            </a:extLst>
          </p:cNvPr>
          <p:cNvCxnSpPr/>
          <p:nvPr/>
        </p:nvCxnSpPr>
        <p:spPr>
          <a:xfrm flipV="1">
            <a:off x="4687733" y="4445267"/>
            <a:ext cx="0" cy="519765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DD146E4-24E1-E941-A8E4-73DDF55645CD}"/>
              </a:ext>
            </a:extLst>
          </p:cNvPr>
          <p:cNvSpPr txBox="1"/>
          <p:nvPr/>
        </p:nvSpPr>
        <p:spPr>
          <a:xfrm>
            <a:off x="5022921" y="4994614"/>
            <a:ext cx="908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midnite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4B25484-3E0E-5B46-B7D9-8881E66D8D82}"/>
              </a:ext>
            </a:extLst>
          </p:cNvPr>
          <p:cNvCxnSpPr/>
          <p:nvPr/>
        </p:nvCxnSpPr>
        <p:spPr>
          <a:xfrm flipV="1">
            <a:off x="5167296" y="4460058"/>
            <a:ext cx="0" cy="519765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06B8D49-9F56-5E48-A05D-31B28D19FB62}"/>
              </a:ext>
            </a:extLst>
          </p:cNvPr>
          <p:cNvSpPr txBox="1"/>
          <p:nvPr/>
        </p:nvSpPr>
        <p:spPr>
          <a:xfrm>
            <a:off x="4352545" y="4979823"/>
            <a:ext cx="670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 PM</a:t>
            </a:r>
          </a:p>
          <a:p>
            <a:r>
              <a:rPr lang="en-US" dirty="0"/>
              <a:t>PDT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CE926D8-B78E-3343-A018-95D83290D3C4}"/>
              </a:ext>
            </a:extLst>
          </p:cNvPr>
          <p:cNvCxnSpPr/>
          <p:nvPr/>
        </p:nvCxnSpPr>
        <p:spPr>
          <a:xfrm flipV="1">
            <a:off x="6145196" y="4965032"/>
            <a:ext cx="0" cy="519765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ADE0B0A-6E37-D94B-8C18-005019821371}"/>
              </a:ext>
            </a:extLst>
          </p:cNvPr>
          <p:cNvSpPr txBox="1"/>
          <p:nvPr/>
        </p:nvSpPr>
        <p:spPr>
          <a:xfrm>
            <a:off x="5931247" y="5553821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ACF5F6-13B4-6541-9DEF-1D5EE119299D}"/>
              </a:ext>
            </a:extLst>
          </p:cNvPr>
          <p:cNvSpPr txBox="1"/>
          <p:nvPr/>
        </p:nvSpPr>
        <p:spPr>
          <a:xfrm>
            <a:off x="6654800" y="1574800"/>
            <a:ext cx="2792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Santa Rosa RAWS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E1F724-4B85-0649-83E0-30C392EE5152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8900" y="4031506"/>
            <a:ext cx="2076032" cy="276754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71F2229-BD05-044A-8F55-0797B1940DF1}"/>
              </a:ext>
            </a:extLst>
          </p:cNvPr>
          <p:cNvCxnSpPr>
            <a:cxnSpLocks/>
          </p:cNvCxnSpPr>
          <p:nvPr/>
        </p:nvCxnSpPr>
        <p:spPr>
          <a:xfrm flipH="1" flipV="1">
            <a:off x="10728016" y="4994615"/>
            <a:ext cx="88900" cy="559206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07812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29616-A469-3644-8EC8-2FA501915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754" y="482356"/>
            <a:ext cx="5105400" cy="5203337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Such warm, dry offshore winds are associated with high pressure over the intermountain west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B55396-9DDC-5944-AA4E-8C98192D61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2763" y="787544"/>
            <a:ext cx="4270457" cy="530921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5174DD-47A5-0F4E-B56C-02301BA55AF2}"/>
              </a:ext>
            </a:extLst>
          </p:cNvPr>
          <p:cNvSpPr txBox="1"/>
          <p:nvPr/>
        </p:nvSpPr>
        <p:spPr>
          <a:xfrm>
            <a:off x="8639907" y="691662"/>
            <a:ext cx="21336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High Pressure</a:t>
            </a:r>
          </a:p>
        </p:txBody>
      </p:sp>
    </p:spTree>
    <p:extLst>
      <p:ext uri="{BB962C8B-B14F-4D97-AF65-F5344CB8AC3E}">
        <p14:creationId xmlns:p14="http://schemas.microsoft.com/office/powerpoint/2010/main" val="21009382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658EB-6F54-2740-BB7D-FF9E7C8E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330" y="2328679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Synoptic and Mesoscale Origins of the Strong Winds</a:t>
            </a:r>
          </a:p>
        </p:txBody>
      </p:sp>
    </p:spTree>
    <p:extLst>
      <p:ext uri="{BB962C8B-B14F-4D97-AF65-F5344CB8AC3E}">
        <p14:creationId xmlns:p14="http://schemas.microsoft.com/office/powerpoint/2010/main" val="19563246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7E38E9-56F9-264F-91AE-59EA0D6258D9}"/>
              </a:ext>
            </a:extLst>
          </p:cNvPr>
          <p:cNvPicPr/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94000" y="448511"/>
            <a:ext cx="4275638" cy="59423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FA70C3-07AB-4D43-B1F5-EA25DD8020D3}"/>
              </a:ext>
            </a:extLst>
          </p:cNvPr>
          <p:cNvPicPr/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66412" y="374229"/>
            <a:ext cx="4699636" cy="59423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BE46FF-A377-6C44-B767-9B49CB2A46A6}"/>
              </a:ext>
            </a:extLst>
          </p:cNvPr>
          <p:cNvSpPr txBox="1"/>
          <p:nvPr/>
        </p:nvSpPr>
        <p:spPr>
          <a:xfrm>
            <a:off x="3467100" y="6316626"/>
            <a:ext cx="3120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0000 UTC 8 October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0F940E-77F7-4C4D-BB2E-30A3FD2C9CCD}"/>
              </a:ext>
            </a:extLst>
          </p:cNvPr>
          <p:cNvSpPr/>
          <p:nvPr/>
        </p:nvSpPr>
        <p:spPr>
          <a:xfrm>
            <a:off x="8011495" y="6334780"/>
            <a:ext cx="31200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1200 UTC 8 October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309551-6549-3C46-8A10-150CA27B4E41}"/>
              </a:ext>
            </a:extLst>
          </p:cNvPr>
          <p:cNvSpPr txBox="1"/>
          <p:nvPr/>
        </p:nvSpPr>
        <p:spPr>
          <a:xfrm>
            <a:off x="292100" y="2006600"/>
            <a:ext cx="25019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High Pressure</a:t>
            </a:r>
          </a:p>
          <a:p>
            <a:r>
              <a:rPr lang="en-US" sz="2800" b="1" dirty="0">
                <a:solidFill>
                  <a:schemeClr val="accent1"/>
                </a:solidFill>
              </a:rPr>
              <a:t>Built into the</a:t>
            </a:r>
          </a:p>
          <a:p>
            <a:r>
              <a:rPr lang="en-US" sz="2800" b="1" dirty="0">
                <a:solidFill>
                  <a:schemeClr val="accent1"/>
                </a:solidFill>
              </a:rPr>
              <a:t>Northwest and then into the Intermountain West</a:t>
            </a:r>
          </a:p>
        </p:txBody>
      </p:sp>
    </p:spTree>
    <p:extLst>
      <p:ext uri="{BB962C8B-B14F-4D97-AF65-F5344CB8AC3E}">
        <p14:creationId xmlns:p14="http://schemas.microsoft.com/office/powerpoint/2010/main" val="15147535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E6A96-D01D-4542-AC29-27BB27580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60E655-659B-1A4E-AC65-EBB2965B7844}"/>
              </a:ext>
            </a:extLst>
          </p:cNvPr>
          <p:cNvPicPr/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8400" y="555624"/>
            <a:ext cx="4292600" cy="56213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4C9B5E-0B9C-8242-B47A-74364BD58EE5}"/>
              </a:ext>
            </a:extLst>
          </p:cNvPr>
          <p:cNvPicPr/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62052" y="555623"/>
            <a:ext cx="4659948" cy="56213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C8C118-8EEB-2B4D-9A78-D7FAD15DA607}"/>
              </a:ext>
            </a:extLst>
          </p:cNvPr>
          <p:cNvSpPr txBox="1"/>
          <p:nvPr/>
        </p:nvSpPr>
        <p:spPr>
          <a:xfrm>
            <a:off x="1930400" y="6220895"/>
            <a:ext cx="3120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0000 UTC 9 October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34E823-7304-614A-9796-25BF27142044}"/>
              </a:ext>
            </a:extLst>
          </p:cNvPr>
          <p:cNvSpPr/>
          <p:nvPr/>
        </p:nvSpPr>
        <p:spPr>
          <a:xfrm>
            <a:off x="7383467" y="6215061"/>
            <a:ext cx="31468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1200 UTC 9 October</a:t>
            </a:r>
          </a:p>
        </p:txBody>
      </p:sp>
    </p:spTree>
    <p:extLst>
      <p:ext uri="{BB962C8B-B14F-4D97-AF65-F5344CB8AC3E}">
        <p14:creationId xmlns:p14="http://schemas.microsoft.com/office/powerpoint/2010/main" val="651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FF55B-F5DD-5840-BEF0-013C64F10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36729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High-Resolution WRF Simulation of the Event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724FF53-C0FF-4743-AC9C-DA5AD15CB330}"/>
              </a:ext>
            </a:extLst>
          </p:cNvPr>
          <p:cNvPicPr>
            <a:picLocks noGrp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90" b="10025"/>
          <a:stretch/>
        </p:blipFill>
        <p:spPr bwMode="auto">
          <a:xfrm>
            <a:off x="5274130" y="1501466"/>
            <a:ext cx="6498772" cy="49965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161050-EB4C-434E-B99B-19150FF27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356" y="2180545"/>
            <a:ext cx="4732774" cy="3175226"/>
          </a:xfrm>
        </p:spPr>
        <p:txBody>
          <a:bodyPr/>
          <a:lstStyle/>
          <a:p>
            <a:r>
              <a:rPr lang="en-US" sz="3600" dirty="0"/>
              <a:t>36-12-4-1.3 km domains</a:t>
            </a:r>
          </a:p>
          <a:p>
            <a:r>
              <a:rPr lang="en-US" sz="3600" dirty="0"/>
              <a:t>Initialized at 1200 UTC Oct. 8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9220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0F63C-F55B-E94A-B664-91016205E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EE8BB5-A292-1641-8CBC-B00D05784B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7" r="1365" b="1768"/>
          <a:stretch/>
        </p:blipFill>
        <p:spPr>
          <a:xfrm>
            <a:off x="355600" y="652463"/>
            <a:ext cx="11633200" cy="5202237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93572AD-88C5-AB43-A67E-215C684F0C5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DFB1E81-F464-6B45-99E2-4C610D6A6F5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65B988-253F-1F45-A713-AABCB7D8B631}"/>
              </a:ext>
            </a:extLst>
          </p:cNvPr>
          <p:cNvSpPr txBox="1"/>
          <p:nvPr/>
        </p:nvSpPr>
        <p:spPr>
          <a:xfrm>
            <a:off x="1528767" y="5527972"/>
            <a:ext cx="328453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1200 UTC 8 October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16B60D-38C1-6C40-A784-035D5F75FBFA}"/>
              </a:ext>
            </a:extLst>
          </p:cNvPr>
          <p:cNvSpPr txBox="1"/>
          <p:nvPr/>
        </p:nvSpPr>
        <p:spPr>
          <a:xfrm>
            <a:off x="5230026" y="188007"/>
            <a:ext cx="2029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12-km domain</a:t>
            </a:r>
          </a:p>
        </p:txBody>
      </p:sp>
    </p:spTree>
    <p:extLst>
      <p:ext uri="{BB962C8B-B14F-4D97-AF65-F5344CB8AC3E}">
        <p14:creationId xmlns:p14="http://schemas.microsoft.com/office/powerpoint/2010/main" val="20679950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DC559F-63CD-714E-A15F-741BFDD46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313" y="1022350"/>
            <a:ext cx="11462401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76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8A491-303D-234A-A4C4-0725EA9E6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2657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And then, pushed by strong winds, rapidly descended into populated areas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1E1DD88-24F7-2D43-8CDD-44FA0AFE30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776" y="1690688"/>
            <a:ext cx="6361919" cy="4819222"/>
          </a:xfrm>
        </p:spPr>
      </p:pic>
    </p:spTree>
    <p:extLst>
      <p:ext uri="{BB962C8B-B14F-4D97-AF65-F5344CB8AC3E}">
        <p14:creationId xmlns:p14="http://schemas.microsoft.com/office/powerpoint/2010/main" val="9311885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27406-135F-D645-B645-EA1F3058D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9D80D32-5A7C-5442-BB63-57AD58EB5E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82"/>
          <a:stretch/>
        </p:blipFill>
        <p:spPr>
          <a:xfrm>
            <a:off x="393700" y="516655"/>
            <a:ext cx="5778500" cy="5299945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B936291-0B77-174C-997B-44AE46F7DD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82"/>
          <a:stretch/>
        </p:blipFill>
        <p:spPr>
          <a:xfrm>
            <a:off x="6341269" y="516655"/>
            <a:ext cx="5778500" cy="529994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5788D2-ABE3-4C43-9D3B-7ADD4DFA3F0F}"/>
              </a:ext>
            </a:extLst>
          </p:cNvPr>
          <p:cNvSpPr txBox="1"/>
          <p:nvPr/>
        </p:nvSpPr>
        <p:spPr>
          <a:xfrm>
            <a:off x="1855737" y="5816600"/>
            <a:ext cx="2578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prstClr val="black"/>
                </a:solidFill>
              </a:rPr>
              <a:t>8 PM October 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E3ED41-F0B5-1245-830F-7D97AE623CD1}"/>
              </a:ext>
            </a:extLst>
          </p:cNvPr>
          <p:cNvSpPr txBox="1"/>
          <p:nvPr/>
        </p:nvSpPr>
        <p:spPr>
          <a:xfrm>
            <a:off x="7733456" y="5836910"/>
            <a:ext cx="2691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800" b="1" dirty="0">
                <a:solidFill>
                  <a:prstClr val="black"/>
                </a:solidFill>
              </a:rPr>
              <a:t>10 PM October 9</a:t>
            </a:r>
          </a:p>
        </p:txBody>
      </p:sp>
    </p:spTree>
    <p:extLst>
      <p:ext uri="{BB962C8B-B14F-4D97-AF65-F5344CB8AC3E}">
        <p14:creationId xmlns:p14="http://schemas.microsoft.com/office/powerpoint/2010/main" val="16079925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AD5785E-BE81-C243-95EB-5CF40D900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571500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790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2D0E52-8EF1-9B48-82D9-39BFCD5B1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571500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0306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4EAE84-244B-FE40-B3B5-199CAF968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571500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016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C517CA-20B8-8945-BF1B-5986BB3C3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571500"/>
            <a:ext cx="5715000" cy="571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FB705-6800-A743-A856-1766E3230868}"/>
              </a:ext>
            </a:extLst>
          </p:cNvPr>
          <p:cNvSpPr txBox="1"/>
          <p:nvPr/>
        </p:nvSpPr>
        <p:spPr>
          <a:xfrm>
            <a:off x="9144000" y="3136900"/>
            <a:ext cx="246516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Terrain-Related</a:t>
            </a:r>
          </a:p>
          <a:p>
            <a:r>
              <a:rPr lang="en-US" sz="2800" b="1" dirty="0"/>
              <a:t>Downslope</a:t>
            </a:r>
          </a:p>
          <a:p>
            <a:r>
              <a:rPr lang="en-US" sz="2800" b="1" dirty="0"/>
              <a:t>Windstorm</a:t>
            </a:r>
          </a:p>
        </p:txBody>
      </p:sp>
    </p:spTree>
    <p:extLst>
      <p:ext uri="{BB962C8B-B14F-4D97-AF65-F5344CB8AC3E}">
        <p14:creationId xmlns:p14="http://schemas.microsoft.com/office/powerpoint/2010/main" val="31423392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D2A2D-345D-B84B-BC2F-BD3A93EC6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Conclusions Based On the Model Simulation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6B0BE-4950-964C-9360-E98F7D36D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7072385" cy="4527049"/>
          </a:xfrm>
        </p:spPr>
        <p:txBody>
          <a:bodyPr>
            <a:normAutofit/>
          </a:bodyPr>
          <a:lstStyle/>
          <a:p>
            <a:r>
              <a:rPr lang="en-US" sz="3200" dirty="0"/>
              <a:t>WRF  model did an excellent job in duplicating the pattern and temporal evolution of the winds.  Good forecast.</a:t>
            </a:r>
          </a:p>
          <a:p>
            <a:r>
              <a:rPr lang="en-US" sz="3200" dirty="0"/>
              <a:t>Strong winds were associated with a downslope wind event.</a:t>
            </a:r>
          </a:p>
          <a:p>
            <a:endParaRPr lang="en-US" dirty="0"/>
          </a:p>
        </p:txBody>
      </p:sp>
      <p:pic>
        <p:nvPicPr>
          <p:cNvPr id="4" name="Content Placeholder 11">
            <a:extLst>
              <a:ext uri="{FF2B5EF4-FFF2-40B4-BE49-F238E27FC236}">
                <a16:creationId xmlns:a16="http://schemas.microsoft.com/office/drawing/2014/main" id="{8F853F28-2737-1245-B6E1-4CAC48AF7E22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82"/>
          <a:stretch/>
        </p:blipFill>
        <p:spPr>
          <a:xfrm>
            <a:off x="7910585" y="1825624"/>
            <a:ext cx="3664533" cy="336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044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278BD-AC76-1644-A148-2EF6FCDFE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942" y="143745"/>
            <a:ext cx="11222255" cy="124229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Operational Forecast Guidance Was Excellent, Even Days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78E79-D55E-7145-8CD0-EB520C685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500" y="2689084"/>
            <a:ext cx="2761648" cy="382440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10-h surface (10-m) wind gust forecast (kt) valid at 0700 UTC 9 October 2017.  The model was initialized at 1200 UTC 8 October 2017.  Wind gusts are derived by determining the highest wind speed in the lowest km.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F13B32-2F52-5848-92A4-1CEF7C26065E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88093" y="1208615"/>
            <a:ext cx="8214159" cy="45444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ADCA46-D676-0D44-91D4-277B937E622F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15601" y="5871195"/>
            <a:ext cx="6555906" cy="5232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05F5DC-662E-9740-B176-CE58C2759DBB}"/>
              </a:ext>
            </a:extLst>
          </p:cNvPr>
          <p:cNvSpPr txBox="1"/>
          <p:nvPr/>
        </p:nvSpPr>
        <p:spPr>
          <a:xfrm>
            <a:off x="3546709" y="3339968"/>
            <a:ext cx="27482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NOAA/NWS Operational</a:t>
            </a:r>
          </a:p>
          <a:p>
            <a:r>
              <a:rPr lang="en-US" sz="2800" b="1" dirty="0"/>
              <a:t>HRRR Model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809C5D-A69A-B941-B9B2-44AA4B8749B3}"/>
              </a:ext>
            </a:extLst>
          </p:cNvPr>
          <p:cNvSpPr txBox="1"/>
          <p:nvPr/>
        </p:nvSpPr>
        <p:spPr>
          <a:xfrm>
            <a:off x="3529617" y="3374151"/>
            <a:ext cx="27482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NOAA/NWS Operational</a:t>
            </a:r>
          </a:p>
          <a:p>
            <a:r>
              <a:rPr lang="en-US" sz="2800" b="1" dirty="0"/>
              <a:t>HRRR Model</a:t>
            </a:r>
          </a:p>
        </p:txBody>
      </p:sp>
    </p:spTree>
    <p:extLst>
      <p:ext uri="{BB962C8B-B14F-4D97-AF65-F5344CB8AC3E}">
        <p14:creationId xmlns:p14="http://schemas.microsoft.com/office/powerpoint/2010/main" val="36166525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3F1D3-F5B1-B74E-B9FA-5500C31EF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336931" cy="114604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Operational CANSAC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5F8C4-CF56-AB40-9452-08DBF9C1A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76562" cy="420941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30-h surface wind forecast (mph) for 0600 UTC 9 October 2017 for a run initialized at 0000 UTC 8 October 2017 from the nested 2-km domain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7D82E6-C765-184B-8AFC-7642E5392081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58" t="14351" r="5480" b="9750"/>
          <a:stretch/>
        </p:blipFill>
        <p:spPr bwMode="auto">
          <a:xfrm>
            <a:off x="5175131" y="664695"/>
            <a:ext cx="6683193" cy="55122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683113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0F680-63B4-3D4C-80D6-B50247940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27" y="555811"/>
            <a:ext cx="7023100" cy="13366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Based on these and other modeling systems, the NWS released high wind and red flag warnings—days before.</a:t>
            </a:r>
          </a:p>
        </p:txBody>
      </p:sp>
      <p:pic>
        <p:nvPicPr>
          <p:cNvPr id="4" name="Content Placeholder 3" descr="wind7.jpg">
            <a:extLst>
              <a:ext uri="{FF2B5EF4-FFF2-40B4-BE49-F238E27FC236}">
                <a16:creationId xmlns:a16="http://schemas.microsoft.com/office/drawing/2014/main" id="{D51DEAF3-0F7C-634C-9C17-65BCD25E05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2681659"/>
            <a:ext cx="4874188" cy="36556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FEA0ED-D25B-A744-BBE5-308D386C5869}"/>
              </a:ext>
            </a:extLst>
          </p:cNvPr>
          <p:cNvSpPr txBox="1"/>
          <p:nvPr/>
        </p:nvSpPr>
        <p:spPr>
          <a:xfrm>
            <a:off x="3591350" y="2299258"/>
            <a:ext cx="2667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Two Days Before</a:t>
            </a:r>
          </a:p>
        </p:txBody>
      </p:sp>
      <p:pic>
        <p:nvPicPr>
          <p:cNvPr id="6" name="Content Placeholder 3" descr="DLdU6WMUIAER6El.jpg">
            <a:extLst>
              <a:ext uri="{FF2B5EF4-FFF2-40B4-BE49-F238E27FC236}">
                <a16:creationId xmlns:a16="http://schemas.microsoft.com/office/drawing/2014/main" id="{31E184D1-F9C1-6545-BECE-ED0E247313F8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1495" y="736600"/>
            <a:ext cx="4582766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4476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DLeLihGXUAYmHxb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0800" y="579509"/>
            <a:ext cx="7645399" cy="5840359"/>
          </a:xfrm>
        </p:spPr>
      </p:pic>
    </p:spTree>
    <p:extLst>
      <p:ext uri="{BB962C8B-B14F-4D97-AF65-F5344CB8AC3E}">
        <p14:creationId xmlns:p14="http://schemas.microsoft.com/office/powerpoint/2010/main" val="2256112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3A9EB-2535-E94D-BD0F-956528153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715618-B542-3A40-9754-8E87BBBDE9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1869564"/>
            <a:ext cx="10515600" cy="3628459"/>
          </a:xfrm>
        </p:spPr>
      </p:pic>
    </p:spTree>
    <p:extLst>
      <p:ext uri="{BB962C8B-B14F-4D97-AF65-F5344CB8AC3E}">
        <p14:creationId xmlns:p14="http://schemas.microsoft.com/office/powerpoint/2010/main" val="27938897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83E9F-5A4B-5F43-8B58-701865259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43" y="476219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Could we have prevented the fires with better use of weather forecasts?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7777F5-013C-1D48-B5A0-2316F57AA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58" y="1889594"/>
            <a:ext cx="10696485" cy="361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550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79083-1787-1C46-BF7C-3A02A6086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080" y="133590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Quite possibly, yes, with pre-emptive power outages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6FBC8-37FE-634A-80F7-55B9C3328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989" y="1747054"/>
            <a:ext cx="10727781" cy="277414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winds caused the fires and allowed them to explode that night.</a:t>
            </a:r>
          </a:p>
          <a:p>
            <a:r>
              <a:rPr lang="en-US" dirty="0"/>
              <a:t>The winds were skillfully forecast the previous day.</a:t>
            </a:r>
          </a:p>
          <a:p>
            <a:r>
              <a:rPr lang="en-US" dirty="0"/>
              <a:t>With such strong predicted winds, power failures/fires were inevitable.</a:t>
            </a:r>
          </a:p>
          <a:p>
            <a:r>
              <a:rPr lang="en-US" b="1" dirty="0"/>
              <a:t>Why not de-energize the powerlines in the hills and vulnerable areas a few hours before the winds were going to hit?</a:t>
            </a:r>
          </a:p>
          <a:p>
            <a:r>
              <a:rPr lang="en-US" dirty="0"/>
              <a:t>Might doing so have saved 44 lives and billions of dollars of damage?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FDAE27C-521D-F745-B43D-B012BC2A13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400" y="4682316"/>
            <a:ext cx="4902014" cy="180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881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922F1-820A-EE4A-B7D3-DED50CF61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2837646"/>
            <a:ext cx="10515600" cy="1325563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accent1"/>
                </a:solidFill>
              </a:rPr>
              <a:t>Were the Wine Country Wildfires Associated with Anthropogenic Global Warming?</a:t>
            </a:r>
          </a:p>
        </p:txBody>
      </p:sp>
    </p:spTree>
    <p:extLst>
      <p:ext uri="{BB962C8B-B14F-4D97-AF65-F5344CB8AC3E}">
        <p14:creationId xmlns:p14="http://schemas.microsoft.com/office/powerpoint/2010/main" val="20504398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79F1C-8C2B-7345-9084-CBAEC6FF3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Little Evidence That Anthropogenic Global Warming Contributed to the Wildfires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3139B-1792-C040-90CE-A4DBAA89A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9129"/>
            <a:ext cx="5664200" cy="4351338"/>
          </a:xfrm>
        </p:spPr>
        <p:txBody>
          <a:bodyPr>
            <a:noAutofit/>
          </a:bodyPr>
          <a:lstStyle/>
          <a:p>
            <a:r>
              <a:rPr lang="en-US" sz="3200" dirty="0"/>
              <a:t>The fire was initiated and supported by very strong winds.</a:t>
            </a:r>
          </a:p>
          <a:p>
            <a:r>
              <a:rPr lang="en-US" sz="3600" dirty="0">
                <a:solidFill>
                  <a:srgbClr val="FF0000"/>
                </a:solidFill>
              </a:rPr>
              <a:t>No reason to believe that Diablo Winds are associated with global warming, </a:t>
            </a:r>
            <a:r>
              <a:rPr lang="en-US" sz="3600" b="1" dirty="0">
                <a:solidFill>
                  <a:srgbClr val="FF0000"/>
                </a:solidFill>
              </a:rPr>
              <a:t>in fact the opposite is probably true.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677DA5-7F62-D04D-8AF6-B3B5F0813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5729" y="2099129"/>
            <a:ext cx="5181600" cy="39624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292352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79F1C-8C2B-7345-9084-CBAEC6FF3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700" y="35087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 key element in the severity was excessive grass growth resulting from unusually large winter precipitation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3139B-1792-C040-90CE-A4DBAA89A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631" y="2286038"/>
            <a:ext cx="4086631" cy="35940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	</a:t>
            </a:r>
          </a:p>
          <a:p>
            <a:r>
              <a:rPr lang="en-US" sz="3600" dirty="0"/>
              <a:t>No reason to expect more central CA precipitation under global warming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1E14AC-DC7C-034D-9051-C991965AF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6596" y="1771495"/>
            <a:ext cx="7292741" cy="38859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9389E0-1C24-C040-98E4-B1942918590A}"/>
              </a:ext>
            </a:extLst>
          </p:cNvPr>
          <p:cNvSpPr txBox="1"/>
          <p:nvPr/>
        </p:nvSpPr>
        <p:spPr>
          <a:xfrm>
            <a:off x="4799263" y="5657408"/>
            <a:ext cx="71400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Deser et al., 2012. Precipitation trends for 2010–60 [mm]. (Stippling indicates values not significant at the 95% confidence level.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4480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79F1C-8C2B-7345-9084-CBAEC6FF3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977" y="2889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The Role of Invasive Grasses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3139B-1792-C040-90CE-A4DBAA89A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943" y="2171738"/>
            <a:ext cx="5290457" cy="4351338"/>
          </a:xfrm>
        </p:spPr>
        <p:txBody>
          <a:bodyPr>
            <a:noAutofit/>
          </a:bodyPr>
          <a:lstStyle/>
          <a:p>
            <a:r>
              <a:rPr lang="en-US" sz="3200" dirty="0"/>
              <a:t>Invasive, non-native grasses played an important role</a:t>
            </a:r>
          </a:p>
          <a:p>
            <a:r>
              <a:rPr lang="en-US" sz="3600" b="1" dirty="0">
                <a:solidFill>
                  <a:schemeClr val="accent1"/>
                </a:solidFill>
              </a:rPr>
              <a:t>Cheatgrass, “Bromus tectorum”  </a:t>
            </a:r>
          </a:p>
          <a:p>
            <a:r>
              <a:rPr lang="en-US" sz="3600" b="1" dirty="0">
                <a:solidFill>
                  <a:schemeClr val="accent2"/>
                </a:solidFill>
              </a:rPr>
              <a:t>a.k.a. grassoline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6224AF0-467E-184F-A1A8-0BC3019CBE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6777" y="1852286"/>
            <a:ext cx="543182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102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48596-C1F7-E745-B82B-70FBC0934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If the temperatures were a few degrees warmer, or the summers a bit drier, </a:t>
            </a:r>
            <a:r>
              <a:rPr lang="en-US" b="1" dirty="0">
                <a:solidFill>
                  <a:srgbClr val="FF0000"/>
                </a:solidFill>
              </a:rPr>
              <a:t>it would not make a difference for coastal CA wildfires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C2D31-2ECC-8344-8DB9-D137E6ECB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6601"/>
            <a:ext cx="10713098" cy="4351338"/>
          </a:xfrm>
        </p:spPr>
        <p:txBody>
          <a:bodyPr>
            <a:normAutofit/>
          </a:bodyPr>
          <a:lstStyle/>
          <a:p>
            <a:r>
              <a:rPr lang="en-US" sz="3200" dirty="0"/>
              <a:t>A normal summer is warm and dry enough to allow fires.</a:t>
            </a:r>
          </a:p>
          <a:p>
            <a:r>
              <a:rPr lang="en-US" sz="3200" dirty="0"/>
              <a:t>And 1-hr and 10-hr fuels are always dry enough to burn in summer under offshore flow.</a:t>
            </a:r>
          </a:p>
          <a:p>
            <a:r>
              <a:rPr lang="en-US" sz="3200" dirty="0"/>
              <a:t>There is a deep literature, based on observed conditions and fires, that supports these points.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BBBF47-F8BD-6E4B-9895-B6F0B9EF68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020" y="4726459"/>
            <a:ext cx="6747588" cy="19203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D34AC4-3BBF-B941-8CC6-FD5A936DA516}"/>
              </a:ext>
            </a:extLst>
          </p:cNvPr>
          <p:cNvSpPr txBox="1"/>
          <p:nvPr/>
        </p:nvSpPr>
        <p:spPr>
          <a:xfrm>
            <a:off x="8022771" y="4834572"/>
            <a:ext cx="33310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“The extent of preceding drought is largely irrelevant to the size of these autumn fires because of the severity of weather during the fire event”</a:t>
            </a:r>
          </a:p>
        </p:txBody>
      </p:sp>
    </p:spTree>
    <p:extLst>
      <p:ext uri="{BB962C8B-B14F-4D97-AF65-F5344CB8AC3E}">
        <p14:creationId xmlns:p14="http://schemas.microsoft.com/office/powerpoint/2010/main" val="3522929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B5983-34CA-584D-A748-4C4807074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No long-term trends in wildfires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CEE30-15CA-F645-9B21-9017F19A0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6802"/>
            <a:ext cx="10515600" cy="1010198"/>
          </a:xfrm>
        </p:spPr>
        <p:txBody>
          <a:bodyPr/>
          <a:lstStyle/>
          <a:p>
            <a:r>
              <a:rPr lang="en-US" dirty="0"/>
              <a:t>No long-term  upward trend in fires for coastal California</a:t>
            </a:r>
          </a:p>
          <a:p>
            <a:r>
              <a:rPr lang="en-US" dirty="0"/>
              <a:t>The region has a long history of fire.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362D6C-4BF0-5D4C-900D-82BA755CBA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9120" y="5481718"/>
            <a:ext cx="5118100" cy="10528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A2259E-A5AD-AB45-B42D-52891BCF8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0900" y="2806270"/>
            <a:ext cx="6326320" cy="26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868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6C6CA-A12E-0C4C-99AF-4A095E594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1326"/>
            <a:ext cx="10604500" cy="70167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Fire is No Stranger to the Region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AF4EF0-8850-5342-885D-1487A27CFE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0999" y="1309748"/>
            <a:ext cx="8844607" cy="5040252"/>
          </a:xfrm>
        </p:spPr>
      </p:pic>
    </p:spTree>
    <p:extLst>
      <p:ext uri="{BB962C8B-B14F-4D97-AF65-F5344CB8AC3E}">
        <p14:creationId xmlns:p14="http://schemas.microsoft.com/office/powerpoint/2010/main" val="38478427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BB5A5-4FD6-BC41-861B-BAF25AD15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723" y="222645"/>
            <a:ext cx="10473647" cy="83695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Urbanization Makes Fires More Frequent and Destructive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18B577-5629-B844-9C13-9FE0DBF6F3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4" r="4465" b="43732"/>
          <a:stretch/>
        </p:blipFill>
        <p:spPr>
          <a:xfrm>
            <a:off x="458471" y="1379829"/>
            <a:ext cx="6811767" cy="448818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8478D0-B405-4247-9958-EDD3F69A3F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6753" y="3827420"/>
            <a:ext cx="4398376" cy="28065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FF5330-09B7-7E42-A9AC-C645E6E4CD95}"/>
              </a:ext>
            </a:extLst>
          </p:cNvPr>
          <p:cNvSpPr txBox="1"/>
          <p:nvPr/>
        </p:nvSpPr>
        <p:spPr>
          <a:xfrm>
            <a:off x="8439262" y="6264671"/>
            <a:ext cx="2739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Sonoma County Population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1E6C34-D626-0249-85E9-CFCC937BE1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36" t="29363" r="71088" b="54457"/>
          <a:stretch/>
        </p:blipFill>
        <p:spPr>
          <a:xfrm>
            <a:off x="8034579" y="641121"/>
            <a:ext cx="3548385" cy="309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30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92FE2-B6A7-724C-99EA-4C2AD5CA2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Before it was over, the “Wine Country” wildfires became the most devastating in CA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A186A-7A28-3740-98A0-E15F1C1B1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240" y="1825625"/>
            <a:ext cx="5989834" cy="4390239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44 died and hundreds were hospitalized</a:t>
            </a:r>
          </a:p>
          <a:p>
            <a:r>
              <a:rPr lang="en-US" b="1" dirty="0"/>
              <a:t>More than 9,000 structures were destroyed</a:t>
            </a:r>
          </a:p>
          <a:p>
            <a:r>
              <a:rPr lang="en-US" b="1" dirty="0"/>
              <a:t>Burned 245,000 acres of land</a:t>
            </a:r>
          </a:p>
          <a:p>
            <a:r>
              <a:rPr lang="en-US" b="1" dirty="0"/>
              <a:t>More than 10 billion in insured property loss</a:t>
            </a:r>
          </a:p>
          <a:p>
            <a:r>
              <a:rPr lang="en-US" b="1" dirty="0"/>
              <a:t>Total damage/loss much more.</a:t>
            </a:r>
          </a:p>
          <a:p>
            <a:r>
              <a:rPr lang="en-US" b="1" dirty="0"/>
              <a:t>Serious air quality degradation over the region for over a week.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264CFB-7922-6C45-86A7-C0EBC17B4F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6139" y="2137024"/>
            <a:ext cx="4901566" cy="308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651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9CA38-8192-384D-B843-9DA9C8715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</a:rPr>
              <a:t>Fountaingrove</a:t>
            </a:r>
            <a:r>
              <a:rPr lang="en-US" b="1" dirty="0">
                <a:solidFill>
                  <a:schemeClr val="accent1"/>
                </a:solidFill>
              </a:rPr>
              <a:t> Neighborhood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2915FE-90D7-7B4D-960F-3B80E92BDE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02" y="1536700"/>
            <a:ext cx="10700996" cy="3753644"/>
          </a:xfrm>
        </p:spPr>
      </p:pic>
    </p:spTree>
    <p:extLst>
      <p:ext uri="{BB962C8B-B14F-4D97-AF65-F5344CB8AC3E}">
        <p14:creationId xmlns:p14="http://schemas.microsoft.com/office/powerpoint/2010/main" val="11647470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449F7-94EF-074A-B140-67B33B925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0943" y="497567"/>
            <a:ext cx="3360057" cy="899433"/>
          </a:xfrm>
        </p:spPr>
        <p:txBody>
          <a:bodyPr>
            <a:normAutofit/>
          </a:bodyPr>
          <a:lstStyle/>
          <a:p>
            <a:r>
              <a:rPr lang="en-US" sz="4000" b="1" u="sng" dirty="0">
                <a:solidFill>
                  <a:schemeClr val="accent1"/>
                </a:solidFill>
              </a:rPr>
              <a:t>Bottom Line</a:t>
            </a:r>
            <a:endParaRPr lang="en-US" sz="4000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DB40D-E9E0-884D-98B8-1F6A105E2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2671" y="1567997"/>
            <a:ext cx="5816600" cy="4624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/>
              <a:t>There is no reason to believe that anthropogenic global warming contributed to the Wine Country fires or will enhance them in the future.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3854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39D52-C98E-034E-A756-FA560C352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Dealing With the Issue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BBAD2-3143-E84A-868A-F8D340042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533525"/>
            <a:ext cx="10515600" cy="4351338"/>
          </a:xfrm>
        </p:spPr>
        <p:txBody>
          <a:bodyPr>
            <a:noAutofit/>
          </a:bodyPr>
          <a:lstStyle/>
          <a:p>
            <a:r>
              <a:rPr lang="en-US" sz="3200" dirty="0"/>
              <a:t>Homes and buildings must be moved out of areas that are prone to wildfire.</a:t>
            </a:r>
          </a:p>
          <a:p>
            <a:r>
              <a:rPr lang="en-US" sz="3200" dirty="0"/>
              <a:t>Can we restore wildland areas or bring back fire?</a:t>
            </a:r>
          </a:p>
          <a:p>
            <a:r>
              <a:rPr lang="en-US" sz="3200" dirty="0"/>
              <a:t>The electrical distribution system must be updated to be less prone to starting fires (e.g., underground lines, fix the recloser problem)</a:t>
            </a:r>
          </a:p>
          <a:p>
            <a:r>
              <a:rPr lang="en-US" sz="3200" dirty="0"/>
              <a:t>Societal decision makers must learn how to use improved predictions.</a:t>
            </a:r>
          </a:p>
          <a:p>
            <a:r>
              <a:rPr lang="en-US" sz="3200" dirty="0"/>
              <a:t>Better warnings and coordinated fire fighting capabilities are needed</a:t>
            </a:r>
          </a:p>
        </p:txBody>
      </p:sp>
    </p:spTree>
    <p:extLst>
      <p:ext uri="{BB962C8B-B14F-4D97-AF65-F5344CB8AC3E}">
        <p14:creationId xmlns:p14="http://schemas.microsoft.com/office/powerpoint/2010/main" val="23368201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222E6-9599-7D41-9093-873403F73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177" y="1094151"/>
            <a:ext cx="3084320" cy="114748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End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2B3FFC-12B9-4B4F-9735-15B64BB7BE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4986" y="2241632"/>
            <a:ext cx="4978400" cy="3365500"/>
          </a:xfrm>
        </p:spPr>
      </p:pic>
    </p:spTree>
    <p:extLst>
      <p:ext uri="{BB962C8B-B14F-4D97-AF65-F5344CB8AC3E}">
        <p14:creationId xmlns:p14="http://schemas.microsoft.com/office/powerpoint/2010/main" val="3490185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D6994-7887-AE45-A826-B47A1D265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308" y="416940"/>
            <a:ext cx="11413692" cy="68370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Modis Imagery:  October 8 versus October 9, 2017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1A290F-4F77-6049-81A2-9BF82A3C1A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308" y="1340581"/>
            <a:ext cx="5092505" cy="504053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3A8C51-7383-0D46-8C60-9D320E5287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4192" y="1340581"/>
            <a:ext cx="5385288" cy="50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080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249B8-43BD-FB4D-B7AC-E08712749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784" y="210892"/>
            <a:ext cx="10521461" cy="110209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Serious Air Quality Impacts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740D0-A4EA-8448-95DF-52F8D39456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5493" y="1438763"/>
            <a:ext cx="7098322" cy="4351338"/>
          </a:xfrm>
        </p:spPr>
        <p:txBody>
          <a:bodyPr>
            <a:noAutofit/>
          </a:bodyPr>
          <a:lstStyle/>
          <a:p>
            <a:r>
              <a:rPr lang="en-US" sz="3200" dirty="0"/>
              <a:t>Many Bay area AQ sites had their worst air quality on record</a:t>
            </a:r>
          </a:p>
          <a:p>
            <a:r>
              <a:rPr lang="en-US" sz="3200" dirty="0"/>
              <a:t>Air quality declined to extremely unhealthy levels for millions of people</a:t>
            </a:r>
          </a:p>
          <a:p>
            <a:r>
              <a:rPr lang="en-US" sz="3200" dirty="0"/>
              <a:t>Remained unhealthy for days.</a:t>
            </a:r>
          </a:p>
          <a:p>
            <a:r>
              <a:rPr lang="en-US" sz="3200" dirty="0"/>
              <a:t>Sickened thousands of people.</a:t>
            </a:r>
          </a:p>
          <a:p>
            <a:r>
              <a:rPr lang="en-US" sz="3200" dirty="0"/>
              <a:t>Hundreds of people ended up in Bay Area hospitals from the effects of smoke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631AE9B-DF01-7A4D-9BF0-FE0C48B40B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3815" y="1925943"/>
            <a:ext cx="4389697" cy="2708397"/>
          </a:xfrm>
        </p:spPr>
      </p:pic>
    </p:spTree>
    <p:extLst>
      <p:ext uri="{BB962C8B-B14F-4D97-AF65-F5344CB8AC3E}">
        <p14:creationId xmlns:p14="http://schemas.microsoft.com/office/powerpoint/2010/main" val="916732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98E5B-B1B4-5943-A1B9-10D011C03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3101" y="5653046"/>
            <a:ext cx="2866292" cy="1088537"/>
          </a:xfrm>
        </p:spPr>
        <p:txBody>
          <a:bodyPr/>
          <a:lstStyle/>
          <a:p>
            <a:r>
              <a:rPr lang="en-US" b="1" dirty="0"/>
              <a:t>October 10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3ED0435-22A0-754E-9DCF-9D5A48CB7B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042" y="454025"/>
            <a:ext cx="3444351" cy="5199021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BAB0EFC-3AB9-6545-8E83-8CFB6D79F0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39"/>
          <a:stretch/>
        </p:blipFill>
        <p:spPr>
          <a:xfrm>
            <a:off x="1203570" y="261257"/>
            <a:ext cx="6242538" cy="6320810"/>
          </a:xfrm>
        </p:spPr>
      </p:pic>
    </p:spTree>
    <p:extLst>
      <p:ext uri="{BB962C8B-B14F-4D97-AF65-F5344CB8AC3E}">
        <p14:creationId xmlns:p14="http://schemas.microsoft.com/office/powerpoint/2010/main" val="1469845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E9571-3A7D-6942-8B23-704E8DFF8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Some key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4B7D4-A3AA-8F45-8A93-0EDBD8B78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9722"/>
            <a:ext cx="8050427" cy="4351338"/>
          </a:xfrm>
        </p:spPr>
        <p:txBody>
          <a:bodyPr>
            <a:normAutofit lnSpcReduction="10000"/>
          </a:bodyPr>
          <a:lstStyle/>
          <a:p>
            <a:r>
              <a:rPr lang="en-US" sz="3600" b="1" dirty="0"/>
              <a:t>What meteorological conditions accompanied the fires?</a:t>
            </a:r>
          </a:p>
          <a:p>
            <a:r>
              <a:rPr lang="en-US" sz="3600" b="1" dirty="0"/>
              <a:t>Were these conditions predictable?</a:t>
            </a:r>
          </a:p>
          <a:p>
            <a:r>
              <a:rPr lang="en-US" sz="3600" b="1" dirty="0"/>
              <a:t>What started the fires?</a:t>
            </a:r>
          </a:p>
          <a:p>
            <a:r>
              <a:rPr lang="en-US" sz="3600" b="1" dirty="0"/>
              <a:t>Could this disaster have been prevented?</a:t>
            </a:r>
          </a:p>
          <a:p>
            <a:r>
              <a:rPr lang="en-US" sz="3600" b="1" dirty="0"/>
              <a:t>Did anthropogenic global warming play a significant role in this event?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729B65-3EAD-CF42-A997-A28E7253C7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7925" y="1845275"/>
            <a:ext cx="4036540" cy="302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917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1865</TotalTime>
  <Words>1077</Words>
  <Application>Microsoft Macintosh PowerPoint</Application>
  <PresentationFormat>Widescreen</PresentationFormat>
  <Paragraphs>121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Arial</vt:lpstr>
      <vt:lpstr>Calibri</vt:lpstr>
      <vt:lpstr>Times New Roman</vt:lpstr>
      <vt:lpstr>Office Theme</vt:lpstr>
      <vt:lpstr>The Wine Country Fires of October 2017: A Coastal California Wildfire Event</vt:lpstr>
      <vt:lpstr>During the evening of Sunday, October 8, 2017, wildfires began in the hills above Santa Rosa, Napa, and other towns of the ”wine country” north of San Francisco</vt:lpstr>
      <vt:lpstr>And then, pushed by strong winds, rapidly descended into populated areas</vt:lpstr>
      <vt:lpstr>PowerPoint Presentation</vt:lpstr>
      <vt:lpstr>Before it was over, the “Wine Country” wildfires became the most devastating in CA history</vt:lpstr>
      <vt:lpstr>Modis Imagery:  October 8 versus October 9, 2017</vt:lpstr>
      <vt:lpstr>Serious Air Quality Impacts </vt:lpstr>
      <vt:lpstr>October 10</vt:lpstr>
      <vt:lpstr>Some key questions</vt:lpstr>
      <vt:lpstr>The Geography of the Region</vt:lpstr>
      <vt:lpstr>Major Wine Country Fires</vt:lpstr>
      <vt:lpstr>Climatological Lead Up</vt:lpstr>
      <vt:lpstr>A Wet Winter Before the Fires</vt:lpstr>
      <vt:lpstr>The Wet Winter Led to Luxuriant Grass Growth</vt:lpstr>
      <vt:lpstr>The Preceding Summer Was Typically Dry</vt:lpstr>
      <vt:lpstr>But it was warmer than normal by ~3F.</vt:lpstr>
      <vt:lpstr>With a wet winter/spring, and a normally dry, but warmer than normal summer, the Palmer Drought Severity Index was near normal</vt:lpstr>
      <vt:lpstr>10-hour Fuel Moisture (.25 to 1 inch diameter) Varies rapidly, drops with offshore flow.  Below 10% is dangerous</vt:lpstr>
      <vt:lpstr>Fire Initiation</vt:lpstr>
      <vt:lpstr>The Winds</vt:lpstr>
      <vt:lpstr>Max Gusts During the Event (knots):    Big spatial variation with strongest winds (60-95 knots) on lee (SW) slopes of terrain</vt:lpstr>
      <vt:lpstr>Temporal Variation:  Rapid Increase and Decline</vt:lpstr>
      <vt:lpstr>Such warm, dry offshore winds are associated with high pressure over the intermountain west</vt:lpstr>
      <vt:lpstr>The Synoptic and Mesoscale Origins of the Strong Winds</vt:lpstr>
      <vt:lpstr>PowerPoint Presentation</vt:lpstr>
      <vt:lpstr>PowerPoint Presentation</vt:lpstr>
      <vt:lpstr>High-Resolution WRF Simulation of the Event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 Based On the Model Simulation</vt:lpstr>
      <vt:lpstr>Operational Forecast Guidance Was Excellent, Even Days Out</vt:lpstr>
      <vt:lpstr>Operational CANSAC Model</vt:lpstr>
      <vt:lpstr>Based on these and other modeling systems, the NWS released high wind and red flag warnings—days before.</vt:lpstr>
      <vt:lpstr>PowerPoint Presentation</vt:lpstr>
      <vt:lpstr>Could we have prevented the fires with better use of weather forecasts?</vt:lpstr>
      <vt:lpstr> Quite possibly, yes, with pre-emptive power outages</vt:lpstr>
      <vt:lpstr>Were the Wine Country Wildfires Associated with Anthropogenic Global Warming?</vt:lpstr>
      <vt:lpstr>Little Evidence That Anthropogenic Global Warming Contributed to the Wildfires</vt:lpstr>
      <vt:lpstr>A key element in the severity was excessive grass growth resulting from unusually large winter precipitation</vt:lpstr>
      <vt:lpstr>The Role of Invasive Grasses</vt:lpstr>
      <vt:lpstr>If the temperatures were a few degrees warmer, or the summers a bit drier, it would not make a difference for coastal CA wildfires</vt:lpstr>
      <vt:lpstr>No long-term trends in wildfires</vt:lpstr>
      <vt:lpstr>Fire is No Stranger to the Region</vt:lpstr>
      <vt:lpstr>Urbanization Makes Fires More Frequent and Destructive</vt:lpstr>
      <vt:lpstr>Fountaingrove Neighborhood</vt:lpstr>
      <vt:lpstr>Bottom Line</vt:lpstr>
      <vt:lpstr>Dealing With the Issue</vt:lpstr>
      <vt:lpstr>The End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Wine Country Fires of October 2017: A Highly Predictable, Severe Weather Event</dc:title>
  <dc:creator>Cliff Mass</dc:creator>
  <cp:lastModifiedBy>Cliff Mass</cp:lastModifiedBy>
  <cp:revision>148</cp:revision>
  <dcterms:created xsi:type="dcterms:W3CDTF">2018-01-26T01:10:07Z</dcterms:created>
  <dcterms:modified xsi:type="dcterms:W3CDTF">2018-03-06T21:57:56Z</dcterms:modified>
</cp:coreProperties>
</file>