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7"/>
  </p:notesMasterIdLst>
  <p:handoutMasterIdLst>
    <p:handoutMasterId r:id="rId118"/>
  </p:handoutMasterIdLst>
  <p:sldIdLst>
    <p:sldId id="336" r:id="rId2"/>
    <p:sldId id="337" r:id="rId3"/>
    <p:sldId id="338" r:id="rId4"/>
    <p:sldId id="339" r:id="rId5"/>
    <p:sldId id="340" r:id="rId6"/>
    <p:sldId id="341" r:id="rId7"/>
    <p:sldId id="269" r:id="rId8"/>
    <p:sldId id="344" r:id="rId9"/>
    <p:sldId id="379" r:id="rId10"/>
    <p:sldId id="342" r:id="rId11"/>
    <p:sldId id="277" r:id="rId12"/>
    <p:sldId id="296" r:id="rId13"/>
    <p:sldId id="343" r:id="rId14"/>
    <p:sldId id="345" r:id="rId15"/>
    <p:sldId id="346" r:id="rId16"/>
    <p:sldId id="347" r:id="rId17"/>
    <p:sldId id="348" r:id="rId18"/>
    <p:sldId id="349" r:id="rId19"/>
    <p:sldId id="299" r:id="rId20"/>
    <p:sldId id="256" r:id="rId21"/>
    <p:sldId id="350" r:id="rId22"/>
    <p:sldId id="351" r:id="rId23"/>
    <p:sldId id="353" r:id="rId24"/>
    <p:sldId id="354" r:id="rId25"/>
    <p:sldId id="355" r:id="rId26"/>
    <p:sldId id="352" r:id="rId27"/>
    <p:sldId id="356" r:id="rId28"/>
    <p:sldId id="300" r:id="rId29"/>
    <p:sldId id="301" r:id="rId30"/>
    <p:sldId id="383" r:id="rId31"/>
    <p:sldId id="384" r:id="rId32"/>
    <p:sldId id="385" r:id="rId33"/>
    <p:sldId id="357" r:id="rId34"/>
    <p:sldId id="358" r:id="rId35"/>
    <p:sldId id="279" r:id="rId36"/>
    <p:sldId id="302" r:id="rId37"/>
    <p:sldId id="359" r:id="rId38"/>
    <p:sldId id="286" r:id="rId39"/>
    <p:sldId id="303" r:id="rId40"/>
    <p:sldId id="285" r:id="rId41"/>
    <p:sldId id="360" r:id="rId42"/>
    <p:sldId id="373" r:id="rId43"/>
    <p:sldId id="276" r:id="rId44"/>
    <p:sldId id="275" r:id="rId45"/>
    <p:sldId id="274" r:id="rId46"/>
    <p:sldId id="361" r:id="rId47"/>
    <p:sldId id="362" r:id="rId48"/>
    <p:sldId id="363" r:id="rId49"/>
    <p:sldId id="304" r:id="rId50"/>
    <p:sldId id="268" r:id="rId51"/>
    <p:sldId id="273" r:id="rId52"/>
    <p:sldId id="267" r:id="rId53"/>
    <p:sldId id="364" r:id="rId54"/>
    <p:sldId id="371" r:id="rId55"/>
    <p:sldId id="372" r:id="rId56"/>
    <p:sldId id="306" r:id="rId57"/>
    <p:sldId id="365" r:id="rId58"/>
    <p:sldId id="366" r:id="rId59"/>
    <p:sldId id="258" r:id="rId60"/>
    <p:sldId id="309" r:id="rId61"/>
    <p:sldId id="367" r:id="rId62"/>
    <p:sldId id="368" r:id="rId63"/>
    <p:sldId id="280" r:id="rId64"/>
    <p:sldId id="374" r:id="rId65"/>
    <p:sldId id="310" r:id="rId66"/>
    <p:sldId id="323" r:id="rId67"/>
    <p:sldId id="271" r:id="rId68"/>
    <p:sldId id="272" r:id="rId69"/>
    <p:sldId id="369" r:id="rId70"/>
    <p:sldId id="326" r:id="rId71"/>
    <p:sldId id="375" r:id="rId72"/>
    <p:sldId id="322" r:id="rId73"/>
    <p:sldId id="321" r:id="rId74"/>
    <p:sldId id="324" r:id="rId75"/>
    <p:sldId id="289" r:id="rId76"/>
    <p:sldId id="290" r:id="rId77"/>
    <p:sldId id="291" r:id="rId78"/>
    <p:sldId id="263" r:id="rId79"/>
    <p:sldId id="287" r:id="rId80"/>
    <p:sldId id="288" r:id="rId81"/>
    <p:sldId id="295" r:id="rId82"/>
    <p:sldId id="370" r:id="rId83"/>
    <p:sldId id="297" r:id="rId84"/>
    <p:sldId id="282" r:id="rId85"/>
    <p:sldId id="292" r:id="rId86"/>
    <p:sldId id="281" r:id="rId87"/>
    <p:sldId id="298" r:id="rId88"/>
    <p:sldId id="315" r:id="rId89"/>
    <p:sldId id="317" r:id="rId90"/>
    <p:sldId id="262" r:id="rId91"/>
    <p:sldId id="293" r:id="rId92"/>
    <p:sldId id="265" r:id="rId93"/>
    <p:sldId id="327" r:id="rId94"/>
    <p:sldId id="313" r:id="rId95"/>
    <p:sldId id="330" r:id="rId96"/>
    <p:sldId id="314" r:id="rId97"/>
    <p:sldId id="331" r:id="rId98"/>
    <p:sldId id="380" r:id="rId99"/>
    <p:sldId id="332" r:id="rId100"/>
    <p:sldId id="333" r:id="rId101"/>
    <p:sldId id="334" r:id="rId102"/>
    <p:sldId id="278" r:id="rId103"/>
    <p:sldId id="376" r:id="rId104"/>
    <p:sldId id="318" r:id="rId105"/>
    <p:sldId id="283" r:id="rId106"/>
    <p:sldId id="294" r:id="rId107"/>
    <p:sldId id="319" r:id="rId108"/>
    <p:sldId id="328" r:id="rId109"/>
    <p:sldId id="329" r:id="rId110"/>
    <p:sldId id="320" r:id="rId111"/>
    <p:sldId id="381" r:id="rId112"/>
    <p:sldId id="386" r:id="rId113"/>
    <p:sldId id="382" r:id="rId114"/>
    <p:sldId id="377" r:id="rId115"/>
    <p:sldId id="378" r:id="rId1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69"/>
    <p:restoredTop sz="94649"/>
  </p:normalViewPr>
  <p:slideViewPr>
    <p:cSldViewPr>
      <p:cViewPr varScale="1">
        <p:scale>
          <a:sx n="89" d="100"/>
          <a:sy n="89" d="100"/>
        </p:scale>
        <p:origin x="112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2/27/20</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2/27/20</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DCDB008-EBF3-1A4D-BCB0-7CC707210A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Rectangle 3">
            <a:extLst>
              <a:ext uri="{FF2B5EF4-FFF2-40B4-BE49-F238E27FC236}">
                <a16:creationId xmlns:a16="http://schemas.microsoft.com/office/drawing/2014/main" id="{84D6E92D-2FF6-1C4F-8A47-54C256C983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487B6688-16A2-E04C-A25A-BDA4AF7404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Rectangle 3">
            <a:extLst>
              <a:ext uri="{FF2B5EF4-FFF2-40B4-BE49-F238E27FC236}">
                <a16:creationId xmlns:a16="http://schemas.microsoft.com/office/drawing/2014/main" id="{C63105B4-91B7-D044-A486-8671B8E8FE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26</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38</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40</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10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youtube.com/watch?v=lwus2nqU0S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vimeo.com/76869403"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W2020</a:t>
            </a: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0"/>
            <a:ext cx="3505200" cy="27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181100"/>
            <a:ext cx="4953000" cy="49530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1066800" y="2286000"/>
            <a:ext cx="7239000" cy="1219200"/>
          </a:xfrm>
        </p:spPr>
        <p:txBody>
          <a:bodyPr/>
          <a:lstStyle/>
          <a:p>
            <a:r>
              <a:rPr lang="en-US" altLang="en-US" b="1" dirty="0">
                <a:ea typeface="ＭＳ Ｐゴシック" panose="020B0600070205080204" pitchFamily="34" charset="-128"/>
              </a:rPr>
              <a:t>They aren’t where you think they are.</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819400" y="3505200"/>
            <a:ext cx="4267200" cy="2840059"/>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When the sun is just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p:txBody>
          <a:bodyPr/>
          <a:lstStyle/>
          <a:p>
            <a:r>
              <a:rPr lang="en-US" altLang="en-US" dirty="0">
                <a:ea typeface="ＭＳ Ｐゴシック" panose="020B0600070205080204" pitchFamily="34" charset="-128"/>
              </a:rPr>
              <a:t>Caused by refraction and scattering.</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So 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914400" y="2286000"/>
            <a:ext cx="7772400" cy="1143000"/>
          </a:xfrm>
        </p:spPr>
        <p:txBody>
          <a:bodyPr/>
          <a:lstStyle/>
          <a:p>
            <a:r>
              <a:rPr lang="en-US" altLang="en-US" dirty="0">
                <a:ea typeface="ＭＳ Ｐゴシック" panose="020B0600070205080204" pitchFamily="34" charset="-128"/>
                <a:hlinkClick r:id="rId2"/>
              </a:rPr>
              <a:t>http://www.youtube.com/watch?v=lwus2nqU0SY</a:t>
            </a:r>
            <a:endParaRPr lang="en-US" altLang="en-US" dirty="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9C4D5DCD-B26F-764B-909A-8683146E2721}"/>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065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B07F-799D-A448-8E69-0E0B33055FD7}"/>
              </a:ext>
            </a:extLst>
          </p:cNvPr>
          <p:cNvSpPr>
            <a:spLocks noGrp="1"/>
          </p:cNvSpPr>
          <p:nvPr>
            <p:ph type="title"/>
          </p:nvPr>
        </p:nvSpPr>
        <p:spPr>
          <a:xfrm>
            <a:off x="685800" y="2514600"/>
            <a:ext cx="7772400" cy="1143000"/>
          </a:xfrm>
        </p:spPr>
        <p:txBody>
          <a:bodyPr/>
          <a:lstStyle/>
          <a:p>
            <a:r>
              <a:rPr lang="en-US" dirty="0"/>
              <a:t>Short-visible light is scattered more than longer infrared light by atmospheric particles</a:t>
            </a:r>
          </a:p>
        </p:txBody>
      </p:sp>
      <p:sp>
        <p:nvSpPr>
          <p:cNvPr id="3" name="Content Placeholder 2">
            <a:extLst>
              <a:ext uri="{FF2B5EF4-FFF2-40B4-BE49-F238E27FC236}">
                <a16:creationId xmlns:a16="http://schemas.microsoft.com/office/drawing/2014/main" id="{46A53D95-D496-3445-8C2A-B6D083D4242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41211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B6297-BF64-0C4A-B550-D1830585751A}"/>
              </a:ext>
            </a:extLst>
          </p:cNvPr>
          <p:cNvPicPr>
            <a:picLocks noChangeAspect="1"/>
          </p:cNvPicPr>
          <p:nvPr/>
        </p:nvPicPr>
        <p:blipFill>
          <a:blip r:embed="rId2"/>
          <a:stretch>
            <a:fillRect/>
          </a:stretch>
        </p:blipFill>
        <p:spPr>
          <a:xfrm>
            <a:off x="1828800" y="1600200"/>
            <a:ext cx="5486400" cy="3657600"/>
          </a:xfrm>
          <a:prstGeom prst="rect">
            <a:avLst/>
          </a:prstGeom>
        </p:spPr>
      </p:pic>
      <p:sp>
        <p:nvSpPr>
          <p:cNvPr id="4" name="TextBox 3">
            <a:extLst>
              <a:ext uri="{FF2B5EF4-FFF2-40B4-BE49-F238E27FC236}">
                <a16:creationId xmlns:a16="http://schemas.microsoft.com/office/drawing/2014/main" id="{9A8A2943-CEA7-DB4F-9509-9C3B5A2D82BE}"/>
              </a:ext>
            </a:extLst>
          </p:cNvPr>
          <p:cNvSpPr txBox="1"/>
          <p:nvPr/>
        </p:nvSpPr>
        <p:spPr>
          <a:xfrm>
            <a:off x="4044804" y="5791200"/>
            <a:ext cx="1054391" cy="461665"/>
          </a:xfrm>
          <a:prstGeom prst="rect">
            <a:avLst/>
          </a:prstGeom>
          <a:noFill/>
        </p:spPr>
        <p:txBody>
          <a:bodyPr wrap="none" rtlCol="0">
            <a:spAutoFit/>
          </a:bodyPr>
          <a:lstStyle/>
          <a:p>
            <a:r>
              <a:rPr lang="en-US" dirty="0"/>
              <a:t>Visible</a:t>
            </a:r>
          </a:p>
        </p:txBody>
      </p:sp>
    </p:spTree>
    <p:extLst>
      <p:ext uri="{BB962C8B-B14F-4D97-AF65-F5344CB8AC3E}">
        <p14:creationId xmlns:p14="http://schemas.microsoft.com/office/powerpoint/2010/main" val="3835066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FE544-5CCB-7E49-B027-E94F3AEE8D55}"/>
              </a:ext>
            </a:extLst>
          </p:cNvPr>
          <p:cNvPicPr>
            <a:picLocks noChangeAspect="1"/>
          </p:cNvPicPr>
          <p:nvPr/>
        </p:nvPicPr>
        <p:blipFill>
          <a:blip r:embed="rId2"/>
          <a:stretch>
            <a:fillRect/>
          </a:stretch>
        </p:blipFill>
        <p:spPr>
          <a:xfrm>
            <a:off x="1835150" y="1600200"/>
            <a:ext cx="5473700" cy="3657600"/>
          </a:xfrm>
          <a:prstGeom prst="rect">
            <a:avLst/>
          </a:prstGeom>
        </p:spPr>
      </p:pic>
      <p:sp>
        <p:nvSpPr>
          <p:cNvPr id="4" name="TextBox 3">
            <a:extLst>
              <a:ext uri="{FF2B5EF4-FFF2-40B4-BE49-F238E27FC236}">
                <a16:creationId xmlns:a16="http://schemas.microsoft.com/office/drawing/2014/main" id="{0EA3DD2C-F522-6A4D-889D-D4108F58DEA5}"/>
              </a:ext>
            </a:extLst>
          </p:cNvPr>
          <p:cNvSpPr txBox="1"/>
          <p:nvPr/>
        </p:nvSpPr>
        <p:spPr>
          <a:xfrm>
            <a:off x="3733800" y="5715000"/>
            <a:ext cx="1175322" cy="461665"/>
          </a:xfrm>
          <a:prstGeom prst="rect">
            <a:avLst/>
          </a:prstGeom>
          <a:noFill/>
        </p:spPr>
        <p:txBody>
          <a:bodyPr wrap="none" rtlCol="0">
            <a:spAutoFit/>
          </a:bodyPr>
          <a:lstStyle/>
          <a:p>
            <a:r>
              <a:rPr lang="en-US" dirty="0"/>
              <a:t>Infrared</a:t>
            </a:r>
          </a:p>
        </p:txBody>
      </p:sp>
    </p:spTree>
    <p:extLst>
      <p:ext uri="{BB962C8B-B14F-4D97-AF65-F5344CB8AC3E}">
        <p14:creationId xmlns:p14="http://schemas.microsoft.com/office/powerpoint/2010/main" val="112917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p:nvPr/>
        </p:nvCxnSpPr>
        <p:spPr bwMode="auto">
          <a:xfrm>
            <a:off x="4768516" y="533400"/>
            <a:ext cx="15240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838200" y="1219200"/>
            <a:ext cx="7772400" cy="1143000"/>
          </a:xfrm>
        </p:spPr>
        <p:txBody>
          <a:bodyPr/>
          <a:lstStyle/>
          <a:p>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600200" y="5867400"/>
            <a:ext cx="663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The angle of incidence equals the angle of reflection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p:txBody>
          <a:bodyPr/>
          <a:lstStyle/>
          <a:p>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Can get dispersion.</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79812"/>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62200"/>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light interacts with atmospheric molecules and particles 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b="1" dirty="0">
                <a:solidFill>
                  <a:schemeClr val="accent2"/>
                </a:solidFill>
                <a:ea typeface="ＭＳ Ｐゴシック" panose="020B0600070205080204" pitchFamily="34" charset="-128"/>
              </a:rPr>
              <a:t>Rayleigh scattering </a:t>
            </a:r>
            <a:r>
              <a:rPr lang="en-US" altLang="en-US" b="1" dirty="0">
                <a:ea typeface="ＭＳ Ｐゴシック" panose="020B0600070205080204" pitchFamily="34" charset="-128"/>
              </a:rPr>
              <a:t>occurs when visible light is scattered by air molecules that are small compared to the wavelength of light</a:t>
            </a:r>
            <a:r>
              <a:rPr lang="en-US" altLang="en-US" dirty="0">
                <a:ea typeface="ＭＳ Ｐゴシック" panose="020B0600070205080204" pitchFamily="34" charset="-128"/>
              </a:rPr>
              <a:t>.</a:t>
            </a:r>
          </a:p>
          <a:p>
            <a:r>
              <a:rPr lang="en-US" altLang="en-US" dirty="0">
                <a:ea typeface="ＭＳ Ｐゴシック" panose="020B0600070205080204" pitchFamily="34" charset="-128"/>
              </a:rPr>
              <a:t>Visible light has a wavelength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of ~ .5 microns (.5 x 10</a:t>
            </a:r>
            <a:r>
              <a:rPr lang="en-US" altLang="en-US" baseline="30000" dirty="0">
                <a:ea typeface="ＭＳ Ｐゴシック" panose="020B0600070205080204" pitchFamily="34" charset="-128"/>
              </a:rPr>
              <a:t>-6</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Molecules have a size of ~ 10</a:t>
            </a:r>
            <a:r>
              <a:rPr lang="en-US" altLang="en-US" baseline="30000" dirty="0">
                <a:ea typeface="ＭＳ Ｐゴシック" panose="020B0600070205080204" pitchFamily="34" charset="-128"/>
              </a:rPr>
              <a:t>-10</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So </a:t>
            </a:r>
            <a:r>
              <a:rPr lang="en-US" altLang="en-US" dirty="0">
                <a:latin typeface="Symbol" pitchFamily="2" charset="2"/>
                <a:ea typeface="Symbol" pitchFamily="2" charset="2"/>
                <a:cs typeface="Symbol" pitchFamily="2" charset="2"/>
              </a:rPr>
              <a:t>l</a:t>
            </a:r>
            <a:r>
              <a:rPr lang="en-US" altLang="en-US" baseline="-25000" dirty="0">
                <a:ea typeface="ＭＳ Ｐゴシック" panose="020B0600070205080204" pitchFamily="34" charset="-128"/>
              </a:rPr>
              <a:t>visible</a:t>
            </a:r>
            <a:r>
              <a:rPr lang="en-US" altLang="en-US" dirty="0">
                <a:ea typeface="ＭＳ Ｐゴシック" panose="020B0600070205080204" pitchFamily="34" charset="-128"/>
              </a:rPr>
              <a:t>&gt;&gt; size of molecules</a:t>
            </a:r>
          </a:p>
          <a:p>
            <a:r>
              <a:rPr lang="en-US" altLang="en-US" dirty="0">
                <a:ea typeface="ＭＳ Ｐゴシック" panose="020B0600070205080204" pitchFamily="34" charset="-128"/>
              </a:rPr>
              <a:t>In Rayleigh scattering the amount of scattering depends on the wavelength of the light.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24000" y="2819400"/>
            <a:ext cx="6934200" cy="32766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more than long wavelengths (e.g., red)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AA15842-DE7D-584C-B2AE-B665FFCC5C41}"/>
              </a:ext>
            </a:extLst>
          </p:cNvPr>
          <p:cNvSpPr>
            <a:spLocks noGrp="1"/>
          </p:cNvSpPr>
          <p:nvPr>
            <p:ph type="title"/>
          </p:nvPr>
        </p:nvSpPr>
        <p:spPr/>
        <p:txBody>
          <a:bodyPr/>
          <a:lstStyle/>
          <a:p>
            <a:r>
              <a:rPr lang="en-US" altLang="en-US" dirty="0">
                <a:ea typeface="ＭＳ Ｐゴシック" panose="020B0600070205080204" pitchFamily="34" charset="-128"/>
              </a:rPr>
              <a:t>.4 to .7 microns</a:t>
            </a:r>
          </a:p>
        </p:txBody>
      </p:sp>
      <p:pic>
        <p:nvPicPr>
          <p:cNvPr id="17410" name="Content Placeholder 3">
            <a:extLst>
              <a:ext uri="{FF2B5EF4-FFF2-40B4-BE49-F238E27FC236}">
                <a16:creationId xmlns:a16="http://schemas.microsoft.com/office/drawing/2014/main" id="{BCF386EC-3B2C-C449-838D-1BD93B7F65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057400"/>
            <a:ext cx="5792788" cy="268605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B07F-799D-A448-8E69-0E0B33055FD7}"/>
              </a:ext>
            </a:extLst>
          </p:cNvPr>
          <p:cNvSpPr>
            <a:spLocks noGrp="1"/>
          </p:cNvSpPr>
          <p:nvPr>
            <p:ph type="title"/>
          </p:nvPr>
        </p:nvSpPr>
        <p:spPr>
          <a:xfrm>
            <a:off x="685800" y="2514600"/>
            <a:ext cx="7772400" cy="1143000"/>
          </a:xfrm>
        </p:spPr>
        <p:txBody>
          <a:bodyPr/>
          <a:lstStyle/>
          <a:p>
            <a:r>
              <a:rPr lang="en-US" dirty="0"/>
              <a:t>Short-visible light is scattered more than longer infrared light by atmospheric particles</a:t>
            </a:r>
          </a:p>
        </p:txBody>
      </p:sp>
      <p:sp>
        <p:nvSpPr>
          <p:cNvPr id="3" name="Content Placeholder 2">
            <a:extLst>
              <a:ext uri="{FF2B5EF4-FFF2-40B4-BE49-F238E27FC236}">
                <a16:creationId xmlns:a16="http://schemas.microsoft.com/office/drawing/2014/main" id="{46A53D95-D496-3445-8C2A-B6D083D4242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332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B6297-BF64-0C4A-B550-D1830585751A}"/>
              </a:ext>
            </a:extLst>
          </p:cNvPr>
          <p:cNvPicPr>
            <a:picLocks noChangeAspect="1"/>
          </p:cNvPicPr>
          <p:nvPr/>
        </p:nvPicPr>
        <p:blipFill>
          <a:blip r:embed="rId2"/>
          <a:stretch>
            <a:fillRect/>
          </a:stretch>
        </p:blipFill>
        <p:spPr>
          <a:xfrm>
            <a:off x="1828800" y="1600200"/>
            <a:ext cx="5486400" cy="3657600"/>
          </a:xfrm>
          <a:prstGeom prst="rect">
            <a:avLst/>
          </a:prstGeom>
        </p:spPr>
      </p:pic>
      <p:sp>
        <p:nvSpPr>
          <p:cNvPr id="4" name="TextBox 3">
            <a:extLst>
              <a:ext uri="{FF2B5EF4-FFF2-40B4-BE49-F238E27FC236}">
                <a16:creationId xmlns:a16="http://schemas.microsoft.com/office/drawing/2014/main" id="{9A8A2943-CEA7-DB4F-9509-9C3B5A2D82BE}"/>
              </a:ext>
            </a:extLst>
          </p:cNvPr>
          <p:cNvSpPr txBox="1"/>
          <p:nvPr/>
        </p:nvSpPr>
        <p:spPr>
          <a:xfrm>
            <a:off x="4044804" y="5791200"/>
            <a:ext cx="1054391" cy="461665"/>
          </a:xfrm>
          <a:prstGeom prst="rect">
            <a:avLst/>
          </a:prstGeom>
          <a:noFill/>
        </p:spPr>
        <p:txBody>
          <a:bodyPr wrap="none" rtlCol="0">
            <a:spAutoFit/>
          </a:bodyPr>
          <a:lstStyle/>
          <a:p>
            <a:r>
              <a:rPr lang="en-US" dirty="0"/>
              <a:t>Visible</a:t>
            </a:r>
          </a:p>
        </p:txBody>
      </p:sp>
    </p:spTree>
    <p:extLst>
      <p:ext uri="{BB962C8B-B14F-4D97-AF65-F5344CB8AC3E}">
        <p14:creationId xmlns:p14="http://schemas.microsoft.com/office/powerpoint/2010/main" val="234867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FE544-5CCB-7E49-B027-E94F3AEE8D55}"/>
              </a:ext>
            </a:extLst>
          </p:cNvPr>
          <p:cNvPicPr>
            <a:picLocks noChangeAspect="1"/>
          </p:cNvPicPr>
          <p:nvPr/>
        </p:nvPicPr>
        <p:blipFill>
          <a:blip r:embed="rId2"/>
          <a:stretch>
            <a:fillRect/>
          </a:stretch>
        </p:blipFill>
        <p:spPr>
          <a:xfrm>
            <a:off x="1835150" y="1600200"/>
            <a:ext cx="5473700" cy="3657600"/>
          </a:xfrm>
          <a:prstGeom prst="rect">
            <a:avLst/>
          </a:prstGeom>
        </p:spPr>
      </p:pic>
      <p:sp>
        <p:nvSpPr>
          <p:cNvPr id="4" name="TextBox 3">
            <a:extLst>
              <a:ext uri="{FF2B5EF4-FFF2-40B4-BE49-F238E27FC236}">
                <a16:creationId xmlns:a16="http://schemas.microsoft.com/office/drawing/2014/main" id="{0EA3DD2C-F522-6A4D-889D-D4108F58DEA5}"/>
              </a:ext>
            </a:extLst>
          </p:cNvPr>
          <p:cNvSpPr txBox="1"/>
          <p:nvPr/>
        </p:nvSpPr>
        <p:spPr>
          <a:xfrm>
            <a:off x="3733800" y="5715000"/>
            <a:ext cx="1175322" cy="461665"/>
          </a:xfrm>
          <a:prstGeom prst="rect">
            <a:avLst/>
          </a:prstGeom>
          <a:noFill/>
        </p:spPr>
        <p:txBody>
          <a:bodyPr wrap="none" rtlCol="0">
            <a:spAutoFit/>
          </a:bodyPr>
          <a:lstStyle/>
          <a:p>
            <a:r>
              <a:rPr lang="en-US" dirty="0"/>
              <a:t>Infrared</a:t>
            </a:r>
          </a:p>
        </p:txBody>
      </p:sp>
    </p:spTree>
    <p:extLst>
      <p:ext uri="{BB962C8B-B14F-4D97-AF65-F5344CB8AC3E}">
        <p14:creationId xmlns:p14="http://schemas.microsoft.com/office/powerpoint/2010/main" val="3107455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small water droplets, industrial pollution, smoke, or from another source.</a:t>
            </a:r>
          </a:p>
          <a:p>
            <a:r>
              <a:rPr lang="en-US" altLang="en-US" dirty="0">
                <a:ea typeface="ＭＳ Ｐゴシック" panose="020B0600070205080204" pitchFamily="34" charset="-128"/>
              </a:rPr>
              <a:t>Mie scattering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85800" y="9144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dirty="0">
                <a:ea typeface="ＭＳ Ｐゴシック" panose="020B0600070205080204" pitchFamily="34" charset="-128"/>
              </a:rPr>
              <a:t>In a vacuum, light travels at 186,000 miles per second.</a:t>
            </a:r>
          </a:p>
          <a:p>
            <a:r>
              <a:rPr lang="en-US" altLang="en-US" dirty="0">
                <a:ea typeface="ＭＳ Ｐゴシック" panose="020B0600070205080204" pitchFamily="34" charset="-128"/>
              </a:rPr>
              <a:t>Denser medium causes light to slow down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p:txBody>
          <a:bodyPr/>
          <a:lstStyle/>
          <a:p>
            <a:pPr eaLnBrk="1" hangingPunct="1"/>
            <a:r>
              <a:rPr lang="en-US" altLang="en-US" sz="3600" b="1" dirty="0">
                <a:ea typeface="ＭＳ Ｐゴシック" panose="020B0600070205080204" pitchFamily="34" charset="-128"/>
              </a:rPr>
              <a:t>Onshore push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685800" y="2133600"/>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71104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dirty="0">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762000" y="228600"/>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914400" y="1219200"/>
            <a:ext cx="7772400" cy="4114800"/>
          </a:xfrm>
        </p:spPr>
        <p:txBody>
          <a:bodyPr/>
          <a:lstStyle/>
          <a:p>
            <a:r>
              <a:rPr lang="en-US" altLang="en-US" dirty="0">
                <a:ea typeface="ＭＳ Ｐゴシック" panose="020B0600070205080204" pitchFamily="34" charset="-128"/>
              </a:rPr>
              <a:t>Produced by the refraction and reflection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7338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62467" name="Content Placeholder 2">
            <a:extLst>
              <a:ext uri="{FF2B5EF4-FFF2-40B4-BE49-F238E27FC236}">
                <a16:creationId xmlns:a16="http://schemas.microsoft.com/office/drawing/2014/main" id="{0FD25B97-B2D0-9645-AFF0-C64A35E79633}"/>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dirty="0">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dirty="0">
                <a:ea typeface="ＭＳ Ｐゴシック" panose="020B0600070205080204" pitchFamily="34" charset="-128"/>
              </a:rPr>
              <a:t>Correct!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dirty="0">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dirty="0">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3600" b="1" dirty="0">
                <a:ea typeface="ＭＳ Ｐゴシック" panose="020B0600070205080204" pitchFamily="34" charset="-128"/>
              </a:rPr>
              <a:t>Refraction</a:t>
            </a:r>
          </a:p>
          <a:p>
            <a:r>
              <a:rPr lang="en-US" altLang="en-US" sz="3600" b="1" dirty="0">
                <a:ea typeface="ＭＳ Ｐゴシック" panose="020B0600070205080204" pitchFamily="34" charset="-128"/>
              </a:rPr>
              <a:t>Reflection</a:t>
            </a:r>
          </a:p>
          <a:p>
            <a:r>
              <a:rPr lang="en-US" altLang="en-US" sz="3600" b="1" dirty="0">
                <a:ea typeface="ＭＳ Ｐゴシック" panose="020B0600070205080204" pitchFamily="34" charset="-128"/>
              </a:rPr>
              <a:t>Scattering</a:t>
            </a:r>
          </a:p>
          <a:p>
            <a:r>
              <a:rPr lang="en-US" altLang="en-US" sz="3600" b="1" dirty="0">
                <a:ea typeface="ＭＳ Ｐゴシック" panose="020B0600070205080204" pitchFamily="34" charset="-128"/>
              </a:rPr>
              <a:t>Absorption</a:t>
            </a:r>
          </a:p>
          <a:p>
            <a:r>
              <a:rPr lang="en-US" altLang="en-US" sz="3600" b="1" dirty="0">
                <a:ea typeface="ＭＳ Ｐゴシック" panose="020B0600070205080204" pitchFamily="34" charset="-128"/>
              </a:rPr>
              <a:t>Diffraction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dirty="0">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p:txBody>
          <a:bodyPr/>
          <a:lstStyle/>
          <a:p>
            <a:r>
              <a:rPr lang="en-US" altLang="en-US" sz="32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ies.jpeg                                                       00122D76&#13;Macintosh2 HD                  ABA78158:">
            <a:extLst>
              <a:ext uri="{FF2B5EF4-FFF2-40B4-BE49-F238E27FC236}">
                <a16:creationId xmlns:a16="http://schemas.microsoft.com/office/drawing/2014/main" id="{B24D67E4-8747-E445-B508-BC6C47C4B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60198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dirty="0">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ea typeface="ＭＳ Ｐゴシック" panose="020B0600070205080204" pitchFamily="34" charset="-128"/>
              </a:rPr>
              <a:t>Can be a full circle </a:t>
            </a:r>
            <a:r>
              <a:rPr lang="en-US" altLang="en-US" dirty="0">
                <a:ea typeface="ＭＳ Ｐゴシック" panose="020B0600070205080204" pitchFamily="34" charset="-128"/>
              </a:rPr>
              <a:t>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Content Placeholder 8">
            <a:extLst>
              <a:ext uri="{FF2B5EF4-FFF2-40B4-BE49-F238E27FC236}">
                <a16:creationId xmlns:a16="http://schemas.microsoft.com/office/drawing/2014/main" id="{96BEBFF9-42E9-AA43-A229-346CA67F16BE}"/>
              </a:ext>
            </a:extLst>
          </p:cNvPr>
          <p:cNvSpPr>
            <a:spLocks noGrp="1"/>
          </p:cNvSpPr>
          <p:nvPr>
            <p:ph idx="1"/>
          </p:nvPr>
        </p:nvSpPr>
        <p:spPr>
          <a:xfrm>
            <a:off x="76200" y="5130800"/>
            <a:ext cx="7772400" cy="4114800"/>
          </a:xfrm>
        </p:spPr>
        <p:txBody>
          <a:bodyPr/>
          <a:lstStyle/>
          <a:p>
            <a:pPr marL="0" indent="0" eaLnBrk="1" hangingPunct="1">
              <a:spcBef>
                <a:spcPct val="0"/>
              </a:spcBef>
              <a:buFontTx/>
              <a:buNone/>
            </a:pPr>
            <a:endParaRPr lang="en-US" altLang="en-US" dirty="0">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7885F0B9-DB36-7C40-AAEE-108050151C0E}"/>
              </a:ext>
            </a:extLst>
          </p:cNvPr>
          <p:cNvSpPr>
            <a:spLocks noGrp="1"/>
          </p:cNvSpPr>
          <p:nvPr>
            <p:ph type="title"/>
          </p:nvPr>
        </p:nvSpPr>
        <p:spPr>
          <a:xfrm>
            <a:off x="685800" y="609600"/>
            <a:ext cx="7864475" cy="838200"/>
          </a:xfrm>
        </p:spPr>
        <p:txBody>
          <a:bodyPr/>
          <a:lstStyle/>
          <a:p>
            <a:r>
              <a:rPr lang="en-US" altLang="en-US" dirty="0">
                <a:ea typeface="ＭＳ Ｐゴシック" panose="020B0600070205080204" pitchFamily="34" charset="-128"/>
              </a:rPr>
              <a:t>Why circular?</a:t>
            </a:r>
          </a:p>
        </p:txBody>
      </p:sp>
      <p:pic>
        <p:nvPicPr>
          <p:cNvPr id="149506" name="Content Placeholder 3">
            <a:extLst>
              <a:ext uri="{FF2B5EF4-FFF2-40B4-BE49-F238E27FC236}">
                <a16:creationId xmlns:a16="http://schemas.microsoft.com/office/drawing/2014/main" id="{8EAFB330-751F-4345-B0FD-47F997879D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676400"/>
            <a:ext cx="3225800" cy="2032000"/>
          </a:xfrm>
        </p:spPr>
      </p:pic>
      <p:pic>
        <p:nvPicPr>
          <p:cNvPr id="149507" name="Picture 4">
            <a:extLst>
              <a:ext uri="{FF2B5EF4-FFF2-40B4-BE49-F238E27FC236}">
                <a16:creationId xmlns:a16="http://schemas.microsoft.com/office/drawing/2014/main" id="{54EC00D7-5594-4941-A168-4FE5869391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14800"/>
            <a:ext cx="21494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5">
            <a:extLst>
              <a:ext uri="{FF2B5EF4-FFF2-40B4-BE49-F238E27FC236}">
                <a16:creationId xmlns:a16="http://schemas.microsoft.com/office/drawing/2014/main" id="{56BE7604-43BF-674E-A1BF-055FC9526B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6950" y="3952875"/>
            <a:ext cx="34036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dirty="0">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9800" y="627063"/>
            <a:ext cx="5486400" cy="550545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from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85800" y="10668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895600"/>
            <a:ext cx="7772400" cy="332898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can get 22 and 46 degree halos (22 more frequent apparent)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C62-3353-B247-992B-EEFE82E29E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55E64DA-1B9D-A544-91DF-AE249FB2507A}"/>
              </a:ext>
            </a:extLst>
          </p:cNvPr>
          <p:cNvPicPr>
            <a:picLocks noGrp="1" noChangeAspect="1"/>
          </p:cNvPicPr>
          <p:nvPr>
            <p:ph idx="1"/>
          </p:nvPr>
        </p:nvPicPr>
        <p:blipFill>
          <a:blip r:embed="rId2"/>
          <a:stretch>
            <a:fillRect/>
          </a:stretch>
        </p:blipFill>
        <p:spPr>
          <a:xfrm>
            <a:off x="914400" y="685800"/>
            <a:ext cx="7932844" cy="5410200"/>
          </a:xfrm>
        </p:spPr>
      </p:pic>
    </p:spTree>
    <p:extLst>
      <p:ext uri="{BB962C8B-B14F-4D97-AF65-F5344CB8AC3E}">
        <p14:creationId xmlns:p14="http://schemas.microsoft.com/office/powerpoint/2010/main" val="2119506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2FF63EA6-DC65-5849-8C72-DCE0B9A926A4}"/>
              </a:ext>
            </a:extLst>
          </p:cNvPr>
          <p:cNvSpPr>
            <a:spLocks noGrp="1"/>
          </p:cNvSpPr>
          <p:nvPr>
            <p:ph type="title"/>
          </p:nvPr>
        </p:nvSpPr>
        <p:spPr>
          <a:xfrm>
            <a:off x="762000" y="1676400"/>
            <a:ext cx="7772400" cy="1143000"/>
          </a:xfrm>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parhelia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228600" y="914400"/>
            <a:ext cx="10218738" cy="54102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600" b="1" dirty="0">
                <a:solidFill>
                  <a:schemeClr val="accent2"/>
                </a:solidFill>
                <a:ea typeface="ＭＳ Ｐゴシック" panose="020B0600070205080204" pitchFamily="34" charset="-128"/>
              </a:rPr>
              <a:t>Large (&gt; 30 micron) ice crystals shaped like plates.  Horizontal orientation,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dirty="0">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dirty="0">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dirty="0"/>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three suns, that they represented the Holy Trinity and presaged a great victory.  (He won).</a:t>
            </a:r>
          </a:p>
        </p:txBody>
      </p:sp>
      <p:sp>
        <p:nvSpPr>
          <p:cNvPr id="97282" name="Content Placeholder 2">
            <a:extLst>
              <a:ext uri="{FF2B5EF4-FFF2-40B4-BE49-F238E27FC236}">
                <a16:creationId xmlns:a16="http://schemas.microsoft.com/office/drawing/2014/main" id="{56CC82BA-62C2-7344-93D4-3E6DEE9019E4}"/>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3124200" y="4114800"/>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watermirage1.jpg                                               00122D76&#13;Macintosh2 HD                  ABA78158:">
            <a:extLst>
              <a:ext uri="{FF2B5EF4-FFF2-40B4-BE49-F238E27FC236}">
                <a16:creationId xmlns:a16="http://schemas.microsoft.com/office/drawing/2014/main" id="{4B39FEA9-817C-3C4A-8B9B-74C81D857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72" r="11742"/>
          <a:stretch>
            <a:fillRect/>
          </a:stretch>
        </p:blipFill>
        <p:spPr bwMode="auto">
          <a:xfrm>
            <a:off x="304800" y="1447800"/>
            <a:ext cx="859948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286000" y="3124200"/>
            <a:ext cx="5232400" cy="303520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turning upside down in addition to being an inferior mirage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685800" y="457200"/>
            <a:ext cx="7772400" cy="1143000"/>
          </a:xfrm>
        </p:spPr>
        <p:txBody>
          <a:bodyPr/>
          <a:lstStyle/>
          <a:p>
            <a:r>
              <a:rPr lang="en-US" altLang="en-US" b="1" dirty="0">
                <a:solidFill>
                  <a:schemeClr val="accent2"/>
                </a:solidFill>
                <a:ea typeface="ＭＳ Ｐゴシック" panose="020B0600070205080204" pitchFamily="34" charset="-128"/>
              </a:rPr>
              <a:t>Superior Mirage</a:t>
            </a: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914400" y="1828800"/>
            <a:ext cx="7772400" cy="4114800"/>
          </a:xfrm>
        </p:spPr>
        <p:txBody>
          <a:bodyPr/>
          <a:lstStyle/>
          <a:p>
            <a:r>
              <a:rPr lang="en-US" altLang="en-US" dirty="0">
                <a:ea typeface="ＭＳ Ｐゴシック" panose="020B0600070205080204" pitchFamily="34" charset="-128"/>
              </a:rPr>
              <a:t>Occurs when surface and nearby air is much colder than air above.</a:t>
            </a:r>
          </a:p>
          <a:p>
            <a:r>
              <a:rPr lang="en-US" altLang="en-US" dirty="0">
                <a:ea typeface="ＭＳ Ｐゴシック" panose="020B0600070205080204" pitchFamily="34" charset="-128"/>
              </a:rPr>
              <a:t>Thus, we have less dense air above more dense air near the surface.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dirty="0"/>
              <a:t>Objects look bigger or higher than they should!  Often associated with an inversion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606425" y="76200"/>
            <a:ext cx="7772400" cy="1143000"/>
          </a:xfrm>
        </p:spPr>
        <p:txBody>
          <a:bodyPr/>
          <a:lstStyle/>
          <a:p>
            <a:r>
              <a:rPr lang="en-US" altLang="en-US" dirty="0">
                <a:solidFill>
                  <a:schemeClr val="accent2"/>
                </a:solidFill>
                <a:ea typeface="ＭＳ Ｐゴシック" panose="020B0600070205080204" pitchFamily="34" charset="-128"/>
              </a:rPr>
              <a:t>Fata Morgana</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2"/>
              </a:rPr>
              <a:t>https</a:t>
            </a:r>
            <a:r>
              <a:rPr lang="pt-BR" altLang="en-US">
                <a:ea typeface="ＭＳ Ｐゴシック" panose="020B0600070205080204" pitchFamily="34" charset="-128"/>
                <a:hlinkClick r:id="rId2"/>
              </a:rPr>
              <a:t>://vimeo.com/76869403</a:t>
            </a:r>
            <a:endParaRPr lang="en-US" altLang="en-US" dirty="0">
              <a:ea typeface="ＭＳ Ｐゴシック" panose="020B0600070205080204" pitchFamily="34" charset="-128"/>
            </a:endParaRPr>
          </a:p>
        </p:txBody>
      </p:sp>
      <p:pic>
        <p:nvPicPr>
          <p:cNvPr id="132098" name="Content Placeholder 3">
            <a:extLst>
              <a:ext uri="{FF2B5EF4-FFF2-40B4-BE49-F238E27FC236}">
                <a16:creationId xmlns:a16="http://schemas.microsoft.com/office/drawing/2014/main" id="{FE21DE30-F3D4-DE49-8652-B13B191B6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5038" y="1981200"/>
            <a:ext cx="7273925" cy="41148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TotalTime>
  <Words>1381</Words>
  <Application>Microsoft Macintosh PowerPoint</Application>
  <PresentationFormat>On-screen Show (4:3)</PresentationFormat>
  <Paragraphs>152</Paragraphs>
  <Slides>115</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Calibri</vt:lpstr>
      <vt:lpstr>Symbol</vt:lpstr>
      <vt:lpstr>Times</vt:lpstr>
      <vt:lpstr>Blank</vt:lpstr>
      <vt:lpstr>Optical Effects and Phenomena Atmospheric Sciences 101, W2020</vt:lpstr>
      <vt:lpstr>Visible light is made up of a spectrum of colors from red (long wavelengths) to violet (short wavelengths)</vt:lpstr>
      <vt:lpstr>.4 to .7 microns</vt:lpstr>
      <vt:lpstr>Visible light is influenced by the density of the medium through which it travels</vt:lpstr>
      <vt:lpstr>When light interacts with a medium, various things can happen:</vt:lpstr>
      <vt:lpstr>Refraction</vt:lpstr>
      <vt:lpstr>Refraction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Reflection: occurs when light is incident on solid objects.</vt:lpstr>
      <vt:lpstr>More processes</vt:lpstr>
      <vt:lpstr>More Processes</vt:lpstr>
      <vt:lpstr>Why is the sky blue?</vt:lpstr>
      <vt:lpstr>PowerPoint Presentation</vt:lpstr>
      <vt:lpstr>Answer: Rayleigh Scattering-which occurs when light interacts with atmospheric molecules and particles much smaller than the wavelength of light. </vt:lpstr>
      <vt:lpstr>Why is the sky blue?</vt:lpstr>
      <vt:lpstr>Rayleigh Scattering Formula  Scattering ~ 1/l4</vt:lpstr>
      <vt:lpstr>Sun’s Light Coming In (looks white in space)</vt:lpstr>
      <vt:lpstr>PowerPoint Presentation</vt:lpstr>
      <vt:lpstr>Sun’s Light Has All Wavelengths</vt:lpstr>
      <vt:lpstr>PowerPoint Presentation</vt:lpstr>
      <vt:lpstr>Higher in the atmosphere as density decreases, there is less scattering and the sky turns dark</vt:lpstr>
      <vt:lpstr>PowerPoint Presentation</vt:lpstr>
      <vt:lpstr>Short-visible light is scattered more than longer infrared light by atmospheric particles</vt:lpstr>
      <vt:lpstr>PowerPoint Presentation</vt:lpstr>
      <vt:lpstr>PowerPoint Presentation</vt:lpstr>
      <vt:lpstr>Why Red Sky and Sun at Sunset?</vt:lpstr>
      <vt:lpstr>PowerPoint Presentation</vt:lpstr>
      <vt:lpstr>PowerPoint Presentation</vt:lpstr>
      <vt:lpstr>PowerPoint Presentation</vt:lpstr>
      <vt:lpstr>But sometimes the sky looks white.  Why?</vt:lpstr>
      <vt:lpstr>PowerPoint Presentation</vt:lpstr>
      <vt:lpstr>Mie Scattering</vt:lpstr>
      <vt:lpstr>Onshore push in the NW frequently produces Mie Scattering</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Correct!</vt:lpstr>
      <vt:lpstr>Not Correct</vt:lpstr>
      <vt:lpstr>Sometimes artists get rainbows wrong</vt:lpstr>
      <vt:lpstr>Sometimes a double rainbow</vt:lpstr>
      <vt:lpstr>Why? When there is a second reflection off the back side of the droplet</vt:lpstr>
      <vt:lpstr>PowerPoint Presentation</vt:lpstr>
      <vt:lpstr>Colors are reversed for secondary rainbows</vt:lpstr>
      <vt:lpstr>Can be a full circle if you are in the air or in mountains</vt:lpstr>
      <vt:lpstr>Why circular?</vt:lpstr>
      <vt:lpstr>Legend: The Pot of Gold At the End of the Rainbow</vt:lpstr>
      <vt:lpstr>PowerPoint Presentation</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can get 22 and 46 degree halos (22 more frequent apparent)</vt:lpstr>
      <vt:lpstr>PowerPoint Presentation</vt:lpstr>
      <vt:lpstr>The Sun Dog a.k.a. mock suns or parhelia</vt:lpstr>
      <vt:lpstr>PowerPoint Presentation</vt:lpstr>
      <vt:lpstr>PowerPoint Presentation</vt:lpstr>
      <vt:lpstr>PowerPoint Presentation</vt:lpstr>
      <vt:lpstr>Why sun dog? Large (&gt; 30 micron) ice crystals shaped like plates.  Horizontal orientation, so no circular halo</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PowerPoint Presentation</vt:lpstr>
      <vt:lpstr>Associated with sunny days in which a road and adjacent air are heated.  Reduced density of air near the surface</vt:lpstr>
      <vt:lpstr>PowerPoint Presentation</vt:lpstr>
      <vt:lpstr>PowerPoint Presentation</vt:lpstr>
      <vt:lpstr>Superior Mirage</vt:lpstr>
      <vt:lpstr>PowerPoint Presentation</vt:lpstr>
      <vt:lpstr>PowerPoint Presentation</vt:lpstr>
      <vt:lpstr>Fata Morgana</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PowerPoint Presentation</vt:lpstr>
      <vt:lpstr>An Everyday Mirage:  the Sun and the Moon</vt:lpstr>
      <vt:lpstr>PowerPoint Presentation</vt:lpstr>
      <vt:lpstr>When the sun is just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lpstr>PowerPoint Presentation</vt:lpstr>
      <vt:lpstr>Short-visible light is scattered more than longer infrared light by atmospheric particles</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88</cp:revision>
  <dcterms:created xsi:type="dcterms:W3CDTF">2013-11-17T19:27:02Z</dcterms:created>
  <dcterms:modified xsi:type="dcterms:W3CDTF">2020-02-27T23:20:51Z</dcterms:modified>
</cp:coreProperties>
</file>