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9"/>
  </p:notesMasterIdLst>
  <p:handoutMasterIdLst>
    <p:handoutMasterId r:id="rId110"/>
  </p:handoutMasterIdLst>
  <p:sldIdLst>
    <p:sldId id="336" r:id="rId2"/>
    <p:sldId id="337" r:id="rId3"/>
    <p:sldId id="339" r:id="rId4"/>
    <p:sldId id="340" r:id="rId5"/>
    <p:sldId id="341" r:id="rId6"/>
    <p:sldId id="269" r:id="rId7"/>
    <p:sldId id="387" r:id="rId8"/>
    <p:sldId id="344" r:id="rId9"/>
    <p:sldId id="379" r:id="rId10"/>
    <p:sldId id="342" r:id="rId11"/>
    <p:sldId id="277" r:id="rId12"/>
    <p:sldId id="296" r:id="rId13"/>
    <p:sldId id="343" r:id="rId14"/>
    <p:sldId id="345" r:id="rId15"/>
    <p:sldId id="346" r:id="rId16"/>
    <p:sldId id="388" r:id="rId17"/>
    <p:sldId id="347" r:id="rId18"/>
    <p:sldId id="348" r:id="rId19"/>
    <p:sldId id="389" r:id="rId20"/>
    <p:sldId id="349" r:id="rId21"/>
    <p:sldId id="299" r:id="rId22"/>
    <p:sldId id="256" r:id="rId23"/>
    <p:sldId id="350" r:id="rId24"/>
    <p:sldId id="351" r:id="rId25"/>
    <p:sldId id="353" r:id="rId26"/>
    <p:sldId id="354" r:id="rId27"/>
    <p:sldId id="355" r:id="rId28"/>
    <p:sldId id="352" r:id="rId29"/>
    <p:sldId id="356" r:id="rId30"/>
    <p:sldId id="300" r:id="rId31"/>
    <p:sldId id="301" r:id="rId32"/>
    <p:sldId id="357" r:id="rId33"/>
    <p:sldId id="358" r:id="rId34"/>
    <p:sldId id="279" r:id="rId35"/>
    <p:sldId id="302" r:id="rId36"/>
    <p:sldId id="390" r:id="rId37"/>
    <p:sldId id="359" r:id="rId38"/>
    <p:sldId id="286" r:id="rId39"/>
    <p:sldId id="303" r:id="rId40"/>
    <p:sldId id="285" r:id="rId41"/>
    <p:sldId id="360" r:id="rId42"/>
    <p:sldId id="373" r:id="rId43"/>
    <p:sldId id="276" r:id="rId44"/>
    <p:sldId id="275" r:id="rId45"/>
    <p:sldId id="274" r:id="rId46"/>
    <p:sldId id="361" r:id="rId47"/>
    <p:sldId id="362" r:id="rId48"/>
    <p:sldId id="363" r:id="rId49"/>
    <p:sldId id="304" r:id="rId50"/>
    <p:sldId id="268" r:id="rId51"/>
    <p:sldId id="273" r:id="rId52"/>
    <p:sldId id="364" r:id="rId53"/>
    <p:sldId id="371" r:id="rId54"/>
    <p:sldId id="306" r:id="rId55"/>
    <p:sldId id="365" r:id="rId56"/>
    <p:sldId id="366" r:id="rId57"/>
    <p:sldId id="258" r:id="rId58"/>
    <p:sldId id="309" r:id="rId59"/>
    <p:sldId id="367" r:id="rId60"/>
    <p:sldId id="368" r:id="rId61"/>
    <p:sldId id="280" r:id="rId62"/>
    <p:sldId id="323" r:id="rId63"/>
    <p:sldId id="271" r:id="rId64"/>
    <p:sldId id="272" r:id="rId65"/>
    <p:sldId id="369" r:id="rId66"/>
    <p:sldId id="391" r:id="rId67"/>
    <p:sldId id="326" r:id="rId68"/>
    <p:sldId id="375" r:id="rId69"/>
    <p:sldId id="322" r:id="rId70"/>
    <p:sldId id="321" r:id="rId71"/>
    <p:sldId id="324" r:id="rId72"/>
    <p:sldId id="289" r:id="rId73"/>
    <p:sldId id="290" r:id="rId74"/>
    <p:sldId id="291" r:id="rId75"/>
    <p:sldId id="287" r:id="rId76"/>
    <p:sldId id="288" r:id="rId77"/>
    <p:sldId id="295" r:id="rId78"/>
    <p:sldId id="370" r:id="rId79"/>
    <p:sldId id="297" r:id="rId80"/>
    <p:sldId id="282" r:id="rId81"/>
    <p:sldId id="292" r:id="rId82"/>
    <p:sldId id="281" r:id="rId83"/>
    <p:sldId id="298" r:id="rId84"/>
    <p:sldId id="315" r:id="rId85"/>
    <p:sldId id="317" r:id="rId86"/>
    <p:sldId id="262" r:id="rId87"/>
    <p:sldId id="293" r:id="rId88"/>
    <p:sldId id="265" r:id="rId89"/>
    <p:sldId id="327" r:id="rId90"/>
    <p:sldId id="313" r:id="rId91"/>
    <p:sldId id="330" r:id="rId92"/>
    <p:sldId id="314" r:id="rId93"/>
    <p:sldId id="331" r:id="rId94"/>
    <p:sldId id="380" r:id="rId95"/>
    <p:sldId id="332" r:id="rId96"/>
    <p:sldId id="333" r:id="rId97"/>
    <p:sldId id="334" r:id="rId98"/>
    <p:sldId id="278" r:id="rId99"/>
    <p:sldId id="376" r:id="rId100"/>
    <p:sldId id="318" r:id="rId101"/>
    <p:sldId id="283" r:id="rId102"/>
    <p:sldId id="294" r:id="rId103"/>
    <p:sldId id="319" r:id="rId104"/>
    <p:sldId id="328" r:id="rId105"/>
    <p:sldId id="329" r:id="rId106"/>
    <p:sldId id="320" r:id="rId107"/>
    <p:sldId id="381" r:id="rId10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82"/>
    <p:restoredTop sz="94626"/>
  </p:normalViewPr>
  <p:slideViewPr>
    <p:cSldViewPr>
      <p:cViewPr varScale="1">
        <p:scale>
          <a:sx n="157" d="100"/>
          <a:sy n="157" d="100"/>
        </p:scale>
        <p:origin x="181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6649A7-A94E-E64E-A110-A5A0A9AC72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C3268469-0009-6A4E-AF1C-A4BDA2F5F8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A1A4AD7F-F9D6-E643-81A7-FCCB92507A0C}" type="datetimeFigureOut">
              <a:rPr lang="en-US"/>
              <a:pPr>
                <a:defRPr/>
              </a:pPr>
              <a:t>11/23/20</a:t>
            </a:fld>
            <a:endParaRPr lang="en-US" dirty="0"/>
          </a:p>
        </p:txBody>
      </p:sp>
      <p:sp>
        <p:nvSpPr>
          <p:cNvPr id="4" name="Footer Placeholder 3">
            <a:extLst>
              <a:ext uri="{FF2B5EF4-FFF2-40B4-BE49-F238E27FC236}">
                <a16:creationId xmlns:a16="http://schemas.microsoft.com/office/drawing/2014/main" id="{6C5C46EB-1BF9-7946-9DB5-BD114C8279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5" name="Slide Number Placeholder 4">
            <a:extLst>
              <a:ext uri="{FF2B5EF4-FFF2-40B4-BE49-F238E27FC236}">
                <a16:creationId xmlns:a16="http://schemas.microsoft.com/office/drawing/2014/main" id="{2783343A-44EE-B542-BE38-B5F6DD263B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30ACD719-A7EB-9B44-A890-BA394A1C5A58}"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841980-6548-7E49-ADE7-74102A3A770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D3881C36-2DC5-294A-9846-51761FB1773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A92E8276-FD86-9746-9DE4-B68DFA2B02B8}" type="datetime1">
              <a:rPr lang="en-US" altLang="x-none"/>
              <a:pPr>
                <a:defRPr/>
              </a:pPr>
              <a:t>11/23/20</a:t>
            </a:fld>
            <a:endParaRPr lang="en-US" altLang="x-none" dirty="0"/>
          </a:p>
        </p:txBody>
      </p:sp>
      <p:sp>
        <p:nvSpPr>
          <p:cNvPr id="4" name="Slide Image Placeholder 3">
            <a:extLst>
              <a:ext uri="{FF2B5EF4-FFF2-40B4-BE49-F238E27FC236}">
                <a16:creationId xmlns:a16="http://schemas.microsoft.com/office/drawing/2014/main" id="{830FABFE-400C-024A-ADDD-1272CA3D3A4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EEC33FD8-B16E-2640-8457-EB2301F84FF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3111108-F1B6-A84F-8C2B-E787A76E829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63692EE3-FE71-474C-AE07-346F0956803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93E29088-31AF-C84F-BB7F-5AD9A29B1AB7}"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5B9F8B87-6254-4247-B60A-DAFA2868B1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Rectangle 3">
            <a:extLst>
              <a:ext uri="{FF2B5EF4-FFF2-40B4-BE49-F238E27FC236}">
                <a16:creationId xmlns:a16="http://schemas.microsoft.com/office/drawing/2014/main" id="{4FCBA0BF-29CD-1940-B2C8-47483C2310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1C8452A6-BB01-6B47-8D2F-D57430C396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Rectangle 3">
            <a:extLst>
              <a:ext uri="{FF2B5EF4-FFF2-40B4-BE49-F238E27FC236}">
                <a16:creationId xmlns:a16="http://schemas.microsoft.com/office/drawing/2014/main" id="{69A1EC01-05B7-D345-B9CA-928CE56F92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219D20D4-1D12-EF47-9D18-093FBFD9AA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Rectangle 3">
            <a:extLst>
              <a:ext uri="{FF2B5EF4-FFF2-40B4-BE49-F238E27FC236}">
                <a16:creationId xmlns:a16="http://schemas.microsoft.com/office/drawing/2014/main" id="{762E7AA3-1F27-E14C-BE52-4E95765D15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C7332CDA-5E43-7744-A985-BC68FF2368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Rectangle 3">
            <a:extLst>
              <a:ext uri="{FF2B5EF4-FFF2-40B4-BE49-F238E27FC236}">
                <a16:creationId xmlns:a16="http://schemas.microsoft.com/office/drawing/2014/main" id="{734F2FBC-D528-F344-A2BE-D99A4CF18A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BCF9FA32-523D-7D43-8495-044A3E0B32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Rectangle 3">
            <a:extLst>
              <a:ext uri="{FF2B5EF4-FFF2-40B4-BE49-F238E27FC236}">
                <a16:creationId xmlns:a16="http://schemas.microsoft.com/office/drawing/2014/main" id="{FCCEADD6-7B4B-F548-90BE-80A517B6B0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AE34836D-468A-A540-9CB5-728737C1DF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Rectangle 3">
            <a:extLst>
              <a:ext uri="{FF2B5EF4-FFF2-40B4-BE49-F238E27FC236}">
                <a16:creationId xmlns:a16="http://schemas.microsoft.com/office/drawing/2014/main" id="{377D9958-6268-B249-9336-4FFE993F0F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617D3663-D6B1-A747-8113-6AB238544E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Rectangle 3">
            <a:extLst>
              <a:ext uri="{FF2B5EF4-FFF2-40B4-BE49-F238E27FC236}">
                <a16:creationId xmlns:a16="http://schemas.microsoft.com/office/drawing/2014/main" id="{E03CDA88-F596-D442-A9E9-F2FA1FC925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4211B1EF-5E5B-0347-8224-B14CB35FA6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Rectangle 3">
            <a:extLst>
              <a:ext uri="{FF2B5EF4-FFF2-40B4-BE49-F238E27FC236}">
                <a16:creationId xmlns:a16="http://schemas.microsoft.com/office/drawing/2014/main" id="{3F46B80D-A036-FF40-8764-0DCC4C7FB2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350C711B-A792-8E4E-8312-4D7279F981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Rectangle 3">
            <a:extLst>
              <a:ext uri="{FF2B5EF4-FFF2-40B4-BE49-F238E27FC236}">
                <a16:creationId xmlns:a16="http://schemas.microsoft.com/office/drawing/2014/main" id="{3DC0EEF9-CD00-0C48-99B0-4F669A4206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2ABAD34D-5470-BC45-B342-CCA948C155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Rectangle 3">
            <a:extLst>
              <a:ext uri="{FF2B5EF4-FFF2-40B4-BE49-F238E27FC236}">
                <a16:creationId xmlns:a16="http://schemas.microsoft.com/office/drawing/2014/main" id="{038D21D3-4C03-B44C-BF23-902A80B9D7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A5B1A2F5-90BC-3D45-8920-8E009D265C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Rectangle 3">
            <a:extLst>
              <a:ext uri="{FF2B5EF4-FFF2-40B4-BE49-F238E27FC236}">
                <a16:creationId xmlns:a16="http://schemas.microsoft.com/office/drawing/2014/main" id="{E12C0BA5-786B-E84D-B111-7310900800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4A5D2529-C89E-8B4D-9902-38C490A1AA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Rectangle 3">
            <a:extLst>
              <a:ext uri="{FF2B5EF4-FFF2-40B4-BE49-F238E27FC236}">
                <a16:creationId xmlns:a16="http://schemas.microsoft.com/office/drawing/2014/main" id="{A46334B0-638C-A048-A363-C765659039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8C1412F2-C16B-E742-B193-D467417410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Rectangle 3">
            <a:extLst>
              <a:ext uri="{FF2B5EF4-FFF2-40B4-BE49-F238E27FC236}">
                <a16:creationId xmlns:a16="http://schemas.microsoft.com/office/drawing/2014/main" id="{7A258026-61D2-4F4D-A2A7-9169CC6F7D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D0FA9791-E849-1D4F-8905-6C21CF82B4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Rectangle 3">
            <a:extLst>
              <a:ext uri="{FF2B5EF4-FFF2-40B4-BE49-F238E27FC236}">
                <a16:creationId xmlns:a16="http://schemas.microsoft.com/office/drawing/2014/main" id="{5F11F0A7-526C-2246-BEE3-4CC29F6375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5C772B2A-31D0-A64F-9E74-8FCA1BAA2C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Rectangle 3">
            <a:extLst>
              <a:ext uri="{FF2B5EF4-FFF2-40B4-BE49-F238E27FC236}">
                <a16:creationId xmlns:a16="http://schemas.microsoft.com/office/drawing/2014/main" id="{14960784-AC1C-F14E-B872-7256871444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B8EBA0AB-8036-0E40-97C9-BA20334E65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Rectangle 3">
            <a:extLst>
              <a:ext uri="{FF2B5EF4-FFF2-40B4-BE49-F238E27FC236}">
                <a16:creationId xmlns:a16="http://schemas.microsoft.com/office/drawing/2014/main" id="{2A83B897-A52A-DF4F-8AD5-22E3115813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7E4AA5FC-5D6C-2443-9026-0973A2381E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Rectangle 3">
            <a:extLst>
              <a:ext uri="{FF2B5EF4-FFF2-40B4-BE49-F238E27FC236}">
                <a16:creationId xmlns:a16="http://schemas.microsoft.com/office/drawing/2014/main" id="{7BDAD937-8227-514B-95AA-88E9CB0C1E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02DDBA3B-CB71-5F46-BC2A-E76D33F736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Rectangle 3">
            <a:extLst>
              <a:ext uri="{FF2B5EF4-FFF2-40B4-BE49-F238E27FC236}">
                <a16:creationId xmlns:a16="http://schemas.microsoft.com/office/drawing/2014/main" id="{EC57D22A-1A70-9242-ABB9-CFCDFC908B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84E471DC-F1B2-534F-8926-0ADAD31594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Rectangle 3">
            <a:extLst>
              <a:ext uri="{FF2B5EF4-FFF2-40B4-BE49-F238E27FC236}">
                <a16:creationId xmlns:a16="http://schemas.microsoft.com/office/drawing/2014/main" id="{CEBE6CB5-9D24-564C-8526-824A0A53FD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1F58FA36-E05C-1C44-A1ED-6AC152089D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Rectangle 3">
            <a:extLst>
              <a:ext uri="{FF2B5EF4-FFF2-40B4-BE49-F238E27FC236}">
                <a16:creationId xmlns:a16="http://schemas.microsoft.com/office/drawing/2014/main" id="{34E09CC5-047E-8840-BEED-36B65C3AB8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7E391B86-C8B1-BA41-8144-D4666DDC66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Rectangle 3">
            <a:extLst>
              <a:ext uri="{FF2B5EF4-FFF2-40B4-BE49-F238E27FC236}">
                <a16:creationId xmlns:a16="http://schemas.microsoft.com/office/drawing/2014/main" id="{C0A450BA-2277-0B45-A7CA-44FEF95CF4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10FFB2AC-B0F7-584D-AB23-DB5AE02293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Rectangle 3">
            <a:extLst>
              <a:ext uri="{FF2B5EF4-FFF2-40B4-BE49-F238E27FC236}">
                <a16:creationId xmlns:a16="http://schemas.microsoft.com/office/drawing/2014/main" id="{A665E930-1345-594A-BD09-007A65BEE4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9EF7832F-A641-D34B-8D62-FB799E5AB2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Rectangle 3">
            <a:extLst>
              <a:ext uri="{FF2B5EF4-FFF2-40B4-BE49-F238E27FC236}">
                <a16:creationId xmlns:a16="http://schemas.microsoft.com/office/drawing/2014/main" id="{F06EBF66-167A-2741-8A6E-FAE9E379A7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82D1AC5F-6D16-B141-A057-CC7C9F96FE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6E709329-9C55-2C46-B828-ACB4189783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A645C151-824C-784E-BEA9-B177DB9062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6C69F2F-7D9B-014A-9DF8-2BFFA7431C31}" type="slidenum">
              <a:rPr lang="en-US" altLang="en-US" sz="1200" smtClean="0"/>
              <a:pPr/>
              <a:t>28</a:t>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A716501C-61B1-A949-8FF2-EF9B66A9F4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Rectangle 3">
            <a:extLst>
              <a:ext uri="{FF2B5EF4-FFF2-40B4-BE49-F238E27FC236}">
                <a16:creationId xmlns:a16="http://schemas.microsoft.com/office/drawing/2014/main" id="{18DA6707-8A98-004F-AD5B-C69FB3FA00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22901809-56C6-F847-AB3E-27722ED6ED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A0B2A31-0C26-C647-B90E-D72DFA75B4D2}" type="slidenum">
              <a:rPr lang="en-US" altLang="en-US" sz="1200" smtClean="0"/>
              <a:pPr/>
              <a:t>38</a:t>
            </a:fld>
            <a:endParaRPr lang="en-US" altLang="en-US" sz="1200" dirty="0"/>
          </a:p>
        </p:txBody>
      </p:sp>
      <p:sp>
        <p:nvSpPr>
          <p:cNvPr id="55298" name="Rectangle 2">
            <a:extLst>
              <a:ext uri="{FF2B5EF4-FFF2-40B4-BE49-F238E27FC236}">
                <a16:creationId xmlns:a16="http://schemas.microsoft.com/office/drawing/2014/main" id="{7F3F1B59-42E0-CD44-B6E4-AC3D081974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a:extLst>
              <a:ext uri="{FF2B5EF4-FFF2-40B4-BE49-F238E27FC236}">
                <a16:creationId xmlns:a16="http://schemas.microsoft.com/office/drawing/2014/main" id="{4C605817-8FBC-2B4B-A7DC-FC772984E7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7E2D58FE-1414-CB45-9B06-AE4AC1A861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69BDEEE-59E2-314D-8EFA-1B0782179794}" type="slidenum">
              <a:rPr lang="en-US" altLang="en-US" sz="1200" smtClean="0"/>
              <a:pPr/>
              <a:t>40</a:t>
            </a:fld>
            <a:endParaRPr lang="en-US" altLang="en-US" sz="1200" dirty="0"/>
          </a:p>
        </p:txBody>
      </p:sp>
      <p:sp>
        <p:nvSpPr>
          <p:cNvPr id="58370" name="Rectangle 2">
            <a:extLst>
              <a:ext uri="{FF2B5EF4-FFF2-40B4-BE49-F238E27FC236}">
                <a16:creationId xmlns:a16="http://schemas.microsoft.com/office/drawing/2014/main" id="{9CA442D7-7FEF-CD4A-B19A-2BCF61ACF7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a:extLst>
              <a:ext uri="{FF2B5EF4-FFF2-40B4-BE49-F238E27FC236}">
                <a16:creationId xmlns:a16="http://schemas.microsoft.com/office/drawing/2014/main" id="{C6BB1578-CE47-5745-8F10-11F1B44D68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935F730-7F25-CD4E-AC5E-42D5CA02F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Rectangle 3">
            <a:extLst>
              <a:ext uri="{FF2B5EF4-FFF2-40B4-BE49-F238E27FC236}">
                <a16:creationId xmlns:a16="http://schemas.microsoft.com/office/drawing/2014/main" id="{E17C15A4-3BC9-B041-A6A5-EC8AF635C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79C02499-2B1B-2F4A-938C-582440FA47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Rectangle 3">
            <a:extLst>
              <a:ext uri="{FF2B5EF4-FFF2-40B4-BE49-F238E27FC236}">
                <a16:creationId xmlns:a16="http://schemas.microsoft.com/office/drawing/2014/main" id="{15C739B1-1B67-BA49-ACBC-36DC59FC42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F916F9-5EBD-BF43-8302-08A9DAAB4DE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88FE516-1555-394E-8B20-41A48C79A70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00D4F3D-9D25-4043-8AB8-D274C1DD0C32}"/>
              </a:ext>
            </a:extLst>
          </p:cNvPr>
          <p:cNvSpPr>
            <a:spLocks noGrp="1" noChangeArrowheads="1"/>
          </p:cNvSpPr>
          <p:nvPr>
            <p:ph type="sldNum" sz="quarter" idx="12"/>
          </p:nvPr>
        </p:nvSpPr>
        <p:spPr>
          <a:ln/>
        </p:spPr>
        <p:txBody>
          <a:bodyPr/>
          <a:lstStyle>
            <a:lvl1pPr>
              <a:defRPr/>
            </a:lvl1pPr>
          </a:lstStyle>
          <a:p>
            <a:pPr>
              <a:defRPr/>
            </a:pPr>
            <a:fld id="{20DFE08B-1BD3-004F-876E-9501249628D0}" type="slidenum">
              <a:rPr lang="en-US" altLang="x-none"/>
              <a:pPr>
                <a:defRPr/>
              </a:pPr>
              <a:t>‹#›</a:t>
            </a:fld>
            <a:endParaRPr lang="en-US" altLang="x-none" dirty="0"/>
          </a:p>
        </p:txBody>
      </p:sp>
    </p:spTree>
    <p:extLst>
      <p:ext uri="{BB962C8B-B14F-4D97-AF65-F5344CB8AC3E}">
        <p14:creationId xmlns:p14="http://schemas.microsoft.com/office/powerpoint/2010/main" val="324370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BA18D6-5D2A-1C47-AD0A-00D1935D179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5EAA177B-B8C0-8C43-8795-6C97DE472E6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B6D63F7-610F-5545-9A5C-DF09BBE260A4}"/>
              </a:ext>
            </a:extLst>
          </p:cNvPr>
          <p:cNvSpPr>
            <a:spLocks noGrp="1" noChangeArrowheads="1"/>
          </p:cNvSpPr>
          <p:nvPr>
            <p:ph type="sldNum" sz="quarter" idx="12"/>
          </p:nvPr>
        </p:nvSpPr>
        <p:spPr>
          <a:ln/>
        </p:spPr>
        <p:txBody>
          <a:bodyPr/>
          <a:lstStyle>
            <a:lvl1pPr>
              <a:defRPr/>
            </a:lvl1pPr>
          </a:lstStyle>
          <a:p>
            <a:pPr>
              <a:defRPr/>
            </a:pPr>
            <a:fld id="{E6A9E500-DD82-7D42-8F09-0397FA45BCF2}" type="slidenum">
              <a:rPr lang="en-US" altLang="x-none"/>
              <a:pPr>
                <a:defRPr/>
              </a:pPr>
              <a:t>‹#›</a:t>
            </a:fld>
            <a:endParaRPr lang="en-US" altLang="x-none" dirty="0"/>
          </a:p>
        </p:txBody>
      </p:sp>
    </p:spTree>
    <p:extLst>
      <p:ext uri="{BB962C8B-B14F-4D97-AF65-F5344CB8AC3E}">
        <p14:creationId xmlns:p14="http://schemas.microsoft.com/office/powerpoint/2010/main" val="1698250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82E256-2CF3-D84E-AF5A-0B335EB38B7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61F9BCF7-7576-F24D-BFEE-928FBD418DE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687CA8DD-9E4C-5349-9B84-B415B9588415}"/>
              </a:ext>
            </a:extLst>
          </p:cNvPr>
          <p:cNvSpPr>
            <a:spLocks noGrp="1" noChangeArrowheads="1"/>
          </p:cNvSpPr>
          <p:nvPr>
            <p:ph type="sldNum" sz="quarter" idx="12"/>
          </p:nvPr>
        </p:nvSpPr>
        <p:spPr>
          <a:ln/>
        </p:spPr>
        <p:txBody>
          <a:bodyPr/>
          <a:lstStyle>
            <a:lvl1pPr>
              <a:defRPr/>
            </a:lvl1pPr>
          </a:lstStyle>
          <a:p>
            <a:pPr>
              <a:defRPr/>
            </a:pPr>
            <a:fld id="{1F3E6D9D-FCE2-EC44-82F5-950CC1BA8E31}" type="slidenum">
              <a:rPr lang="en-US" altLang="x-none"/>
              <a:pPr>
                <a:defRPr/>
              </a:pPr>
              <a:t>‹#›</a:t>
            </a:fld>
            <a:endParaRPr lang="en-US" altLang="x-none" dirty="0"/>
          </a:p>
        </p:txBody>
      </p:sp>
    </p:spTree>
    <p:extLst>
      <p:ext uri="{BB962C8B-B14F-4D97-AF65-F5344CB8AC3E}">
        <p14:creationId xmlns:p14="http://schemas.microsoft.com/office/powerpoint/2010/main" val="1456965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841C19-540D-D54E-91EF-6C1122464C3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E642FCD-852E-AA42-8F00-B32C1E678D7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708AAAC-3133-F645-BE0A-9261425E2612}"/>
              </a:ext>
            </a:extLst>
          </p:cNvPr>
          <p:cNvSpPr>
            <a:spLocks noGrp="1" noChangeArrowheads="1"/>
          </p:cNvSpPr>
          <p:nvPr>
            <p:ph type="sldNum" sz="quarter" idx="12"/>
          </p:nvPr>
        </p:nvSpPr>
        <p:spPr>
          <a:ln/>
        </p:spPr>
        <p:txBody>
          <a:bodyPr/>
          <a:lstStyle>
            <a:lvl1pPr>
              <a:defRPr/>
            </a:lvl1pPr>
          </a:lstStyle>
          <a:p>
            <a:pPr>
              <a:defRPr/>
            </a:pPr>
            <a:fld id="{4BF8DEA1-48FA-7340-821B-2C9DAC69AE3A}" type="slidenum">
              <a:rPr lang="en-US" altLang="x-none"/>
              <a:pPr>
                <a:defRPr/>
              </a:pPr>
              <a:t>‹#›</a:t>
            </a:fld>
            <a:endParaRPr lang="en-US" altLang="x-none" dirty="0"/>
          </a:p>
        </p:txBody>
      </p:sp>
    </p:spTree>
    <p:extLst>
      <p:ext uri="{BB962C8B-B14F-4D97-AF65-F5344CB8AC3E}">
        <p14:creationId xmlns:p14="http://schemas.microsoft.com/office/powerpoint/2010/main" val="370726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68E0CE-4C9E-4740-800F-20CBE1A5171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9217A6DF-FD39-D54F-BD2E-42D5E532EF4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FEBCA15B-E682-0D4D-AD43-42C9FAA959CA}"/>
              </a:ext>
            </a:extLst>
          </p:cNvPr>
          <p:cNvSpPr>
            <a:spLocks noGrp="1" noChangeArrowheads="1"/>
          </p:cNvSpPr>
          <p:nvPr>
            <p:ph type="sldNum" sz="quarter" idx="12"/>
          </p:nvPr>
        </p:nvSpPr>
        <p:spPr>
          <a:ln/>
        </p:spPr>
        <p:txBody>
          <a:bodyPr/>
          <a:lstStyle>
            <a:lvl1pPr>
              <a:defRPr/>
            </a:lvl1pPr>
          </a:lstStyle>
          <a:p>
            <a:pPr>
              <a:defRPr/>
            </a:pPr>
            <a:fld id="{E86C88CD-E951-DC4B-A1BB-FE9E27F7757F}" type="slidenum">
              <a:rPr lang="en-US" altLang="x-none"/>
              <a:pPr>
                <a:defRPr/>
              </a:pPr>
              <a:t>‹#›</a:t>
            </a:fld>
            <a:endParaRPr lang="en-US" altLang="x-none" dirty="0"/>
          </a:p>
        </p:txBody>
      </p:sp>
    </p:spTree>
    <p:extLst>
      <p:ext uri="{BB962C8B-B14F-4D97-AF65-F5344CB8AC3E}">
        <p14:creationId xmlns:p14="http://schemas.microsoft.com/office/powerpoint/2010/main" val="304369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53DA8D-7713-F349-A9B4-BB6AE9B040D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9F5E4907-662F-BD49-91AE-A70C239F65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6E5722D5-13DD-394E-833B-63D5D416F064}"/>
              </a:ext>
            </a:extLst>
          </p:cNvPr>
          <p:cNvSpPr>
            <a:spLocks noGrp="1" noChangeArrowheads="1"/>
          </p:cNvSpPr>
          <p:nvPr>
            <p:ph type="sldNum" sz="quarter" idx="12"/>
          </p:nvPr>
        </p:nvSpPr>
        <p:spPr>
          <a:ln/>
        </p:spPr>
        <p:txBody>
          <a:bodyPr/>
          <a:lstStyle>
            <a:lvl1pPr>
              <a:defRPr/>
            </a:lvl1pPr>
          </a:lstStyle>
          <a:p>
            <a:pPr>
              <a:defRPr/>
            </a:pPr>
            <a:fld id="{6F21427E-AA0A-D148-9101-B4F890981BB6}" type="slidenum">
              <a:rPr lang="en-US" altLang="x-none"/>
              <a:pPr>
                <a:defRPr/>
              </a:pPr>
              <a:t>‹#›</a:t>
            </a:fld>
            <a:endParaRPr lang="en-US" altLang="x-none" dirty="0"/>
          </a:p>
        </p:txBody>
      </p:sp>
    </p:spTree>
    <p:extLst>
      <p:ext uri="{BB962C8B-B14F-4D97-AF65-F5344CB8AC3E}">
        <p14:creationId xmlns:p14="http://schemas.microsoft.com/office/powerpoint/2010/main" val="3430468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9B72D7-B15E-E044-BE00-561245E3DDD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DAF1216C-9624-9D4C-BF3B-77C8EA2B089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4434C411-6D1F-A64E-8D44-788D1DFE4449}"/>
              </a:ext>
            </a:extLst>
          </p:cNvPr>
          <p:cNvSpPr>
            <a:spLocks noGrp="1" noChangeArrowheads="1"/>
          </p:cNvSpPr>
          <p:nvPr>
            <p:ph type="sldNum" sz="quarter" idx="12"/>
          </p:nvPr>
        </p:nvSpPr>
        <p:spPr>
          <a:ln/>
        </p:spPr>
        <p:txBody>
          <a:bodyPr/>
          <a:lstStyle>
            <a:lvl1pPr>
              <a:defRPr/>
            </a:lvl1pPr>
          </a:lstStyle>
          <a:p>
            <a:pPr>
              <a:defRPr/>
            </a:pPr>
            <a:fld id="{37B7D367-4848-0143-995D-0D1EF5113A57}" type="slidenum">
              <a:rPr lang="en-US" altLang="x-none"/>
              <a:pPr>
                <a:defRPr/>
              </a:pPr>
              <a:t>‹#›</a:t>
            </a:fld>
            <a:endParaRPr lang="en-US" altLang="x-none" dirty="0"/>
          </a:p>
        </p:txBody>
      </p:sp>
    </p:spTree>
    <p:extLst>
      <p:ext uri="{BB962C8B-B14F-4D97-AF65-F5344CB8AC3E}">
        <p14:creationId xmlns:p14="http://schemas.microsoft.com/office/powerpoint/2010/main" val="203449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8C5D74-A5F9-3B4D-8D0E-65EC1C65A3E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45C20690-E107-5F4B-B80D-6D04041582F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D033A7D9-EECA-484E-B40E-54A6ACFABFCF}"/>
              </a:ext>
            </a:extLst>
          </p:cNvPr>
          <p:cNvSpPr>
            <a:spLocks noGrp="1" noChangeArrowheads="1"/>
          </p:cNvSpPr>
          <p:nvPr>
            <p:ph type="sldNum" sz="quarter" idx="12"/>
          </p:nvPr>
        </p:nvSpPr>
        <p:spPr>
          <a:ln/>
        </p:spPr>
        <p:txBody>
          <a:bodyPr/>
          <a:lstStyle>
            <a:lvl1pPr>
              <a:defRPr/>
            </a:lvl1pPr>
          </a:lstStyle>
          <a:p>
            <a:pPr>
              <a:defRPr/>
            </a:pPr>
            <a:fld id="{64A31C5A-3956-AB4D-85E4-E9E8EF03FEB2}" type="slidenum">
              <a:rPr lang="en-US" altLang="x-none"/>
              <a:pPr>
                <a:defRPr/>
              </a:pPr>
              <a:t>‹#›</a:t>
            </a:fld>
            <a:endParaRPr lang="en-US" altLang="x-none" dirty="0"/>
          </a:p>
        </p:txBody>
      </p:sp>
    </p:spTree>
    <p:extLst>
      <p:ext uri="{BB962C8B-B14F-4D97-AF65-F5344CB8AC3E}">
        <p14:creationId xmlns:p14="http://schemas.microsoft.com/office/powerpoint/2010/main" val="389353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3B7438-D594-5647-BC64-2C35317FD46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90EDE653-1A9A-CE40-9CF8-70FE9D07733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1F766D25-950E-4248-BFE1-A4DD12192BD8}"/>
              </a:ext>
            </a:extLst>
          </p:cNvPr>
          <p:cNvSpPr>
            <a:spLocks noGrp="1" noChangeArrowheads="1"/>
          </p:cNvSpPr>
          <p:nvPr>
            <p:ph type="sldNum" sz="quarter" idx="12"/>
          </p:nvPr>
        </p:nvSpPr>
        <p:spPr>
          <a:ln/>
        </p:spPr>
        <p:txBody>
          <a:bodyPr/>
          <a:lstStyle>
            <a:lvl1pPr>
              <a:defRPr/>
            </a:lvl1pPr>
          </a:lstStyle>
          <a:p>
            <a:pPr>
              <a:defRPr/>
            </a:pPr>
            <a:fld id="{25286C6C-CAF0-7E45-8AEE-1ED40E8F5D10}" type="slidenum">
              <a:rPr lang="en-US" altLang="x-none"/>
              <a:pPr>
                <a:defRPr/>
              </a:pPr>
              <a:t>‹#›</a:t>
            </a:fld>
            <a:endParaRPr lang="en-US" altLang="x-none" dirty="0"/>
          </a:p>
        </p:txBody>
      </p:sp>
    </p:spTree>
    <p:extLst>
      <p:ext uri="{BB962C8B-B14F-4D97-AF65-F5344CB8AC3E}">
        <p14:creationId xmlns:p14="http://schemas.microsoft.com/office/powerpoint/2010/main" val="4027012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2D513D-C09B-3E45-81D0-2804DF3F9D9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A330BE93-09B8-874B-AB37-ABE1E165079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F6610DFE-9DCD-2E4B-AB86-E89961A2B406}"/>
              </a:ext>
            </a:extLst>
          </p:cNvPr>
          <p:cNvSpPr>
            <a:spLocks noGrp="1" noChangeArrowheads="1"/>
          </p:cNvSpPr>
          <p:nvPr>
            <p:ph type="sldNum" sz="quarter" idx="12"/>
          </p:nvPr>
        </p:nvSpPr>
        <p:spPr>
          <a:ln/>
        </p:spPr>
        <p:txBody>
          <a:bodyPr/>
          <a:lstStyle>
            <a:lvl1pPr>
              <a:defRPr/>
            </a:lvl1pPr>
          </a:lstStyle>
          <a:p>
            <a:pPr>
              <a:defRPr/>
            </a:pPr>
            <a:fld id="{FCB7F2E0-E897-DB48-8FD9-C17DA4796E26}" type="slidenum">
              <a:rPr lang="en-US" altLang="x-none"/>
              <a:pPr>
                <a:defRPr/>
              </a:pPr>
              <a:t>‹#›</a:t>
            </a:fld>
            <a:endParaRPr lang="en-US" altLang="x-none" dirty="0"/>
          </a:p>
        </p:txBody>
      </p:sp>
    </p:spTree>
    <p:extLst>
      <p:ext uri="{BB962C8B-B14F-4D97-AF65-F5344CB8AC3E}">
        <p14:creationId xmlns:p14="http://schemas.microsoft.com/office/powerpoint/2010/main" val="101987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907C9B-8924-7247-8A14-4F84CB70B69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CB654E27-0D0A-DC4E-89E7-32A8E8B997B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9D12126B-1EEF-7340-9B44-A903F1A56AB8}"/>
              </a:ext>
            </a:extLst>
          </p:cNvPr>
          <p:cNvSpPr>
            <a:spLocks noGrp="1" noChangeArrowheads="1"/>
          </p:cNvSpPr>
          <p:nvPr>
            <p:ph type="sldNum" sz="quarter" idx="12"/>
          </p:nvPr>
        </p:nvSpPr>
        <p:spPr>
          <a:ln/>
        </p:spPr>
        <p:txBody>
          <a:bodyPr/>
          <a:lstStyle>
            <a:lvl1pPr>
              <a:defRPr/>
            </a:lvl1pPr>
          </a:lstStyle>
          <a:p>
            <a:pPr>
              <a:defRPr/>
            </a:pPr>
            <a:fld id="{4F718DDA-A90D-BA45-90DD-3CA2FB9CC5DF}" type="slidenum">
              <a:rPr lang="en-US" altLang="x-none"/>
              <a:pPr>
                <a:defRPr/>
              </a:pPr>
              <a:t>‹#›</a:t>
            </a:fld>
            <a:endParaRPr lang="en-US" altLang="x-none" dirty="0"/>
          </a:p>
        </p:txBody>
      </p:sp>
    </p:spTree>
    <p:extLst>
      <p:ext uri="{BB962C8B-B14F-4D97-AF65-F5344CB8AC3E}">
        <p14:creationId xmlns:p14="http://schemas.microsoft.com/office/powerpoint/2010/main" val="62106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8C27EC3-02DA-C241-ADD5-ACD32E189B2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95C4898-2C0D-0344-A573-183DD691993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D6C5498-DCEA-204E-B5E6-5DF24068133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dirty="0"/>
          </a:p>
        </p:txBody>
      </p:sp>
      <p:sp>
        <p:nvSpPr>
          <p:cNvPr id="1029" name="Rectangle 5">
            <a:extLst>
              <a:ext uri="{FF2B5EF4-FFF2-40B4-BE49-F238E27FC236}">
                <a16:creationId xmlns:a16="http://schemas.microsoft.com/office/drawing/2014/main" id="{B8FA153E-FA23-5341-97FF-620B62D3094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dirty="0"/>
          </a:p>
        </p:txBody>
      </p:sp>
      <p:sp>
        <p:nvSpPr>
          <p:cNvPr id="1030" name="Rectangle 6">
            <a:extLst>
              <a:ext uri="{FF2B5EF4-FFF2-40B4-BE49-F238E27FC236}">
                <a16:creationId xmlns:a16="http://schemas.microsoft.com/office/drawing/2014/main" id="{E0D0D2EC-B8D6-604F-8A49-B69D6022699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defRPr>
            </a:lvl1pPr>
          </a:lstStyle>
          <a:p>
            <a:pPr>
              <a:defRPr/>
            </a:pPr>
            <a:fld id="{F51C37D6-DC8D-C747-8AF8-25174484E291}"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www.youtube.com/watch?v=lwus2nqU0SY"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hyperlink" Target="http://cliffmass.blogspot.com/2013/10/superior-mirage-watch.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vimeo.com/76869403"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9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C17DAF70-4FB2-9048-8F54-AA809F0ED70B}"/>
              </a:ext>
            </a:extLst>
          </p:cNvPr>
          <p:cNvSpPr>
            <a:spLocks noGrp="1"/>
          </p:cNvSpPr>
          <p:nvPr>
            <p:ph type="title"/>
          </p:nvPr>
        </p:nvSpPr>
        <p:spPr>
          <a:xfrm>
            <a:off x="838200" y="762000"/>
            <a:ext cx="7772400" cy="1143000"/>
          </a:xfrm>
        </p:spPr>
        <p:txBody>
          <a:bodyPr/>
          <a:lstStyle/>
          <a:p>
            <a:r>
              <a:rPr lang="en-US" altLang="en-US" b="1" dirty="0">
                <a:solidFill>
                  <a:schemeClr val="accent2"/>
                </a:solidFill>
                <a:ea typeface="ＭＳ Ｐゴシック" panose="020B0600070205080204" pitchFamily="34" charset="-128"/>
              </a:rPr>
              <a:t>Optical Effects and Phenomena</a:t>
            </a:r>
            <a:br>
              <a:rPr lang="en-US" altLang="en-US" b="1" dirty="0">
                <a:ea typeface="ＭＳ Ｐゴシック" panose="020B0600070205080204" pitchFamily="34" charset="-128"/>
              </a:rPr>
            </a:br>
            <a:r>
              <a:rPr lang="en-US" altLang="en-US" sz="2800" b="1" dirty="0">
                <a:ea typeface="ＭＳ Ｐゴシック" panose="020B0600070205080204" pitchFamily="34" charset="-128"/>
              </a:rPr>
              <a:t>Atmospheric Sciences 101</a:t>
            </a:r>
            <a:r>
              <a:rPr lang="en-US" altLang="en-US" sz="2800" b="1">
                <a:ea typeface="ＭＳ Ｐゴシック" panose="020B0600070205080204" pitchFamily="34" charset="-128"/>
              </a:rPr>
              <a:t>, Autumn 2020</a:t>
            </a:r>
            <a:endParaRPr lang="en-US" altLang="en-US" sz="2800" b="1" dirty="0">
              <a:ea typeface="ＭＳ Ｐゴシック" panose="020B0600070205080204" pitchFamily="34" charset="-128"/>
            </a:endParaRPr>
          </a:p>
        </p:txBody>
      </p:sp>
      <p:sp>
        <p:nvSpPr>
          <p:cNvPr id="15362" name="Content Placeholder 2">
            <a:extLst>
              <a:ext uri="{FF2B5EF4-FFF2-40B4-BE49-F238E27FC236}">
                <a16:creationId xmlns:a16="http://schemas.microsoft.com/office/drawing/2014/main" id="{79EF482E-A167-2840-BD86-3DCE96EB451D}"/>
              </a:ext>
            </a:extLst>
          </p:cNvPr>
          <p:cNvSpPr>
            <a:spLocks noGrp="1"/>
          </p:cNvSpPr>
          <p:nvPr>
            <p:ph idx="1"/>
          </p:nvPr>
        </p:nvSpPr>
        <p:spPr>
          <a:xfrm>
            <a:off x="1219200" y="2209800"/>
            <a:ext cx="7696200" cy="1752600"/>
          </a:xfrm>
        </p:spPr>
        <p:txBody>
          <a:bodyPr/>
          <a:lstStyle/>
          <a:p>
            <a:pPr marL="0" indent="0">
              <a:buFontTx/>
              <a:buNone/>
            </a:pPr>
            <a:r>
              <a:rPr lang="en-US" altLang="en-US" dirty="0">
                <a:ea typeface="ＭＳ Ｐゴシック" panose="020B0600070205080204" pitchFamily="34" charset="-128"/>
              </a:rPr>
              <a:t>The effects of the atmosphere and hydrometeors (e.g., rain) on visible light</a:t>
            </a:r>
          </a:p>
        </p:txBody>
      </p:sp>
      <p:pic>
        <p:nvPicPr>
          <p:cNvPr id="15363" name="Picture 1">
            <a:extLst>
              <a:ext uri="{FF2B5EF4-FFF2-40B4-BE49-F238E27FC236}">
                <a16:creationId xmlns:a16="http://schemas.microsoft.com/office/drawing/2014/main" id="{58438F7A-D8C5-C643-915A-16794414F4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581400"/>
            <a:ext cx="5334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BA67348-BA47-B140-B6C3-70E254C5D12F}"/>
              </a:ext>
            </a:extLst>
          </p:cNvPr>
          <p:cNvSpPr>
            <a:spLocks noGrp="1"/>
          </p:cNvSpPr>
          <p:nvPr>
            <p:ph type="title"/>
          </p:nvPr>
        </p:nvSpPr>
        <p:spPr>
          <a:xfrm>
            <a:off x="685800" y="338138"/>
            <a:ext cx="7848600" cy="685800"/>
          </a:xfrm>
        </p:spPr>
        <p:txBody>
          <a:bodyPr/>
          <a:lstStyle/>
          <a:p>
            <a:r>
              <a:rPr lang="en-US" altLang="en-US" b="1" dirty="0">
                <a:solidFill>
                  <a:schemeClr val="accent2"/>
                </a:solidFill>
                <a:ea typeface="ＭＳ Ｐゴシック" panose="020B0600070205080204" pitchFamily="34" charset="-128"/>
              </a:rPr>
              <a:t>Refraction Rule</a:t>
            </a:r>
          </a:p>
        </p:txBody>
      </p:sp>
      <p:sp>
        <p:nvSpPr>
          <p:cNvPr id="24578" name="Content Placeholder 2">
            <a:extLst>
              <a:ext uri="{FF2B5EF4-FFF2-40B4-BE49-F238E27FC236}">
                <a16:creationId xmlns:a16="http://schemas.microsoft.com/office/drawing/2014/main" id="{719EE54A-BABB-3B46-8779-452D138FD63F}"/>
              </a:ext>
            </a:extLst>
          </p:cNvPr>
          <p:cNvSpPr>
            <a:spLocks noGrp="1"/>
          </p:cNvSpPr>
          <p:nvPr>
            <p:ph idx="1"/>
          </p:nvPr>
        </p:nvSpPr>
        <p:spPr>
          <a:xfrm>
            <a:off x="723900" y="1143000"/>
            <a:ext cx="7772400" cy="4114800"/>
          </a:xfrm>
        </p:spPr>
        <p:txBody>
          <a:bodyPr/>
          <a:lstStyle/>
          <a:p>
            <a:r>
              <a:rPr lang="en-US" altLang="en-US" sz="2800" b="1" dirty="0">
                <a:ea typeface="ＭＳ Ｐゴシック" panose="020B0600070205080204" pitchFamily="34" charset="-128"/>
              </a:rPr>
              <a:t>When light travels from a less dense to a more dense medium, it loses speed and bends towards the normal.</a:t>
            </a:r>
          </a:p>
          <a:p>
            <a:r>
              <a:rPr lang="en-US" altLang="en-US" sz="2800" b="1" dirty="0">
                <a:ea typeface="ＭＳ Ｐゴシック" panose="020B0600070205080204" pitchFamily="34" charset="-128"/>
              </a:rPr>
              <a:t>When light travels from a more dense to a less dense medium, it speeds up and bends away from the normal</a:t>
            </a:r>
            <a:r>
              <a:rPr lang="en-US" altLang="en-US" b="1" dirty="0">
                <a:ea typeface="ＭＳ Ｐゴシック" panose="020B0600070205080204" pitchFamily="34" charset="-128"/>
              </a:rPr>
              <a:t>.</a:t>
            </a:r>
          </a:p>
        </p:txBody>
      </p:sp>
      <p:pic>
        <p:nvPicPr>
          <p:cNvPr id="24579" name="Picture 3">
            <a:extLst>
              <a:ext uri="{FF2B5EF4-FFF2-40B4-BE49-F238E27FC236}">
                <a16:creationId xmlns:a16="http://schemas.microsoft.com/office/drawing/2014/main" id="{C0503B2F-7F99-B948-A4AC-3A544F9855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15455"/>
            <a:ext cx="3810000" cy="304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iagram&#10;&#10;Description automatically generated">
            <a:extLst>
              <a:ext uri="{FF2B5EF4-FFF2-40B4-BE49-F238E27FC236}">
                <a16:creationId xmlns:a16="http://schemas.microsoft.com/office/drawing/2014/main" id="{12E4DAD1-31F9-2044-83D2-FB91CE526786}"/>
              </a:ext>
            </a:extLst>
          </p:cNvPr>
          <p:cNvPicPr>
            <a:picLocks noChangeAspect="1"/>
          </p:cNvPicPr>
          <p:nvPr/>
        </p:nvPicPr>
        <p:blipFill>
          <a:blip r:embed="rId3"/>
          <a:stretch>
            <a:fillRect/>
          </a:stretch>
        </p:blipFill>
        <p:spPr>
          <a:xfrm>
            <a:off x="990600" y="4144962"/>
            <a:ext cx="3695700" cy="24638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3">
            <a:extLst>
              <a:ext uri="{FF2B5EF4-FFF2-40B4-BE49-F238E27FC236}">
                <a16:creationId xmlns:a16="http://schemas.microsoft.com/office/drawing/2014/main" id="{F8FDCE4C-CB0F-CB43-B576-E8D674C7A398}"/>
              </a:ext>
            </a:extLst>
          </p:cNvPr>
          <p:cNvSpPr>
            <a:spLocks noGrp="1"/>
          </p:cNvSpPr>
          <p:nvPr>
            <p:ph type="title"/>
          </p:nvPr>
        </p:nvSpPr>
        <p:spPr/>
        <p:txBody>
          <a:bodyPr/>
          <a:lstStyle/>
          <a:p>
            <a:r>
              <a:rPr lang="en-US" altLang="en-US" dirty="0">
                <a:solidFill>
                  <a:schemeClr val="accent2"/>
                </a:solidFill>
                <a:ea typeface="ＭＳ Ｐゴシック" panose="020B0600070205080204" pitchFamily="34" charset="-128"/>
              </a:rPr>
              <a:t>The Green Flash</a:t>
            </a:r>
          </a:p>
        </p:txBody>
      </p:sp>
      <p:sp>
        <p:nvSpPr>
          <p:cNvPr id="140290" name="Content Placeholder 4">
            <a:extLst>
              <a:ext uri="{FF2B5EF4-FFF2-40B4-BE49-F238E27FC236}">
                <a16:creationId xmlns:a16="http://schemas.microsoft.com/office/drawing/2014/main" id="{34A12280-A681-9243-8EDC-261EA43D7164}"/>
              </a:ext>
            </a:extLst>
          </p:cNvPr>
          <p:cNvSpPr>
            <a:spLocks noGrp="1"/>
          </p:cNvSpPr>
          <p:nvPr>
            <p:ph idx="1"/>
          </p:nvPr>
        </p:nvSpPr>
        <p:spPr/>
        <p:txBody>
          <a:bodyPr/>
          <a:lstStyle/>
          <a:p>
            <a:r>
              <a:rPr lang="en-US" altLang="en-US" dirty="0">
                <a:ea typeface="ＭＳ Ｐゴシック" panose="020B0600070205080204" pitchFamily="34" charset="-128"/>
              </a:rPr>
              <a:t>Scottish saying:  </a:t>
            </a:r>
          </a:p>
          <a:p>
            <a:pPr>
              <a:buFontTx/>
              <a:buNone/>
            </a:pPr>
            <a:r>
              <a:rPr lang="en-US" altLang="en-US" dirty="0">
                <a:ea typeface="ＭＳ Ｐゴシック" panose="020B0600070205080204" pitchFamily="34" charset="-128"/>
              </a:rPr>
              <a:t>  “</a:t>
            </a:r>
            <a:r>
              <a:rPr lang="en-US" altLang="en-US" b="1" dirty="0">
                <a:ea typeface="ＭＳ Ｐゴシック" panose="020B0600070205080204" pitchFamily="34" charset="-128"/>
              </a:rPr>
              <a:t>He or she who sees the green flash will never err in matters of love”</a:t>
            </a:r>
          </a:p>
          <a:p>
            <a:r>
              <a:rPr lang="en-US" altLang="en-US" dirty="0">
                <a:ea typeface="ＭＳ Ｐゴシック" panose="020B0600070205080204" pitchFamily="34" charset="-128"/>
              </a:rPr>
              <a:t>Seen during some sunsets over water.</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10;04-14B.jpg                                                     00029E37&#10;Cliff Disk                     BB5EA40C:">
            <a:extLst>
              <a:ext uri="{FF2B5EF4-FFF2-40B4-BE49-F238E27FC236}">
                <a16:creationId xmlns:a16="http://schemas.microsoft.com/office/drawing/2014/main" id="{FB43EB55-D80B-144A-886C-AC2E50B1E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83820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descr="GreenFlashW.jpg">
            <a:extLst>
              <a:ext uri="{FF2B5EF4-FFF2-40B4-BE49-F238E27FC236}">
                <a16:creationId xmlns:a16="http://schemas.microsoft.com/office/drawing/2014/main" id="{38D7108A-73E1-CD42-95BF-A14189AB24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704850"/>
            <a:ext cx="8128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3">
            <a:extLst>
              <a:ext uri="{FF2B5EF4-FFF2-40B4-BE49-F238E27FC236}">
                <a16:creationId xmlns:a16="http://schemas.microsoft.com/office/drawing/2014/main" id="{4CE1E35A-2F21-6A43-8866-1DEB1EE39F2C}"/>
              </a:ext>
            </a:extLst>
          </p:cNvPr>
          <p:cNvSpPr>
            <a:spLocks noGrp="1"/>
          </p:cNvSpPr>
          <p:nvPr>
            <p:ph type="title"/>
          </p:nvPr>
        </p:nvSpPr>
        <p:spPr>
          <a:xfrm>
            <a:off x="609600" y="685800"/>
            <a:ext cx="7772400" cy="609600"/>
          </a:xfrm>
        </p:spPr>
        <p:txBody>
          <a:bodyPr/>
          <a:lstStyle/>
          <a:p>
            <a:r>
              <a:rPr lang="en-US" altLang="en-US" b="1" dirty="0">
                <a:solidFill>
                  <a:schemeClr val="accent2"/>
                </a:solidFill>
                <a:ea typeface="ＭＳ Ｐゴシック" panose="020B0600070205080204" pitchFamily="34" charset="-128"/>
              </a:rPr>
              <a:t>Why a green flash?</a:t>
            </a:r>
          </a:p>
        </p:txBody>
      </p:sp>
      <p:sp>
        <p:nvSpPr>
          <p:cNvPr id="144386" name="Content Placeholder 4">
            <a:extLst>
              <a:ext uri="{FF2B5EF4-FFF2-40B4-BE49-F238E27FC236}">
                <a16:creationId xmlns:a16="http://schemas.microsoft.com/office/drawing/2014/main" id="{F4FAD9D7-2423-264C-B5C2-38B6C078FC38}"/>
              </a:ext>
            </a:extLst>
          </p:cNvPr>
          <p:cNvSpPr>
            <a:spLocks noGrp="1"/>
          </p:cNvSpPr>
          <p:nvPr>
            <p:ph idx="1"/>
          </p:nvPr>
        </p:nvSpPr>
        <p:spPr>
          <a:xfrm>
            <a:off x="685800" y="1604963"/>
            <a:ext cx="7772400" cy="4114800"/>
          </a:xfrm>
        </p:spPr>
        <p:txBody>
          <a:bodyPr/>
          <a:lstStyle/>
          <a:p>
            <a:r>
              <a:rPr lang="en-US" altLang="en-US" dirty="0">
                <a:ea typeface="ＭＳ Ｐゴシック" panose="020B0600070205080204" pitchFamily="34" charset="-128"/>
              </a:rPr>
              <a:t>Caused by refraction and scattering.</a:t>
            </a:r>
          </a:p>
          <a:p>
            <a:r>
              <a:rPr lang="en-US" altLang="en-US" dirty="0">
                <a:ea typeface="ＭＳ Ｐゴシック" panose="020B0600070205080204" pitchFamily="34" charset="-128"/>
              </a:rPr>
              <a:t>Red bent less than blue/green</a:t>
            </a:r>
          </a:p>
        </p:txBody>
      </p:sp>
      <p:pic>
        <p:nvPicPr>
          <p:cNvPr id="144387" name="Picture 5" descr="green_flash.gif">
            <a:extLst>
              <a:ext uri="{FF2B5EF4-FFF2-40B4-BE49-F238E27FC236}">
                <a16:creationId xmlns:a16="http://schemas.microsoft.com/office/drawing/2014/main" id="{BD90F9D0-51B9-594A-9BC4-2CFDC569BB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971800"/>
            <a:ext cx="6375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Box 6">
            <a:extLst>
              <a:ext uri="{FF2B5EF4-FFF2-40B4-BE49-F238E27FC236}">
                <a16:creationId xmlns:a16="http://schemas.microsoft.com/office/drawing/2014/main" id="{21948925-45C2-1844-95CC-ECB8FCD55AB3}"/>
              </a:ext>
            </a:extLst>
          </p:cNvPr>
          <p:cNvSpPr txBox="1">
            <a:spLocks noChangeArrowheads="1"/>
          </p:cNvSpPr>
          <p:nvPr/>
        </p:nvSpPr>
        <p:spPr bwMode="auto">
          <a:xfrm>
            <a:off x="1676400" y="5257800"/>
            <a:ext cx="1697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More Dense</a:t>
            </a:r>
          </a:p>
        </p:txBody>
      </p:sp>
      <p:sp>
        <p:nvSpPr>
          <p:cNvPr id="144389" name="TextBox 7">
            <a:extLst>
              <a:ext uri="{FF2B5EF4-FFF2-40B4-BE49-F238E27FC236}">
                <a16:creationId xmlns:a16="http://schemas.microsoft.com/office/drawing/2014/main" id="{C38C5719-5A6F-9849-A741-7307914985D9}"/>
              </a:ext>
            </a:extLst>
          </p:cNvPr>
          <p:cNvSpPr txBox="1">
            <a:spLocks noChangeArrowheads="1"/>
          </p:cNvSpPr>
          <p:nvPr/>
        </p:nvSpPr>
        <p:spPr bwMode="auto">
          <a:xfrm>
            <a:off x="1905000" y="2895600"/>
            <a:ext cx="1595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Less Dense</a:t>
            </a:r>
          </a:p>
        </p:txBody>
      </p:sp>
      <p:cxnSp>
        <p:nvCxnSpPr>
          <p:cNvPr id="144390" name="Straight Arrow Connector 9">
            <a:extLst>
              <a:ext uri="{FF2B5EF4-FFF2-40B4-BE49-F238E27FC236}">
                <a16:creationId xmlns:a16="http://schemas.microsoft.com/office/drawing/2014/main" id="{D2291E75-0619-4C46-93CE-FD6F2766406A}"/>
              </a:ext>
            </a:extLst>
          </p:cNvPr>
          <p:cNvCxnSpPr>
            <a:cxnSpLocks noChangeShapeType="1"/>
          </p:cNvCxnSpPr>
          <p:nvPr/>
        </p:nvCxnSpPr>
        <p:spPr bwMode="auto">
          <a:xfrm flipV="1">
            <a:off x="3352800" y="3429000"/>
            <a:ext cx="685800" cy="457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44391" name="TextBox 10">
            <a:extLst>
              <a:ext uri="{FF2B5EF4-FFF2-40B4-BE49-F238E27FC236}">
                <a16:creationId xmlns:a16="http://schemas.microsoft.com/office/drawing/2014/main" id="{BC52E5FE-6D74-C74F-8B15-B890715F29E3}"/>
              </a:ext>
            </a:extLst>
          </p:cNvPr>
          <p:cNvSpPr txBox="1">
            <a:spLocks noChangeArrowheads="1"/>
          </p:cNvSpPr>
          <p:nvPr/>
        </p:nvSpPr>
        <p:spPr bwMode="auto">
          <a:xfrm>
            <a:off x="1371600" y="6172200"/>
            <a:ext cx="610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Blue-Green are refracted more…so seem higher</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BE9E531E-3C37-AD4F-81B0-97F2171468B3}"/>
              </a:ext>
            </a:extLst>
          </p:cNvPr>
          <p:cNvSpPr>
            <a:spLocks noGrp="1"/>
          </p:cNvSpPr>
          <p:nvPr>
            <p:ph type="title"/>
          </p:nvPr>
        </p:nvSpPr>
        <p:spPr>
          <a:xfrm>
            <a:off x="762000" y="152400"/>
            <a:ext cx="7772400" cy="1143000"/>
          </a:xfrm>
        </p:spPr>
        <p:txBody>
          <a:bodyPr/>
          <a:lstStyle/>
          <a:p>
            <a:r>
              <a:rPr lang="en-US" altLang="en-US" dirty="0">
                <a:ea typeface="ＭＳ Ｐゴシック" panose="020B0600070205080204" pitchFamily="34" charset="-128"/>
              </a:rPr>
              <a:t>Green Flash</a:t>
            </a:r>
          </a:p>
        </p:txBody>
      </p:sp>
      <p:sp>
        <p:nvSpPr>
          <p:cNvPr id="145410" name="Content Placeholder 2">
            <a:extLst>
              <a:ext uri="{FF2B5EF4-FFF2-40B4-BE49-F238E27FC236}">
                <a16:creationId xmlns:a16="http://schemas.microsoft.com/office/drawing/2014/main" id="{24FD1560-8F2C-1A46-B8EF-FC524B7EF121}"/>
              </a:ext>
            </a:extLst>
          </p:cNvPr>
          <p:cNvSpPr>
            <a:spLocks noGrp="1"/>
          </p:cNvSpPr>
          <p:nvPr>
            <p:ph idx="1"/>
          </p:nvPr>
        </p:nvSpPr>
        <p:spPr>
          <a:xfrm>
            <a:off x="609600" y="1143000"/>
            <a:ext cx="7772400" cy="4114800"/>
          </a:xfrm>
        </p:spPr>
        <p:txBody>
          <a:bodyPr/>
          <a:lstStyle/>
          <a:p>
            <a:r>
              <a:rPr lang="en-US" altLang="en-US" dirty="0">
                <a:ea typeface="ＭＳ Ｐゴシック" panose="020B0600070205080204" pitchFamily="34" charset="-128"/>
              </a:rPr>
              <a:t>As sun sets, red/yellow lost first.</a:t>
            </a:r>
          </a:p>
          <a:p>
            <a:r>
              <a:rPr lang="en-US" altLang="en-US" dirty="0">
                <a:ea typeface="ＭＳ Ｐゴシック" panose="020B0600070205080204" pitchFamily="34" charset="-128"/>
              </a:rPr>
              <a:t>Leaves green and blue.</a:t>
            </a:r>
          </a:p>
          <a:p>
            <a:r>
              <a:rPr lang="en-US" altLang="en-US" dirty="0">
                <a:ea typeface="ＭＳ Ｐゴシック" panose="020B0600070205080204" pitchFamily="34" charset="-128"/>
              </a:rPr>
              <a:t>Blue tends to be scattered out by atmospheric molecules.</a:t>
            </a:r>
          </a:p>
          <a:p>
            <a:r>
              <a:rPr lang="en-US" altLang="en-US" dirty="0">
                <a:ea typeface="ＭＳ Ｐゴシック" panose="020B0600070205080204" pitchFamily="34" charset="-128"/>
              </a:rPr>
              <a:t>Leaves green.</a:t>
            </a:r>
          </a:p>
        </p:txBody>
      </p:sp>
      <p:pic>
        <p:nvPicPr>
          <p:cNvPr id="145411" name="Picture 3" descr="green_flash.gif">
            <a:extLst>
              <a:ext uri="{FF2B5EF4-FFF2-40B4-BE49-F238E27FC236}">
                <a16:creationId xmlns:a16="http://schemas.microsoft.com/office/drawing/2014/main" id="{C3100726-92BD-524F-BEBE-894BAE6D02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29000"/>
            <a:ext cx="6375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a:extLst>
              <a:ext uri="{FF2B5EF4-FFF2-40B4-BE49-F238E27FC236}">
                <a16:creationId xmlns:a16="http://schemas.microsoft.com/office/drawing/2014/main" id="{A44E2AF8-5A11-9E40-8CCA-A4380F9B7B94}"/>
              </a:ext>
            </a:extLst>
          </p:cNvPr>
          <p:cNvSpPr>
            <a:spLocks noGrp="1"/>
          </p:cNvSpPr>
          <p:nvPr>
            <p:ph type="title"/>
          </p:nvPr>
        </p:nvSpPr>
        <p:spPr>
          <a:xfrm>
            <a:off x="914400" y="2286000"/>
            <a:ext cx="7772400" cy="1143000"/>
          </a:xfrm>
        </p:spPr>
        <p:txBody>
          <a:bodyPr/>
          <a:lstStyle/>
          <a:p>
            <a:r>
              <a:rPr lang="en-US" altLang="en-US" dirty="0">
                <a:ea typeface="ＭＳ Ｐゴシック" panose="020B0600070205080204" pitchFamily="34" charset="-128"/>
                <a:hlinkClick r:id="rId2"/>
              </a:rPr>
              <a:t>http://www.youtube.com/watch?v=lwus2nqU0SY</a:t>
            </a:r>
            <a:endParaRPr lang="en-US" altLang="en-US" dirty="0">
              <a:ea typeface="ＭＳ Ｐゴシック" panose="020B0600070205080204" pitchFamily="34" charset="-128"/>
            </a:endParaRPr>
          </a:p>
        </p:txBody>
      </p:sp>
      <p:sp>
        <p:nvSpPr>
          <p:cNvPr id="146434" name="Content Placeholder 2">
            <a:extLst>
              <a:ext uri="{FF2B5EF4-FFF2-40B4-BE49-F238E27FC236}">
                <a16:creationId xmlns:a16="http://schemas.microsoft.com/office/drawing/2014/main" id="{9C4D5DCD-B26F-764B-909A-8683146E2721}"/>
              </a:ext>
            </a:extLst>
          </p:cNvPr>
          <p:cNvSpPr>
            <a:spLocks noGrp="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Green-Flash-Cocktail.bmp">
            <a:extLst>
              <a:ext uri="{FF2B5EF4-FFF2-40B4-BE49-F238E27FC236}">
                <a16:creationId xmlns:a16="http://schemas.microsoft.com/office/drawing/2014/main" id="{E4CD7515-8EA3-1849-889B-668D1B6D07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28600"/>
            <a:ext cx="4216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extBox 3">
            <a:extLst>
              <a:ext uri="{FF2B5EF4-FFF2-40B4-BE49-F238E27FC236}">
                <a16:creationId xmlns:a16="http://schemas.microsoft.com/office/drawing/2014/main" id="{5FDB2F48-AECB-E742-81B0-4EB7BE3DD7AC}"/>
              </a:ext>
            </a:extLst>
          </p:cNvPr>
          <p:cNvSpPr txBox="1">
            <a:spLocks noChangeArrowheads="1"/>
          </p:cNvSpPr>
          <p:nvPr/>
        </p:nvSpPr>
        <p:spPr bwMode="auto">
          <a:xfrm>
            <a:off x="685800" y="25146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Also a cocktail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DE4CC-91A0-E947-9C1C-D67294C544A0}"/>
              </a:ext>
            </a:extLst>
          </p:cNvPr>
          <p:cNvSpPr>
            <a:spLocks noGrp="1"/>
          </p:cNvSpPr>
          <p:nvPr>
            <p:ph type="ctrTitle"/>
          </p:nvPr>
        </p:nvSpPr>
        <p:spPr/>
        <p:txBody>
          <a:bodyPr/>
          <a:lstStyle/>
          <a:p>
            <a:r>
              <a:rPr lang="en-US" dirty="0"/>
              <a:t>The END</a:t>
            </a:r>
          </a:p>
        </p:txBody>
      </p:sp>
      <p:sp>
        <p:nvSpPr>
          <p:cNvPr id="3" name="Subtitle 2">
            <a:extLst>
              <a:ext uri="{FF2B5EF4-FFF2-40B4-BE49-F238E27FC236}">
                <a16:creationId xmlns:a16="http://schemas.microsoft.com/office/drawing/2014/main" id="{27A05F3F-B835-7442-82F6-42074850313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27328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1950572B-F2A2-8647-9E49-A43ACE5E7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7882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10.12marching4.tiff">
            <a:extLst>
              <a:ext uri="{FF2B5EF4-FFF2-40B4-BE49-F238E27FC236}">
                <a16:creationId xmlns:a16="http://schemas.microsoft.com/office/drawing/2014/main" id="{D5E2B762-4D55-0D41-85DB-51DDE5BC9C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740128"/>
            <a:ext cx="57912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B73264DE-11D1-D345-9DA6-75183F0CDEE4}"/>
              </a:ext>
            </a:extLst>
          </p:cNvPr>
          <p:cNvCxnSpPr>
            <a:cxnSpLocks/>
          </p:cNvCxnSpPr>
          <p:nvPr/>
        </p:nvCxnSpPr>
        <p:spPr bwMode="auto">
          <a:xfrm>
            <a:off x="5943600" y="708378"/>
            <a:ext cx="0" cy="5943600"/>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4" name="TextBox 3">
            <a:extLst>
              <a:ext uri="{FF2B5EF4-FFF2-40B4-BE49-F238E27FC236}">
                <a16:creationId xmlns:a16="http://schemas.microsoft.com/office/drawing/2014/main" id="{C9E9DBC2-585F-CA41-8C37-C33ECAD95937}"/>
              </a:ext>
            </a:extLst>
          </p:cNvPr>
          <p:cNvSpPr txBox="1"/>
          <p:nvPr/>
        </p:nvSpPr>
        <p:spPr>
          <a:xfrm>
            <a:off x="838200" y="2286000"/>
            <a:ext cx="1083117" cy="830997"/>
          </a:xfrm>
          <a:prstGeom prst="rect">
            <a:avLst/>
          </a:prstGeom>
          <a:noFill/>
        </p:spPr>
        <p:txBody>
          <a:bodyPr wrap="none" rtlCol="0">
            <a:spAutoFit/>
          </a:bodyPr>
          <a:lstStyle/>
          <a:p>
            <a:r>
              <a:rPr lang="en-US" dirty="0"/>
              <a:t>A good</a:t>
            </a:r>
          </a:p>
          <a:p>
            <a:r>
              <a:rPr lang="en-US" dirty="0"/>
              <a:t>analog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3">
            <a:extLst>
              <a:ext uri="{FF2B5EF4-FFF2-40B4-BE49-F238E27FC236}">
                <a16:creationId xmlns:a16="http://schemas.microsoft.com/office/drawing/2014/main" id="{4CF17D2A-E1B4-F041-B715-58817035166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refraction of light depends on its wavelength</a:t>
            </a:r>
          </a:p>
        </p:txBody>
      </p:sp>
      <p:pic>
        <p:nvPicPr>
          <p:cNvPr id="28674" name="Content Placeholder 1">
            <a:extLst>
              <a:ext uri="{FF2B5EF4-FFF2-40B4-BE49-F238E27FC236}">
                <a16:creationId xmlns:a16="http://schemas.microsoft.com/office/drawing/2014/main" id="{281ED607-DD8A-0B4F-8D30-1205DB43205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43075" y="2057400"/>
            <a:ext cx="5657850" cy="41148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0969B8E1-8B15-A64B-813A-6128D825CA8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Shorter wavelengths (e.g., blue) are refracted more than longer wavelengths (e.g., red)</a:t>
            </a:r>
          </a:p>
        </p:txBody>
      </p:sp>
      <p:pic>
        <p:nvPicPr>
          <p:cNvPr id="29698" name="Content Placeholder 3">
            <a:extLst>
              <a:ext uri="{FF2B5EF4-FFF2-40B4-BE49-F238E27FC236}">
                <a16:creationId xmlns:a16="http://schemas.microsoft.com/office/drawing/2014/main" id="{2559BA7F-2FDF-5743-89E3-C69B6ABE860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36688" y="2438400"/>
            <a:ext cx="6261100" cy="39624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97430378-5986-5144-B969-18F224ECEBFD}"/>
              </a:ext>
            </a:extLst>
          </p:cNvPr>
          <p:cNvSpPr>
            <a:spLocks noGrp="1"/>
          </p:cNvSpPr>
          <p:nvPr>
            <p:ph type="title"/>
          </p:nvPr>
        </p:nvSpPr>
        <p:spPr>
          <a:xfrm>
            <a:off x="609600" y="1219200"/>
            <a:ext cx="8001000" cy="1143000"/>
          </a:xfrm>
        </p:spPr>
        <p:txBody>
          <a:bodyPr/>
          <a:lstStyle/>
          <a:p>
            <a:pPr algn="l"/>
            <a:r>
              <a:rPr lang="en-US" altLang="en-US" dirty="0">
                <a:solidFill>
                  <a:schemeClr val="accent2"/>
                </a:solidFill>
                <a:ea typeface="ＭＳ Ｐゴシック" panose="020B0600070205080204" pitchFamily="34" charset="-128"/>
              </a:rPr>
              <a:t>This process is called </a:t>
            </a:r>
            <a:r>
              <a:rPr lang="en-US" altLang="en-US" b="1" dirty="0">
                <a:solidFill>
                  <a:schemeClr val="accent2"/>
                </a:solidFill>
                <a:ea typeface="ＭＳ Ｐゴシック" panose="020B0600070205080204" pitchFamily="34" charset="-128"/>
              </a:rPr>
              <a:t>dispersion</a:t>
            </a:r>
            <a:br>
              <a:rPr lang="en-US" altLang="en-US" b="1" dirty="0">
                <a:solidFill>
                  <a:schemeClr val="accent2"/>
                </a:solidFill>
                <a:ea typeface="ＭＳ Ｐゴシック" panose="020B0600070205080204" pitchFamily="34" charset="-128"/>
              </a:rPr>
            </a:br>
            <a:br>
              <a:rPr lang="en-US" altLang="en-US" dirty="0">
                <a:solidFill>
                  <a:schemeClr val="accent2"/>
                </a:solidFill>
                <a:ea typeface="ＭＳ Ｐゴシック" panose="020B0600070205080204" pitchFamily="34" charset="-128"/>
              </a:rPr>
            </a:br>
            <a:r>
              <a:rPr lang="en-US" altLang="en-US" sz="3600" dirty="0">
                <a:solidFill>
                  <a:srgbClr val="FF0000"/>
                </a:solidFill>
                <a:ea typeface="ＭＳ Ｐゴシック" panose="020B0600070205080204" pitchFamily="34" charset="-128"/>
              </a:rPr>
              <a:t>dispersion</a:t>
            </a:r>
            <a:r>
              <a:rPr lang="en-US" altLang="en-US" sz="3600" dirty="0">
                <a:ea typeface="ＭＳ Ｐゴシック" panose="020B0600070205080204" pitchFamily="34" charset="-128"/>
              </a:rPr>
              <a:t>:  a process in which radiation is separated into its component wavelengths</a:t>
            </a:r>
          </a:p>
        </p:txBody>
      </p:sp>
      <p:pic>
        <p:nvPicPr>
          <p:cNvPr id="30722" name="Content Placeholder 3">
            <a:extLst>
              <a:ext uri="{FF2B5EF4-FFF2-40B4-BE49-F238E27FC236}">
                <a16:creationId xmlns:a16="http://schemas.microsoft.com/office/drawing/2014/main" id="{6DDAFAB1-A768-F247-8377-61F0989BF14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3429000"/>
            <a:ext cx="7772400" cy="30734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2C64-9961-EA42-935B-44C0ED74A2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77AFDF3-7624-6A4E-AE98-891D95DD9692}"/>
              </a:ext>
            </a:extLst>
          </p:cNvPr>
          <p:cNvPicPr>
            <a:picLocks noGrp="1" noChangeAspect="1"/>
          </p:cNvPicPr>
          <p:nvPr>
            <p:ph idx="1"/>
          </p:nvPr>
        </p:nvPicPr>
        <p:blipFill>
          <a:blip r:embed="rId2"/>
          <a:stretch>
            <a:fillRect/>
          </a:stretch>
        </p:blipFill>
        <p:spPr>
          <a:xfrm>
            <a:off x="948044" y="792824"/>
            <a:ext cx="7247911" cy="5272352"/>
          </a:xfrm>
        </p:spPr>
      </p:pic>
    </p:spTree>
    <p:extLst>
      <p:ext uri="{BB962C8B-B14F-4D97-AF65-F5344CB8AC3E}">
        <p14:creationId xmlns:p14="http://schemas.microsoft.com/office/powerpoint/2010/main" val="2283699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43827A81-573C-344F-B711-8C67C5B08B38}"/>
              </a:ext>
            </a:extLst>
          </p:cNvPr>
          <p:cNvSpPr>
            <a:spLocks noGrp="1"/>
          </p:cNvSpPr>
          <p:nvPr>
            <p:ph type="title"/>
          </p:nvPr>
        </p:nvSpPr>
        <p:spPr/>
        <p:txBody>
          <a:bodyPr/>
          <a:lstStyle/>
          <a:p>
            <a:r>
              <a:rPr lang="en-US" altLang="en-US" b="1" dirty="0">
                <a:ea typeface="ＭＳ Ｐゴシック" panose="020B0600070205080204" pitchFamily="34" charset="-128"/>
              </a:rPr>
              <a:t>Reflection</a:t>
            </a:r>
            <a:r>
              <a:rPr lang="en-US" altLang="en-US" dirty="0">
                <a:ea typeface="ＭＳ Ｐゴシック" panose="020B0600070205080204" pitchFamily="34" charset="-128"/>
              </a:rPr>
              <a:t>: occurs when light is incident on solid objects.</a:t>
            </a:r>
          </a:p>
        </p:txBody>
      </p:sp>
      <p:pic>
        <p:nvPicPr>
          <p:cNvPr id="31746" name="Content Placeholder 3">
            <a:extLst>
              <a:ext uri="{FF2B5EF4-FFF2-40B4-BE49-F238E27FC236}">
                <a16:creationId xmlns:a16="http://schemas.microsoft.com/office/drawing/2014/main" id="{3AAE67B3-1E41-0B40-95D6-1AC39B738EA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2209800"/>
            <a:ext cx="3022600" cy="3289300"/>
          </a:xfrm>
        </p:spPr>
      </p:pic>
      <p:pic>
        <p:nvPicPr>
          <p:cNvPr id="31747" name="Picture 5">
            <a:extLst>
              <a:ext uri="{FF2B5EF4-FFF2-40B4-BE49-F238E27FC236}">
                <a16:creationId xmlns:a16="http://schemas.microsoft.com/office/drawing/2014/main" id="{5BC5A498-D675-F342-9C0D-3067E8D876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819400"/>
            <a:ext cx="3906838"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6">
            <a:extLst>
              <a:ext uri="{FF2B5EF4-FFF2-40B4-BE49-F238E27FC236}">
                <a16:creationId xmlns:a16="http://schemas.microsoft.com/office/drawing/2014/main" id="{D8B61A01-633A-D74A-8E00-C0186B810902}"/>
              </a:ext>
            </a:extLst>
          </p:cNvPr>
          <p:cNvSpPr txBox="1">
            <a:spLocks noChangeArrowheads="1"/>
          </p:cNvSpPr>
          <p:nvPr/>
        </p:nvSpPr>
        <p:spPr bwMode="auto">
          <a:xfrm>
            <a:off x="1219200" y="5817779"/>
            <a:ext cx="69455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The angle of incidence equals the angle of reflection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3F4DDC15-4E49-2E49-AF48-4853BC058612}"/>
              </a:ext>
            </a:extLst>
          </p:cNvPr>
          <p:cNvSpPr>
            <a:spLocks noGrp="1"/>
          </p:cNvSpPr>
          <p:nvPr>
            <p:ph type="title"/>
          </p:nvPr>
        </p:nvSpPr>
        <p:spPr>
          <a:xfrm>
            <a:off x="609600" y="304800"/>
            <a:ext cx="7772400" cy="1143000"/>
          </a:xfrm>
        </p:spPr>
        <p:txBody>
          <a:bodyPr/>
          <a:lstStyle/>
          <a:p>
            <a:r>
              <a:rPr lang="en-US" altLang="en-US" b="1" dirty="0">
                <a:solidFill>
                  <a:schemeClr val="accent2"/>
                </a:solidFill>
                <a:ea typeface="ＭＳ Ｐゴシック" panose="020B0600070205080204" pitchFamily="34" charset="-128"/>
              </a:rPr>
              <a:t>More processes</a:t>
            </a:r>
          </a:p>
        </p:txBody>
      </p:sp>
      <p:sp>
        <p:nvSpPr>
          <p:cNvPr id="32770" name="Content Placeholder 2">
            <a:extLst>
              <a:ext uri="{FF2B5EF4-FFF2-40B4-BE49-F238E27FC236}">
                <a16:creationId xmlns:a16="http://schemas.microsoft.com/office/drawing/2014/main" id="{A8BE6EB7-4306-C942-B188-FE8E5E2246D6}"/>
              </a:ext>
            </a:extLst>
          </p:cNvPr>
          <p:cNvSpPr>
            <a:spLocks noGrp="1"/>
          </p:cNvSpPr>
          <p:nvPr>
            <p:ph idx="1"/>
          </p:nvPr>
        </p:nvSpPr>
        <p:spPr>
          <a:xfrm>
            <a:off x="609600" y="1600200"/>
            <a:ext cx="7772400" cy="4114800"/>
          </a:xfrm>
        </p:spPr>
        <p:txBody>
          <a:bodyPr/>
          <a:lstStyle/>
          <a:p>
            <a:r>
              <a:rPr lang="en-US" altLang="en-US" b="1" dirty="0">
                <a:ea typeface="ＭＳ Ｐゴシック" panose="020B0600070205080204" pitchFamily="34" charset="-128"/>
              </a:rPr>
              <a:t>Absorption</a:t>
            </a:r>
            <a:r>
              <a:rPr lang="en-US" altLang="en-US" dirty="0">
                <a:ea typeface="ＭＳ Ｐゴシック" panose="020B0600070205080204" pitchFamily="34" charset="-128"/>
              </a:rPr>
              <a:t>:  when radiation (light) is absorbed by the medium.</a:t>
            </a:r>
          </a:p>
          <a:p>
            <a:endParaRPr lang="en-US" altLang="en-US" dirty="0">
              <a:ea typeface="ＭＳ Ｐゴシック" panose="020B0600070205080204" pitchFamily="34" charset="-128"/>
            </a:endParaRPr>
          </a:p>
          <a:p>
            <a:r>
              <a:rPr lang="en-US" altLang="en-US" b="1" dirty="0">
                <a:ea typeface="ＭＳ Ｐゴシック" panose="020B0600070205080204" pitchFamily="34" charset="-128"/>
              </a:rPr>
              <a:t>Scattering</a:t>
            </a:r>
            <a:r>
              <a:rPr lang="en-US" altLang="en-US" dirty="0">
                <a:ea typeface="ＭＳ Ｐゴシック" panose="020B0600070205080204" pitchFamily="34" charset="-128"/>
              </a:rPr>
              <a:t>:  usually associated with small particles and molecules.  Radiation (e.g., light) is absorbed and reemitted in the same or other direction.</a:t>
            </a:r>
          </a:p>
        </p:txBody>
      </p:sp>
      <p:pic>
        <p:nvPicPr>
          <p:cNvPr id="32771" name="Picture 3">
            <a:extLst>
              <a:ext uri="{FF2B5EF4-FFF2-40B4-BE49-F238E27FC236}">
                <a16:creationId xmlns:a16="http://schemas.microsoft.com/office/drawing/2014/main" id="{1274F216-B6B9-D44D-B65B-8E976D034166}"/>
              </a:ext>
            </a:extLst>
          </p:cNvPr>
          <p:cNvPicPr>
            <a:picLocks noChangeAspect="1"/>
          </p:cNvPicPr>
          <p:nvPr/>
        </p:nvPicPr>
        <p:blipFill>
          <a:blip r:embed="rId2">
            <a:extLst>
              <a:ext uri="{28A0092B-C50C-407E-A947-70E740481C1C}">
                <a14:useLocalDpi xmlns:a14="http://schemas.microsoft.com/office/drawing/2010/main" val="0"/>
              </a:ext>
            </a:extLst>
          </a:blip>
          <a:srcRect t="15405"/>
          <a:stretch>
            <a:fillRect/>
          </a:stretch>
        </p:blipFill>
        <p:spPr bwMode="auto">
          <a:xfrm>
            <a:off x="5638800" y="2133600"/>
            <a:ext cx="24384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a:extLst>
              <a:ext uri="{FF2B5EF4-FFF2-40B4-BE49-F238E27FC236}">
                <a16:creationId xmlns:a16="http://schemas.microsoft.com/office/drawing/2014/main" id="{E10F0964-A8DE-6B4B-9AF6-19AA405CB0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953000"/>
            <a:ext cx="25654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98D2-E43F-F441-9FCD-EBEED2B8ACED}"/>
              </a:ext>
            </a:extLst>
          </p:cNvPr>
          <p:cNvSpPr>
            <a:spLocks noGrp="1"/>
          </p:cNvSpPr>
          <p:nvPr>
            <p:ph type="title"/>
          </p:nvPr>
        </p:nvSpPr>
        <p:spPr/>
        <p:txBody>
          <a:bodyPr/>
          <a:lstStyle/>
          <a:p>
            <a:r>
              <a:rPr lang="en-US" b="1" dirty="0"/>
              <a:t>Light Scattering</a:t>
            </a:r>
          </a:p>
        </p:txBody>
      </p:sp>
      <p:pic>
        <p:nvPicPr>
          <p:cNvPr id="5" name="Content Placeholder 4" descr="A sunset over a grass field&#10;&#10;Description automatically generated">
            <a:extLst>
              <a:ext uri="{FF2B5EF4-FFF2-40B4-BE49-F238E27FC236}">
                <a16:creationId xmlns:a16="http://schemas.microsoft.com/office/drawing/2014/main" id="{235FD77F-AF35-3A40-9DE3-559EB5F25CEB}"/>
              </a:ext>
            </a:extLst>
          </p:cNvPr>
          <p:cNvPicPr>
            <a:picLocks noGrp="1" noChangeAspect="1"/>
          </p:cNvPicPr>
          <p:nvPr>
            <p:ph idx="1"/>
          </p:nvPr>
        </p:nvPicPr>
        <p:blipFill>
          <a:blip r:embed="rId2"/>
          <a:stretch>
            <a:fillRect/>
          </a:stretch>
        </p:blipFill>
        <p:spPr>
          <a:xfrm>
            <a:off x="1919207" y="1905000"/>
            <a:ext cx="5305586" cy="3962400"/>
          </a:xfrm>
        </p:spPr>
      </p:pic>
    </p:spTree>
    <p:extLst>
      <p:ext uri="{BB962C8B-B14F-4D97-AF65-F5344CB8AC3E}">
        <p14:creationId xmlns:p14="http://schemas.microsoft.com/office/powerpoint/2010/main" val="304824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15885AA6-6B41-3544-B7D4-6C26C0FA7AB7}"/>
              </a:ext>
            </a:extLst>
          </p:cNvPr>
          <p:cNvSpPr>
            <a:spLocks noGrp="1"/>
          </p:cNvSpPr>
          <p:nvPr>
            <p:ph type="title"/>
          </p:nvPr>
        </p:nvSpPr>
        <p:spPr>
          <a:xfrm>
            <a:off x="838200" y="533400"/>
            <a:ext cx="7772400" cy="1143000"/>
          </a:xfrm>
        </p:spPr>
        <p:txBody>
          <a:bodyPr/>
          <a:lstStyle/>
          <a:p>
            <a:r>
              <a:rPr lang="en-US" altLang="en-US" sz="3600" b="1" dirty="0">
                <a:solidFill>
                  <a:schemeClr val="accent2"/>
                </a:solidFill>
                <a:ea typeface="ＭＳ Ｐゴシック" panose="020B0600070205080204" pitchFamily="34" charset="-128"/>
              </a:rPr>
              <a:t>Visible light is made up of a spectrum of colors from red (long wavelengths) to violet (short wavelengths)</a:t>
            </a:r>
          </a:p>
        </p:txBody>
      </p:sp>
      <p:pic>
        <p:nvPicPr>
          <p:cNvPr id="16386" name="Picture 3">
            <a:extLst>
              <a:ext uri="{FF2B5EF4-FFF2-40B4-BE49-F238E27FC236}">
                <a16:creationId xmlns:a16="http://schemas.microsoft.com/office/drawing/2014/main" id="{811F604B-288F-E449-9274-20224A27BF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449403"/>
            <a:ext cx="65532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1410A6E-0CA7-664D-8DDD-143DB34F9CD3}"/>
              </a:ext>
            </a:extLst>
          </p:cNvPr>
          <p:cNvSpPr txBox="1"/>
          <p:nvPr/>
        </p:nvSpPr>
        <p:spPr>
          <a:xfrm>
            <a:off x="1143000" y="5638800"/>
            <a:ext cx="1362874" cy="461665"/>
          </a:xfrm>
          <a:prstGeom prst="rect">
            <a:avLst/>
          </a:prstGeom>
          <a:noFill/>
        </p:spPr>
        <p:txBody>
          <a:bodyPr wrap="none" rtlCol="0">
            <a:spAutoFit/>
          </a:bodyPr>
          <a:lstStyle/>
          <a:p>
            <a:r>
              <a:rPr lang="en-US" dirty="0"/>
              <a:t>.4 micron</a:t>
            </a:r>
          </a:p>
        </p:txBody>
      </p:sp>
      <p:sp>
        <p:nvSpPr>
          <p:cNvPr id="3" name="TextBox 2">
            <a:extLst>
              <a:ext uri="{FF2B5EF4-FFF2-40B4-BE49-F238E27FC236}">
                <a16:creationId xmlns:a16="http://schemas.microsoft.com/office/drawing/2014/main" id="{E839B55D-ABA3-EF46-93DD-51D13041CA6A}"/>
              </a:ext>
            </a:extLst>
          </p:cNvPr>
          <p:cNvSpPr txBox="1"/>
          <p:nvPr/>
        </p:nvSpPr>
        <p:spPr>
          <a:xfrm>
            <a:off x="6172200" y="5638799"/>
            <a:ext cx="1362874" cy="461665"/>
          </a:xfrm>
          <a:prstGeom prst="rect">
            <a:avLst/>
          </a:prstGeom>
          <a:noFill/>
        </p:spPr>
        <p:txBody>
          <a:bodyPr wrap="none" rtlCol="0">
            <a:spAutoFit/>
          </a:bodyPr>
          <a:lstStyle/>
          <a:p>
            <a:r>
              <a:rPr lang="en-US" dirty="0"/>
              <a:t>.7 micron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879FF928-484B-B441-AC57-99D189F75167}"/>
              </a:ext>
            </a:extLst>
          </p:cNvPr>
          <p:cNvSpPr>
            <a:spLocks noGrp="1"/>
          </p:cNvSpPr>
          <p:nvPr>
            <p:ph type="title"/>
          </p:nvPr>
        </p:nvSpPr>
        <p:spPr/>
        <p:txBody>
          <a:bodyPr/>
          <a:lstStyle/>
          <a:p>
            <a:r>
              <a:rPr lang="en-US" altLang="en-US" dirty="0">
                <a:ea typeface="ＭＳ Ｐゴシック" panose="020B0600070205080204" pitchFamily="34" charset="-128"/>
              </a:rPr>
              <a:t>More Processes</a:t>
            </a:r>
          </a:p>
        </p:txBody>
      </p:sp>
      <p:sp>
        <p:nvSpPr>
          <p:cNvPr id="33794" name="Content Placeholder 2">
            <a:extLst>
              <a:ext uri="{FF2B5EF4-FFF2-40B4-BE49-F238E27FC236}">
                <a16:creationId xmlns:a16="http://schemas.microsoft.com/office/drawing/2014/main" id="{4538272F-2B87-C044-A96F-49EFDAE00C30}"/>
              </a:ext>
            </a:extLst>
          </p:cNvPr>
          <p:cNvSpPr>
            <a:spLocks noGrp="1"/>
          </p:cNvSpPr>
          <p:nvPr>
            <p:ph idx="1"/>
          </p:nvPr>
        </p:nvSpPr>
        <p:spPr/>
        <p:txBody>
          <a:bodyPr/>
          <a:lstStyle/>
          <a:p>
            <a:r>
              <a:rPr lang="en-US" altLang="en-US" b="1" dirty="0">
                <a:solidFill>
                  <a:schemeClr val="accent2"/>
                </a:solidFill>
                <a:ea typeface="ＭＳ Ｐゴシック" panose="020B0600070205080204" pitchFamily="34" charset="-128"/>
              </a:rPr>
              <a:t>Diffraction</a:t>
            </a:r>
            <a:r>
              <a:rPr lang="en-US" altLang="en-US" dirty="0">
                <a:ea typeface="ＭＳ Ｐゴシック" panose="020B0600070205080204" pitchFamily="34" charset="-128"/>
              </a:rPr>
              <a:t>:  a phenomenon dependent on the wave-like nature of light.  Often occurs when light bends around objects. Can get dispersion.</a:t>
            </a:r>
          </a:p>
        </p:txBody>
      </p:sp>
      <p:pic>
        <p:nvPicPr>
          <p:cNvPr id="33795" name="Picture 3">
            <a:extLst>
              <a:ext uri="{FF2B5EF4-FFF2-40B4-BE49-F238E27FC236}">
                <a16:creationId xmlns:a16="http://schemas.microsoft.com/office/drawing/2014/main" id="{D95F1268-2DD6-C04D-BC82-5E76E51519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79812"/>
            <a:ext cx="4367213"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4">
            <a:extLst>
              <a:ext uri="{FF2B5EF4-FFF2-40B4-BE49-F238E27FC236}">
                <a16:creationId xmlns:a16="http://schemas.microsoft.com/office/drawing/2014/main" id="{707424A7-50A9-094B-BB1C-118F03F3939A}"/>
              </a:ext>
            </a:extLst>
          </p:cNvPr>
          <p:cNvSpPr txBox="1">
            <a:spLocks noChangeArrowheads="1"/>
          </p:cNvSpPr>
          <p:nvPr/>
        </p:nvSpPr>
        <p:spPr bwMode="auto">
          <a:xfrm>
            <a:off x="3962400" y="6173788"/>
            <a:ext cx="1150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A glory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img_8708_blue_sky2.jpg">
            <a:extLst>
              <a:ext uri="{FF2B5EF4-FFF2-40B4-BE49-F238E27FC236}">
                <a16:creationId xmlns:a16="http://schemas.microsoft.com/office/drawing/2014/main" id="{BC88F7A0-B228-414D-8F24-DFD983890B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1905000"/>
            <a:ext cx="55372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EF890783-F9B2-C04A-AD3B-2D40B1FC8DC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Why is the sky blue?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9;blue.jpeg                                                      00122D76&#13;Macintosh2 HD                  ABA78158:">
            <a:extLst>
              <a:ext uri="{FF2B5EF4-FFF2-40B4-BE49-F238E27FC236}">
                <a16:creationId xmlns:a16="http://schemas.microsoft.com/office/drawing/2014/main" id="{346EE5EE-D8A8-5544-8145-9CA5961FA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762000"/>
            <a:ext cx="39893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FDE6BA46-59C0-9645-8D5E-CC9B69A3D3F9}"/>
              </a:ext>
            </a:extLst>
          </p:cNvPr>
          <p:cNvSpPr>
            <a:spLocks noGrp="1"/>
          </p:cNvSpPr>
          <p:nvPr>
            <p:ph type="title"/>
          </p:nvPr>
        </p:nvSpPr>
        <p:spPr>
          <a:xfrm>
            <a:off x="914400" y="1828800"/>
            <a:ext cx="7772400" cy="1143000"/>
          </a:xfrm>
        </p:spPr>
        <p:txBody>
          <a:bodyPr/>
          <a:lstStyle/>
          <a:p>
            <a:r>
              <a:rPr lang="en-US" altLang="en-US" dirty="0">
                <a:ea typeface="ＭＳ Ｐゴシック" panose="020B0600070205080204" pitchFamily="34" charset="-128"/>
              </a:rPr>
              <a:t>Answer: </a:t>
            </a:r>
            <a:r>
              <a:rPr lang="en-US" altLang="en-US" b="1" u="sng" dirty="0">
                <a:solidFill>
                  <a:schemeClr val="accent2"/>
                </a:solidFill>
                <a:ea typeface="ＭＳ Ｐゴシック" panose="020B0600070205080204" pitchFamily="34" charset="-128"/>
              </a:rPr>
              <a:t>Rayleigh Scattering</a:t>
            </a:r>
            <a:r>
              <a:rPr lang="en-US" altLang="en-US" b="1" dirty="0">
                <a:solidFill>
                  <a:schemeClr val="accent2"/>
                </a:solidFill>
                <a:ea typeface="ＭＳ Ｐゴシック" panose="020B0600070205080204" pitchFamily="34" charset="-128"/>
              </a:rPr>
              <a:t>-</a:t>
            </a:r>
            <a:r>
              <a:rPr lang="en-US" altLang="en-US" sz="4000" b="1" dirty="0">
                <a:ea typeface="ＭＳ Ｐゴシック" panose="020B0600070205080204" pitchFamily="34" charset="-128"/>
              </a:rPr>
              <a:t>which occurs when light interacts with atmospheric molecules and particles </a:t>
            </a:r>
            <a:r>
              <a:rPr lang="en-US" altLang="en-US" sz="4000" b="1" u="sng" dirty="0">
                <a:ea typeface="ＭＳ Ｐゴシック" panose="020B0600070205080204" pitchFamily="34" charset="-128"/>
              </a:rPr>
              <a:t>much smaller than the wavelength of light</a:t>
            </a:r>
            <a:r>
              <a:rPr lang="en-US" altLang="en-US" sz="4000" dirty="0">
                <a:ea typeface="ＭＳ Ｐゴシック" panose="020B0600070205080204" pitchFamily="34" charset="-128"/>
              </a:rPr>
              <a:t>.</a:t>
            </a:r>
            <a:br>
              <a:rPr lang="en-US" altLang="en-US" sz="4000" dirty="0">
                <a:ea typeface="ＭＳ Ｐゴシック" panose="020B0600070205080204" pitchFamily="34" charset="-128"/>
              </a:rPr>
            </a:br>
            <a:endParaRPr lang="en-US" altLang="en-US" sz="4000" dirty="0">
              <a:ea typeface="ＭＳ Ｐゴシック" panose="020B0600070205080204" pitchFamily="34" charset="-128"/>
            </a:endParaRPr>
          </a:p>
        </p:txBody>
      </p:sp>
      <p:pic>
        <p:nvPicPr>
          <p:cNvPr id="37890" name="Picture 3">
            <a:extLst>
              <a:ext uri="{FF2B5EF4-FFF2-40B4-BE49-F238E27FC236}">
                <a16:creationId xmlns:a16="http://schemas.microsoft.com/office/drawing/2014/main" id="{496CD015-D37F-6149-AAC0-5807E8DBA5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962400"/>
            <a:ext cx="46609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7EA1BE1-BED5-FF49-AB45-283A10877300}"/>
              </a:ext>
            </a:extLst>
          </p:cNvPr>
          <p:cNvSpPr>
            <a:spLocks noGrp="1"/>
          </p:cNvSpPr>
          <p:nvPr>
            <p:ph type="title"/>
          </p:nvPr>
        </p:nvSpPr>
        <p:spPr>
          <a:xfrm>
            <a:off x="665163" y="228600"/>
            <a:ext cx="7793037" cy="838200"/>
          </a:xfrm>
        </p:spPr>
        <p:txBody>
          <a:bodyPr/>
          <a:lstStyle/>
          <a:p>
            <a:r>
              <a:rPr lang="en-US" altLang="en-US" b="1" dirty="0">
                <a:solidFill>
                  <a:schemeClr val="accent2"/>
                </a:solidFill>
                <a:ea typeface="ＭＳ Ｐゴシック" panose="020B0600070205080204" pitchFamily="34" charset="-128"/>
              </a:rPr>
              <a:t>Why is the sky blue?</a:t>
            </a:r>
          </a:p>
        </p:txBody>
      </p:sp>
      <p:sp>
        <p:nvSpPr>
          <p:cNvPr id="38914" name="Content Placeholder 2">
            <a:extLst>
              <a:ext uri="{FF2B5EF4-FFF2-40B4-BE49-F238E27FC236}">
                <a16:creationId xmlns:a16="http://schemas.microsoft.com/office/drawing/2014/main" id="{29D05A30-CDFA-5143-B122-048CC82CCC66}"/>
              </a:ext>
            </a:extLst>
          </p:cNvPr>
          <p:cNvSpPr>
            <a:spLocks noGrp="1"/>
          </p:cNvSpPr>
          <p:nvPr>
            <p:ph idx="1"/>
          </p:nvPr>
        </p:nvSpPr>
        <p:spPr>
          <a:xfrm>
            <a:off x="614363" y="1371600"/>
            <a:ext cx="7896225" cy="4800600"/>
          </a:xfrm>
        </p:spPr>
        <p:txBody>
          <a:bodyPr/>
          <a:lstStyle/>
          <a:p>
            <a:r>
              <a:rPr lang="en-US" altLang="en-US" b="1" dirty="0">
                <a:solidFill>
                  <a:schemeClr val="accent2"/>
                </a:solidFill>
                <a:ea typeface="ＭＳ Ｐゴシック" panose="020B0600070205080204" pitchFamily="34" charset="-128"/>
              </a:rPr>
              <a:t>Rayleigh scattering </a:t>
            </a:r>
            <a:r>
              <a:rPr lang="en-US" altLang="en-US" b="1" dirty="0">
                <a:ea typeface="ＭＳ Ｐゴシック" panose="020B0600070205080204" pitchFamily="34" charset="-128"/>
              </a:rPr>
              <a:t>occurs when visible light is scattered by air molecules that are small compared to the wavelength of light</a:t>
            </a:r>
            <a:r>
              <a:rPr lang="en-US" altLang="en-US" dirty="0">
                <a:ea typeface="ＭＳ Ｐゴシック" panose="020B0600070205080204" pitchFamily="34" charset="-128"/>
              </a:rPr>
              <a:t>.</a:t>
            </a:r>
          </a:p>
          <a:p>
            <a:r>
              <a:rPr lang="en-US" altLang="en-US" dirty="0">
                <a:ea typeface="ＭＳ Ｐゴシック" panose="020B0600070205080204" pitchFamily="34" charset="-128"/>
              </a:rPr>
              <a:t>Visible light has a wavelength (</a:t>
            </a:r>
            <a:r>
              <a:rPr lang="en-US" altLang="en-US" dirty="0">
                <a:latin typeface="Symbol" pitchFamily="2" charset="2"/>
                <a:ea typeface="Symbol" pitchFamily="2" charset="2"/>
                <a:cs typeface="Symbol" pitchFamily="2" charset="2"/>
              </a:rPr>
              <a:t>l)</a:t>
            </a:r>
            <a:r>
              <a:rPr lang="en-US" altLang="en-US" dirty="0">
                <a:ea typeface="ＭＳ Ｐゴシック" panose="020B0600070205080204" pitchFamily="34" charset="-128"/>
              </a:rPr>
              <a:t> of ~ .5 microns (.5 x 10</a:t>
            </a:r>
            <a:r>
              <a:rPr lang="en-US" altLang="en-US" baseline="30000" dirty="0">
                <a:ea typeface="ＭＳ Ｐゴシック" panose="020B0600070205080204" pitchFamily="34" charset="-128"/>
              </a:rPr>
              <a:t>-6</a:t>
            </a:r>
            <a:r>
              <a:rPr lang="en-US" altLang="en-US" dirty="0">
                <a:ea typeface="ＭＳ Ｐゴシック" panose="020B0600070205080204" pitchFamily="34" charset="-128"/>
              </a:rPr>
              <a:t> m)</a:t>
            </a:r>
          </a:p>
          <a:p>
            <a:r>
              <a:rPr lang="en-US" altLang="en-US" dirty="0">
                <a:ea typeface="ＭＳ Ｐゴシック" panose="020B0600070205080204" pitchFamily="34" charset="-128"/>
              </a:rPr>
              <a:t>Molecules have a size of ~ 10</a:t>
            </a:r>
            <a:r>
              <a:rPr lang="en-US" altLang="en-US" baseline="30000" dirty="0">
                <a:ea typeface="ＭＳ Ｐゴシック" panose="020B0600070205080204" pitchFamily="34" charset="-128"/>
              </a:rPr>
              <a:t>-10</a:t>
            </a:r>
            <a:r>
              <a:rPr lang="en-US" altLang="en-US" dirty="0">
                <a:ea typeface="ＭＳ Ｐゴシック" panose="020B0600070205080204" pitchFamily="34" charset="-128"/>
              </a:rPr>
              <a:t> m</a:t>
            </a:r>
          </a:p>
          <a:p>
            <a:r>
              <a:rPr lang="en-US" altLang="en-US" dirty="0">
                <a:ea typeface="ＭＳ Ｐゴシック" panose="020B0600070205080204" pitchFamily="34" charset="-128"/>
              </a:rPr>
              <a:t>So </a:t>
            </a:r>
            <a:r>
              <a:rPr lang="en-US" altLang="en-US" dirty="0">
                <a:latin typeface="Symbol" pitchFamily="2" charset="2"/>
                <a:ea typeface="Symbol" pitchFamily="2" charset="2"/>
                <a:cs typeface="Symbol" pitchFamily="2" charset="2"/>
              </a:rPr>
              <a:t>l</a:t>
            </a:r>
            <a:r>
              <a:rPr lang="en-US" altLang="en-US" baseline="-25000" dirty="0">
                <a:ea typeface="ＭＳ Ｐゴシック" panose="020B0600070205080204" pitchFamily="34" charset="-128"/>
              </a:rPr>
              <a:t>visible</a:t>
            </a:r>
            <a:r>
              <a:rPr lang="en-US" altLang="en-US" dirty="0">
                <a:ea typeface="ＭＳ Ｐゴシック" panose="020B0600070205080204" pitchFamily="34" charset="-128"/>
              </a:rPr>
              <a:t>&gt;&gt; size of molecules</a:t>
            </a:r>
          </a:p>
          <a:p>
            <a:r>
              <a:rPr lang="en-US" altLang="en-US" dirty="0">
                <a:ea typeface="ＭＳ Ｐゴシック" panose="020B0600070205080204" pitchFamily="34" charset="-128"/>
              </a:rPr>
              <a:t>In Rayleigh scattering the amount of scattering depends on the wavelength of the light.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765E2128-8402-1D48-9816-799E38C67BE7}"/>
              </a:ext>
            </a:extLst>
          </p:cNvPr>
          <p:cNvSpPr>
            <a:spLocks noGrp="1"/>
          </p:cNvSpPr>
          <p:nvPr>
            <p:ph type="title"/>
          </p:nvPr>
        </p:nvSpPr>
        <p:spPr>
          <a:xfrm>
            <a:off x="709613" y="838200"/>
            <a:ext cx="7772400" cy="1143000"/>
          </a:xfrm>
        </p:spPr>
        <p:txBody>
          <a:bodyPr/>
          <a:lstStyle/>
          <a:p>
            <a:r>
              <a:rPr lang="en-US" altLang="en-US" b="1" dirty="0">
                <a:solidFill>
                  <a:schemeClr val="accent2"/>
                </a:solidFill>
                <a:ea typeface="ＭＳ Ｐゴシック" panose="020B0600070205080204" pitchFamily="34" charset="-128"/>
              </a:rPr>
              <a:t>Rayleigh Scattering Formula</a:t>
            </a:r>
            <a:br>
              <a:rPr lang="en-US" altLang="en-US" dirty="0">
                <a:ea typeface="ＭＳ Ｐゴシック" panose="020B0600070205080204" pitchFamily="34" charset="-128"/>
              </a:rPr>
            </a:br>
            <a:br>
              <a:rPr lang="en-US" altLang="en-US" dirty="0">
                <a:ea typeface="ＭＳ Ｐゴシック" panose="020B0600070205080204" pitchFamily="34" charset="-128"/>
              </a:rPr>
            </a:br>
            <a:r>
              <a:rPr lang="en-US" altLang="en-US" b="1" dirty="0">
                <a:solidFill>
                  <a:srgbClr val="C00000"/>
                </a:solidFill>
                <a:ea typeface="ＭＳ Ｐゴシック" panose="020B0600070205080204" pitchFamily="34" charset="-128"/>
              </a:rPr>
              <a:t>Scattering ~ 1/</a:t>
            </a:r>
            <a:r>
              <a:rPr lang="en-US" altLang="en-US" b="1" dirty="0">
                <a:solidFill>
                  <a:srgbClr val="C00000"/>
                </a:solidFill>
                <a:latin typeface="Symbol" pitchFamily="2" charset="2"/>
                <a:ea typeface="Symbol" pitchFamily="2" charset="2"/>
                <a:cs typeface="Symbol" pitchFamily="2" charset="2"/>
              </a:rPr>
              <a:t>l</a:t>
            </a:r>
            <a:r>
              <a:rPr lang="en-US" altLang="en-US" b="1" baseline="30000" dirty="0">
                <a:solidFill>
                  <a:srgbClr val="C00000"/>
                </a:solidFill>
                <a:ea typeface="ＭＳ Ｐゴシック" panose="020B0600070205080204" pitchFamily="34" charset="-128"/>
              </a:rPr>
              <a:t>4</a:t>
            </a:r>
          </a:p>
        </p:txBody>
      </p:sp>
      <p:sp>
        <p:nvSpPr>
          <p:cNvPr id="39938" name="Content Placeholder 2">
            <a:extLst>
              <a:ext uri="{FF2B5EF4-FFF2-40B4-BE49-F238E27FC236}">
                <a16:creationId xmlns:a16="http://schemas.microsoft.com/office/drawing/2014/main" id="{4302D728-C086-6549-B9DF-C7FE4F112220}"/>
              </a:ext>
            </a:extLst>
          </p:cNvPr>
          <p:cNvSpPr>
            <a:spLocks noGrp="1"/>
          </p:cNvSpPr>
          <p:nvPr>
            <p:ph idx="1"/>
          </p:nvPr>
        </p:nvSpPr>
        <p:spPr>
          <a:xfrm>
            <a:off x="1524000" y="2819400"/>
            <a:ext cx="6934200" cy="3276600"/>
          </a:xfrm>
        </p:spPr>
        <p:txBody>
          <a:bodyPr/>
          <a:lstStyle/>
          <a:p>
            <a:r>
              <a:rPr lang="en-US" altLang="en-US" dirty="0">
                <a:ea typeface="ＭＳ Ｐゴシック" panose="020B0600070205080204" pitchFamily="34" charset="-128"/>
              </a:rPr>
              <a:t>Where </a:t>
            </a:r>
            <a:r>
              <a:rPr lang="en-US" altLang="en-US" dirty="0">
                <a:latin typeface="Symbol" pitchFamily="2" charset="2"/>
                <a:ea typeface="Symbol" pitchFamily="2" charset="2"/>
                <a:cs typeface="Symbol" pitchFamily="2" charset="2"/>
              </a:rPr>
              <a:t>l</a:t>
            </a:r>
            <a:r>
              <a:rPr lang="en-US" altLang="en-US" dirty="0">
                <a:ea typeface="ＭＳ Ｐゴシック" panose="020B0600070205080204" pitchFamily="34" charset="-128"/>
              </a:rPr>
              <a:t> is wavelength</a:t>
            </a:r>
          </a:p>
          <a:p>
            <a:r>
              <a:rPr lang="en-US" altLang="en-US" dirty="0">
                <a:ea typeface="ＭＳ Ｐゴシック" panose="020B0600070205080204" pitchFamily="34" charset="-128"/>
              </a:rPr>
              <a:t>Thus, short wavelengths (e.g., blue) are scattered more than long wavelengths (e.g., red)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58E9F221-0BA0-804D-B019-465CFDFC6A4A}"/>
              </a:ext>
            </a:extLst>
          </p:cNvPr>
          <p:cNvSpPr>
            <a:spLocks noGrp="1"/>
          </p:cNvSpPr>
          <p:nvPr>
            <p:ph type="title"/>
          </p:nvPr>
        </p:nvSpPr>
        <p:spPr>
          <a:xfrm>
            <a:off x="381000" y="685800"/>
            <a:ext cx="5756275" cy="1143000"/>
          </a:xfrm>
        </p:spPr>
        <p:txBody>
          <a:bodyPr/>
          <a:lstStyle/>
          <a:p>
            <a:r>
              <a:rPr lang="en-US" altLang="en-US" dirty="0">
                <a:ea typeface="ＭＳ Ｐゴシック" panose="020B0600070205080204" pitchFamily="34" charset="-128"/>
              </a:rPr>
              <a:t>Sun’s Light Coming In</a:t>
            </a:r>
            <a:br>
              <a:rPr lang="en-US" altLang="en-US" dirty="0">
                <a:ea typeface="ＭＳ Ｐゴシック" panose="020B0600070205080204" pitchFamily="34" charset="-128"/>
              </a:rPr>
            </a:br>
            <a:r>
              <a:rPr lang="en-US" altLang="en-US" dirty="0">
                <a:ea typeface="ＭＳ Ｐゴシック" panose="020B0600070205080204" pitchFamily="34" charset="-128"/>
              </a:rPr>
              <a:t>(looks white in space)</a:t>
            </a:r>
          </a:p>
        </p:txBody>
      </p:sp>
      <p:pic>
        <p:nvPicPr>
          <p:cNvPr id="40962" name="Picture 4">
            <a:extLst>
              <a:ext uri="{FF2B5EF4-FFF2-40B4-BE49-F238E27FC236}">
                <a16:creationId xmlns:a16="http://schemas.microsoft.com/office/drawing/2014/main" id="{1287A7AF-59CD-7D4D-BB20-A56BB0CCAA63}"/>
              </a:ext>
            </a:extLst>
          </p:cNvPr>
          <p:cNvPicPr>
            <a:picLocks noChangeAspect="1"/>
          </p:cNvPicPr>
          <p:nvPr/>
        </p:nvPicPr>
        <p:blipFill>
          <a:blip r:embed="rId2">
            <a:extLst>
              <a:ext uri="{28A0092B-C50C-407E-A947-70E740481C1C}">
                <a14:useLocalDpi xmlns:a14="http://schemas.microsoft.com/office/drawing/2010/main" val="0"/>
              </a:ext>
            </a:extLst>
          </a:blip>
          <a:srcRect b="25459"/>
          <a:stretch>
            <a:fillRect/>
          </a:stretch>
        </p:blipFill>
        <p:spPr bwMode="auto">
          <a:xfrm>
            <a:off x="914400" y="2667000"/>
            <a:ext cx="7446963"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Content Placeholder 6">
            <a:extLst>
              <a:ext uri="{FF2B5EF4-FFF2-40B4-BE49-F238E27FC236}">
                <a16:creationId xmlns:a16="http://schemas.microsoft.com/office/drawing/2014/main" id="{EB9FEA58-5102-9443-833E-E7E0BAAB9BB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477000" y="381000"/>
            <a:ext cx="2133600" cy="2017713"/>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0E5EA5DD-A121-2842-982D-363CF5EE901A}"/>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1986" name="Content Placeholder 3">
            <a:extLst>
              <a:ext uri="{FF2B5EF4-FFF2-40B4-BE49-F238E27FC236}">
                <a16:creationId xmlns:a16="http://schemas.microsoft.com/office/drawing/2014/main" id="{4508FB75-0CB8-2446-995E-15BB5B5AD48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81100" y="914400"/>
            <a:ext cx="6781800" cy="451326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5808CC58-4EF7-174B-B625-88BED88A77E8}"/>
              </a:ext>
            </a:extLst>
          </p:cNvPr>
          <p:cNvSpPr>
            <a:spLocks noGrp="1"/>
          </p:cNvSpPr>
          <p:nvPr>
            <p:ph type="title"/>
          </p:nvPr>
        </p:nvSpPr>
        <p:spPr>
          <a:xfrm>
            <a:off x="762000" y="76200"/>
            <a:ext cx="7772400" cy="1143000"/>
          </a:xfrm>
        </p:spPr>
        <p:txBody>
          <a:bodyPr/>
          <a:lstStyle/>
          <a:p>
            <a:pPr>
              <a:defRPr/>
            </a:pPr>
            <a:r>
              <a:rPr lang="en-US" altLang="en-US" b="1" dirty="0">
                <a:solidFill>
                  <a:schemeClr val="accent3"/>
                </a:solidFill>
              </a:rPr>
              <a:t>Sun’s Light Has All Wavelengths</a:t>
            </a:r>
          </a:p>
        </p:txBody>
      </p:sp>
      <p:pic>
        <p:nvPicPr>
          <p:cNvPr id="43010" name="Content Placeholder 3">
            <a:extLst>
              <a:ext uri="{FF2B5EF4-FFF2-40B4-BE49-F238E27FC236}">
                <a16:creationId xmlns:a16="http://schemas.microsoft.com/office/drawing/2014/main" id="{0229D63E-F42D-4A4A-AC0C-29AAFB8CF9D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1981200"/>
            <a:ext cx="7315200" cy="4114800"/>
          </a:xfrm>
        </p:spPr>
      </p:pic>
      <p:sp>
        <p:nvSpPr>
          <p:cNvPr id="43011" name="Sun 1">
            <a:extLst>
              <a:ext uri="{FF2B5EF4-FFF2-40B4-BE49-F238E27FC236}">
                <a16:creationId xmlns:a16="http://schemas.microsoft.com/office/drawing/2014/main" id="{E45A44CC-3D9A-8D4D-A5AE-712C1D8221FC}"/>
              </a:ext>
            </a:extLst>
          </p:cNvPr>
          <p:cNvSpPr>
            <a:spLocks noChangeArrowheads="1"/>
          </p:cNvSpPr>
          <p:nvPr/>
        </p:nvSpPr>
        <p:spPr bwMode="auto">
          <a:xfrm>
            <a:off x="4648200" y="1095375"/>
            <a:ext cx="1066800" cy="1066800"/>
          </a:xfrm>
          <a:prstGeom prst="sun">
            <a:avLst>
              <a:gd name="adj" fmla="val 25000"/>
            </a:avLst>
          </a:prstGeom>
          <a:solidFill>
            <a:schemeClr val="bg1"/>
          </a:solidFill>
          <a:ln w="2857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0DCB19A7-59F9-A049-BD02-7DFBB4F6BB09}"/>
              </a:ext>
            </a:extLst>
          </p:cNvPr>
          <p:cNvCxnSpPr>
            <a:cxnSpLocks noChangeShapeType="1"/>
          </p:cNvCxnSpPr>
          <p:nvPr/>
        </p:nvCxnSpPr>
        <p:spPr bwMode="auto">
          <a:xfrm>
            <a:off x="2819400" y="9144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45058" name="Straight Arrow Connector 10">
            <a:extLst>
              <a:ext uri="{FF2B5EF4-FFF2-40B4-BE49-F238E27FC236}">
                <a16:creationId xmlns:a16="http://schemas.microsoft.com/office/drawing/2014/main" id="{CCF80F56-0C46-9D4D-A516-CAFDB56A6BD4}"/>
              </a:ext>
            </a:extLst>
          </p:cNvPr>
          <p:cNvCxnSpPr>
            <a:cxnSpLocks noChangeShapeType="1"/>
          </p:cNvCxnSpPr>
          <p:nvPr/>
        </p:nvCxnSpPr>
        <p:spPr bwMode="auto">
          <a:xfrm flipH="1">
            <a:off x="876300" y="2895600"/>
            <a:ext cx="1943100" cy="1089025"/>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59" name="Straight Arrow Connector 11">
            <a:extLst>
              <a:ext uri="{FF2B5EF4-FFF2-40B4-BE49-F238E27FC236}">
                <a16:creationId xmlns:a16="http://schemas.microsoft.com/office/drawing/2014/main" id="{19D3C209-1ED2-184C-ABF6-B883C1E265D7}"/>
              </a:ext>
            </a:extLst>
          </p:cNvPr>
          <p:cNvCxnSpPr>
            <a:cxnSpLocks noChangeShapeType="1"/>
          </p:cNvCxnSpPr>
          <p:nvPr/>
        </p:nvCxnSpPr>
        <p:spPr bwMode="auto">
          <a:xfrm flipH="1">
            <a:off x="1771650" y="3171825"/>
            <a:ext cx="1314450" cy="1400175"/>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60" name="Straight Arrow Connector 14">
            <a:extLst>
              <a:ext uri="{FF2B5EF4-FFF2-40B4-BE49-F238E27FC236}">
                <a16:creationId xmlns:a16="http://schemas.microsoft.com/office/drawing/2014/main" id="{7F3C6B47-A41F-C645-ADE9-11E5C7D44C6E}"/>
              </a:ext>
            </a:extLst>
          </p:cNvPr>
          <p:cNvCxnSpPr>
            <a:cxnSpLocks noChangeShapeType="1"/>
          </p:cNvCxnSpPr>
          <p:nvPr/>
        </p:nvCxnSpPr>
        <p:spPr bwMode="auto">
          <a:xfrm>
            <a:off x="5562600" y="2819400"/>
            <a:ext cx="1676400" cy="1474788"/>
          </a:xfrm>
          <a:prstGeom prst="straightConnector1">
            <a:avLst/>
          </a:prstGeom>
          <a:noFill/>
          <a:ln w="60325">
            <a:solidFill>
              <a:srgbClr val="00B0F0"/>
            </a:solidFill>
            <a:round/>
            <a:headEnd/>
            <a:tailEnd type="triangle" w="med" len="med"/>
          </a:ln>
          <a:extLst>
            <a:ext uri="{909E8E84-426E-40DD-AFC4-6F175D3DCCD1}">
              <a14:hiddenFill xmlns:a14="http://schemas.microsoft.com/office/drawing/2010/main">
                <a:noFill/>
              </a14:hiddenFill>
            </a:ext>
          </a:extLst>
        </p:spPr>
      </p:cxnSp>
      <p:cxnSp>
        <p:nvCxnSpPr>
          <p:cNvPr id="45061" name="Straight Arrow Connector 15">
            <a:extLst>
              <a:ext uri="{FF2B5EF4-FFF2-40B4-BE49-F238E27FC236}">
                <a16:creationId xmlns:a16="http://schemas.microsoft.com/office/drawing/2014/main" id="{7AB0D477-3EE7-F443-928A-F37F5FD1F5FC}"/>
              </a:ext>
            </a:extLst>
          </p:cNvPr>
          <p:cNvCxnSpPr>
            <a:cxnSpLocks noChangeShapeType="1"/>
          </p:cNvCxnSpPr>
          <p:nvPr/>
        </p:nvCxnSpPr>
        <p:spPr bwMode="auto">
          <a:xfrm>
            <a:off x="5105400" y="3352800"/>
            <a:ext cx="1219200" cy="1524000"/>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62" name="Straight Arrow Connector 24">
            <a:extLst>
              <a:ext uri="{FF2B5EF4-FFF2-40B4-BE49-F238E27FC236}">
                <a16:creationId xmlns:a16="http://schemas.microsoft.com/office/drawing/2014/main" id="{5C04E802-88EF-BF43-977E-E6E3EBDF5794}"/>
              </a:ext>
            </a:extLst>
          </p:cNvPr>
          <p:cNvCxnSpPr>
            <a:cxnSpLocks noChangeShapeType="1"/>
          </p:cNvCxnSpPr>
          <p:nvPr/>
        </p:nvCxnSpPr>
        <p:spPr bwMode="auto">
          <a:xfrm>
            <a:off x="3733800" y="3871913"/>
            <a:ext cx="0" cy="1676400"/>
          </a:xfrm>
          <a:prstGeom prst="straightConnector1">
            <a:avLst/>
          </a:prstGeom>
          <a:noFill/>
          <a:ln w="60325">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45063" name="Straight Arrow Connector 25">
            <a:extLst>
              <a:ext uri="{FF2B5EF4-FFF2-40B4-BE49-F238E27FC236}">
                <a16:creationId xmlns:a16="http://schemas.microsoft.com/office/drawing/2014/main" id="{8726038C-7BBF-5F44-A36A-54FE3B5C8744}"/>
              </a:ext>
            </a:extLst>
          </p:cNvPr>
          <p:cNvCxnSpPr>
            <a:cxnSpLocks noChangeShapeType="1"/>
          </p:cNvCxnSpPr>
          <p:nvPr/>
        </p:nvCxnSpPr>
        <p:spPr bwMode="auto">
          <a:xfrm>
            <a:off x="4572000" y="3871913"/>
            <a:ext cx="0" cy="1676400"/>
          </a:xfrm>
          <a:prstGeom prst="straightConnector1">
            <a:avLst/>
          </a:prstGeom>
          <a:noFill/>
          <a:ln w="603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45064" name="Straight Connector 28">
            <a:extLst>
              <a:ext uri="{FF2B5EF4-FFF2-40B4-BE49-F238E27FC236}">
                <a16:creationId xmlns:a16="http://schemas.microsoft.com/office/drawing/2014/main" id="{9D8738FC-569D-CE43-9A25-EDEAE66D8C50}"/>
              </a:ext>
            </a:extLst>
          </p:cNvPr>
          <p:cNvCxnSpPr>
            <a:cxnSpLocks noChangeShapeType="1"/>
          </p:cNvCxnSpPr>
          <p:nvPr/>
        </p:nvCxnSpPr>
        <p:spPr bwMode="auto">
          <a:xfrm>
            <a:off x="666750" y="6172200"/>
            <a:ext cx="7715250" cy="0"/>
          </a:xfrm>
          <a:prstGeom prst="line">
            <a:avLst/>
          </a:prstGeom>
          <a:noFill/>
          <a:ln w="53975">
            <a:solidFill>
              <a:srgbClr val="FF0000"/>
            </a:solidFill>
            <a:round/>
            <a:headEnd/>
            <a:tailEnd/>
          </a:ln>
          <a:extLst>
            <a:ext uri="{909E8E84-426E-40DD-AFC4-6F175D3DCCD1}">
              <a14:hiddenFill xmlns:a14="http://schemas.microsoft.com/office/drawing/2010/main">
                <a:noFill/>
              </a14:hiddenFill>
            </a:ext>
          </a:extLst>
        </p:spPr>
      </p:cxnSp>
      <p:sp>
        <p:nvSpPr>
          <p:cNvPr id="45065" name="TextBox 29">
            <a:extLst>
              <a:ext uri="{FF2B5EF4-FFF2-40B4-BE49-F238E27FC236}">
                <a16:creationId xmlns:a16="http://schemas.microsoft.com/office/drawing/2014/main" id="{119D360B-822C-524B-9057-7AC72AF616FB}"/>
              </a:ext>
            </a:extLst>
          </p:cNvPr>
          <p:cNvSpPr txBox="1">
            <a:spLocks noChangeArrowheads="1"/>
          </p:cNvSpPr>
          <p:nvPr/>
        </p:nvSpPr>
        <p:spPr bwMode="auto">
          <a:xfrm>
            <a:off x="3505200" y="3810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Sunlight (all wavelengths)</a:t>
            </a:r>
          </a:p>
        </p:txBody>
      </p:sp>
      <p:sp>
        <p:nvSpPr>
          <p:cNvPr id="45066" name="TextBox 30">
            <a:extLst>
              <a:ext uri="{FF2B5EF4-FFF2-40B4-BE49-F238E27FC236}">
                <a16:creationId xmlns:a16="http://schemas.microsoft.com/office/drawing/2014/main" id="{9952C2F4-82DE-104F-AA2A-38DF2589CDA5}"/>
              </a:ext>
            </a:extLst>
          </p:cNvPr>
          <p:cNvSpPr txBox="1">
            <a:spLocks noChangeArrowheads="1"/>
          </p:cNvSpPr>
          <p:nvPr/>
        </p:nvSpPr>
        <p:spPr bwMode="auto">
          <a:xfrm>
            <a:off x="6667500" y="2895600"/>
            <a:ext cx="205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Blue/violet scattered</a:t>
            </a:r>
          </a:p>
        </p:txBody>
      </p:sp>
      <p:sp>
        <p:nvSpPr>
          <p:cNvPr id="45067" name="Rectangle 31">
            <a:extLst>
              <a:ext uri="{FF2B5EF4-FFF2-40B4-BE49-F238E27FC236}">
                <a16:creationId xmlns:a16="http://schemas.microsoft.com/office/drawing/2014/main" id="{2CAA213C-10C6-C647-AA60-0B59DA80ABDF}"/>
              </a:ext>
            </a:extLst>
          </p:cNvPr>
          <p:cNvSpPr>
            <a:spLocks noChangeArrowheads="1"/>
          </p:cNvSpPr>
          <p:nvPr/>
        </p:nvSpPr>
        <p:spPr bwMode="auto">
          <a:xfrm>
            <a:off x="609600" y="2614613"/>
            <a:ext cx="1981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Blue/violet scattered</a:t>
            </a:r>
          </a:p>
        </p:txBody>
      </p:sp>
      <p:sp>
        <p:nvSpPr>
          <p:cNvPr id="45068" name="TextBox 32">
            <a:extLst>
              <a:ext uri="{FF2B5EF4-FFF2-40B4-BE49-F238E27FC236}">
                <a16:creationId xmlns:a16="http://schemas.microsoft.com/office/drawing/2014/main" id="{51C2D820-0646-3B46-BFE1-0CFDE2FBD923}"/>
              </a:ext>
            </a:extLst>
          </p:cNvPr>
          <p:cNvSpPr txBox="1">
            <a:spLocks noChangeArrowheads="1"/>
          </p:cNvSpPr>
          <p:nvPr/>
        </p:nvSpPr>
        <p:spPr bwMode="auto">
          <a:xfrm>
            <a:off x="4076700" y="5410200"/>
            <a:ext cx="3208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Red/yellow gets through</a:t>
            </a:r>
          </a:p>
        </p:txBody>
      </p:sp>
      <p:cxnSp>
        <p:nvCxnSpPr>
          <p:cNvPr id="34" name="Straight Arrow Connector 33">
            <a:extLst>
              <a:ext uri="{FF2B5EF4-FFF2-40B4-BE49-F238E27FC236}">
                <a16:creationId xmlns:a16="http://schemas.microsoft.com/office/drawing/2014/main" id="{554F706F-1558-024D-B213-8BB545AA0091}"/>
              </a:ext>
            </a:extLst>
          </p:cNvPr>
          <p:cNvCxnSpPr>
            <a:cxnSpLocks noChangeShapeType="1"/>
          </p:cNvCxnSpPr>
          <p:nvPr/>
        </p:nvCxnSpPr>
        <p:spPr bwMode="auto">
          <a:xfrm>
            <a:off x="32004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5" name="Straight Arrow Connector 34">
            <a:extLst>
              <a:ext uri="{FF2B5EF4-FFF2-40B4-BE49-F238E27FC236}">
                <a16:creationId xmlns:a16="http://schemas.microsoft.com/office/drawing/2014/main" id="{D702BF03-2777-C442-899E-C30510440C48}"/>
              </a:ext>
            </a:extLst>
          </p:cNvPr>
          <p:cNvCxnSpPr>
            <a:cxnSpLocks noChangeShapeType="1"/>
          </p:cNvCxnSpPr>
          <p:nvPr/>
        </p:nvCxnSpPr>
        <p:spPr bwMode="auto">
          <a:xfrm>
            <a:off x="35052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6" name="Straight Arrow Connector 35">
            <a:extLst>
              <a:ext uri="{FF2B5EF4-FFF2-40B4-BE49-F238E27FC236}">
                <a16:creationId xmlns:a16="http://schemas.microsoft.com/office/drawing/2014/main" id="{F1EB8338-3FBA-4548-A45C-3182A2A48A77}"/>
              </a:ext>
            </a:extLst>
          </p:cNvPr>
          <p:cNvCxnSpPr>
            <a:cxnSpLocks noChangeShapeType="1"/>
          </p:cNvCxnSpPr>
          <p:nvPr/>
        </p:nvCxnSpPr>
        <p:spPr bwMode="auto">
          <a:xfrm>
            <a:off x="41910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7" name="Straight Arrow Connector 36">
            <a:extLst>
              <a:ext uri="{FF2B5EF4-FFF2-40B4-BE49-F238E27FC236}">
                <a16:creationId xmlns:a16="http://schemas.microsoft.com/office/drawing/2014/main" id="{54CC7739-0692-944C-A19B-FD38FEC0A435}"/>
              </a:ext>
            </a:extLst>
          </p:cNvPr>
          <p:cNvCxnSpPr>
            <a:cxnSpLocks noChangeShapeType="1"/>
          </p:cNvCxnSpPr>
          <p:nvPr/>
        </p:nvCxnSpPr>
        <p:spPr bwMode="auto">
          <a:xfrm>
            <a:off x="47244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8" name="Straight Arrow Connector 37">
            <a:extLst>
              <a:ext uri="{FF2B5EF4-FFF2-40B4-BE49-F238E27FC236}">
                <a16:creationId xmlns:a16="http://schemas.microsoft.com/office/drawing/2014/main" id="{29A4823A-596E-E145-8EB3-B34B5A6EFEE1}"/>
              </a:ext>
            </a:extLst>
          </p:cNvPr>
          <p:cNvCxnSpPr>
            <a:cxnSpLocks noChangeShapeType="1"/>
          </p:cNvCxnSpPr>
          <p:nvPr/>
        </p:nvCxnSpPr>
        <p:spPr bwMode="auto">
          <a:xfrm>
            <a:off x="53340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pic>
        <p:nvPicPr>
          <p:cNvPr id="45074" name="Picture 38">
            <a:extLst>
              <a:ext uri="{FF2B5EF4-FFF2-40B4-BE49-F238E27FC236}">
                <a16:creationId xmlns:a16="http://schemas.microsoft.com/office/drawing/2014/main" id="{EDD623DC-EBB3-1D46-AA65-1FE50C50DF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914400"/>
            <a:ext cx="2646363"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B3AC2666-4A63-1743-99C6-1BA2E2163C9D}"/>
              </a:ext>
            </a:extLst>
          </p:cNvPr>
          <p:cNvSpPr>
            <a:spLocks noGrp="1"/>
          </p:cNvSpPr>
          <p:nvPr>
            <p:ph type="title"/>
          </p:nvPr>
        </p:nvSpPr>
        <p:spPr>
          <a:xfrm>
            <a:off x="609600" y="1066800"/>
            <a:ext cx="7772400" cy="1143000"/>
          </a:xfrm>
        </p:spPr>
        <p:txBody>
          <a:bodyPr/>
          <a:lstStyle/>
          <a:p>
            <a:r>
              <a:rPr lang="en-US" altLang="en-US" b="1" dirty="0">
                <a:solidFill>
                  <a:schemeClr val="accent2"/>
                </a:solidFill>
                <a:ea typeface="ＭＳ Ｐゴシック" panose="020B0600070205080204" pitchFamily="34" charset="-128"/>
              </a:rPr>
              <a:t>Visible light is influenced by the density of the medium through which it travels</a:t>
            </a:r>
          </a:p>
        </p:txBody>
      </p:sp>
      <p:sp>
        <p:nvSpPr>
          <p:cNvPr id="18434" name="Content Placeholder 2">
            <a:extLst>
              <a:ext uri="{FF2B5EF4-FFF2-40B4-BE49-F238E27FC236}">
                <a16:creationId xmlns:a16="http://schemas.microsoft.com/office/drawing/2014/main" id="{BE9EC38C-56D7-7D46-A9B2-125DF95D82FB}"/>
              </a:ext>
            </a:extLst>
          </p:cNvPr>
          <p:cNvSpPr>
            <a:spLocks noGrp="1"/>
          </p:cNvSpPr>
          <p:nvPr>
            <p:ph idx="1"/>
          </p:nvPr>
        </p:nvSpPr>
        <p:spPr>
          <a:xfrm>
            <a:off x="1066800" y="2971800"/>
            <a:ext cx="6858000" cy="3505200"/>
          </a:xfrm>
        </p:spPr>
        <p:txBody>
          <a:bodyPr/>
          <a:lstStyle/>
          <a:p>
            <a:r>
              <a:rPr lang="en-US" altLang="en-US" sz="3600" dirty="0">
                <a:ea typeface="ＭＳ Ｐゴシック" panose="020B0600070205080204" pitchFamily="34" charset="-128"/>
              </a:rPr>
              <a:t>In a vacuum, light travels at 186,000 miles per second.</a:t>
            </a:r>
          </a:p>
          <a:p>
            <a:r>
              <a:rPr lang="en-US" altLang="en-US" sz="3600" dirty="0">
                <a:ea typeface="ＭＳ Ｐゴシック" panose="020B0600070205080204" pitchFamily="34" charset="-128"/>
              </a:rPr>
              <a:t>Denser medium causes light to slow down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stratosphere.jpg">
            <a:extLst>
              <a:ext uri="{FF2B5EF4-FFF2-40B4-BE49-F238E27FC236}">
                <a16:creationId xmlns:a16="http://schemas.microsoft.com/office/drawing/2014/main" id="{5942294D-72A1-8B45-AA1A-D6368DEE8A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6738938"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itle 1">
            <a:extLst>
              <a:ext uri="{FF2B5EF4-FFF2-40B4-BE49-F238E27FC236}">
                <a16:creationId xmlns:a16="http://schemas.microsoft.com/office/drawing/2014/main" id="{B85EFB4C-0C8E-7241-AF71-50A444164DB9}"/>
              </a:ext>
            </a:extLst>
          </p:cNvPr>
          <p:cNvSpPr>
            <a:spLocks noGrp="1"/>
          </p:cNvSpPr>
          <p:nvPr>
            <p:ph type="title"/>
          </p:nvPr>
        </p:nvSpPr>
        <p:spPr/>
        <p:txBody>
          <a:bodyPr/>
          <a:lstStyle/>
          <a:p>
            <a:r>
              <a:rPr lang="en-US" altLang="en-US" sz="3200" b="1" dirty="0">
                <a:ea typeface="ＭＳ Ｐゴシック" panose="020B0600070205080204" pitchFamily="34" charset="-128"/>
              </a:rPr>
              <a:t>Higher in the atmosphere as density decreases, there is less scattering and the sky turns dark</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a25onboardcamwballoon2.jpg">
            <a:extLst>
              <a:ext uri="{FF2B5EF4-FFF2-40B4-BE49-F238E27FC236}">
                <a16:creationId xmlns:a16="http://schemas.microsoft.com/office/drawing/2014/main" id="{348C0942-FFE8-BE46-9843-D44BAB3BF1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7272338"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0669B4BE-F286-5647-A53D-94C1CD9279FE}"/>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Why Red Sky and Sun at Sunset</a:t>
            </a:r>
            <a:r>
              <a:rPr lang="en-US" altLang="en-US" b="1" dirty="0">
                <a:ea typeface="ＭＳ Ｐゴシック" panose="020B0600070205080204" pitchFamily="34" charset="-128"/>
              </a:rPr>
              <a:t>?</a:t>
            </a:r>
          </a:p>
        </p:txBody>
      </p:sp>
      <p:sp>
        <p:nvSpPr>
          <p:cNvPr id="48130" name="Content Placeholder 2">
            <a:extLst>
              <a:ext uri="{FF2B5EF4-FFF2-40B4-BE49-F238E27FC236}">
                <a16:creationId xmlns:a16="http://schemas.microsoft.com/office/drawing/2014/main" id="{605A96E5-04BF-204A-B73C-01240D2F7AAE}"/>
              </a:ext>
            </a:extLst>
          </p:cNvPr>
          <p:cNvSpPr>
            <a:spLocks noGrp="1"/>
          </p:cNvSpPr>
          <p:nvPr>
            <p:ph idx="1"/>
          </p:nvPr>
        </p:nvSpPr>
        <p:spPr>
          <a:xfrm>
            <a:off x="457200" y="1747838"/>
            <a:ext cx="3962400" cy="4800600"/>
          </a:xfrm>
        </p:spPr>
        <p:txBody>
          <a:bodyPr/>
          <a:lstStyle/>
          <a:p>
            <a:r>
              <a:rPr lang="en-US" altLang="en-US" dirty="0">
                <a:ea typeface="ＭＳ Ｐゴシック" panose="020B0600070205080204" pitchFamily="34" charset="-128"/>
              </a:rPr>
              <a:t>Answer:  light goes through more atmosphere, allowing more time for shorter wavelengths to be take out—first blue, then green, then yellow, leaving red.</a:t>
            </a:r>
          </a:p>
        </p:txBody>
      </p:sp>
      <p:pic>
        <p:nvPicPr>
          <p:cNvPr id="48131" name="Picture 3">
            <a:extLst>
              <a:ext uri="{FF2B5EF4-FFF2-40B4-BE49-F238E27FC236}">
                <a16:creationId xmlns:a16="http://schemas.microsoft.com/office/drawing/2014/main" id="{AB983C94-A642-C644-9477-A0AB206FB2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2675" y="2362200"/>
            <a:ext cx="3052763"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35AB2DF8-82AF-8846-9891-77057585DCDF}"/>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9154" name="Content Placeholder 5">
            <a:extLst>
              <a:ext uri="{FF2B5EF4-FFF2-40B4-BE49-F238E27FC236}">
                <a16:creationId xmlns:a16="http://schemas.microsoft.com/office/drawing/2014/main" id="{02296A9C-11BC-CF48-9362-E53B0987B81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22350" y="2120900"/>
            <a:ext cx="7099300" cy="38354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10;04-09B.jpg                                                     00029E37&#10;Cliff Disk                     BB5EA40C:">
            <a:extLst>
              <a:ext uri="{FF2B5EF4-FFF2-40B4-BE49-F238E27FC236}">
                <a16:creationId xmlns:a16="http://schemas.microsoft.com/office/drawing/2014/main" id="{1D7A6642-BF28-7E43-AAE1-A3D1ECD0F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28600"/>
            <a:ext cx="4902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red_sky_2branch_island1.jpg">
            <a:extLst>
              <a:ext uri="{FF2B5EF4-FFF2-40B4-BE49-F238E27FC236}">
                <a16:creationId xmlns:a16="http://schemas.microsoft.com/office/drawing/2014/main" id="{6493D037-4558-ED4E-B67A-D770059D86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3E4D0-9029-7849-9509-844A6068B3AD}"/>
              </a:ext>
            </a:extLst>
          </p:cNvPr>
          <p:cNvSpPr>
            <a:spLocks noGrp="1"/>
          </p:cNvSpPr>
          <p:nvPr>
            <p:ph type="title"/>
          </p:nvPr>
        </p:nvSpPr>
        <p:spPr>
          <a:xfrm>
            <a:off x="914400" y="1409700"/>
            <a:ext cx="7772400" cy="1143000"/>
          </a:xfrm>
        </p:spPr>
        <p:txBody>
          <a:bodyPr/>
          <a:lstStyle/>
          <a:p>
            <a:r>
              <a:rPr lang="en-US" b="1" dirty="0">
                <a:solidFill>
                  <a:srgbClr val="FF0000"/>
                </a:solidFill>
              </a:rPr>
              <a:t>Red sky at night, sailors' delight; red sky in the morning sailors take warning</a:t>
            </a:r>
            <a:br>
              <a:rPr lang="en-US" dirty="0"/>
            </a:br>
            <a:endParaRPr lang="en-US" dirty="0"/>
          </a:p>
        </p:txBody>
      </p:sp>
      <p:pic>
        <p:nvPicPr>
          <p:cNvPr id="5" name="Picture 4" descr="Diagram&#10;&#10;Description automatically generated">
            <a:extLst>
              <a:ext uri="{FF2B5EF4-FFF2-40B4-BE49-F238E27FC236}">
                <a16:creationId xmlns:a16="http://schemas.microsoft.com/office/drawing/2014/main" id="{BF9F7BD0-D387-C647-BA63-ED14CFBFCEFA}"/>
              </a:ext>
            </a:extLst>
          </p:cNvPr>
          <p:cNvPicPr>
            <a:picLocks noChangeAspect="1"/>
          </p:cNvPicPr>
          <p:nvPr/>
        </p:nvPicPr>
        <p:blipFill>
          <a:blip r:embed="rId2"/>
          <a:stretch>
            <a:fillRect/>
          </a:stretch>
        </p:blipFill>
        <p:spPr>
          <a:xfrm>
            <a:off x="1548986" y="3168988"/>
            <a:ext cx="6046028" cy="2279650"/>
          </a:xfrm>
          <a:prstGeom prst="rect">
            <a:avLst/>
          </a:prstGeom>
        </p:spPr>
      </p:pic>
    </p:spTree>
    <p:extLst>
      <p:ext uri="{BB962C8B-B14F-4D97-AF65-F5344CB8AC3E}">
        <p14:creationId xmlns:p14="http://schemas.microsoft.com/office/powerpoint/2010/main" val="1653344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1095BF3C-A820-E146-82E9-86A9CD7DC32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But sometimes the sky looks white.  Why?</a:t>
            </a:r>
          </a:p>
        </p:txBody>
      </p:sp>
      <p:pic>
        <p:nvPicPr>
          <p:cNvPr id="53250" name="Picture 4" descr="22_c8da84dbe2308dcca223c7190a69a675">
            <a:extLst>
              <a:ext uri="{FF2B5EF4-FFF2-40B4-BE49-F238E27FC236}">
                <a16:creationId xmlns:a16="http://schemas.microsoft.com/office/drawing/2014/main" id="{21DE56BF-E1BE-EB40-A6A7-E87D3FB5D8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981200"/>
            <a:ext cx="5486400" cy="4114800"/>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ED653F5F-AE6F-284A-8485-91E8A6B920B1}"/>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4274" name="Rectangle 3">
            <a:extLst>
              <a:ext uri="{FF2B5EF4-FFF2-40B4-BE49-F238E27FC236}">
                <a16:creationId xmlns:a16="http://schemas.microsoft.com/office/drawing/2014/main" id="{F058CCF9-B655-9848-AA3D-6107DE1DD3C8}"/>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4275" name="Picture 1">
            <a:extLst>
              <a:ext uri="{FF2B5EF4-FFF2-40B4-BE49-F238E27FC236}">
                <a16:creationId xmlns:a16="http://schemas.microsoft.com/office/drawing/2014/main" id="{65E5B960-A04D-9B4F-94B5-30C8261B2B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845820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3B8C8A0A-77AB-B040-A6C9-FACEA206F9DB}"/>
              </a:ext>
            </a:extLst>
          </p:cNvPr>
          <p:cNvSpPr>
            <a:spLocks noGrp="1"/>
          </p:cNvSpPr>
          <p:nvPr>
            <p:ph type="title"/>
          </p:nvPr>
        </p:nvSpPr>
        <p:spPr>
          <a:xfrm>
            <a:off x="688975" y="304800"/>
            <a:ext cx="7921625" cy="990600"/>
          </a:xfrm>
        </p:spPr>
        <p:txBody>
          <a:bodyPr/>
          <a:lstStyle/>
          <a:p>
            <a:r>
              <a:rPr lang="en-US" altLang="en-US" b="1" dirty="0">
                <a:solidFill>
                  <a:schemeClr val="accent2"/>
                </a:solidFill>
                <a:ea typeface="ＭＳ Ｐゴシック" panose="020B0600070205080204" pitchFamily="34" charset="-128"/>
              </a:rPr>
              <a:t>Mie Scattering</a:t>
            </a:r>
          </a:p>
        </p:txBody>
      </p:sp>
      <p:sp>
        <p:nvSpPr>
          <p:cNvPr id="56322" name="Content Placeholder 2">
            <a:extLst>
              <a:ext uri="{FF2B5EF4-FFF2-40B4-BE49-F238E27FC236}">
                <a16:creationId xmlns:a16="http://schemas.microsoft.com/office/drawing/2014/main" id="{72CCB491-AE5C-EF40-AB55-0FC5B5FAC718}"/>
              </a:ext>
            </a:extLst>
          </p:cNvPr>
          <p:cNvSpPr>
            <a:spLocks noGrp="1"/>
          </p:cNvSpPr>
          <p:nvPr>
            <p:ph idx="1"/>
          </p:nvPr>
        </p:nvSpPr>
        <p:spPr>
          <a:xfrm>
            <a:off x="688975" y="1219200"/>
            <a:ext cx="7772400" cy="4114800"/>
          </a:xfrm>
        </p:spPr>
        <p:txBody>
          <a:bodyPr/>
          <a:lstStyle/>
          <a:p>
            <a:r>
              <a:rPr lang="en-US" altLang="en-US" dirty="0">
                <a:ea typeface="ＭＳ Ｐゴシック" panose="020B0600070205080204" pitchFamily="34" charset="-128"/>
              </a:rPr>
              <a:t>Occurs when atmospheric particles are roughly the same size as the wavelength of light.</a:t>
            </a:r>
          </a:p>
          <a:p>
            <a:r>
              <a:rPr lang="en-US" altLang="en-US" dirty="0">
                <a:ea typeface="ＭＳ Ｐゴシック" panose="020B0600070205080204" pitchFamily="34" charset="-128"/>
              </a:rPr>
              <a:t>Such big particles could be water droplets, industrial pollution, smoke, or from another source.</a:t>
            </a:r>
          </a:p>
          <a:p>
            <a:r>
              <a:rPr lang="en-US" altLang="en-US" dirty="0">
                <a:ea typeface="ＭＳ Ｐゴシック" panose="020B0600070205080204" pitchFamily="34" charset="-128"/>
              </a:rPr>
              <a:t>Mie scattering of larger particles is NOT wavelength dependent, so scatters all wavelengths the same.</a:t>
            </a:r>
          </a:p>
          <a:p>
            <a:r>
              <a:rPr lang="en-US" altLang="en-US" dirty="0">
                <a:ea typeface="ＭＳ Ｐゴシック" panose="020B0600070205080204" pitchFamily="34" charset="-128"/>
              </a:rPr>
              <a:t>Thus, sky has a whitish, milky look.</a:t>
            </a:r>
          </a:p>
          <a:p>
            <a:endParaRPr lang="en-US" altLang="en-US" dirty="0">
              <a:ea typeface="ＭＳ Ｐゴシック" panose="020B0600070205080204"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03890EA9-EF17-4649-B91E-E8C4BD00270D}"/>
              </a:ext>
            </a:extLst>
          </p:cNvPr>
          <p:cNvSpPr>
            <a:spLocks noGrp="1"/>
          </p:cNvSpPr>
          <p:nvPr>
            <p:ph type="title"/>
          </p:nvPr>
        </p:nvSpPr>
        <p:spPr/>
        <p:txBody>
          <a:bodyPr/>
          <a:lstStyle/>
          <a:p>
            <a:r>
              <a:rPr lang="en-US" altLang="en-US" sz="3600" b="1" dirty="0">
                <a:solidFill>
                  <a:schemeClr val="accent2"/>
                </a:solidFill>
                <a:ea typeface="ＭＳ Ｐゴシック" panose="020B0600070205080204" pitchFamily="34" charset="-128"/>
              </a:rPr>
              <a:t>When light interacts with a medium, various things can happen:</a:t>
            </a:r>
          </a:p>
        </p:txBody>
      </p:sp>
      <p:sp>
        <p:nvSpPr>
          <p:cNvPr id="19458" name="Content Placeholder 2">
            <a:extLst>
              <a:ext uri="{FF2B5EF4-FFF2-40B4-BE49-F238E27FC236}">
                <a16:creationId xmlns:a16="http://schemas.microsoft.com/office/drawing/2014/main" id="{981FF70F-DA2B-7544-8DB9-F4593A81A577}"/>
              </a:ext>
            </a:extLst>
          </p:cNvPr>
          <p:cNvSpPr>
            <a:spLocks noGrp="1"/>
          </p:cNvSpPr>
          <p:nvPr>
            <p:ph idx="1"/>
          </p:nvPr>
        </p:nvSpPr>
        <p:spPr>
          <a:xfrm>
            <a:off x="673100" y="2057400"/>
            <a:ext cx="7772400" cy="4114800"/>
          </a:xfrm>
        </p:spPr>
        <p:txBody>
          <a:bodyPr/>
          <a:lstStyle/>
          <a:p>
            <a:r>
              <a:rPr lang="en-US" altLang="en-US" sz="4000" b="1" dirty="0">
                <a:ea typeface="ＭＳ Ｐゴシック" panose="020B0600070205080204" pitchFamily="34" charset="-128"/>
              </a:rPr>
              <a:t>Refraction</a:t>
            </a:r>
          </a:p>
          <a:p>
            <a:r>
              <a:rPr lang="en-US" altLang="en-US" sz="4000" b="1" dirty="0">
                <a:ea typeface="ＭＳ Ｐゴシック" panose="020B0600070205080204" pitchFamily="34" charset="-128"/>
              </a:rPr>
              <a:t>Reflection</a:t>
            </a:r>
          </a:p>
          <a:p>
            <a:r>
              <a:rPr lang="en-US" altLang="en-US" sz="4000" b="1" dirty="0">
                <a:ea typeface="ＭＳ Ｐゴシック" panose="020B0600070205080204" pitchFamily="34" charset="-128"/>
              </a:rPr>
              <a:t>Scattering</a:t>
            </a:r>
          </a:p>
          <a:p>
            <a:r>
              <a:rPr lang="en-US" altLang="en-US" sz="4000" b="1" dirty="0">
                <a:ea typeface="ＭＳ Ｐゴシック" panose="020B0600070205080204" pitchFamily="34" charset="-128"/>
              </a:rPr>
              <a:t>Absorption</a:t>
            </a:r>
          </a:p>
          <a:p>
            <a:r>
              <a:rPr lang="en-US" altLang="en-US" sz="4000" b="1" dirty="0">
                <a:ea typeface="ＭＳ Ｐゴシック" panose="020B0600070205080204" pitchFamily="34" charset="-128"/>
              </a:rPr>
              <a:t>Diffraction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5419226D-B28B-8E47-AE18-DE1BB98648F9}"/>
              </a:ext>
            </a:extLst>
          </p:cNvPr>
          <p:cNvSpPr>
            <a:spLocks noGrp="1" noChangeArrowheads="1"/>
          </p:cNvSpPr>
          <p:nvPr>
            <p:ph type="title"/>
          </p:nvPr>
        </p:nvSpPr>
        <p:spPr>
          <a:xfrm>
            <a:off x="685800" y="241955"/>
            <a:ext cx="7772400" cy="1143000"/>
          </a:xfrm>
        </p:spPr>
        <p:txBody>
          <a:bodyPr/>
          <a:lstStyle/>
          <a:p>
            <a:pPr eaLnBrk="1" hangingPunct="1"/>
            <a:r>
              <a:rPr lang="en-US" altLang="en-US" sz="3600" b="1" dirty="0">
                <a:solidFill>
                  <a:schemeClr val="accent2"/>
                </a:solidFill>
                <a:ea typeface="ＭＳ Ｐゴシック" panose="020B0600070205080204" pitchFamily="34" charset="-128"/>
              </a:rPr>
              <a:t>Onshore push of marine air in the NW frequently produces Mie Scattering</a:t>
            </a:r>
          </a:p>
        </p:txBody>
      </p:sp>
      <p:sp>
        <p:nvSpPr>
          <p:cNvPr id="57346" name="Rectangle 3">
            <a:extLst>
              <a:ext uri="{FF2B5EF4-FFF2-40B4-BE49-F238E27FC236}">
                <a16:creationId xmlns:a16="http://schemas.microsoft.com/office/drawing/2014/main" id="{8D2DEEA5-DA3F-D749-A6F1-4DB9AEE68732}"/>
              </a:ext>
            </a:extLst>
          </p:cNvPr>
          <p:cNvSpPr>
            <a:spLocks noGrp="1" noChangeArrowheads="1"/>
          </p:cNvSpPr>
          <p:nvPr>
            <p:ph type="body" idx="1"/>
          </p:nvPr>
        </p:nvSpPr>
        <p:spPr>
          <a:xfrm>
            <a:off x="720191" y="1384955"/>
            <a:ext cx="7772400" cy="4114800"/>
          </a:xfrm>
        </p:spPr>
        <p:txBody>
          <a:bodyPr/>
          <a:lstStyle/>
          <a:p>
            <a:pPr eaLnBrk="1" hangingPunct="1"/>
            <a:r>
              <a:rPr lang="en-US" altLang="en-US" dirty="0">
                <a:ea typeface="ＭＳ Ｐゴシック" panose="020B0600070205080204" pitchFamily="34" charset="-128"/>
              </a:rPr>
              <a:t>Large salt particles from breaking waves</a:t>
            </a:r>
          </a:p>
          <a:p>
            <a:pPr eaLnBrk="1" hangingPunct="1"/>
            <a:r>
              <a:rPr lang="en-US" altLang="en-US" dirty="0">
                <a:ea typeface="ＭＳ Ｐゴシック" panose="020B0600070205080204" pitchFamily="34" charset="-128"/>
              </a:rPr>
              <a:t>Water is attracted to them.</a:t>
            </a:r>
          </a:p>
          <a:p>
            <a:pPr eaLnBrk="1" hangingPunct="1"/>
            <a:r>
              <a:rPr lang="en-US" altLang="en-US" dirty="0">
                <a:ea typeface="ＭＳ Ｐゴシック" panose="020B0600070205080204" pitchFamily="34" charset="-128"/>
              </a:rPr>
              <a:t>Mie scattering</a:t>
            </a:r>
          </a:p>
          <a:p>
            <a:pPr eaLnBrk="1" hangingPunct="1"/>
            <a:r>
              <a:rPr lang="en-US" altLang="en-US" dirty="0">
                <a:ea typeface="ＭＳ Ｐゴシック" panose="020B0600070205080204" pitchFamily="34" charset="-128"/>
              </a:rPr>
              <a:t>When marine air surges in with such particles, visibility can decline and the sky can turn whitish.</a:t>
            </a:r>
          </a:p>
        </p:txBody>
      </p:sp>
      <p:pic>
        <p:nvPicPr>
          <p:cNvPr id="57347" name="Picture 1">
            <a:extLst>
              <a:ext uri="{FF2B5EF4-FFF2-40B4-BE49-F238E27FC236}">
                <a16:creationId xmlns:a16="http://schemas.microsoft.com/office/drawing/2014/main" id="{D0B9CCC8-F046-8847-8FC6-4FFC9EB023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547255"/>
            <a:ext cx="3070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92A1D43E-4505-1A4C-8AAD-6B269FDC446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Wildfire Smoke:  Again Big Particles and Mie Scattering</a:t>
            </a:r>
          </a:p>
        </p:txBody>
      </p:sp>
      <p:pic>
        <p:nvPicPr>
          <p:cNvPr id="59394" name="Content Placeholder 3">
            <a:extLst>
              <a:ext uri="{FF2B5EF4-FFF2-40B4-BE49-F238E27FC236}">
                <a16:creationId xmlns:a16="http://schemas.microsoft.com/office/drawing/2014/main" id="{E0EC26D7-9FED-AD47-8ADB-27307E4FD0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2538" y="1981200"/>
            <a:ext cx="6638925" cy="41148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443E-C290-CF4E-9510-6C276A06236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DA29767-6572-B849-AADF-676E1D7197C5}"/>
              </a:ext>
            </a:extLst>
          </p:cNvPr>
          <p:cNvPicPr>
            <a:picLocks noGrp="1" noChangeAspect="1"/>
          </p:cNvPicPr>
          <p:nvPr>
            <p:ph idx="1"/>
          </p:nvPr>
        </p:nvPicPr>
        <p:blipFill>
          <a:blip r:embed="rId2"/>
          <a:stretch>
            <a:fillRect/>
          </a:stretch>
        </p:blipFill>
        <p:spPr>
          <a:xfrm>
            <a:off x="533400" y="990600"/>
            <a:ext cx="7676665" cy="5029200"/>
          </a:xfrm>
        </p:spPr>
      </p:pic>
    </p:spTree>
    <p:extLst>
      <p:ext uri="{BB962C8B-B14F-4D97-AF65-F5344CB8AC3E}">
        <p14:creationId xmlns:p14="http://schemas.microsoft.com/office/powerpoint/2010/main" val="3360329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00CE2F85-1478-3B4F-9C0B-6D2A61494BA2}"/>
              </a:ext>
            </a:extLst>
          </p:cNvPr>
          <p:cNvSpPr>
            <a:spLocks noGrp="1"/>
          </p:cNvSpPr>
          <p:nvPr>
            <p:ph type="title"/>
          </p:nvPr>
        </p:nvSpPr>
        <p:spPr>
          <a:xfrm>
            <a:off x="685800" y="36414"/>
            <a:ext cx="7772400" cy="1143000"/>
          </a:xfrm>
        </p:spPr>
        <p:txBody>
          <a:bodyPr/>
          <a:lstStyle/>
          <a:p>
            <a:r>
              <a:rPr lang="en-US" altLang="en-US" b="1" dirty="0">
                <a:solidFill>
                  <a:schemeClr val="accent2"/>
                </a:solidFill>
                <a:ea typeface="ＭＳ Ｐゴシック" panose="020B0600070205080204" pitchFamily="34" charset="-128"/>
              </a:rPr>
              <a:t>Rainbows</a:t>
            </a:r>
          </a:p>
        </p:txBody>
      </p:sp>
      <p:sp>
        <p:nvSpPr>
          <p:cNvPr id="60418" name="Content Placeholder 2">
            <a:extLst>
              <a:ext uri="{FF2B5EF4-FFF2-40B4-BE49-F238E27FC236}">
                <a16:creationId xmlns:a16="http://schemas.microsoft.com/office/drawing/2014/main" id="{5EB0396E-5A7C-E841-918E-BAF8C3176CC9}"/>
              </a:ext>
            </a:extLst>
          </p:cNvPr>
          <p:cNvSpPr>
            <a:spLocks noGrp="1"/>
          </p:cNvSpPr>
          <p:nvPr>
            <p:ph idx="1"/>
          </p:nvPr>
        </p:nvSpPr>
        <p:spPr>
          <a:xfrm>
            <a:off x="304800" y="990600"/>
            <a:ext cx="8610600" cy="2209800"/>
          </a:xfrm>
        </p:spPr>
        <p:txBody>
          <a:bodyPr/>
          <a:lstStyle/>
          <a:p>
            <a:r>
              <a:rPr lang="en-US" altLang="en-US" dirty="0">
                <a:ea typeface="ＭＳ Ｐゴシック" panose="020B0600070205080204" pitchFamily="34" charset="-128"/>
              </a:rPr>
              <a:t>Produced by the </a:t>
            </a:r>
            <a:r>
              <a:rPr lang="en-US" altLang="en-US" b="1" dirty="0">
                <a:ea typeface="ＭＳ Ｐゴシック" panose="020B0600070205080204" pitchFamily="34" charset="-128"/>
              </a:rPr>
              <a:t>refraction</a:t>
            </a:r>
            <a:r>
              <a:rPr lang="en-US" altLang="en-US" dirty="0">
                <a:ea typeface="ＭＳ Ｐゴシック" panose="020B0600070205080204" pitchFamily="34" charset="-128"/>
              </a:rPr>
              <a:t> and </a:t>
            </a:r>
            <a:r>
              <a:rPr lang="en-US" altLang="en-US" b="1" dirty="0">
                <a:ea typeface="ＭＳ Ｐゴシック" panose="020B0600070205080204" pitchFamily="34" charset="-128"/>
              </a:rPr>
              <a:t>reflection</a:t>
            </a:r>
            <a:r>
              <a:rPr lang="en-US" altLang="en-US" dirty="0">
                <a:ea typeface="ＭＳ Ｐゴシック" panose="020B0600070205080204" pitchFamily="34" charset="-128"/>
              </a:rPr>
              <a:t> of water droplets (usually from precipitation)</a:t>
            </a:r>
          </a:p>
          <a:p>
            <a:r>
              <a:rPr lang="en-US" altLang="en-US" dirty="0">
                <a:ea typeface="ＭＳ Ｐゴシック" panose="020B0600070205080204" pitchFamily="34" charset="-128"/>
              </a:rPr>
              <a:t>One or two bows</a:t>
            </a:r>
          </a:p>
          <a:p>
            <a:r>
              <a:rPr lang="en-US" altLang="en-US" dirty="0">
                <a:ea typeface="ＭＳ Ｐゴシック" panose="020B0600070205080204" pitchFamily="34" charset="-128"/>
              </a:rPr>
              <a:t>Rumors of a pot of gold at their ends.</a:t>
            </a:r>
          </a:p>
        </p:txBody>
      </p:sp>
      <p:pic>
        <p:nvPicPr>
          <p:cNvPr id="60419" name="Picture 4">
            <a:extLst>
              <a:ext uri="{FF2B5EF4-FFF2-40B4-BE49-F238E27FC236}">
                <a16:creationId xmlns:a16="http://schemas.microsoft.com/office/drawing/2014/main" id="{A2D3DC5A-F01D-C042-9957-360A058550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505200"/>
            <a:ext cx="5791200" cy="304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027" descr="&#10;04-27b.jpg                                                     00029E37&#10;Cliff Disk                     BB5EA40C:">
            <a:extLst>
              <a:ext uri="{FF2B5EF4-FFF2-40B4-BE49-F238E27FC236}">
                <a16:creationId xmlns:a16="http://schemas.microsoft.com/office/drawing/2014/main" id="{3422722E-81DF-7E4B-B38D-D9D94D0AA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88315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itle 1">
            <a:extLst>
              <a:ext uri="{FF2B5EF4-FFF2-40B4-BE49-F238E27FC236}">
                <a16:creationId xmlns:a16="http://schemas.microsoft.com/office/drawing/2014/main" id="{CD0650AB-855A-4B4A-AF36-87C763B64495}"/>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Primary Bow </a:t>
            </a:r>
            <a:r>
              <a:rPr lang="en-US" altLang="en-US" dirty="0">
                <a:ea typeface="ＭＳ Ｐゴシック" panose="020B0600070205080204" pitchFamily="34" charset="-128"/>
              </a:rPr>
              <a:t>(two refractions and one reflection)</a:t>
            </a:r>
          </a:p>
        </p:txBody>
      </p:sp>
      <p:sp>
        <p:nvSpPr>
          <p:cNvPr id="2" name="TextBox 1">
            <a:extLst>
              <a:ext uri="{FF2B5EF4-FFF2-40B4-BE49-F238E27FC236}">
                <a16:creationId xmlns:a16="http://schemas.microsoft.com/office/drawing/2014/main" id="{D17C8028-0336-2849-8A66-276CB7AF7A15}"/>
              </a:ext>
            </a:extLst>
          </p:cNvPr>
          <p:cNvSpPr txBox="1"/>
          <p:nvPr/>
        </p:nvSpPr>
        <p:spPr>
          <a:xfrm>
            <a:off x="5968924" y="4874566"/>
            <a:ext cx="1124026" cy="461665"/>
          </a:xfrm>
          <a:prstGeom prst="rect">
            <a:avLst/>
          </a:prstGeom>
          <a:noFill/>
        </p:spPr>
        <p:txBody>
          <a:bodyPr wrap="none" rtlCol="0">
            <a:spAutoFit/>
          </a:bodyPr>
          <a:lstStyle/>
          <a:p>
            <a:r>
              <a:rPr lang="en-US" dirty="0"/>
              <a:t>Droplet</a:t>
            </a:r>
          </a:p>
        </p:txBody>
      </p:sp>
      <p:sp>
        <p:nvSpPr>
          <p:cNvPr id="3" name="TextBox 2">
            <a:extLst>
              <a:ext uri="{FF2B5EF4-FFF2-40B4-BE49-F238E27FC236}">
                <a16:creationId xmlns:a16="http://schemas.microsoft.com/office/drawing/2014/main" id="{A0039BEC-E46B-6B47-ABDD-335D9452AF77}"/>
              </a:ext>
            </a:extLst>
          </p:cNvPr>
          <p:cNvSpPr txBox="1"/>
          <p:nvPr/>
        </p:nvSpPr>
        <p:spPr>
          <a:xfrm>
            <a:off x="3962400" y="2263328"/>
            <a:ext cx="1481496" cy="461665"/>
          </a:xfrm>
          <a:prstGeom prst="rect">
            <a:avLst/>
          </a:prstGeom>
          <a:noFill/>
        </p:spPr>
        <p:txBody>
          <a:bodyPr wrap="none" rtlCol="0">
            <a:spAutoFit/>
          </a:bodyPr>
          <a:lstStyle/>
          <a:p>
            <a:r>
              <a:rPr lang="en-US" dirty="0"/>
              <a:t>Refraction</a:t>
            </a:r>
          </a:p>
        </p:txBody>
      </p:sp>
      <p:sp>
        <p:nvSpPr>
          <p:cNvPr id="4" name="TextBox 3">
            <a:extLst>
              <a:ext uri="{FF2B5EF4-FFF2-40B4-BE49-F238E27FC236}">
                <a16:creationId xmlns:a16="http://schemas.microsoft.com/office/drawing/2014/main" id="{07A28652-E669-EF42-81F3-988DB8443CA7}"/>
              </a:ext>
            </a:extLst>
          </p:cNvPr>
          <p:cNvSpPr txBox="1"/>
          <p:nvPr/>
        </p:nvSpPr>
        <p:spPr>
          <a:xfrm>
            <a:off x="6629400" y="3198167"/>
            <a:ext cx="1463862" cy="461665"/>
          </a:xfrm>
          <a:prstGeom prst="rect">
            <a:avLst/>
          </a:prstGeom>
          <a:noFill/>
        </p:spPr>
        <p:txBody>
          <a:bodyPr wrap="none" rtlCol="0">
            <a:spAutoFit/>
          </a:bodyPr>
          <a:lstStyle/>
          <a:p>
            <a:r>
              <a:rPr lang="en-US" dirty="0"/>
              <a:t>Reflection</a:t>
            </a:r>
          </a:p>
        </p:txBody>
      </p:sp>
      <p:sp>
        <p:nvSpPr>
          <p:cNvPr id="5" name="TextBox 4">
            <a:extLst>
              <a:ext uri="{FF2B5EF4-FFF2-40B4-BE49-F238E27FC236}">
                <a16:creationId xmlns:a16="http://schemas.microsoft.com/office/drawing/2014/main" id="{D1226117-82CF-C54B-A9E8-56A17D284EF2}"/>
              </a:ext>
            </a:extLst>
          </p:cNvPr>
          <p:cNvSpPr txBox="1"/>
          <p:nvPr/>
        </p:nvSpPr>
        <p:spPr>
          <a:xfrm>
            <a:off x="4233504" y="5263869"/>
            <a:ext cx="1481496" cy="461665"/>
          </a:xfrm>
          <a:prstGeom prst="rect">
            <a:avLst/>
          </a:prstGeom>
          <a:noFill/>
        </p:spPr>
        <p:txBody>
          <a:bodyPr wrap="none" rtlCol="0">
            <a:spAutoFit/>
          </a:bodyPr>
          <a:lstStyle/>
          <a:p>
            <a:r>
              <a:rPr lang="en-US" dirty="0"/>
              <a:t>Refraction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026" descr="&#10;04-28B.jpg                                                     00029E37&#10;Cliff Disk                     BB5EA40C:">
            <a:extLst>
              <a:ext uri="{FF2B5EF4-FFF2-40B4-BE49-F238E27FC236}">
                <a16:creationId xmlns:a16="http://schemas.microsoft.com/office/drawing/2014/main" id="{22490F3A-4C7B-6E4A-8EED-9FF4A3348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79120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itle 1">
            <a:extLst>
              <a:ext uri="{FF2B5EF4-FFF2-40B4-BE49-F238E27FC236}">
                <a16:creationId xmlns:a16="http://schemas.microsoft.com/office/drawing/2014/main" id="{566BC170-8128-BE4A-BF0C-29F263316549}"/>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geometry:  the sun is behind you</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9CB21BFB-C249-2345-A56A-92D0AE6830B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correct color sequence of primary bow:  violet (inside) to red (outside)</a:t>
            </a:r>
          </a:p>
        </p:txBody>
      </p:sp>
      <p:pic>
        <p:nvPicPr>
          <p:cNvPr id="66562" name="Content Placeholder 3">
            <a:extLst>
              <a:ext uri="{FF2B5EF4-FFF2-40B4-BE49-F238E27FC236}">
                <a16:creationId xmlns:a16="http://schemas.microsoft.com/office/drawing/2014/main" id="{CA94300C-F3CB-C84F-A7CF-DFA545B2259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14438" y="2133600"/>
            <a:ext cx="6715125" cy="411480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0EEC0E13-2D91-BD4B-A561-AF92AA1BE201}"/>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Correct</a:t>
            </a:r>
            <a:r>
              <a:rPr lang="en-US" altLang="en-US" dirty="0">
                <a:ea typeface="ＭＳ Ｐゴシック" panose="020B0600070205080204" pitchFamily="34" charset="-128"/>
              </a:rPr>
              <a:t>!</a:t>
            </a:r>
          </a:p>
        </p:txBody>
      </p:sp>
      <p:pic>
        <p:nvPicPr>
          <p:cNvPr id="67586" name="Content Placeholder 3">
            <a:extLst>
              <a:ext uri="{FF2B5EF4-FFF2-40B4-BE49-F238E27FC236}">
                <a16:creationId xmlns:a16="http://schemas.microsoft.com/office/drawing/2014/main" id="{F57DF84C-BB55-6743-A74F-83EFD1DCBD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0" y="1981200"/>
            <a:ext cx="5448300" cy="41148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FF0594BD-3E12-924A-A8F0-80C2EAE6D21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Not Correct</a:t>
            </a:r>
          </a:p>
        </p:txBody>
      </p:sp>
      <p:pic>
        <p:nvPicPr>
          <p:cNvPr id="68610" name="Content Placeholder 6">
            <a:extLst>
              <a:ext uri="{FF2B5EF4-FFF2-40B4-BE49-F238E27FC236}">
                <a16:creationId xmlns:a16="http://schemas.microsoft.com/office/drawing/2014/main" id="{7125D8BB-A0F0-5845-B442-6C2B8048F26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981200"/>
            <a:ext cx="5245100" cy="41021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936CCF41-51D3-7348-8BBB-D1A93275475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Sometimes artists get rainbows wrong</a:t>
            </a:r>
          </a:p>
        </p:txBody>
      </p:sp>
      <p:pic>
        <p:nvPicPr>
          <p:cNvPr id="69634" name="Content Placeholder 4" descr="rainbow_drawing-2046.jpg">
            <a:extLst>
              <a:ext uri="{FF2B5EF4-FFF2-40B4-BE49-F238E27FC236}">
                <a16:creationId xmlns:a16="http://schemas.microsoft.com/office/drawing/2014/main" id="{81886795-203A-0C4B-85B9-21F55365D32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3999" b="-3999"/>
          <a:stretch>
            <a:fillRect/>
          </a:stretch>
        </p:blipFill>
        <p:spPr/>
      </p:pic>
      <p:pic>
        <p:nvPicPr>
          <p:cNvPr id="69635" name="Content Placeholder 5" descr="Rainbow-Print-7.jpg">
            <a:extLst>
              <a:ext uri="{FF2B5EF4-FFF2-40B4-BE49-F238E27FC236}">
                <a16:creationId xmlns:a16="http://schemas.microsoft.com/office/drawing/2014/main" id="{F40E7CF0-FD38-BD47-BC7D-4126C2B75A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31081" b="-31081"/>
          <a:stretch>
            <a:fillRect/>
          </a:stretch>
        </p:blip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443C8863-5048-B349-8001-353A189AB473}"/>
              </a:ext>
            </a:extLst>
          </p:cNvPr>
          <p:cNvSpPr>
            <a:spLocks noGrp="1"/>
          </p:cNvSpPr>
          <p:nvPr>
            <p:ph type="title"/>
          </p:nvPr>
        </p:nvSpPr>
        <p:spPr>
          <a:xfrm>
            <a:off x="685800" y="381000"/>
            <a:ext cx="7924800" cy="609600"/>
          </a:xfrm>
        </p:spPr>
        <p:txBody>
          <a:bodyPr/>
          <a:lstStyle/>
          <a:p>
            <a:r>
              <a:rPr lang="en-US" altLang="en-US" b="1" dirty="0">
                <a:solidFill>
                  <a:schemeClr val="accent2"/>
                </a:solidFill>
                <a:ea typeface="ＭＳ Ｐゴシック" panose="020B0600070205080204" pitchFamily="34" charset="-128"/>
              </a:rPr>
              <a:t>Refraction</a:t>
            </a:r>
          </a:p>
        </p:txBody>
      </p:sp>
      <p:sp>
        <p:nvSpPr>
          <p:cNvPr id="20482" name="Content Placeholder 2">
            <a:extLst>
              <a:ext uri="{FF2B5EF4-FFF2-40B4-BE49-F238E27FC236}">
                <a16:creationId xmlns:a16="http://schemas.microsoft.com/office/drawing/2014/main" id="{910BA953-3A3E-B94E-BCD9-438A767BCBED}"/>
              </a:ext>
            </a:extLst>
          </p:cNvPr>
          <p:cNvSpPr>
            <a:spLocks noGrp="1"/>
          </p:cNvSpPr>
          <p:nvPr>
            <p:ph idx="1"/>
          </p:nvPr>
        </p:nvSpPr>
        <p:spPr>
          <a:xfrm>
            <a:off x="817563" y="1600200"/>
            <a:ext cx="7793037" cy="4495800"/>
          </a:xfrm>
        </p:spPr>
        <p:txBody>
          <a:bodyPr/>
          <a:lstStyle/>
          <a:p>
            <a:pPr marL="0" indent="0">
              <a:buNone/>
            </a:pPr>
            <a:r>
              <a:rPr lang="en-US" altLang="en-US" b="1" dirty="0">
                <a:ea typeface="ＭＳ Ｐゴシック" panose="020B0600070205080204" pitchFamily="34" charset="-128"/>
              </a:rPr>
              <a:t>Definition:</a:t>
            </a:r>
            <a:r>
              <a:rPr lang="en-US" altLang="en-US" dirty="0">
                <a:ea typeface="ＭＳ Ｐゴシック" panose="020B0600070205080204" pitchFamily="34" charset="-128"/>
              </a:rPr>
              <a:t>  </a:t>
            </a:r>
            <a:r>
              <a:rPr lang="en-US" altLang="en-US" b="1" dirty="0">
                <a:solidFill>
                  <a:schemeClr val="accent2"/>
                </a:solidFill>
                <a:ea typeface="ＭＳ Ｐゴシック" panose="020B0600070205080204" pitchFamily="34" charset="-128"/>
              </a:rPr>
              <a:t>The process in which the direction of light is changed as result of the change in density of the medium through which light travels.</a:t>
            </a:r>
          </a:p>
        </p:txBody>
      </p:sp>
      <p:pic>
        <p:nvPicPr>
          <p:cNvPr id="3" name="Picture 2" descr="A picture containing shape&#10;&#10;Description automatically generated">
            <a:extLst>
              <a:ext uri="{FF2B5EF4-FFF2-40B4-BE49-F238E27FC236}">
                <a16:creationId xmlns:a16="http://schemas.microsoft.com/office/drawing/2014/main" id="{23AF4DA2-D7F0-FA4E-B4CD-EBEB9D14AB9D}"/>
              </a:ext>
            </a:extLst>
          </p:cNvPr>
          <p:cNvPicPr>
            <a:picLocks noChangeAspect="1"/>
          </p:cNvPicPr>
          <p:nvPr/>
        </p:nvPicPr>
        <p:blipFill>
          <a:blip r:embed="rId2"/>
          <a:stretch>
            <a:fillRect/>
          </a:stretch>
        </p:blipFill>
        <p:spPr>
          <a:xfrm>
            <a:off x="2895600" y="3352800"/>
            <a:ext cx="3352800" cy="3352800"/>
          </a:xfrm>
          <a:prstGeom prst="rect">
            <a:avLst/>
          </a:prstGeom>
        </p:spPr>
      </p:pic>
      <p:sp>
        <p:nvSpPr>
          <p:cNvPr id="4" name="Rectangle 3">
            <a:extLst>
              <a:ext uri="{FF2B5EF4-FFF2-40B4-BE49-F238E27FC236}">
                <a16:creationId xmlns:a16="http://schemas.microsoft.com/office/drawing/2014/main" id="{80F8B477-6669-324E-B5CE-E0D950942696}"/>
              </a:ext>
            </a:extLst>
          </p:cNvPr>
          <p:cNvSpPr/>
          <p:nvPr/>
        </p:nvSpPr>
        <p:spPr bwMode="auto">
          <a:xfrm>
            <a:off x="3352800" y="5029200"/>
            <a:ext cx="2438400" cy="1143000"/>
          </a:xfrm>
          <a:prstGeom prst="rect">
            <a:avLst/>
          </a:prstGeom>
          <a:solidFill>
            <a:schemeClr val="accent1">
              <a:alpha val="5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48E00303-0FED-9842-955C-02E260BE626E}"/>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Sometimes a double rainbow</a:t>
            </a:r>
          </a:p>
        </p:txBody>
      </p:sp>
      <p:pic>
        <p:nvPicPr>
          <p:cNvPr id="70658" name="Content Placeholder 3">
            <a:extLst>
              <a:ext uri="{FF2B5EF4-FFF2-40B4-BE49-F238E27FC236}">
                <a16:creationId xmlns:a16="http://schemas.microsoft.com/office/drawing/2014/main" id="{7D89842F-4338-B148-9515-03AC0EF53E0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46238" y="2209800"/>
            <a:ext cx="6338887" cy="39624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026" descr="&#10;04-30B.jpg                                                     00029E37&#10;Cliff Disk                     BB5EA40C:">
            <a:extLst>
              <a:ext uri="{FF2B5EF4-FFF2-40B4-BE49-F238E27FC236}">
                <a16:creationId xmlns:a16="http://schemas.microsoft.com/office/drawing/2014/main" id="{A71D4339-90F7-734E-8A4A-35E5E67D1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013" y="1676400"/>
            <a:ext cx="462597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Box 2">
            <a:extLst>
              <a:ext uri="{FF2B5EF4-FFF2-40B4-BE49-F238E27FC236}">
                <a16:creationId xmlns:a16="http://schemas.microsoft.com/office/drawing/2014/main" id="{61FD0A92-2400-5649-B9DD-3311DA877064}"/>
              </a:ext>
            </a:extLst>
          </p:cNvPr>
          <p:cNvSpPr txBox="1">
            <a:spLocks noChangeArrowheads="1"/>
          </p:cNvSpPr>
          <p:nvPr/>
        </p:nvSpPr>
        <p:spPr bwMode="auto">
          <a:xfrm>
            <a:off x="3048000" y="6248400"/>
            <a:ext cx="2792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Secondary Rainbows</a:t>
            </a:r>
          </a:p>
        </p:txBody>
      </p:sp>
      <p:sp>
        <p:nvSpPr>
          <p:cNvPr id="72707" name="Title 1">
            <a:extLst>
              <a:ext uri="{FF2B5EF4-FFF2-40B4-BE49-F238E27FC236}">
                <a16:creationId xmlns:a16="http://schemas.microsoft.com/office/drawing/2014/main" id="{EECEDF56-80C4-074B-92A8-0A642BE005F4}"/>
              </a:ext>
            </a:extLst>
          </p:cNvPr>
          <p:cNvSpPr>
            <a:spLocks noGrp="1"/>
          </p:cNvSpPr>
          <p:nvPr>
            <p:ph type="title"/>
          </p:nvPr>
        </p:nvSpPr>
        <p:spPr>
          <a:xfrm>
            <a:off x="558006" y="381000"/>
            <a:ext cx="8128794" cy="1143000"/>
          </a:xfrm>
        </p:spPr>
        <p:txBody>
          <a:bodyPr/>
          <a:lstStyle/>
          <a:p>
            <a:r>
              <a:rPr lang="en-US" altLang="en-US" sz="3600" b="1" dirty="0">
                <a:solidFill>
                  <a:schemeClr val="accent2"/>
                </a:solidFill>
                <a:ea typeface="ＭＳ Ｐゴシック" panose="020B0600070205080204" pitchFamily="34" charset="-128"/>
              </a:rPr>
              <a:t>Why? When there is a second reflection off the back side of the droplet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A30A5A75-D4B7-284A-AA63-425B2C70BB2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Colors are reversed for secondary rainbows</a:t>
            </a:r>
          </a:p>
        </p:txBody>
      </p:sp>
      <p:pic>
        <p:nvPicPr>
          <p:cNvPr id="76802" name="Content Placeholder 3">
            <a:extLst>
              <a:ext uri="{FF2B5EF4-FFF2-40B4-BE49-F238E27FC236}">
                <a16:creationId xmlns:a16="http://schemas.microsoft.com/office/drawing/2014/main" id="{EA8ECE07-FD79-A644-AF8D-B21F79DB5D7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46238" y="2209800"/>
            <a:ext cx="5851525" cy="36576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EF9C105C-DD27-894A-BAAD-1ABA999B8BD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Can be a full circle if you are in the air or in mountains</a:t>
            </a:r>
          </a:p>
        </p:txBody>
      </p:sp>
      <p:pic>
        <p:nvPicPr>
          <p:cNvPr id="148482" name="Picture 6">
            <a:extLst>
              <a:ext uri="{FF2B5EF4-FFF2-40B4-BE49-F238E27FC236}">
                <a16:creationId xmlns:a16="http://schemas.microsoft.com/office/drawing/2014/main" id="{8789EEBF-8535-1C4E-A454-979CFF542E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721100"/>
            <a:ext cx="45116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7">
            <a:extLst>
              <a:ext uri="{FF2B5EF4-FFF2-40B4-BE49-F238E27FC236}">
                <a16:creationId xmlns:a16="http://schemas.microsoft.com/office/drawing/2014/main" id="{0D9ECF68-70C0-4C46-B68C-BB330A9BF4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35179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AD90C3B3-84E9-5348-A61C-5A2831DA557C}"/>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Legend: The Pot of Gold At the End of the Rainbow</a:t>
            </a:r>
          </a:p>
        </p:txBody>
      </p:sp>
      <p:pic>
        <p:nvPicPr>
          <p:cNvPr id="77826" name="Content Placeholder 4" descr="rainbow-pot_of_gold.jpg">
            <a:extLst>
              <a:ext uri="{FF2B5EF4-FFF2-40B4-BE49-F238E27FC236}">
                <a16:creationId xmlns:a16="http://schemas.microsoft.com/office/drawing/2014/main" id="{AA67B818-8B3D-274F-94A5-2DD25026368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22000" b="-22000"/>
          <a:stretch>
            <a:fillRect/>
          </a:stretch>
        </p:blipFill>
        <p:spPr>
          <a:xfrm>
            <a:off x="2057400" y="1524000"/>
            <a:ext cx="5105400" cy="5513388"/>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C0AC4BED-04BF-B242-AE92-8764FE0874B6}"/>
              </a:ext>
            </a:extLst>
          </p:cNvPr>
          <p:cNvSpPr>
            <a:spLocks noGrp="1"/>
          </p:cNvSpPr>
          <p:nvPr>
            <p:ph type="title"/>
          </p:nvPr>
        </p:nvSpPr>
        <p:spPr>
          <a:xfrm>
            <a:off x="457200" y="685800"/>
            <a:ext cx="2590800" cy="2971800"/>
          </a:xfrm>
        </p:spPr>
        <p:txBody>
          <a:bodyPr/>
          <a:lstStyle/>
          <a:p>
            <a:r>
              <a:rPr lang="en-US" altLang="en-US" b="1" dirty="0">
                <a:solidFill>
                  <a:schemeClr val="accent2"/>
                </a:solidFill>
                <a:ea typeface="ＭＳ Ｐゴシック" panose="020B0600070205080204" pitchFamily="34" charset="-128"/>
              </a:rPr>
              <a:t>No</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Scientific</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Evidence</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for This!</a:t>
            </a:r>
          </a:p>
        </p:txBody>
      </p:sp>
      <p:pic>
        <p:nvPicPr>
          <p:cNvPr id="78850" name="Content Placeholder 4">
            <a:extLst>
              <a:ext uri="{FF2B5EF4-FFF2-40B4-BE49-F238E27FC236}">
                <a16:creationId xmlns:a16="http://schemas.microsoft.com/office/drawing/2014/main" id="{D483DAA4-73DE-6D4B-904D-C64F6EDBB6B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352800" y="990600"/>
            <a:ext cx="5486400" cy="550545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C6EF81B8-7BD1-8D4D-A486-4182201B48C6}"/>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Serious journalism</a:t>
            </a:r>
          </a:p>
        </p:txBody>
      </p:sp>
      <p:pic>
        <p:nvPicPr>
          <p:cNvPr id="79874" name="Content Placeholder 4">
            <a:extLst>
              <a:ext uri="{FF2B5EF4-FFF2-40B4-BE49-F238E27FC236}">
                <a16:creationId xmlns:a16="http://schemas.microsoft.com/office/drawing/2014/main" id="{F32E34D5-E3D2-D944-8779-73569A2AD61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28700" y="1970088"/>
            <a:ext cx="7086600" cy="3273425"/>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ice-halo.jpg">
            <a:extLst>
              <a:ext uri="{FF2B5EF4-FFF2-40B4-BE49-F238E27FC236}">
                <a16:creationId xmlns:a16="http://schemas.microsoft.com/office/drawing/2014/main" id="{991D1437-00F0-7B4C-9E05-052A189A64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618807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itle 1">
            <a:extLst>
              <a:ext uri="{FF2B5EF4-FFF2-40B4-BE49-F238E27FC236}">
                <a16:creationId xmlns:a16="http://schemas.microsoft.com/office/drawing/2014/main" id="{A2DD604E-B194-F742-9B54-EDEE9D67F02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Halos</a:t>
            </a:r>
          </a:p>
        </p:txBody>
      </p:sp>
      <p:sp>
        <p:nvSpPr>
          <p:cNvPr id="80899" name="Content Placeholder 2">
            <a:extLst>
              <a:ext uri="{FF2B5EF4-FFF2-40B4-BE49-F238E27FC236}">
                <a16:creationId xmlns:a16="http://schemas.microsoft.com/office/drawing/2014/main" id="{A6DA3E5E-3424-6547-8CBF-789A7AA89F46}"/>
              </a:ext>
            </a:extLst>
          </p:cNvPr>
          <p:cNvSpPr>
            <a:spLocks noGrp="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solar-halo-f1e3dceb035f2ee4.jpg">
            <a:extLst>
              <a:ext uri="{FF2B5EF4-FFF2-40B4-BE49-F238E27FC236}">
                <a16:creationId xmlns:a16="http://schemas.microsoft.com/office/drawing/2014/main" id="{949BB824-2ECB-BB47-BBAF-4835ACC512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B8109393-3BFF-B94D-AD31-35C376E358EA}"/>
              </a:ext>
            </a:extLst>
          </p:cNvPr>
          <p:cNvSpPr>
            <a:spLocks noGrp="1"/>
          </p:cNvSpPr>
          <p:nvPr>
            <p:ph type="title"/>
          </p:nvPr>
        </p:nvSpPr>
        <p:spPr>
          <a:xfrm>
            <a:off x="457200" y="152400"/>
            <a:ext cx="7772400" cy="762000"/>
          </a:xfrm>
        </p:spPr>
        <p:txBody>
          <a:bodyPr/>
          <a:lstStyle/>
          <a:p>
            <a:r>
              <a:rPr lang="en-US" altLang="en-US" b="1" dirty="0">
                <a:solidFill>
                  <a:schemeClr val="accent2"/>
                </a:solidFill>
                <a:ea typeface="ＭＳ Ｐゴシック" panose="020B0600070205080204" pitchFamily="34" charset="-128"/>
              </a:rPr>
              <a:t>Halo</a:t>
            </a:r>
          </a:p>
        </p:txBody>
      </p:sp>
      <p:sp>
        <p:nvSpPr>
          <p:cNvPr id="83970" name="Content Placeholder 2">
            <a:extLst>
              <a:ext uri="{FF2B5EF4-FFF2-40B4-BE49-F238E27FC236}">
                <a16:creationId xmlns:a16="http://schemas.microsoft.com/office/drawing/2014/main" id="{E05699DD-D511-5947-B662-AEA19CD969F4}"/>
              </a:ext>
            </a:extLst>
          </p:cNvPr>
          <p:cNvSpPr>
            <a:spLocks noGrp="1"/>
          </p:cNvSpPr>
          <p:nvPr>
            <p:ph idx="1"/>
          </p:nvPr>
        </p:nvSpPr>
        <p:spPr>
          <a:xfrm>
            <a:off x="685800" y="990600"/>
            <a:ext cx="7772400" cy="4114800"/>
          </a:xfrm>
        </p:spPr>
        <p:txBody>
          <a:bodyPr/>
          <a:lstStyle/>
          <a:p>
            <a:r>
              <a:rPr lang="en-US" altLang="en-US" dirty="0">
                <a:ea typeface="ＭＳ Ｐゴシック" panose="020B0600070205080204" pitchFamily="34" charset="-128"/>
              </a:rPr>
              <a:t>Associated with ice crystals, usually from </a:t>
            </a:r>
            <a:r>
              <a:rPr lang="en-US" altLang="en-US" b="1" dirty="0">
                <a:ea typeface="ＭＳ Ｐゴシック" panose="020B0600070205080204" pitchFamily="34" charset="-128"/>
              </a:rPr>
              <a:t>cirrostratus clouds</a:t>
            </a:r>
          </a:p>
          <a:p>
            <a:r>
              <a:rPr lang="en-US" altLang="en-US" dirty="0">
                <a:ea typeface="ＭＳ Ｐゴシック" panose="020B0600070205080204" pitchFamily="34" charset="-128"/>
              </a:rPr>
              <a:t>Ice crystals are hexagonal (six-sided) crystals and can be in columns or plates.</a:t>
            </a:r>
          </a:p>
          <a:p>
            <a:r>
              <a:rPr lang="en-US" altLang="en-US" dirty="0">
                <a:ea typeface="ＭＳ Ｐゴシック" panose="020B0600070205080204" pitchFamily="34" charset="-128"/>
              </a:rPr>
              <a:t>Most haloes associated with columns</a:t>
            </a:r>
          </a:p>
        </p:txBody>
      </p:sp>
      <p:pic>
        <p:nvPicPr>
          <p:cNvPr id="83971" name="Picture 3">
            <a:extLst>
              <a:ext uri="{FF2B5EF4-FFF2-40B4-BE49-F238E27FC236}">
                <a16:creationId xmlns:a16="http://schemas.microsoft.com/office/drawing/2014/main" id="{9C4FF815-D050-C442-BFE1-6F3EB6030D2B}"/>
              </a:ext>
            </a:extLst>
          </p:cNvPr>
          <p:cNvPicPr>
            <a:picLocks noChangeAspect="1"/>
          </p:cNvPicPr>
          <p:nvPr/>
        </p:nvPicPr>
        <p:blipFill>
          <a:blip r:embed="rId2">
            <a:extLst>
              <a:ext uri="{28A0092B-C50C-407E-A947-70E740481C1C}">
                <a14:useLocalDpi xmlns:a14="http://schemas.microsoft.com/office/drawing/2010/main" val="0"/>
              </a:ext>
            </a:extLst>
          </a:blip>
          <a:srcRect b="11865"/>
          <a:stretch>
            <a:fillRect/>
          </a:stretch>
        </p:blipFill>
        <p:spPr bwMode="auto">
          <a:xfrm>
            <a:off x="2984500" y="3962400"/>
            <a:ext cx="3175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AE7C2FC-3B46-9841-B795-0636640EB746}"/>
              </a:ext>
            </a:extLst>
          </p:cNvPr>
          <p:cNvSpPr txBox="1"/>
          <p:nvPr/>
        </p:nvSpPr>
        <p:spPr>
          <a:xfrm>
            <a:off x="6202456" y="5850542"/>
            <a:ext cx="1106393" cy="461665"/>
          </a:xfrm>
          <a:prstGeom prst="rect">
            <a:avLst/>
          </a:prstGeom>
          <a:noFill/>
        </p:spPr>
        <p:txBody>
          <a:bodyPr wrap="none" rtlCol="0">
            <a:spAutoFit/>
          </a:bodyPr>
          <a:lstStyle/>
          <a:p>
            <a:r>
              <a:rPr lang="en-US" dirty="0"/>
              <a:t>column</a:t>
            </a:r>
          </a:p>
        </p:txBody>
      </p:sp>
      <p:sp>
        <p:nvSpPr>
          <p:cNvPr id="3" name="TextBox 2">
            <a:extLst>
              <a:ext uri="{FF2B5EF4-FFF2-40B4-BE49-F238E27FC236}">
                <a16:creationId xmlns:a16="http://schemas.microsoft.com/office/drawing/2014/main" id="{C300C83B-D08D-704B-BF05-95C9E08B63EF}"/>
              </a:ext>
            </a:extLst>
          </p:cNvPr>
          <p:cNvSpPr txBox="1"/>
          <p:nvPr/>
        </p:nvSpPr>
        <p:spPr>
          <a:xfrm>
            <a:off x="6248400" y="4419600"/>
            <a:ext cx="780983" cy="461665"/>
          </a:xfrm>
          <a:prstGeom prst="rect">
            <a:avLst/>
          </a:prstGeom>
          <a:noFill/>
        </p:spPr>
        <p:txBody>
          <a:bodyPr wrap="none" rtlCol="0">
            <a:spAutoFit/>
          </a:bodyPr>
          <a:lstStyle/>
          <a:p>
            <a:r>
              <a:rPr lang="en-US" dirty="0"/>
              <a:t>plate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026">
            <a:extLst>
              <a:ext uri="{FF2B5EF4-FFF2-40B4-BE49-F238E27FC236}">
                <a16:creationId xmlns:a16="http://schemas.microsoft.com/office/drawing/2014/main" id="{7CDF3A55-3ADD-C442-84F1-38D304875AED}"/>
              </a:ext>
            </a:extLst>
          </p:cNvPr>
          <p:cNvSpPr>
            <a:spLocks noGrp="1" noChangeArrowheads="1"/>
          </p:cNvSpPr>
          <p:nvPr>
            <p:ph type="title"/>
          </p:nvPr>
        </p:nvSpPr>
        <p:spPr>
          <a:xfrm>
            <a:off x="685800" y="304800"/>
            <a:ext cx="7772400" cy="1143000"/>
          </a:xfrm>
        </p:spPr>
        <p:txBody>
          <a:bodyPr/>
          <a:lstStyle/>
          <a:p>
            <a:pPr eaLnBrk="1" hangingPunct="1"/>
            <a:r>
              <a:rPr lang="en-US" altLang="en-US" b="1" dirty="0">
                <a:solidFill>
                  <a:srgbClr val="0070C0"/>
                </a:solidFill>
                <a:ea typeface="ＭＳ Ｐゴシック" panose="020B0600070205080204" pitchFamily="34" charset="-128"/>
              </a:rPr>
              <a:t>Refraction</a:t>
            </a:r>
          </a:p>
        </p:txBody>
      </p:sp>
      <p:sp>
        <p:nvSpPr>
          <p:cNvPr id="21506" name="Rectangle 1027">
            <a:extLst>
              <a:ext uri="{FF2B5EF4-FFF2-40B4-BE49-F238E27FC236}">
                <a16:creationId xmlns:a16="http://schemas.microsoft.com/office/drawing/2014/main" id="{3B26169D-E38F-4B4B-83A9-2E6802B4F5B3}"/>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21507" name="Picture 1028" descr="glass_of_water.jpg                                             00029E37&#10;Cliff Disk                     BB5EA40C:">
            <a:extLst>
              <a:ext uri="{FF2B5EF4-FFF2-40B4-BE49-F238E27FC236}">
                <a16:creationId xmlns:a16="http://schemas.microsoft.com/office/drawing/2014/main" id="{053459B2-1032-FB4F-95C5-3BAA628DF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33401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29" descr="Refraction 02.jpg                                              00029E37&#10;Cliff Disk                     BB5EA40C:">
            <a:extLst>
              <a:ext uri="{FF2B5EF4-FFF2-40B4-BE49-F238E27FC236}">
                <a16:creationId xmlns:a16="http://schemas.microsoft.com/office/drawing/2014/main" id="{CB118645-CD9B-E04F-9A3A-B43B36791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752600"/>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266704C9-A911-0046-BF79-BBABFD8FCD56}"/>
              </a:ext>
            </a:extLst>
          </p:cNvPr>
          <p:cNvSpPr>
            <a:spLocks noGrp="1"/>
          </p:cNvSpPr>
          <p:nvPr>
            <p:ph type="title"/>
          </p:nvPr>
        </p:nvSpPr>
        <p:spPr>
          <a:xfrm>
            <a:off x="609600" y="838200"/>
            <a:ext cx="8077200" cy="1143000"/>
          </a:xfrm>
        </p:spPr>
        <p:txBody>
          <a:bodyPr/>
          <a:lstStyle/>
          <a:p>
            <a:r>
              <a:rPr lang="en-US" altLang="en-US" sz="3600" b="1" dirty="0">
                <a:solidFill>
                  <a:schemeClr val="accent2"/>
                </a:solidFill>
                <a:ea typeface="ＭＳ Ｐゴシック" panose="020B0600070205080204" pitchFamily="34" charset="-128"/>
              </a:rPr>
              <a:t>Two ways for visible light to go through ice crystals: refracting the light by either 22 or 46 degrees</a:t>
            </a:r>
          </a:p>
        </p:txBody>
      </p:sp>
      <p:pic>
        <p:nvPicPr>
          <p:cNvPr id="84994" name="Content Placeholder 5">
            <a:extLst>
              <a:ext uri="{FF2B5EF4-FFF2-40B4-BE49-F238E27FC236}">
                <a16:creationId xmlns:a16="http://schemas.microsoft.com/office/drawing/2014/main" id="{9FAC9B78-BECA-EF44-B6F2-D17EB9FB463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2690812"/>
            <a:ext cx="7772400" cy="3328988"/>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10;04-19B.jpg                                                     00029E37&#10;Cliff Disk                     BB5EA40C:">
            <a:extLst>
              <a:ext uri="{FF2B5EF4-FFF2-40B4-BE49-F238E27FC236}">
                <a16:creationId xmlns:a16="http://schemas.microsoft.com/office/drawing/2014/main" id="{C1860218-CE29-BC49-B40F-FEFA61FA8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0"/>
            <a:ext cx="480536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itle 1">
            <a:extLst>
              <a:ext uri="{FF2B5EF4-FFF2-40B4-BE49-F238E27FC236}">
                <a16:creationId xmlns:a16="http://schemas.microsoft.com/office/drawing/2014/main" id="{753B6E29-355E-9F4C-9497-00D2165E2E61}"/>
              </a:ext>
            </a:extLst>
          </p:cNvPr>
          <p:cNvSpPr>
            <a:spLocks noGrp="1"/>
          </p:cNvSpPr>
          <p:nvPr>
            <p:ph type="title"/>
          </p:nvPr>
        </p:nvSpPr>
        <p:spPr>
          <a:xfrm>
            <a:off x="533400" y="609600"/>
            <a:ext cx="8153400" cy="1143000"/>
          </a:xfrm>
        </p:spPr>
        <p:txBody>
          <a:bodyPr/>
          <a:lstStyle/>
          <a:p>
            <a:r>
              <a:rPr lang="en-US" altLang="en-US" sz="3600" b="1" dirty="0">
                <a:solidFill>
                  <a:schemeClr val="accent2"/>
                </a:solidFill>
                <a:ea typeface="ＭＳ Ｐゴシック" panose="020B0600070205080204" pitchFamily="34" charset="-128"/>
              </a:rPr>
              <a:t>If ice crystals are small and randomly oriented can get 22 and 46 degree halos (22 more frequently apparent)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3CDE792-D391-7041-BB29-FAD93427785C}"/>
              </a:ext>
            </a:extLst>
          </p:cNvPr>
          <p:cNvSpPr>
            <a:spLocks noGrp="1"/>
          </p:cNvSpPr>
          <p:nvPr>
            <p:ph type="title"/>
          </p:nvPr>
        </p:nvSpPr>
        <p:spPr/>
        <p:txBody>
          <a:bodyPr/>
          <a:lstStyle/>
          <a:p>
            <a:r>
              <a:rPr lang="en-US" altLang="en-US" dirty="0">
                <a:solidFill>
                  <a:srgbClr val="FF0000"/>
                </a:solidFill>
                <a:ea typeface="ＭＳ Ｐゴシック" panose="020B0600070205080204" pitchFamily="34" charset="-128"/>
              </a:rPr>
              <a:t>The Sun Dog</a:t>
            </a:r>
            <a:br>
              <a:rPr lang="en-US" altLang="en-US" dirty="0">
                <a:ea typeface="ＭＳ Ｐゴシック" panose="020B0600070205080204" pitchFamily="34" charset="-128"/>
              </a:rPr>
            </a:br>
            <a:r>
              <a:rPr lang="en-US" altLang="en-US" dirty="0">
                <a:ea typeface="ＭＳ Ｐゴシック" panose="020B0600070205080204" pitchFamily="34" charset="-128"/>
              </a:rPr>
              <a:t>a.k.a. mock suns or </a:t>
            </a:r>
            <a:r>
              <a:rPr lang="en-US" altLang="en-US" dirty="0" err="1">
                <a:ea typeface="ＭＳ Ｐゴシック" panose="020B0600070205080204" pitchFamily="34" charset="-128"/>
              </a:rPr>
              <a:t>parhelia</a:t>
            </a:r>
            <a:endParaRPr lang="en-US" altLang="en-US" dirty="0">
              <a:ea typeface="ＭＳ Ｐゴシック" panose="020B0600070205080204" pitchFamily="34" charset="-128"/>
            </a:endParaRPr>
          </a:p>
        </p:txBody>
      </p:sp>
      <p:pic>
        <p:nvPicPr>
          <p:cNvPr id="89090" name="Content Placeholder 3" descr="tumblr_mukv68Y9ES1sp2m24o1_1280.jpg">
            <a:extLst>
              <a:ext uri="{FF2B5EF4-FFF2-40B4-BE49-F238E27FC236}">
                <a16:creationId xmlns:a16="http://schemas.microsoft.com/office/drawing/2014/main" id="{C9552D56-EAEB-E84A-BE47-5A51880A886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136" r="-19136"/>
          <a:stretch>
            <a:fillRect/>
          </a:stretch>
        </p:blipFill>
        <p:spPr>
          <a:xfrm>
            <a:off x="1371600" y="2304554"/>
            <a:ext cx="7475538" cy="3957843"/>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026" descr="FEB02-sundog_parks_hwy.jpg                                     00029E37&#10;Cliff Disk                     BB5EA40C:">
            <a:extLst>
              <a:ext uri="{FF2B5EF4-FFF2-40B4-BE49-F238E27FC236}">
                <a16:creationId xmlns:a16="http://schemas.microsoft.com/office/drawing/2014/main" id="{4514C350-15C6-254D-BC07-039E1306B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33400"/>
            <a:ext cx="7543800"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026" descr="&#10;Sundog.jpg                                                     00029E37&#10;Cliff Disk                     BB5EA40C:">
            <a:extLst>
              <a:ext uri="{FF2B5EF4-FFF2-40B4-BE49-F238E27FC236}">
                <a16:creationId xmlns:a16="http://schemas.microsoft.com/office/drawing/2014/main" id="{D81DDE20-43C8-7845-981E-8BAF18D6E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1128713"/>
            <a:ext cx="658495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2261A9E6-53F9-B640-83A9-96A2C7BDBAAC}"/>
              </a:ext>
            </a:extLst>
          </p:cNvPr>
          <p:cNvSpPr>
            <a:spLocks noGrp="1"/>
          </p:cNvSpPr>
          <p:nvPr>
            <p:ph type="title"/>
          </p:nvPr>
        </p:nvSpPr>
        <p:spPr/>
        <p:txBody>
          <a:bodyPr/>
          <a:lstStyle/>
          <a:p>
            <a:r>
              <a:rPr lang="en-US" altLang="en-US" sz="3600" b="1" dirty="0">
                <a:solidFill>
                  <a:schemeClr val="accent2"/>
                </a:solidFill>
                <a:ea typeface="ＭＳ Ｐゴシック" panose="020B0600070205080204" pitchFamily="34" charset="-128"/>
              </a:rPr>
              <a:t>Why sun dog?</a:t>
            </a:r>
            <a:br>
              <a:rPr lang="en-US" altLang="en-US" sz="3600" b="1" dirty="0">
                <a:solidFill>
                  <a:schemeClr val="accent2"/>
                </a:solidFill>
                <a:ea typeface="ＭＳ Ｐゴシック" panose="020B0600070205080204" pitchFamily="34" charset="-128"/>
              </a:rPr>
            </a:br>
            <a:r>
              <a:rPr lang="en-US" altLang="en-US" sz="3200" b="1" dirty="0">
                <a:solidFill>
                  <a:schemeClr val="tx1"/>
                </a:solidFill>
                <a:ea typeface="ＭＳ Ｐゴシック" panose="020B0600070205080204" pitchFamily="34" charset="-128"/>
              </a:rPr>
              <a:t>Large (&gt; 30 micron) ice crystals are shaped like plates.  </a:t>
            </a:r>
            <a:r>
              <a:rPr lang="en-US" altLang="en-US" sz="3200" b="1" dirty="0">
                <a:solidFill>
                  <a:schemeClr val="accent2"/>
                </a:solidFill>
                <a:ea typeface="ＭＳ Ｐゴシック" panose="020B0600070205080204" pitchFamily="34" charset="-128"/>
              </a:rPr>
              <a:t>Horizontal orientation</a:t>
            </a:r>
            <a:r>
              <a:rPr lang="en-US" altLang="en-US" sz="3200" b="1" dirty="0">
                <a:solidFill>
                  <a:schemeClr val="tx1"/>
                </a:solidFill>
                <a:ea typeface="ＭＳ Ｐゴシック" panose="020B0600070205080204" pitchFamily="34" charset="-128"/>
              </a:rPr>
              <a:t>, so no circular halo</a:t>
            </a:r>
          </a:p>
        </p:txBody>
      </p:sp>
      <p:pic>
        <p:nvPicPr>
          <p:cNvPr id="94210" name="Content Placeholder 3">
            <a:extLst>
              <a:ext uri="{FF2B5EF4-FFF2-40B4-BE49-F238E27FC236}">
                <a16:creationId xmlns:a16="http://schemas.microsoft.com/office/drawing/2014/main" id="{D4BE19B0-CF4E-B54F-A4AC-0FBFF57CC85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63625" y="2362200"/>
            <a:ext cx="7016750" cy="41148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2681-7C00-2D45-86AF-1E416FD843C0}"/>
              </a:ext>
            </a:extLst>
          </p:cNvPr>
          <p:cNvSpPr>
            <a:spLocks noGrp="1"/>
          </p:cNvSpPr>
          <p:nvPr>
            <p:ph type="title"/>
          </p:nvPr>
        </p:nvSpPr>
        <p:spPr>
          <a:xfrm>
            <a:off x="685800" y="609600"/>
            <a:ext cx="8001000" cy="1143000"/>
          </a:xfrm>
        </p:spPr>
        <p:txBody>
          <a:bodyPr/>
          <a:lstStyle/>
          <a:p>
            <a:r>
              <a:rPr lang="en-US" b="1" dirty="0"/>
              <a:t>If you drop a pile of papers they tend to get a horizontal orientation</a:t>
            </a:r>
          </a:p>
        </p:txBody>
      </p:sp>
      <p:pic>
        <p:nvPicPr>
          <p:cNvPr id="7" name="Content Placeholder 6" descr="A picture containing room&#10;&#10;Description automatically generated">
            <a:extLst>
              <a:ext uri="{FF2B5EF4-FFF2-40B4-BE49-F238E27FC236}">
                <a16:creationId xmlns:a16="http://schemas.microsoft.com/office/drawing/2014/main" id="{B432B28D-D3A1-0741-A438-F721C54D5200}"/>
              </a:ext>
            </a:extLst>
          </p:cNvPr>
          <p:cNvPicPr>
            <a:picLocks noGrp="1" noChangeAspect="1"/>
          </p:cNvPicPr>
          <p:nvPr>
            <p:ph idx="1"/>
          </p:nvPr>
        </p:nvPicPr>
        <p:blipFill>
          <a:blip r:embed="rId2"/>
          <a:stretch>
            <a:fillRect/>
          </a:stretch>
        </p:blipFill>
        <p:spPr>
          <a:xfrm>
            <a:off x="685800" y="2049379"/>
            <a:ext cx="7772400" cy="3978442"/>
          </a:xfrm>
        </p:spPr>
      </p:pic>
    </p:spTree>
    <p:extLst>
      <p:ext uri="{BB962C8B-B14F-4D97-AF65-F5344CB8AC3E}">
        <p14:creationId xmlns:p14="http://schemas.microsoft.com/office/powerpoint/2010/main" val="31474863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34BEC9CA-2C06-4C4F-8F19-C43FFFAA1B1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Colors with sundog from dispersion during refraction  in ice crystals</a:t>
            </a:r>
          </a:p>
        </p:txBody>
      </p:sp>
      <p:pic>
        <p:nvPicPr>
          <p:cNvPr id="95234" name="Content Placeholder 3" descr="strange-types-ice-sundog_63630_600x450.jpg">
            <a:extLst>
              <a:ext uri="{FF2B5EF4-FFF2-40B4-BE49-F238E27FC236}">
                <a16:creationId xmlns:a16="http://schemas.microsoft.com/office/drawing/2014/main" id="{90EB7CE3-B4F3-E64F-ADB6-6AB100E81EE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962" r="-12962"/>
          <a:stretch>
            <a:fillRect/>
          </a:stretch>
        </p:blipFill>
        <p:spPr>
          <a:xfrm>
            <a:off x="838200" y="2514600"/>
            <a:ext cx="7772400" cy="411480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C1FD0-056B-7144-8FF9-9F81252DC6DD}"/>
              </a:ext>
            </a:extLst>
          </p:cNvPr>
          <p:cNvSpPr>
            <a:spLocks noGrp="1"/>
          </p:cNvSpPr>
          <p:nvPr>
            <p:ph type="title"/>
          </p:nvPr>
        </p:nvSpPr>
        <p:spPr>
          <a:xfrm>
            <a:off x="685800" y="2590800"/>
            <a:ext cx="7772400" cy="1143000"/>
          </a:xfrm>
        </p:spPr>
        <p:txBody>
          <a:bodyPr/>
          <a:lstStyle/>
          <a:p>
            <a:r>
              <a:rPr lang="en-US" b="1" dirty="0">
                <a:solidFill>
                  <a:schemeClr val="accent2"/>
                </a:solidFill>
              </a:rPr>
              <a:t>Some folks believed that halos had special meaning….</a:t>
            </a:r>
          </a:p>
        </p:txBody>
      </p:sp>
    </p:spTree>
    <p:extLst>
      <p:ext uri="{BB962C8B-B14F-4D97-AF65-F5344CB8AC3E}">
        <p14:creationId xmlns:p14="http://schemas.microsoft.com/office/powerpoint/2010/main" val="13758715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CC500354-DEAD-EB4A-AF90-2651765B0DAE}"/>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96258" name="Content Placeholder 3" descr="0998_header.gif">
            <a:extLst>
              <a:ext uri="{FF2B5EF4-FFF2-40B4-BE49-F238E27FC236}">
                <a16:creationId xmlns:a16="http://schemas.microsoft.com/office/drawing/2014/main" id="{F2CA4107-8C06-9A42-9258-7E1427FD8D9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2792" b="-92792"/>
          <a:stretch>
            <a:fillRect/>
          </a:stretch>
        </p:blipFill>
        <p:spPr>
          <a:xfrm>
            <a:off x="609600" y="-914400"/>
            <a:ext cx="7772400" cy="4114800"/>
          </a:xfrm>
        </p:spPr>
      </p:pic>
      <p:pic>
        <p:nvPicPr>
          <p:cNvPr id="96259" name="Picture 4" descr="Mortimers-cross.jpg">
            <a:extLst>
              <a:ext uri="{FF2B5EF4-FFF2-40B4-BE49-F238E27FC236}">
                <a16:creationId xmlns:a16="http://schemas.microsoft.com/office/drawing/2014/main" id="{1FCBC61E-32ED-8D41-9E6F-7442333C2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981200"/>
            <a:ext cx="5133975"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01270-E9C1-3E4D-BF3E-75FA19C3ACF6}"/>
              </a:ext>
            </a:extLst>
          </p:cNvPr>
          <p:cNvSpPr>
            <a:spLocks noGrp="1"/>
          </p:cNvSpPr>
          <p:nvPr>
            <p:ph type="title"/>
          </p:nvPr>
        </p:nvSpPr>
        <p:spPr/>
        <p:txBody>
          <a:bodyPr/>
          <a:lstStyle/>
          <a:p>
            <a:endParaRPr lang="en-US"/>
          </a:p>
        </p:txBody>
      </p:sp>
      <p:pic>
        <p:nvPicPr>
          <p:cNvPr id="5" name="Content Placeholder 4" descr="A picture containing text&#10;&#10;Description automatically generated">
            <a:extLst>
              <a:ext uri="{FF2B5EF4-FFF2-40B4-BE49-F238E27FC236}">
                <a16:creationId xmlns:a16="http://schemas.microsoft.com/office/drawing/2014/main" id="{FDF1F835-4184-194B-A99F-AC0C98E4C9FB}"/>
              </a:ext>
            </a:extLst>
          </p:cNvPr>
          <p:cNvPicPr>
            <a:picLocks noGrp="1" noChangeAspect="1"/>
          </p:cNvPicPr>
          <p:nvPr>
            <p:ph idx="1"/>
          </p:nvPr>
        </p:nvPicPr>
        <p:blipFill>
          <a:blip r:embed="rId2"/>
          <a:stretch>
            <a:fillRect/>
          </a:stretch>
        </p:blipFill>
        <p:spPr>
          <a:xfrm>
            <a:off x="1676400" y="2044701"/>
            <a:ext cx="6563344" cy="3035300"/>
          </a:xfrm>
        </p:spPr>
      </p:pic>
    </p:spTree>
    <p:extLst>
      <p:ext uri="{BB962C8B-B14F-4D97-AF65-F5344CB8AC3E}">
        <p14:creationId xmlns:p14="http://schemas.microsoft.com/office/powerpoint/2010/main" val="73897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8C37EE0-1F45-EC41-B119-A0A3E3623F26}"/>
              </a:ext>
            </a:extLst>
          </p:cNvPr>
          <p:cNvSpPr>
            <a:spLocks noGrp="1"/>
          </p:cNvSpPr>
          <p:nvPr>
            <p:ph type="title"/>
          </p:nvPr>
        </p:nvSpPr>
        <p:spPr>
          <a:xfrm>
            <a:off x="762000" y="2971800"/>
            <a:ext cx="7772400" cy="1143000"/>
          </a:xfrm>
        </p:spPr>
        <p:txBody>
          <a:bodyPr/>
          <a:lstStyle/>
          <a:p>
            <a:r>
              <a:rPr lang="en-US" altLang="en-US" dirty="0">
                <a:ea typeface="ＭＳ Ｐゴシック" panose="020B0600070205080204" pitchFamily="34" charset="-128"/>
              </a:rPr>
              <a:t>Before the Battle of Mortimer's Cross in 1461, the future King Edward IV tried to convince his troops, frightened by the appearance of </a:t>
            </a:r>
            <a:r>
              <a:rPr lang="en-US" altLang="en-US" dirty="0">
                <a:solidFill>
                  <a:schemeClr val="accent2"/>
                </a:solidFill>
                <a:ea typeface="ＭＳ Ｐゴシック" panose="020B0600070205080204" pitchFamily="34" charset="-128"/>
              </a:rPr>
              <a:t>three suns</a:t>
            </a:r>
            <a:r>
              <a:rPr lang="en-US" altLang="en-US" dirty="0">
                <a:ea typeface="ＭＳ Ｐゴシック" panose="020B0600070205080204" pitchFamily="34" charset="-128"/>
              </a:rPr>
              <a:t>, that they represented the Holy Trinity and presaged a great victory.  (He won).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7D90BAA4-3D7A-0543-B863-47F094720808}"/>
              </a:ext>
            </a:extLst>
          </p:cNvPr>
          <p:cNvSpPr>
            <a:spLocks noGrp="1"/>
          </p:cNvSpPr>
          <p:nvPr>
            <p:ph type="title"/>
          </p:nvPr>
        </p:nvSpPr>
        <p:spPr/>
        <p:txBody>
          <a:bodyPr/>
          <a:lstStyle/>
          <a:p>
            <a:r>
              <a:rPr lang="en-US" altLang="en-US" dirty="0">
                <a:solidFill>
                  <a:srgbClr val="0070C0"/>
                </a:solidFill>
                <a:ea typeface="ＭＳ Ｐゴシック" panose="020B0600070205080204" pitchFamily="34" charset="-128"/>
              </a:rPr>
              <a:t>Shakespeare, Henry IV, Part 3</a:t>
            </a:r>
            <a:br>
              <a:rPr lang="en-US" altLang="en-US" dirty="0">
                <a:solidFill>
                  <a:srgbClr val="0070C0"/>
                </a:solidFill>
                <a:ea typeface="ＭＳ Ｐゴシック" panose="020B0600070205080204" pitchFamily="34" charset="-128"/>
              </a:rPr>
            </a:br>
            <a:endParaRPr lang="en-US" altLang="en-US" dirty="0">
              <a:solidFill>
                <a:srgbClr val="0070C0"/>
              </a:solidFill>
              <a:ea typeface="ＭＳ Ｐゴシック" panose="020B0600070205080204" pitchFamily="34" charset="-128"/>
            </a:endParaRPr>
          </a:p>
        </p:txBody>
      </p:sp>
      <p:sp>
        <p:nvSpPr>
          <p:cNvPr id="98306" name="TextBox 3">
            <a:extLst>
              <a:ext uri="{FF2B5EF4-FFF2-40B4-BE49-F238E27FC236}">
                <a16:creationId xmlns:a16="http://schemas.microsoft.com/office/drawing/2014/main" id="{65A1A09C-2438-B64F-870B-6C683C6C1C19}"/>
              </a:ext>
            </a:extLst>
          </p:cNvPr>
          <p:cNvSpPr txBox="1">
            <a:spLocks noChangeArrowheads="1"/>
          </p:cNvSpPr>
          <p:nvPr/>
        </p:nvSpPr>
        <p:spPr bwMode="auto">
          <a:xfrm>
            <a:off x="1143000" y="1447800"/>
            <a:ext cx="58912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dirty="0"/>
              <a:t>EDWARD</a:t>
            </a:r>
            <a:r>
              <a:rPr lang="en-US" altLang="en-US" sz="1800" dirty="0"/>
              <a:t> </a:t>
            </a:r>
            <a:r>
              <a:rPr lang="en-US" altLang="en-US" sz="1800" b="1" dirty="0"/>
              <a:t>Dazzle mine eyes, or do I see three suns?</a:t>
            </a:r>
            <a:br>
              <a:rPr lang="en-US" altLang="en-US" sz="1800" b="1" dirty="0"/>
            </a:br>
            <a:r>
              <a:rPr lang="en-US" altLang="en-US" sz="1800" b="1" dirty="0"/>
              <a:t>RICHARD</a:t>
            </a:r>
            <a:r>
              <a:rPr lang="en-US" altLang="en-US" sz="1800" dirty="0"/>
              <a:t> </a:t>
            </a:r>
            <a:r>
              <a:rPr lang="en-US" altLang="en-US" sz="1800" b="1" dirty="0"/>
              <a:t>Three glorious suns, each one a perfect sun;</a:t>
            </a:r>
            <a:br>
              <a:rPr lang="en-US" altLang="en-US" sz="1800" b="1" dirty="0"/>
            </a:br>
            <a:r>
              <a:rPr lang="en-US" altLang="en-US" sz="1800" b="1" dirty="0"/>
              <a:t>Not separated with the racking clouds,</a:t>
            </a:r>
            <a:br>
              <a:rPr lang="en-US" altLang="en-US" sz="1800" b="1" dirty="0"/>
            </a:br>
            <a:r>
              <a:rPr lang="en-US" altLang="en-US" sz="1800" dirty="0"/>
              <a:t>But sever'd in a pale clear-shining sky.</a:t>
            </a:r>
            <a:br>
              <a:rPr lang="en-US" altLang="en-US" sz="1800" dirty="0"/>
            </a:br>
            <a:r>
              <a:rPr lang="en-US" altLang="en-US" sz="1800" dirty="0"/>
              <a:t>See, see! they join, embrace, and seem to kiss,</a:t>
            </a:r>
            <a:br>
              <a:rPr lang="en-US" altLang="en-US" sz="1800" dirty="0"/>
            </a:br>
            <a:r>
              <a:rPr lang="en-US" altLang="en-US" sz="1800" dirty="0"/>
              <a:t>As if they vow'd some league inviolable:</a:t>
            </a:r>
            <a:br>
              <a:rPr lang="en-US" altLang="en-US" sz="1800" dirty="0"/>
            </a:br>
            <a:r>
              <a:rPr lang="en-US" altLang="en-US" sz="1800" dirty="0"/>
              <a:t>Now are they but one lamp, one light, one sun.</a:t>
            </a:r>
            <a:br>
              <a:rPr lang="en-US" altLang="en-US" sz="1800" dirty="0"/>
            </a:br>
            <a:r>
              <a:rPr lang="en-US" altLang="en-US" sz="1800" dirty="0"/>
              <a:t>In this the heaven figures some event.</a:t>
            </a:r>
            <a:br>
              <a:rPr lang="en-US" altLang="en-US" sz="1800" dirty="0"/>
            </a:br>
            <a:r>
              <a:rPr lang="en-US" altLang="en-US" sz="1800" b="1" dirty="0"/>
              <a:t>EDWARD</a:t>
            </a:r>
            <a:r>
              <a:rPr lang="en-US" altLang="en-US" sz="1800" dirty="0"/>
              <a:t> 'Tis wondrous strange, the like yet never heard of.</a:t>
            </a:r>
            <a:br>
              <a:rPr lang="en-US" altLang="en-US" sz="1800" dirty="0"/>
            </a:br>
            <a:r>
              <a:rPr lang="en-US" altLang="en-US" sz="1800" dirty="0"/>
              <a:t>I think it cites us, brother, to the field,</a:t>
            </a:r>
            <a:br>
              <a:rPr lang="en-US" altLang="en-US" sz="1800" dirty="0"/>
            </a:br>
            <a:r>
              <a:rPr lang="en-US" altLang="en-US" sz="1800" dirty="0"/>
              <a:t>That we, the sons of brave Plantagenet,</a:t>
            </a:r>
            <a:br>
              <a:rPr lang="en-US" altLang="en-US" sz="1800" dirty="0"/>
            </a:br>
            <a:r>
              <a:rPr lang="en-US" altLang="en-US" sz="1800" dirty="0"/>
              <a:t>Each one already blazing by our meeds,</a:t>
            </a:r>
            <a:br>
              <a:rPr lang="en-US" altLang="en-US" sz="1800" dirty="0"/>
            </a:br>
            <a:r>
              <a:rPr lang="en-US" altLang="en-US" sz="1800" dirty="0"/>
              <a:t>Should notwithstanding join our lights together</a:t>
            </a:r>
            <a:br>
              <a:rPr lang="en-US" altLang="en-US" sz="1800" dirty="0"/>
            </a:br>
            <a:r>
              <a:rPr lang="en-US" altLang="en-US" sz="1800" dirty="0"/>
              <a:t>And over-shine the earth as this the world.</a:t>
            </a:r>
            <a:br>
              <a:rPr lang="en-US" altLang="en-US" sz="1800" dirty="0"/>
            </a:br>
            <a:r>
              <a:rPr lang="en-US" altLang="en-US" sz="1800" dirty="0"/>
              <a:t>Whate'er it bodes, henceforward will I bear</a:t>
            </a:r>
            <a:br>
              <a:rPr lang="en-US" altLang="en-US" sz="1800" dirty="0"/>
            </a:br>
            <a:r>
              <a:rPr lang="en-US" altLang="en-US" sz="1800" dirty="0"/>
              <a:t>Upon my target three fair-shining suns.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E68E85D3-C09F-BF42-8ED1-181210E0CDCE}"/>
              </a:ext>
            </a:extLst>
          </p:cNvPr>
          <p:cNvSpPr>
            <a:spLocks noGrp="1" noChangeArrowheads="1"/>
          </p:cNvSpPr>
          <p:nvPr>
            <p:ph type="title"/>
          </p:nvPr>
        </p:nvSpPr>
        <p:spPr>
          <a:xfrm>
            <a:off x="838200" y="228600"/>
            <a:ext cx="7696200" cy="838200"/>
          </a:xfrm>
        </p:spPr>
        <p:txBody>
          <a:bodyPr/>
          <a:lstStyle/>
          <a:p>
            <a:r>
              <a:rPr lang="en-US" altLang="en-US" b="1" dirty="0">
                <a:solidFill>
                  <a:schemeClr val="accent2"/>
                </a:solidFill>
                <a:ea typeface="ＭＳ Ｐゴシック" panose="020B0600070205080204" pitchFamily="34" charset="-128"/>
              </a:rPr>
              <a:t>Mirages</a:t>
            </a:r>
          </a:p>
        </p:txBody>
      </p:sp>
      <p:sp>
        <p:nvSpPr>
          <p:cNvPr id="99330" name="Rectangle 3">
            <a:extLst>
              <a:ext uri="{FF2B5EF4-FFF2-40B4-BE49-F238E27FC236}">
                <a16:creationId xmlns:a16="http://schemas.microsoft.com/office/drawing/2014/main" id="{25126CF3-6DDF-AE43-8DEB-A55437D502B5}"/>
              </a:ext>
            </a:extLst>
          </p:cNvPr>
          <p:cNvSpPr>
            <a:spLocks noGrp="1" noChangeArrowheads="1"/>
          </p:cNvSpPr>
          <p:nvPr>
            <p:ph type="body" idx="1"/>
          </p:nvPr>
        </p:nvSpPr>
        <p:spPr>
          <a:xfrm>
            <a:off x="381000" y="990600"/>
            <a:ext cx="7924800" cy="4648200"/>
          </a:xfrm>
        </p:spPr>
        <p:txBody>
          <a:bodyPr/>
          <a:lstStyle/>
          <a:p>
            <a:r>
              <a:rPr lang="en-US" altLang="en-US" b="1" dirty="0">
                <a:ea typeface="ＭＳ Ｐゴシック" panose="020B0600070205080204" pitchFamily="34" charset="-128"/>
              </a:rPr>
              <a:t>The world really is not what it appears to be!</a:t>
            </a:r>
          </a:p>
          <a:p>
            <a:r>
              <a:rPr lang="en-US" altLang="en-US" dirty="0">
                <a:ea typeface="ＭＳ Ｐゴシック" panose="020B0600070205080204" pitchFamily="34" charset="-128"/>
              </a:rPr>
              <a:t>Atmospheric mirages depend on large density differences of the atmosphere in the vertical--normally associated with a layer of cool or warm air near the surface</a:t>
            </a:r>
          </a:p>
        </p:txBody>
      </p:sp>
      <p:pic>
        <p:nvPicPr>
          <p:cNvPr id="99331" name="Picture 4" descr="mmon94l">
            <a:extLst>
              <a:ext uri="{FF2B5EF4-FFF2-40B4-BE49-F238E27FC236}">
                <a16:creationId xmlns:a16="http://schemas.microsoft.com/office/drawing/2014/main" id="{353D8965-76CC-8F41-A7E5-85598BB16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861"/>
          <a:stretch>
            <a:fillRect/>
          </a:stretch>
        </p:blipFill>
        <p:spPr bwMode="auto">
          <a:xfrm>
            <a:off x="3124200" y="4114800"/>
            <a:ext cx="3810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28877583-0D4F-1D40-87C4-364C282E2337}"/>
              </a:ext>
            </a:extLst>
          </p:cNvPr>
          <p:cNvSpPr>
            <a:spLocks noGrp="1" noChangeArrowheads="1"/>
          </p:cNvSpPr>
          <p:nvPr>
            <p:ph type="title"/>
          </p:nvPr>
        </p:nvSpPr>
        <p:spPr>
          <a:xfrm>
            <a:off x="685800" y="609600"/>
            <a:ext cx="7772400" cy="685800"/>
          </a:xfrm>
        </p:spPr>
        <p:txBody>
          <a:bodyPr/>
          <a:lstStyle/>
          <a:p>
            <a:r>
              <a:rPr lang="en-US" altLang="en-US" b="1" dirty="0">
                <a:solidFill>
                  <a:schemeClr val="accent2"/>
                </a:solidFill>
                <a:ea typeface="ＭＳ Ｐゴシック" panose="020B0600070205080204" pitchFamily="34" charset="-128"/>
              </a:rPr>
              <a:t>Two Types of Mirages</a:t>
            </a:r>
          </a:p>
        </p:txBody>
      </p:sp>
      <p:sp>
        <p:nvSpPr>
          <p:cNvPr id="101378" name="Rectangle 3">
            <a:extLst>
              <a:ext uri="{FF2B5EF4-FFF2-40B4-BE49-F238E27FC236}">
                <a16:creationId xmlns:a16="http://schemas.microsoft.com/office/drawing/2014/main" id="{3A92C291-CF03-4A40-A72A-E37CD8E481D3}"/>
              </a:ext>
            </a:extLst>
          </p:cNvPr>
          <p:cNvSpPr>
            <a:spLocks noGrp="1" noChangeArrowheads="1"/>
          </p:cNvSpPr>
          <p:nvPr>
            <p:ph type="body" idx="1"/>
          </p:nvPr>
        </p:nvSpPr>
        <p:spPr>
          <a:xfrm>
            <a:off x="685800" y="1533061"/>
            <a:ext cx="7772400" cy="4114800"/>
          </a:xfrm>
        </p:spPr>
        <p:txBody>
          <a:bodyPr/>
          <a:lstStyle/>
          <a:p>
            <a:r>
              <a:rPr lang="en-US" altLang="en-US" b="1" dirty="0">
                <a:ea typeface="ＭＳ Ｐゴシック" panose="020B0600070205080204" pitchFamily="34" charset="-128"/>
              </a:rPr>
              <a:t>Inferior Mirage</a:t>
            </a:r>
            <a:r>
              <a:rPr lang="en-US" altLang="en-US" dirty="0">
                <a:ea typeface="ＭＳ Ｐゴシック" panose="020B0600070205080204" pitchFamily="34" charset="-128"/>
              </a:rPr>
              <a:t>:  objects appear </a:t>
            </a:r>
            <a:r>
              <a:rPr lang="en-US" altLang="en-US" b="1" dirty="0">
                <a:ea typeface="ＭＳ Ｐゴシック" panose="020B0600070205080204" pitchFamily="34" charset="-128"/>
              </a:rPr>
              <a:t>lower</a:t>
            </a:r>
            <a:r>
              <a:rPr lang="en-US" altLang="en-US" dirty="0">
                <a:ea typeface="ＭＳ Ｐゴシック" panose="020B0600070205080204" pitchFamily="34" charset="-128"/>
              </a:rPr>
              <a:t> than they actually are.</a:t>
            </a:r>
          </a:p>
          <a:p>
            <a:r>
              <a:rPr lang="en-US" altLang="en-US" b="1" dirty="0">
                <a:ea typeface="ＭＳ Ｐゴシック" panose="020B0600070205080204" pitchFamily="34" charset="-128"/>
              </a:rPr>
              <a:t>Superior Mirage</a:t>
            </a:r>
            <a:r>
              <a:rPr lang="en-US" altLang="en-US" dirty="0">
                <a:ea typeface="ＭＳ Ｐゴシック" panose="020B0600070205080204" pitchFamily="34" charset="-128"/>
              </a:rPr>
              <a:t>:  objects appear </a:t>
            </a:r>
            <a:r>
              <a:rPr lang="en-US" altLang="en-US" b="1" dirty="0">
                <a:ea typeface="ＭＳ Ｐゴシック" panose="020B0600070205080204" pitchFamily="34" charset="-128"/>
              </a:rPr>
              <a:t>higher</a:t>
            </a:r>
            <a:r>
              <a:rPr lang="en-US" altLang="en-US" dirty="0">
                <a:ea typeface="ＭＳ Ｐゴシック" panose="020B0600070205080204" pitchFamily="34" charset="-128"/>
              </a:rPr>
              <a:t> than they actually are.</a:t>
            </a:r>
          </a:p>
        </p:txBody>
      </p:sp>
      <p:pic>
        <p:nvPicPr>
          <p:cNvPr id="3" name="Picture 2">
            <a:extLst>
              <a:ext uri="{FF2B5EF4-FFF2-40B4-BE49-F238E27FC236}">
                <a16:creationId xmlns:a16="http://schemas.microsoft.com/office/drawing/2014/main" id="{761ED683-B5A7-7B4C-81A7-0980FC25D2DB}"/>
              </a:ext>
            </a:extLst>
          </p:cNvPr>
          <p:cNvPicPr>
            <a:picLocks noChangeAspect="1"/>
          </p:cNvPicPr>
          <p:nvPr/>
        </p:nvPicPr>
        <p:blipFill>
          <a:blip r:embed="rId3"/>
          <a:stretch>
            <a:fillRect/>
          </a:stretch>
        </p:blipFill>
        <p:spPr>
          <a:xfrm>
            <a:off x="2667000" y="3745108"/>
            <a:ext cx="4235450" cy="2826214"/>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9E08FB6A-934A-6E43-A72A-E763E5E57767}"/>
              </a:ext>
            </a:extLst>
          </p:cNvPr>
          <p:cNvSpPr>
            <a:spLocks noGrp="1" noChangeArrowheads="1"/>
          </p:cNvSpPr>
          <p:nvPr>
            <p:ph type="title"/>
          </p:nvPr>
        </p:nvSpPr>
        <p:spPr>
          <a:xfrm>
            <a:off x="609600" y="2590800"/>
            <a:ext cx="7772400" cy="1143000"/>
          </a:xfrm>
        </p:spPr>
        <p:txBody>
          <a:bodyPr/>
          <a:lstStyle/>
          <a:p>
            <a:r>
              <a:rPr lang="en-US" altLang="en-US" sz="4000" dirty="0">
                <a:ea typeface="ＭＳ Ｐゴシック" panose="020B0600070205080204" pitchFamily="34" charset="-128"/>
              </a:rPr>
              <a:t>Water on the Road Mirage!</a:t>
            </a:r>
            <a:br>
              <a:rPr lang="en-US" altLang="en-US" sz="4000" dirty="0">
                <a:ea typeface="ＭＳ Ｐゴシック" panose="020B0600070205080204" pitchFamily="34" charset="-128"/>
              </a:rPr>
            </a:br>
            <a:r>
              <a:rPr lang="en-US" altLang="en-US" sz="4000" dirty="0">
                <a:ea typeface="ＭＳ Ｐゴシック" panose="020B0600070205080204" pitchFamily="34" charset="-128"/>
              </a:rPr>
              <a:t>An Example of an </a:t>
            </a:r>
            <a:r>
              <a:rPr lang="en-US" altLang="en-US" sz="4000" b="1" dirty="0">
                <a:solidFill>
                  <a:schemeClr val="accent2"/>
                </a:solidFill>
                <a:ea typeface="ＭＳ Ｐゴシック" panose="020B0600070205080204" pitchFamily="34" charset="-128"/>
              </a:rPr>
              <a:t>Inferior Mirage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124B23F8-B42B-2146-BAF5-7613AAFB8D83}"/>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07522" name="Rectangle 3">
            <a:extLst>
              <a:ext uri="{FF2B5EF4-FFF2-40B4-BE49-F238E27FC236}">
                <a16:creationId xmlns:a16="http://schemas.microsoft.com/office/drawing/2014/main" id="{50857045-A26B-614B-9225-457D65230E0B}"/>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07523" name="Picture 4" descr="miragehiway">
            <a:extLst>
              <a:ext uri="{FF2B5EF4-FFF2-40B4-BE49-F238E27FC236}">
                <a16:creationId xmlns:a16="http://schemas.microsoft.com/office/drawing/2014/main" id="{6D305C1E-29F4-734F-B820-665367792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68580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DD3A0216-CA03-AF4C-AE9E-38EE63F1572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09570" name="Rectangle 3">
            <a:extLst>
              <a:ext uri="{FF2B5EF4-FFF2-40B4-BE49-F238E27FC236}">
                <a16:creationId xmlns:a16="http://schemas.microsoft.com/office/drawing/2014/main" id="{E8D55288-95BB-3844-8330-4A5CED119B5D}"/>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09571" name="Picture 4" descr="6a00d8341c630a53ef00e55213e16e8833-800wi">
            <a:extLst>
              <a:ext uri="{FF2B5EF4-FFF2-40B4-BE49-F238E27FC236}">
                <a16:creationId xmlns:a16="http://schemas.microsoft.com/office/drawing/2014/main" id="{DD0919A3-4512-CD44-90A9-6373C58F5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70104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Figure10.11.jpg">
            <a:extLst>
              <a:ext uri="{FF2B5EF4-FFF2-40B4-BE49-F238E27FC236}">
                <a16:creationId xmlns:a16="http://schemas.microsoft.com/office/drawing/2014/main" id="{AE928D8C-C402-0848-9545-9656944357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79248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2">
            <a:extLst>
              <a:ext uri="{FF2B5EF4-FFF2-40B4-BE49-F238E27FC236}">
                <a16:creationId xmlns:a16="http://schemas.microsoft.com/office/drawing/2014/main" id="{C9806500-B6D3-F74B-80BB-68F3B5B21168}"/>
              </a:ext>
            </a:extLst>
          </p:cNvPr>
          <p:cNvSpPr>
            <a:spLocks noGrp="1"/>
          </p:cNvSpPr>
          <p:nvPr>
            <p:ph type="title"/>
          </p:nvPr>
        </p:nvSpPr>
        <p:spPr>
          <a:xfrm>
            <a:off x="914400" y="838200"/>
            <a:ext cx="7772400" cy="1143000"/>
          </a:xfrm>
        </p:spPr>
        <p:txBody>
          <a:bodyPr/>
          <a:lstStyle/>
          <a:p>
            <a:r>
              <a:rPr lang="en-US" altLang="en-US" b="1" dirty="0">
                <a:solidFill>
                  <a:schemeClr val="accent2"/>
                </a:solidFill>
                <a:ea typeface="ＭＳ Ｐゴシック" panose="020B0600070205080204" pitchFamily="34" charset="-128"/>
              </a:rPr>
              <a:t>Associated with sunny days in which a road and adjacent air are heated.  Reduced density of air near the surface</a:t>
            </a:r>
          </a:p>
        </p:txBody>
      </p:sp>
      <p:pic>
        <p:nvPicPr>
          <p:cNvPr id="3" name="Picture 2">
            <a:extLst>
              <a:ext uri="{FF2B5EF4-FFF2-40B4-BE49-F238E27FC236}">
                <a16:creationId xmlns:a16="http://schemas.microsoft.com/office/drawing/2014/main" id="{B8A6D55D-79A3-F34C-B01B-E50C5C64CAEF}"/>
              </a:ext>
            </a:extLst>
          </p:cNvPr>
          <p:cNvPicPr>
            <a:picLocks noChangeAspect="1"/>
          </p:cNvPicPr>
          <p:nvPr/>
        </p:nvPicPr>
        <p:blipFill>
          <a:blip r:embed="rId2"/>
          <a:stretch>
            <a:fillRect/>
          </a:stretch>
        </p:blipFill>
        <p:spPr>
          <a:xfrm>
            <a:off x="2286000" y="3124200"/>
            <a:ext cx="5232400" cy="3035201"/>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 descr="10.14_inferior4.tiff">
            <a:extLst>
              <a:ext uri="{FF2B5EF4-FFF2-40B4-BE49-F238E27FC236}">
                <a16:creationId xmlns:a16="http://schemas.microsoft.com/office/drawing/2014/main" id="{2CE30F81-8540-4C46-9BB4-18BED01988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09600"/>
            <a:ext cx="37655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35D86EA5-9F5A-EE40-BDC3-471034481390}"/>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Many objects are NOT where you think they are!</a:t>
            </a:r>
          </a:p>
        </p:txBody>
      </p:sp>
      <p:pic>
        <p:nvPicPr>
          <p:cNvPr id="23554" name="Content Placeholder 5">
            <a:extLst>
              <a:ext uri="{FF2B5EF4-FFF2-40B4-BE49-F238E27FC236}">
                <a16:creationId xmlns:a16="http://schemas.microsoft.com/office/drawing/2014/main" id="{FC328770-EBF9-E641-B975-A4B10B79909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2209800"/>
            <a:ext cx="4140200" cy="3302000"/>
          </a:xfrm>
        </p:spPr>
      </p:pic>
      <p:sp>
        <p:nvSpPr>
          <p:cNvPr id="2" name="TextBox 1">
            <a:extLst>
              <a:ext uri="{FF2B5EF4-FFF2-40B4-BE49-F238E27FC236}">
                <a16:creationId xmlns:a16="http://schemas.microsoft.com/office/drawing/2014/main" id="{B0F4C8C4-ABE7-B14E-BEAB-BE1935631830}"/>
              </a:ext>
            </a:extLst>
          </p:cNvPr>
          <p:cNvSpPr txBox="1"/>
          <p:nvPr/>
        </p:nvSpPr>
        <p:spPr>
          <a:xfrm>
            <a:off x="3055811" y="6019800"/>
            <a:ext cx="3695242" cy="461665"/>
          </a:xfrm>
          <a:prstGeom prst="rect">
            <a:avLst/>
          </a:prstGeom>
          <a:noFill/>
        </p:spPr>
        <p:txBody>
          <a:bodyPr wrap="none" rtlCol="0">
            <a:spAutoFit/>
          </a:bodyPr>
          <a:lstStyle/>
          <a:p>
            <a:r>
              <a:rPr lang="en-US" dirty="0"/>
              <a:t>The sun at sunset is another!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10;04-16B.jpg                                                     00029E37&#10;Cliff Disk                     BB5EA40C:">
            <a:extLst>
              <a:ext uri="{FF2B5EF4-FFF2-40B4-BE49-F238E27FC236}">
                <a16:creationId xmlns:a16="http://schemas.microsoft.com/office/drawing/2014/main" id="{CDD80B0B-3D56-B34F-860C-2B7AD048B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90800"/>
            <a:ext cx="87630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 Box 3">
            <a:extLst>
              <a:ext uri="{FF2B5EF4-FFF2-40B4-BE49-F238E27FC236}">
                <a16:creationId xmlns:a16="http://schemas.microsoft.com/office/drawing/2014/main" id="{1A56285B-56DA-2043-A1DF-6418EE40A974}"/>
              </a:ext>
            </a:extLst>
          </p:cNvPr>
          <p:cNvSpPr txBox="1">
            <a:spLocks noChangeArrowheads="1"/>
          </p:cNvSpPr>
          <p:nvPr/>
        </p:nvSpPr>
        <p:spPr bwMode="auto">
          <a:xfrm>
            <a:off x="952500" y="609600"/>
            <a:ext cx="716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If the surface is warm enough you can even get objects turned upside down in addition to being an inferior mirage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833E3DC7-E3AD-1245-8A6D-96C8B8724001}"/>
              </a:ext>
            </a:extLst>
          </p:cNvPr>
          <p:cNvSpPr>
            <a:spLocks noGrp="1" noChangeArrowheads="1"/>
          </p:cNvSpPr>
          <p:nvPr>
            <p:ph type="title"/>
          </p:nvPr>
        </p:nvSpPr>
        <p:spPr>
          <a:xfrm>
            <a:off x="838200" y="838200"/>
            <a:ext cx="7772400" cy="1143000"/>
          </a:xfrm>
        </p:spPr>
        <p:txBody>
          <a:bodyPr/>
          <a:lstStyle/>
          <a:p>
            <a:r>
              <a:rPr lang="en-US" altLang="en-US" b="1" dirty="0">
                <a:solidFill>
                  <a:schemeClr val="accent2"/>
                </a:solidFill>
                <a:ea typeface="ＭＳ Ｐゴシック" panose="020B0600070205080204" pitchFamily="34" charset="-128"/>
              </a:rPr>
              <a:t>Superior Mirage</a:t>
            </a:r>
            <a:br>
              <a:rPr lang="en-US" altLang="en-US" b="1" dirty="0">
                <a:solidFill>
                  <a:schemeClr val="accent2"/>
                </a:solidFill>
                <a:ea typeface="ＭＳ Ｐゴシック" panose="020B0600070205080204" pitchFamily="34" charset="-128"/>
              </a:rPr>
            </a:br>
            <a:r>
              <a:rPr lang="en-US" altLang="en-US" b="1" dirty="0">
                <a:solidFill>
                  <a:schemeClr val="tx1"/>
                </a:solidFill>
                <a:ea typeface="ＭＳ Ｐゴシック" panose="020B0600070205080204" pitchFamily="34" charset="-128"/>
              </a:rPr>
              <a:t>Object is projected higher than it actually is</a:t>
            </a:r>
            <a:br>
              <a:rPr lang="en-US" altLang="en-US" b="1" dirty="0">
                <a:solidFill>
                  <a:schemeClr val="accent2"/>
                </a:solidFill>
                <a:ea typeface="ＭＳ Ｐゴシック" panose="020B0600070205080204" pitchFamily="34" charset="-128"/>
              </a:rPr>
            </a:br>
            <a:endParaRPr lang="en-US" altLang="en-US" b="1" dirty="0">
              <a:solidFill>
                <a:schemeClr val="accent2"/>
              </a:solidFill>
              <a:ea typeface="ＭＳ Ｐゴシック" panose="020B0600070205080204" pitchFamily="34" charset="-128"/>
            </a:endParaRPr>
          </a:p>
        </p:txBody>
      </p:sp>
      <p:sp>
        <p:nvSpPr>
          <p:cNvPr id="116738" name="Rectangle 3">
            <a:extLst>
              <a:ext uri="{FF2B5EF4-FFF2-40B4-BE49-F238E27FC236}">
                <a16:creationId xmlns:a16="http://schemas.microsoft.com/office/drawing/2014/main" id="{FE4C622F-E328-C74E-A282-5FF2D0D0D7D6}"/>
              </a:ext>
            </a:extLst>
          </p:cNvPr>
          <p:cNvSpPr>
            <a:spLocks noGrp="1" noChangeArrowheads="1"/>
          </p:cNvSpPr>
          <p:nvPr>
            <p:ph type="body" idx="1"/>
          </p:nvPr>
        </p:nvSpPr>
        <p:spPr>
          <a:xfrm>
            <a:off x="841572" y="2057400"/>
            <a:ext cx="7772400" cy="1447800"/>
          </a:xfrm>
        </p:spPr>
        <p:txBody>
          <a:bodyPr/>
          <a:lstStyle/>
          <a:p>
            <a:r>
              <a:rPr lang="en-US" altLang="en-US" dirty="0">
                <a:ea typeface="ＭＳ Ｐゴシック" panose="020B0600070205080204" pitchFamily="34" charset="-128"/>
              </a:rPr>
              <a:t>Occurs when the surface and nearby air is much colder than the air above.</a:t>
            </a:r>
          </a:p>
          <a:p>
            <a:r>
              <a:rPr lang="en-US" altLang="en-US" dirty="0">
                <a:ea typeface="ＭＳ Ｐゴシック" panose="020B0600070205080204" pitchFamily="34" charset="-128"/>
              </a:rPr>
              <a:t>Thus, we have less dense air above more dense air near the surface.</a:t>
            </a:r>
          </a:p>
        </p:txBody>
      </p:sp>
      <p:pic>
        <p:nvPicPr>
          <p:cNvPr id="3" name="Picture 2" descr="A small boat in a body of water&#10;&#10;Description automatically generated">
            <a:extLst>
              <a:ext uri="{FF2B5EF4-FFF2-40B4-BE49-F238E27FC236}">
                <a16:creationId xmlns:a16="http://schemas.microsoft.com/office/drawing/2014/main" id="{BEDCF3A7-04E1-B74D-BBDE-741F45CD69D6}"/>
              </a:ext>
            </a:extLst>
          </p:cNvPr>
          <p:cNvPicPr>
            <a:picLocks noChangeAspect="1"/>
          </p:cNvPicPr>
          <p:nvPr/>
        </p:nvPicPr>
        <p:blipFill>
          <a:blip r:embed="rId3"/>
          <a:stretch>
            <a:fillRect/>
          </a:stretch>
        </p:blipFill>
        <p:spPr>
          <a:xfrm>
            <a:off x="2971800" y="4114800"/>
            <a:ext cx="4318000" cy="269875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10;04-17B.jpg                                                     00029E37&#10;Cliff Disk                     BB5EA40C:">
            <a:extLst>
              <a:ext uri="{FF2B5EF4-FFF2-40B4-BE49-F238E27FC236}">
                <a16:creationId xmlns:a16="http://schemas.microsoft.com/office/drawing/2014/main" id="{6D049C7D-0FF9-9743-8E2E-536C6C360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84074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TextBox 2">
            <a:extLst>
              <a:ext uri="{FF2B5EF4-FFF2-40B4-BE49-F238E27FC236}">
                <a16:creationId xmlns:a16="http://schemas.microsoft.com/office/drawing/2014/main" id="{560A2137-D5C8-0E43-9076-084A6490FDB5}"/>
              </a:ext>
            </a:extLst>
          </p:cNvPr>
          <p:cNvSpPr txBox="1">
            <a:spLocks noChangeArrowheads="1"/>
          </p:cNvSpPr>
          <p:nvPr/>
        </p:nvSpPr>
        <p:spPr bwMode="auto">
          <a:xfrm>
            <a:off x="304800" y="304800"/>
            <a:ext cx="8178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dirty="0">
                <a:solidFill>
                  <a:schemeClr val="accent2"/>
                </a:solidFill>
              </a:rPr>
              <a:t>Objects look bigger or higher than they should!  </a:t>
            </a:r>
            <a:r>
              <a:rPr lang="en-US" altLang="en-US" sz="3600" dirty="0"/>
              <a:t>Often associated with an inversion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descr="10.13_superior3.tiff">
            <a:extLst>
              <a:ext uri="{FF2B5EF4-FFF2-40B4-BE49-F238E27FC236}">
                <a16:creationId xmlns:a16="http://schemas.microsoft.com/office/drawing/2014/main" id="{9D9EE9D1-3CFB-6E41-92D8-D4EF6AD648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4397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2A96C31-38A5-D944-836B-2FFC74DD053A}"/>
              </a:ext>
            </a:extLst>
          </p:cNvPr>
          <p:cNvSpPr txBox="1"/>
          <p:nvPr/>
        </p:nvSpPr>
        <p:spPr>
          <a:xfrm>
            <a:off x="1676400" y="2818409"/>
            <a:ext cx="1364476" cy="646331"/>
          </a:xfrm>
          <a:prstGeom prst="rect">
            <a:avLst/>
          </a:prstGeom>
          <a:noFill/>
        </p:spPr>
        <p:txBody>
          <a:bodyPr wrap="none" rtlCol="0">
            <a:spAutoFit/>
          </a:bodyPr>
          <a:lstStyle/>
          <a:p>
            <a:r>
              <a:rPr lang="en-US" sz="3600" b="1" dirty="0">
                <a:solidFill>
                  <a:schemeClr val="accent2"/>
                </a:solidFill>
              </a:rPr>
              <a:t>Why?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50BAD6C2-9A0E-184E-817E-69251CB1CEE7}"/>
              </a:ext>
            </a:extLst>
          </p:cNvPr>
          <p:cNvSpPr>
            <a:spLocks noGrp="1"/>
          </p:cNvSpPr>
          <p:nvPr>
            <p:ph type="title"/>
          </p:nvPr>
        </p:nvSpPr>
        <p:spPr>
          <a:xfrm>
            <a:off x="228600" y="76200"/>
            <a:ext cx="8456613" cy="1143000"/>
          </a:xfrm>
        </p:spPr>
        <p:txBody>
          <a:bodyPr/>
          <a:lstStyle/>
          <a:p>
            <a:r>
              <a:rPr lang="en-US" altLang="en-US" b="1" dirty="0">
                <a:solidFill>
                  <a:schemeClr val="accent2"/>
                </a:solidFill>
                <a:ea typeface="ＭＳ Ｐゴシック" panose="020B0600070205080204" pitchFamily="34" charset="-128"/>
              </a:rPr>
              <a:t>Fata Morgana:  Castles in the Sky</a:t>
            </a:r>
          </a:p>
        </p:txBody>
      </p:sp>
      <p:sp>
        <p:nvSpPr>
          <p:cNvPr id="121858" name="Content Placeholder 2">
            <a:extLst>
              <a:ext uri="{FF2B5EF4-FFF2-40B4-BE49-F238E27FC236}">
                <a16:creationId xmlns:a16="http://schemas.microsoft.com/office/drawing/2014/main" id="{0AE76840-F248-0049-9BB8-F24E3D9C1D08}"/>
              </a:ext>
            </a:extLst>
          </p:cNvPr>
          <p:cNvSpPr>
            <a:spLocks noGrp="1"/>
          </p:cNvSpPr>
          <p:nvPr>
            <p:ph idx="1"/>
          </p:nvPr>
        </p:nvSpPr>
        <p:spPr>
          <a:xfrm>
            <a:off x="641350" y="990600"/>
            <a:ext cx="8043863" cy="2438400"/>
          </a:xfrm>
        </p:spPr>
        <p:txBody>
          <a:bodyPr/>
          <a:lstStyle/>
          <a:p>
            <a:r>
              <a:rPr lang="en-US" altLang="en-US" dirty="0">
                <a:ea typeface="ＭＳ Ｐゴシック" panose="020B0600070205080204" pitchFamily="34" charset="-128"/>
              </a:rPr>
              <a:t>Named after King Arthur’s half sister, who lived in a crystal palace beneath the water and could build fantastic palaces out of thin air.</a:t>
            </a:r>
          </a:p>
          <a:p>
            <a:r>
              <a:rPr lang="en-US" altLang="en-US" dirty="0">
                <a:ea typeface="ＭＳ Ｐゴシック" panose="020B0600070205080204" pitchFamily="34" charset="-128"/>
              </a:rPr>
              <a:t>Small (or big objects) on earth’s surface can appear as castles in the sky!</a:t>
            </a:r>
          </a:p>
        </p:txBody>
      </p:sp>
      <p:pic>
        <p:nvPicPr>
          <p:cNvPr id="121859" name="Picture 1">
            <a:extLst>
              <a:ext uri="{FF2B5EF4-FFF2-40B4-BE49-F238E27FC236}">
                <a16:creationId xmlns:a16="http://schemas.microsoft.com/office/drawing/2014/main" id="{CA6CB936-4EB2-BB43-AB61-E1A1627DBB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733800"/>
            <a:ext cx="44767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BD746A0B-4168-604C-8694-CBFEE9F90B30}"/>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122882" name="Content Placeholder 3" descr="2283060804_c6d9099607.jpg">
            <a:extLst>
              <a:ext uri="{FF2B5EF4-FFF2-40B4-BE49-F238E27FC236}">
                <a16:creationId xmlns:a16="http://schemas.microsoft.com/office/drawing/2014/main" id="{98063BF9-3AFB-5046-8894-FEE9F548B2A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833" r="-20833"/>
          <a:stretch>
            <a:fillRect/>
          </a:stretch>
        </p:blipFill>
        <p:spPr>
          <a:xfrm>
            <a:off x="76200" y="1219200"/>
            <a:ext cx="9067800" cy="4800600"/>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10;mirage.jpg                                                     00122D76&#13;Macintosh2 HD                  ABA78158:">
            <a:extLst>
              <a:ext uri="{FF2B5EF4-FFF2-40B4-BE49-F238E27FC236}">
                <a16:creationId xmlns:a16="http://schemas.microsoft.com/office/drawing/2014/main" id="{179E42B7-E388-6442-8720-8A6AC0F6F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60960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B453D32D-364A-3143-A255-30A897423334}"/>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25954" name="Rectangle 3">
            <a:extLst>
              <a:ext uri="{FF2B5EF4-FFF2-40B4-BE49-F238E27FC236}">
                <a16:creationId xmlns:a16="http://schemas.microsoft.com/office/drawing/2014/main" id="{4A4D0CA8-3124-6245-9C30-5718EEA3CA25}"/>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25955" name="Picture 4" descr="fata-morgana">
            <a:extLst>
              <a:ext uri="{FF2B5EF4-FFF2-40B4-BE49-F238E27FC236}">
                <a16:creationId xmlns:a16="http://schemas.microsoft.com/office/drawing/2014/main" id="{984B2F0A-4736-A94B-A144-0D85DCCE0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82296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mirage18.jpg                                                   00122D76&#13;Macintosh2 HD                  ABA78158:">
            <a:extLst>
              <a:ext uri="{FF2B5EF4-FFF2-40B4-BE49-F238E27FC236}">
                <a16:creationId xmlns:a16="http://schemas.microsoft.com/office/drawing/2014/main" id="{49D6966A-25AF-6C4C-B976-9DE4D7423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74676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7D781D99-FE75-3641-909F-2678B3602290}"/>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Superior Mirages Occur Many Times During the Summer Near Puget Sound</a:t>
            </a:r>
          </a:p>
        </p:txBody>
      </p:sp>
      <p:sp>
        <p:nvSpPr>
          <p:cNvPr id="130050" name="Content Placeholder 2">
            <a:extLst>
              <a:ext uri="{FF2B5EF4-FFF2-40B4-BE49-F238E27FC236}">
                <a16:creationId xmlns:a16="http://schemas.microsoft.com/office/drawing/2014/main" id="{E549C2CF-39BA-254C-8412-04AD2FC5E91D}"/>
              </a:ext>
            </a:extLst>
          </p:cNvPr>
          <p:cNvSpPr>
            <a:spLocks noGrp="1"/>
          </p:cNvSpPr>
          <p:nvPr>
            <p:ph idx="1"/>
          </p:nvPr>
        </p:nvSpPr>
        <p:spPr>
          <a:xfrm>
            <a:off x="685800" y="2362200"/>
            <a:ext cx="7772400" cy="4114800"/>
          </a:xfrm>
        </p:spPr>
        <p:txBody>
          <a:bodyPr/>
          <a:lstStyle/>
          <a:p>
            <a:r>
              <a:rPr lang="en-US" altLang="en-US" dirty="0">
                <a:ea typeface="ＭＳ Ｐゴシック" panose="020B0600070205080204" pitchFamily="34" charset="-128"/>
              </a:rPr>
              <a:t>Puget Sound is cool (around 50F)</a:t>
            </a:r>
          </a:p>
          <a:p>
            <a:r>
              <a:rPr lang="en-US" altLang="en-US" dirty="0">
                <a:ea typeface="ＭＳ Ｐゴシック" panose="020B0600070205080204" pitchFamily="34" charset="-128"/>
              </a:rPr>
              <a:t>Warm air from land moves over it.</a:t>
            </a:r>
          </a:p>
          <a:p>
            <a:r>
              <a:rPr lang="en-US" altLang="en-US" dirty="0">
                <a:ea typeface="ＭＳ Ｐゴシック" panose="020B0600070205080204" pitchFamily="34" charset="-128"/>
              </a:rPr>
              <a:t>Some good examples are found here:</a:t>
            </a:r>
          </a:p>
          <a:p>
            <a:r>
              <a:rPr lang="en-US" altLang="en-US" dirty="0">
                <a:ea typeface="ＭＳ Ｐゴシック" panose="020B0600070205080204" pitchFamily="34" charset="-128"/>
                <a:hlinkClick r:id="rId2"/>
              </a:rPr>
              <a:t>http://cliffmass.blogspot.com/2013/10/superior-mirage-watch.html</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E39D-5063-ED4A-A633-8B6B4C5A5B9A}"/>
              </a:ext>
            </a:extLst>
          </p:cNvPr>
          <p:cNvSpPr>
            <a:spLocks noGrp="1"/>
          </p:cNvSpPr>
          <p:nvPr>
            <p:ph type="title"/>
          </p:nvPr>
        </p:nvSpPr>
        <p:spPr/>
        <p:txBody>
          <a:bodyPr/>
          <a:lstStyle/>
          <a:p>
            <a:r>
              <a:rPr lang="en-US" b="1" dirty="0"/>
              <a:t>Useful information</a:t>
            </a:r>
          </a:p>
        </p:txBody>
      </p:sp>
      <p:pic>
        <p:nvPicPr>
          <p:cNvPr id="5" name="Picture 4">
            <a:extLst>
              <a:ext uri="{FF2B5EF4-FFF2-40B4-BE49-F238E27FC236}">
                <a16:creationId xmlns:a16="http://schemas.microsoft.com/office/drawing/2014/main" id="{50A8D8C6-D955-B644-8096-2553995DCBB7}"/>
              </a:ext>
            </a:extLst>
          </p:cNvPr>
          <p:cNvPicPr>
            <a:picLocks noChangeAspect="1"/>
          </p:cNvPicPr>
          <p:nvPr/>
        </p:nvPicPr>
        <p:blipFill>
          <a:blip r:embed="rId2"/>
          <a:stretch>
            <a:fillRect/>
          </a:stretch>
        </p:blipFill>
        <p:spPr>
          <a:xfrm>
            <a:off x="2667000" y="1752600"/>
            <a:ext cx="4495800" cy="3728224"/>
          </a:xfrm>
          <a:prstGeom prst="rect">
            <a:avLst/>
          </a:prstGeom>
        </p:spPr>
      </p:pic>
    </p:spTree>
    <p:extLst>
      <p:ext uri="{BB962C8B-B14F-4D97-AF65-F5344CB8AC3E}">
        <p14:creationId xmlns:p14="http://schemas.microsoft.com/office/powerpoint/2010/main" val="25481391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Figure10.10a.tiff">
            <a:extLst>
              <a:ext uri="{FF2B5EF4-FFF2-40B4-BE49-F238E27FC236}">
                <a16:creationId xmlns:a16="http://schemas.microsoft.com/office/drawing/2014/main" id="{F2A41474-9B50-8641-9D7F-A753FBB262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79184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7E82AFA9-5485-FE47-8C32-FC469821F82E}"/>
              </a:ext>
            </a:extLst>
          </p:cNvPr>
          <p:cNvSpPr>
            <a:spLocks noGrp="1"/>
          </p:cNvSpPr>
          <p:nvPr>
            <p:ph type="title"/>
          </p:nvPr>
        </p:nvSpPr>
        <p:spPr/>
        <p:txBody>
          <a:bodyPr/>
          <a:lstStyle/>
          <a:p>
            <a:r>
              <a:rPr lang="pt-BR" altLang="en-US" dirty="0">
                <a:ea typeface="ＭＳ Ｐゴシック" panose="020B0600070205080204" pitchFamily="34" charset="-128"/>
                <a:hlinkClick r:id="rId2"/>
              </a:rPr>
              <a:t>https</a:t>
            </a:r>
            <a:r>
              <a:rPr lang="pt-BR" altLang="en-US">
                <a:ea typeface="ＭＳ Ｐゴシック" panose="020B0600070205080204" pitchFamily="34" charset="-128"/>
                <a:hlinkClick r:id="rId2"/>
              </a:rPr>
              <a:t>://vimeo.com/76869403</a:t>
            </a:r>
            <a:endParaRPr lang="en-US" altLang="en-US" dirty="0">
              <a:ea typeface="ＭＳ Ｐゴシック" panose="020B0600070205080204" pitchFamily="34" charset="-128"/>
            </a:endParaRPr>
          </a:p>
        </p:txBody>
      </p:sp>
      <p:pic>
        <p:nvPicPr>
          <p:cNvPr id="132098" name="Content Placeholder 3">
            <a:extLst>
              <a:ext uri="{FF2B5EF4-FFF2-40B4-BE49-F238E27FC236}">
                <a16:creationId xmlns:a16="http://schemas.microsoft.com/office/drawing/2014/main" id="{FE21DE30-F3D4-DE49-8652-B13B191B6EE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35038" y="1981200"/>
            <a:ext cx="7273925" cy="4114800"/>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Figure10.10b.tiff">
            <a:extLst>
              <a:ext uri="{FF2B5EF4-FFF2-40B4-BE49-F238E27FC236}">
                <a16:creationId xmlns:a16="http://schemas.microsoft.com/office/drawing/2014/main" id="{6F68B2A8-F651-274C-BB47-A981588FAE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21055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a:extLst>
              <a:ext uri="{FF2B5EF4-FFF2-40B4-BE49-F238E27FC236}">
                <a16:creationId xmlns:a16="http://schemas.microsoft.com/office/drawing/2014/main" id="{DD06A7C5-180E-334C-8C33-2CFBDD8C615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Did a mirage take out the Titanic?</a:t>
            </a:r>
          </a:p>
        </p:txBody>
      </p:sp>
      <p:pic>
        <p:nvPicPr>
          <p:cNvPr id="134146" name="Content Placeholder 3">
            <a:extLst>
              <a:ext uri="{FF2B5EF4-FFF2-40B4-BE49-F238E27FC236}">
                <a16:creationId xmlns:a16="http://schemas.microsoft.com/office/drawing/2014/main" id="{C892AD08-805D-8C4C-9122-2EBD4AD4090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97000" y="2057400"/>
            <a:ext cx="6350000" cy="3962400"/>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1AB3-F8D2-EB4B-98C6-BC8D5FF03E5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739011C-03CB-754D-822C-288CDB56016B}"/>
              </a:ext>
            </a:extLst>
          </p:cNvPr>
          <p:cNvPicPr>
            <a:picLocks noGrp="1" noChangeAspect="1"/>
          </p:cNvPicPr>
          <p:nvPr>
            <p:ph idx="1"/>
          </p:nvPr>
        </p:nvPicPr>
        <p:blipFill>
          <a:blip r:embed="rId2"/>
          <a:stretch>
            <a:fillRect/>
          </a:stretch>
        </p:blipFill>
        <p:spPr>
          <a:xfrm>
            <a:off x="503682" y="1956821"/>
            <a:ext cx="8136636" cy="3182785"/>
          </a:xfrm>
        </p:spPr>
      </p:pic>
    </p:spTree>
    <p:extLst>
      <p:ext uri="{BB962C8B-B14F-4D97-AF65-F5344CB8AC3E}">
        <p14:creationId xmlns:p14="http://schemas.microsoft.com/office/powerpoint/2010/main" val="31226124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1F0CDA3D-4062-5346-ACAE-FFB1A021A5A3}"/>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135170" name="Content Placeholder 3">
            <a:extLst>
              <a:ext uri="{FF2B5EF4-FFF2-40B4-BE49-F238E27FC236}">
                <a16:creationId xmlns:a16="http://schemas.microsoft.com/office/drawing/2014/main" id="{08655115-A265-A54F-B39C-88E1D0A6EDF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55625" y="1326900"/>
            <a:ext cx="4016375" cy="4227763"/>
          </a:xfrm>
        </p:spPr>
      </p:pic>
      <p:pic>
        <p:nvPicPr>
          <p:cNvPr id="135171" name="Picture 4">
            <a:extLst>
              <a:ext uri="{FF2B5EF4-FFF2-40B4-BE49-F238E27FC236}">
                <a16:creationId xmlns:a16="http://schemas.microsoft.com/office/drawing/2014/main" id="{5DAD36DA-15C7-A64F-B85D-F4F8E8A7D3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7823" y="994569"/>
            <a:ext cx="4110831" cy="411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2AA32DAA-5B51-D54D-A7DE-3FB7797B8499}"/>
              </a:ext>
            </a:extLst>
          </p:cNvPr>
          <p:cNvSpPr>
            <a:spLocks noGrp="1"/>
          </p:cNvSpPr>
          <p:nvPr>
            <p:ph type="title"/>
          </p:nvPr>
        </p:nvSpPr>
        <p:spPr>
          <a:xfrm>
            <a:off x="609600" y="1143000"/>
            <a:ext cx="2514600" cy="3810000"/>
          </a:xfrm>
        </p:spPr>
        <p:txBody>
          <a:bodyPr/>
          <a:lstStyle/>
          <a:p>
            <a:r>
              <a:rPr lang="en-US" altLang="en-US" dirty="0">
                <a:ea typeface="ＭＳ Ｐゴシック" panose="020B0600070205080204" pitchFamily="34" charset="-128"/>
              </a:rPr>
              <a:t>Superior mirage: ocean surface raised into sky</a:t>
            </a:r>
            <a:br>
              <a:rPr lang="en-US" altLang="en-US" dirty="0">
                <a:ea typeface="ＭＳ Ｐゴシック" panose="020B0600070205080204" pitchFamily="34" charset="-128"/>
              </a:rPr>
            </a:br>
            <a:r>
              <a:rPr lang="en-US" altLang="en-US" dirty="0">
                <a:ea typeface="ＭＳ Ｐゴシック" panose="020B0600070205080204" pitchFamily="34" charset="-128"/>
              </a:rPr>
              <a:t>obscuring icebergs</a:t>
            </a:r>
          </a:p>
        </p:txBody>
      </p:sp>
      <p:pic>
        <p:nvPicPr>
          <p:cNvPr id="136194" name="Content Placeholder 3">
            <a:extLst>
              <a:ext uri="{FF2B5EF4-FFF2-40B4-BE49-F238E27FC236}">
                <a16:creationId xmlns:a16="http://schemas.microsoft.com/office/drawing/2014/main" id="{73030362-1852-E74B-875B-02F81A6CFFA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52800" y="1308212"/>
            <a:ext cx="4953000" cy="4953000"/>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3A059CF8-0698-FE43-B1AE-087F44B75CEB}"/>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An Everyday Mirage:  the Sun and the Moon</a:t>
            </a:r>
          </a:p>
        </p:txBody>
      </p:sp>
      <p:sp>
        <p:nvSpPr>
          <p:cNvPr id="137218" name="Content Placeholder 2">
            <a:extLst>
              <a:ext uri="{FF2B5EF4-FFF2-40B4-BE49-F238E27FC236}">
                <a16:creationId xmlns:a16="http://schemas.microsoft.com/office/drawing/2014/main" id="{9240CCBB-D68D-6543-9856-4F665A15800D}"/>
              </a:ext>
            </a:extLst>
          </p:cNvPr>
          <p:cNvSpPr>
            <a:spLocks noGrp="1"/>
          </p:cNvSpPr>
          <p:nvPr>
            <p:ph idx="1"/>
          </p:nvPr>
        </p:nvSpPr>
        <p:spPr>
          <a:xfrm>
            <a:off x="838200" y="1905000"/>
            <a:ext cx="7239000" cy="1219200"/>
          </a:xfrm>
        </p:spPr>
        <p:txBody>
          <a:bodyPr/>
          <a:lstStyle/>
          <a:p>
            <a:r>
              <a:rPr lang="en-US" altLang="en-US" b="1" dirty="0">
                <a:ea typeface="ＭＳ Ｐゴシック" panose="020B0600070205080204" pitchFamily="34" charset="-128"/>
              </a:rPr>
              <a:t>They aren’t where you think they are.</a:t>
            </a:r>
          </a:p>
          <a:p>
            <a:r>
              <a:rPr lang="en-US" altLang="en-US" b="1" dirty="0">
                <a:ea typeface="ＭＳ Ｐゴシック" panose="020B0600070205080204" pitchFamily="34" charset="-128"/>
              </a:rPr>
              <a:t>They are actually lower</a:t>
            </a:r>
          </a:p>
          <a:p>
            <a:r>
              <a:rPr lang="en-US" altLang="en-US" dirty="0">
                <a:ea typeface="ＭＳ Ｐゴシック" panose="020B0600070205080204" pitchFamily="34" charset="-128"/>
              </a:rPr>
              <a:t>Everyday there is a superior mirage</a:t>
            </a:r>
          </a:p>
        </p:txBody>
      </p:sp>
      <p:pic>
        <p:nvPicPr>
          <p:cNvPr id="3" name="Picture 2">
            <a:extLst>
              <a:ext uri="{FF2B5EF4-FFF2-40B4-BE49-F238E27FC236}">
                <a16:creationId xmlns:a16="http://schemas.microsoft.com/office/drawing/2014/main" id="{CB4D8330-8567-2F44-9275-313A835FDF31}"/>
              </a:ext>
            </a:extLst>
          </p:cNvPr>
          <p:cNvPicPr>
            <a:picLocks noChangeAspect="1"/>
          </p:cNvPicPr>
          <p:nvPr/>
        </p:nvPicPr>
        <p:blipFill>
          <a:blip r:embed="rId2"/>
          <a:stretch>
            <a:fillRect/>
          </a:stretch>
        </p:blipFill>
        <p:spPr>
          <a:xfrm>
            <a:off x="2590800" y="3733801"/>
            <a:ext cx="4267200" cy="2840059"/>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5" descr="&#10;04-12B.jpg                                                     00029E37&#10;Cliff Disk                     BB5EA40C:">
            <a:extLst>
              <a:ext uri="{FF2B5EF4-FFF2-40B4-BE49-F238E27FC236}">
                <a16:creationId xmlns:a16="http://schemas.microsoft.com/office/drawing/2014/main" id="{9D1AAEC8-6140-FA48-AD8F-D6CBA0869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87630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2" name="Picture 6" descr="&#10;04-11B.jpg                                                     00029E37&#10;Cliff Disk                     BB5EA40C:">
            <a:extLst>
              <a:ext uri="{FF2B5EF4-FFF2-40B4-BE49-F238E27FC236}">
                <a16:creationId xmlns:a16="http://schemas.microsoft.com/office/drawing/2014/main" id="{4AFBF5F4-4358-8842-9FC8-C708B7592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590800"/>
            <a:ext cx="37195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F132610-4892-184B-8439-B2A59C31C033}"/>
              </a:ext>
            </a:extLst>
          </p:cNvPr>
          <p:cNvSpPr txBox="1"/>
          <p:nvPr/>
        </p:nvSpPr>
        <p:spPr>
          <a:xfrm>
            <a:off x="1679530" y="3284621"/>
            <a:ext cx="990600" cy="461665"/>
          </a:xfrm>
          <a:prstGeom prst="rect">
            <a:avLst/>
          </a:prstGeom>
          <a:noFill/>
        </p:spPr>
        <p:txBody>
          <a:bodyPr wrap="square" rtlCol="0">
            <a:spAutoFit/>
          </a:bodyPr>
          <a:lstStyle/>
          <a:p>
            <a:r>
              <a:rPr lang="en-US" dirty="0"/>
              <a:t>Dense</a:t>
            </a:r>
          </a:p>
        </p:txBody>
      </p:sp>
      <p:sp>
        <p:nvSpPr>
          <p:cNvPr id="3" name="TextBox 2">
            <a:extLst>
              <a:ext uri="{FF2B5EF4-FFF2-40B4-BE49-F238E27FC236}">
                <a16:creationId xmlns:a16="http://schemas.microsoft.com/office/drawing/2014/main" id="{92EB17D3-E9FC-8D45-A56E-07B60F537E7C}"/>
              </a:ext>
            </a:extLst>
          </p:cNvPr>
          <p:cNvSpPr txBox="1"/>
          <p:nvPr/>
        </p:nvSpPr>
        <p:spPr>
          <a:xfrm>
            <a:off x="76200" y="3276600"/>
            <a:ext cx="1595309" cy="461665"/>
          </a:xfrm>
          <a:prstGeom prst="rect">
            <a:avLst/>
          </a:prstGeom>
          <a:noFill/>
        </p:spPr>
        <p:txBody>
          <a:bodyPr wrap="none" rtlCol="0">
            <a:spAutoFit/>
          </a:bodyPr>
          <a:lstStyle/>
          <a:p>
            <a:r>
              <a:rPr lang="en-US" dirty="0"/>
              <a:t>Less Dense</a:t>
            </a:r>
          </a:p>
        </p:txBody>
      </p:sp>
      <p:cxnSp>
        <p:nvCxnSpPr>
          <p:cNvPr id="5" name="Straight Arrow Connector 4">
            <a:extLst>
              <a:ext uri="{FF2B5EF4-FFF2-40B4-BE49-F238E27FC236}">
                <a16:creationId xmlns:a16="http://schemas.microsoft.com/office/drawing/2014/main" id="{782A1D64-2B76-E34C-9666-9BF8C778B69B}"/>
              </a:ext>
            </a:extLst>
          </p:cNvPr>
          <p:cNvCxnSpPr/>
          <p:nvPr/>
        </p:nvCxnSpPr>
        <p:spPr bwMode="auto">
          <a:xfrm flipV="1">
            <a:off x="2286000" y="2340124"/>
            <a:ext cx="152400" cy="93647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7BDFCEDA-C0CE-2B45-973B-46F8CA6EB50E}"/>
              </a:ext>
            </a:extLst>
          </p:cNvPr>
          <p:cNvCxnSpPr>
            <a:cxnSpLocks/>
          </p:cNvCxnSpPr>
          <p:nvPr/>
        </p:nvCxnSpPr>
        <p:spPr bwMode="auto">
          <a:xfrm flipV="1">
            <a:off x="1371600" y="2340124"/>
            <a:ext cx="381000" cy="101267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F52D-74A7-EA45-811B-731F69C1B616}"/>
              </a:ext>
            </a:extLst>
          </p:cNvPr>
          <p:cNvSpPr>
            <a:spLocks noGrp="1"/>
          </p:cNvSpPr>
          <p:nvPr>
            <p:ph type="title"/>
          </p:nvPr>
        </p:nvSpPr>
        <p:spPr/>
        <p:txBody>
          <a:bodyPr/>
          <a:lstStyle/>
          <a:p>
            <a:r>
              <a:rPr lang="en-US" b="1" dirty="0">
                <a:solidFill>
                  <a:schemeClr val="accent2"/>
                </a:solidFill>
              </a:rPr>
              <a:t>So when the sun appears about to set….it is already set!</a:t>
            </a:r>
          </a:p>
        </p:txBody>
      </p:sp>
      <p:pic>
        <p:nvPicPr>
          <p:cNvPr id="5" name="Content Placeholder 4">
            <a:extLst>
              <a:ext uri="{FF2B5EF4-FFF2-40B4-BE49-F238E27FC236}">
                <a16:creationId xmlns:a16="http://schemas.microsoft.com/office/drawing/2014/main" id="{4152467E-F84E-FE40-88AA-8F4228F5EF05}"/>
              </a:ext>
            </a:extLst>
          </p:cNvPr>
          <p:cNvPicPr>
            <a:picLocks noGrp="1" noChangeAspect="1"/>
          </p:cNvPicPr>
          <p:nvPr>
            <p:ph idx="1"/>
          </p:nvPr>
        </p:nvPicPr>
        <p:blipFill>
          <a:blip r:embed="rId2"/>
          <a:stretch>
            <a:fillRect/>
          </a:stretch>
        </p:blipFill>
        <p:spPr>
          <a:xfrm>
            <a:off x="1752600" y="2133600"/>
            <a:ext cx="5795492" cy="4114800"/>
          </a:xfrm>
        </p:spPr>
      </p:pic>
    </p:spTree>
    <p:extLst>
      <p:ext uri="{BB962C8B-B14F-4D97-AF65-F5344CB8AC3E}">
        <p14:creationId xmlns:p14="http://schemas.microsoft.com/office/powerpoint/2010/main" val="2665991180"/>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1635</TotalTime>
  <Words>1684</Words>
  <Application>Microsoft Macintosh PowerPoint</Application>
  <PresentationFormat>On-screen Show (4:3)</PresentationFormat>
  <Paragraphs>163</Paragraphs>
  <Slides>107</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107</vt:i4>
      </vt:variant>
    </vt:vector>
  </HeadingPairs>
  <TitlesOfParts>
    <vt:vector size="111" baseType="lpstr">
      <vt:lpstr>Calibri</vt:lpstr>
      <vt:lpstr>Symbol</vt:lpstr>
      <vt:lpstr>Times</vt:lpstr>
      <vt:lpstr>Blank</vt:lpstr>
      <vt:lpstr>Optical Effects and Phenomena Atmospheric Sciences 101, Autumn 2020</vt:lpstr>
      <vt:lpstr>Visible light is made up of a spectrum of colors from red (long wavelengths) to violet (short wavelengths)</vt:lpstr>
      <vt:lpstr>Visible light is influenced by the density of the medium through which it travels</vt:lpstr>
      <vt:lpstr>When light interacts with a medium, various things can happen:</vt:lpstr>
      <vt:lpstr>Refraction</vt:lpstr>
      <vt:lpstr>Refraction</vt:lpstr>
      <vt:lpstr>PowerPoint Presentation</vt:lpstr>
      <vt:lpstr>Many objects are NOT where you think they are!</vt:lpstr>
      <vt:lpstr>Useful information</vt:lpstr>
      <vt:lpstr>Refraction Rule</vt:lpstr>
      <vt:lpstr>PowerPoint Presentation</vt:lpstr>
      <vt:lpstr>PowerPoint Presentation</vt:lpstr>
      <vt:lpstr>The refraction of light depends on its wavelength</vt:lpstr>
      <vt:lpstr>Shorter wavelengths (e.g., blue) are refracted more than longer wavelengths (e.g., red)</vt:lpstr>
      <vt:lpstr>This process is called dispersion  dispersion:  a process in which radiation is separated into its component wavelengths</vt:lpstr>
      <vt:lpstr>PowerPoint Presentation</vt:lpstr>
      <vt:lpstr>Reflection: occurs when light is incident on solid objects.</vt:lpstr>
      <vt:lpstr>More processes</vt:lpstr>
      <vt:lpstr>Light Scattering</vt:lpstr>
      <vt:lpstr>More Processes</vt:lpstr>
      <vt:lpstr>Why is the sky blue?</vt:lpstr>
      <vt:lpstr>PowerPoint Presentation</vt:lpstr>
      <vt:lpstr>Answer: Rayleigh Scattering-which occurs when light interacts with atmospheric molecules and particles much smaller than the wavelength of light. </vt:lpstr>
      <vt:lpstr>Why is the sky blue?</vt:lpstr>
      <vt:lpstr>Rayleigh Scattering Formula  Scattering ~ 1/l4</vt:lpstr>
      <vt:lpstr>Sun’s Light Coming In (looks white in space)</vt:lpstr>
      <vt:lpstr>PowerPoint Presentation</vt:lpstr>
      <vt:lpstr>Sun’s Light Has All Wavelengths</vt:lpstr>
      <vt:lpstr>PowerPoint Presentation</vt:lpstr>
      <vt:lpstr>Higher in the atmosphere as density decreases, there is less scattering and the sky turns dark</vt:lpstr>
      <vt:lpstr>PowerPoint Presentation</vt:lpstr>
      <vt:lpstr>Why Red Sky and Sun at Sunset?</vt:lpstr>
      <vt:lpstr>PowerPoint Presentation</vt:lpstr>
      <vt:lpstr>PowerPoint Presentation</vt:lpstr>
      <vt:lpstr>PowerPoint Presentation</vt:lpstr>
      <vt:lpstr>Red sky at night, sailors' delight; red sky in the morning sailors take warning </vt:lpstr>
      <vt:lpstr>But sometimes the sky looks white.  Why?</vt:lpstr>
      <vt:lpstr>PowerPoint Presentation</vt:lpstr>
      <vt:lpstr>Mie Scattering</vt:lpstr>
      <vt:lpstr>Onshore push of marine air in the NW frequently produces Mie Scattering</vt:lpstr>
      <vt:lpstr>Wildfire Smoke:  Again Big Particles and Mie Scattering</vt:lpstr>
      <vt:lpstr>PowerPoint Presentation</vt:lpstr>
      <vt:lpstr>Rainbows</vt:lpstr>
      <vt:lpstr>Primary Bow (two refractions and one reflection)</vt:lpstr>
      <vt:lpstr>The geometry:  the sun is behind you</vt:lpstr>
      <vt:lpstr>The correct color sequence of primary bow:  violet (inside) to red (outside)</vt:lpstr>
      <vt:lpstr>Correct!</vt:lpstr>
      <vt:lpstr>Not Correct</vt:lpstr>
      <vt:lpstr>Sometimes artists get rainbows wrong</vt:lpstr>
      <vt:lpstr>Sometimes a double rainbow</vt:lpstr>
      <vt:lpstr>Why? When there is a second reflection off the back side of the droplet</vt:lpstr>
      <vt:lpstr>Colors are reversed for secondary rainbows</vt:lpstr>
      <vt:lpstr>Can be a full circle if you are in the air or in mountains</vt:lpstr>
      <vt:lpstr>Legend: The Pot of Gold At the End of the Rainbow</vt:lpstr>
      <vt:lpstr>No Scientific Evidence for This!</vt:lpstr>
      <vt:lpstr>Serious journalism</vt:lpstr>
      <vt:lpstr>Halos</vt:lpstr>
      <vt:lpstr>PowerPoint Presentation</vt:lpstr>
      <vt:lpstr>Halo</vt:lpstr>
      <vt:lpstr>Two ways for visible light to go through ice crystals: refracting the light by either 22 or 46 degrees</vt:lpstr>
      <vt:lpstr>If ice crystals are small and randomly oriented can get 22 and 46 degree halos (22 more frequently apparent)</vt:lpstr>
      <vt:lpstr>The Sun Dog a.k.a. mock suns or parhelia</vt:lpstr>
      <vt:lpstr>PowerPoint Presentation</vt:lpstr>
      <vt:lpstr>PowerPoint Presentation</vt:lpstr>
      <vt:lpstr>Why sun dog? Large (&gt; 30 micron) ice crystals are shaped like plates.  Horizontal orientation, so no circular halo</vt:lpstr>
      <vt:lpstr>If you drop a pile of papers they tend to get a horizontal orientation</vt:lpstr>
      <vt:lpstr>Colors with sundog from dispersion during refraction  in ice crystals</vt:lpstr>
      <vt:lpstr>Some folks believed that halos had special meaning….</vt:lpstr>
      <vt:lpstr>PowerPoint Presentation</vt:lpstr>
      <vt:lpstr>Before the Battle of Mortimer's Cross in 1461, the future King Edward IV tried to convince his troops, frightened by the appearance of three suns, that they represented the Holy Trinity and presaged a great victory.  (He won).</vt:lpstr>
      <vt:lpstr>Shakespeare, Henry IV, Part 3 </vt:lpstr>
      <vt:lpstr>Mirages</vt:lpstr>
      <vt:lpstr>Two Types of Mirages</vt:lpstr>
      <vt:lpstr>Water on the Road Mirage! An Example of an Inferior Mirage</vt:lpstr>
      <vt:lpstr>PowerPoint Presentation</vt:lpstr>
      <vt:lpstr>PowerPoint Presentation</vt:lpstr>
      <vt:lpstr>PowerPoint Presentation</vt:lpstr>
      <vt:lpstr>Associated with sunny days in which a road and adjacent air are heated.  Reduced density of air near the surface</vt:lpstr>
      <vt:lpstr>PowerPoint Presentation</vt:lpstr>
      <vt:lpstr>PowerPoint Presentation</vt:lpstr>
      <vt:lpstr>Superior Mirage Object is projected higher than it actually is </vt:lpstr>
      <vt:lpstr>PowerPoint Presentation</vt:lpstr>
      <vt:lpstr>PowerPoint Presentation</vt:lpstr>
      <vt:lpstr>Fata Morgana:  Castles in the Sky</vt:lpstr>
      <vt:lpstr>PowerPoint Presentation</vt:lpstr>
      <vt:lpstr>PowerPoint Presentation</vt:lpstr>
      <vt:lpstr>PowerPoint Presentation</vt:lpstr>
      <vt:lpstr>PowerPoint Presentation</vt:lpstr>
      <vt:lpstr>Superior Mirages Occur Many Times During the Summer Near Puget Sound</vt:lpstr>
      <vt:lpstr>PowerPoint Presentation</vt:lpstr>
      <vt:lpstr>https://vimeo.com/76869403</vt:lpstr>
      <vt:lpstr>PowerPoint Presentation</vt:lpstr>
      <vt:lpstr>Did a mirage take out the Titanic?</vt:lpstr>
      <vt:lpstr>PowerPoint Presentation</vt:lpstr>
      <vt:lpstr>PowerPoint Presentation</vt:lpstr>
      <vt:lpstr>Superior mirage: ocean surface raised into sky obscuring icebergs</vt:lpstr>
      <vt:lpstr>An Everyday Mirage:  the Sun and the Moon</vt:lpstr>
      <vt:lpstr>PowerPoint Presentation</vt:lpstr>
      <vt:lpstr>So when the sun appears about to set….it is already set!</vt:lpstr>
      <vt:lpstr>The Green Flash</vt:lpstr>
      <vt:lpstr>PowerPoint Presentation</vt:lpstr>
      <vt:lpstr>PowerPoint Presentation</vt:lpstr>
      <vt:lpstr>Why a green flash?</vt:lpstr>
      <vt:lpstr>Green Flash</vt:lpstr>
      <vt:lpstr>http://www.youtube.com/watch?v=lwus2nqU0SY</vt:lpstr>
      <vt:lpstr>PowerPoint Presentation</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Cliff Mass</dc:creator>
  <cp:lastModifiedBy>Cliff Mass</cp:lastModifiedBy>
  <cp:revision>104</cp:revision>
  <dcterms:created xsi:type="dcterms:W3CDTF">2013-11-17T19:27:02Z</dcterms:created>
  <dcterms:modified xsi:type="dcterms:W3CDTF">2020-11-24T03:19:20Z</dcterms:modified>
</cp:coreProperties>
</file>