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68" r:id="rId3"/>
    <p:sldId id="257" r:id="rId4"/>
    <p:sldId id="258" r:id="rId5"/>
    <p:sldId id="264" r:id="rId6"/>
    <p:sldId id="270" r:id="rId7"/>
    <p:sldId id="259" r:id="rId8"/>
    <p:sldId id="260" r:id="rId9"/>
    <p:sldId id="261" r:id="rId10"/>
    <p:sldId id="274" r:id="rId11"/>
    <p:sldId id="275" r:id="rId12"/>
    <p:sldId id="276" r:id="rId13"/>
    <p:sldId id="265" r:id="rId14"/>
    <p:sldId id="269" r:id="rId15"/>
    <p:sldId id="271" r:id="rId16"/>
    <p:sldId id="262" r:id="rId17"/>
    <p:sldId id="285" r:id="rId18"/>
    <p:sldId id="267" r:id="rId19"/>
    <p:sldId id="279" r:id="rId20"/>
    <p:sldId id="277" r:id="rId21"/>
    <p:sldId id="278" r:id="rId22"/>
    <p:sldId id="272" r:id="rId23"/>
    <p:sldId id="280" r:id="rId24"/>
    <p:sldId id="266" r:id="rId25"/>
    <p:sldId id="281" r:id="rId26"/>
    <p:sldId id="286" r:id="rId27"/>
    <p:sldId id="287" r:id="rId28"/>
    <p:sldId id="288" r:id="rId29"/>
    <p:sldId id="289" r:id="rId30"/>
    <p:sldId id="290" r:id="rId31"/>
    <p:sldId id="282" r:id="rId32"/>
    <p:sldId id="283" r:id="rId33"/>
    <p:sldId id="28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49"/>
    <p:restoredTop sz="94637"/>
  </p:normalViewPr>
  <p:slideViewPr>
    <p:cSldViewPr snapToGrid="0" snapToObjects="1">
      <p:cViewPr varScale="1">
        <p:scale>
          <a:sx n="118" d="100"/>
          <a:sy n="118" d="100"/>
        </p:scale>
        <p:origin x="232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A7DD0-CB76-434A-9DF7-EB8647CAF962}" type="datetimeFigureOut">
              <a:rPr lang="en-US" smtClean="0"/>
              <a:t>3/2/17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2C4A6-9EE0-354C-8399-5DA5F0A53E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599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480FA-3388-D642-AFBE-A0C0802D0B0C}" type="datetimeFigureOut">
              <a:rPr lang="en-US" smtClean="0"/>
              <a:t>3/2/17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E6BD-CFD1-7E4C-A705-196FC51240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923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480FA-3388-D642-AFBE-A0C0802D0B0C}" type="datetimeFigureOut">
              <a:rPr lang="en-US" smtClean="0"/>
              <a:t>3/2/17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E6BD-CFD1-7E4C-A705-196FC51240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013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480FA-3388-D642-AFBE-A0C0802D0B0C}" type="datetimeFigureOut">
              <a:rPr lang="en-US" smtClean="0"/>
              <a:t>3/2/17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E6BD-CFD1-7E4C-A705-196FC51240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88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480FA-3388-D642-AFBE-A0C0802D0B0C}" type="datetimeFigureOut">
              <a:rPr lang="en-US" smtClean="0"/>
              <a:t>3/2/17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E6BD-CFD1-7E4C-A705-196FC51240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578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480FA-3388-D642-AFBE-A0C0802D0B0C}" type="datetimeFigureOut">
              <a:rPr lang="en-US" smtClean="0"/>
              <a:t>3/2/17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E6BD-CFD1-7E4C-A705-196FC51240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869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480FA-3388-D642-AFBE-A0C0802D0B0C}" type="datetimeFigureOut">
              <a:rPr lang="en-US" smtClean="0"/>
              <a:t>3/2/17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E6BD-CFD1-7E4C-A705-196FC51240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92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480FA-3388-D642-AFBE-A0C0802D0B0C}" type="datetimeFigureOut">
              <a:rPr lang="en-US" smtClean="0"/>
              <a:t>3/2/17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E6BD-CFD1-7E4C-A705-196FC51240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55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480FA-3388-D642-AFBE-A0C0802D0B0C}" type="datetimeFigureOut">
              <a:rPr lang="en-US" smtClean="0"/>
              <a:t>3/2/17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E6BD-CFD1-7E4C-A705-196FC51240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308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480FA-3388-D642-AFBE-A0C0802D0B0C}" type="datetimeFigureOut">
              <a:rPr lang="en-US" smtClean="0"/>
              <a:t>3/2/17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E6BD-CFD1-7E4C-A705-196FC51240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90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480FA-3388-D642-AFBE-A0C0802D0B0C}" type="datetimeFigureOut">
              <a:rPr lang="en-US" smtClean="0"/>
              <a:t>3/2/17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E6BD-CFD1-7E4C-A705-196FC51240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93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480FA-3388-D642-AFBE-A0C0802D0B0C}" type="datetimeFigureOut">
              <a:rPr lang="en-US" smtClean="0"/>
              <a:t>3/2/17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E6BD-CFD1-7E4C-A705-196FC51240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54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480FA-3388-D642-AFBE-A0C0802D0B0C}" type="datetimeFigureOut">
              <a:rPr lang="en-US" smtClean="0"/>
              <a:t>3/2/17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6E6BD-CFD1-7E4C-A705-196FC51240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03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4616" y="1171790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The Ides Of October Storm</a:t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sz="3600" b="1" dirty="0" smtClean="0">
                <a:solidFill>
                  <a:schemeClr val="accent1"/>
                </a:solidFill>
              </a:rPr>
              <a:t>A Difficult Forecast of an Unusual Event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4616" y="4195163"/>
            <a:ext cx="9144000" cy="1655762"/>
          </a:xfrm>
        </p:spPr>
        <p:txBody>
          <a:bodyPr/>
          <a:lstStyle/>
          <a:p>
            <a:r>
              <a:rPr lang="en-US" dirty="0" smtClean="0"/>
              <a:t>Cliff Mass	</a:t>
            </a:r>
          </a:p>
          <a:p>
            <a:r>
              <a:rPr lang="en-US" dirty="0" smtClean="0"/>
              <a:t>University of Washington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942" y="837736"/>
            <a:ext cx="3030759" cy="4371262"/>
          </a:xfrm>
        </p:spPr>
        <p:txBody>
          <a:bodyPr/>
          <a:lstStyle/>
          <a:p>
            <a:r>
              <a:rPr lang="en-US" dirty="0" smtClean="0"/>
              <a:t>The forecast Saturday morning.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400" y="400692"/>
            <a:ext cx="5868739" cy="5868739"/>
          </a:xfrm>
        </p:spPr>
      </p:pic>
    </p:spTree>
    <p:extLst>
      <p:ext uri="{BB962C8B-B14F-4D97-AF65-F5344CB8AC3E}">
        <p14:creationId xmlns:p14="http://schemas.microsoft.com/office/powerpoint/2010/main" val="1052596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697" y="365125"/>
            <a:ext cx="6418012" cy="6418012"/>
          </a:xfrm>
        </p:spPr>
      </p:pic>
    </p:spTree>
    <p:extLst>
      <p:ext uri="{BB962C8B-B14F-4D97-AF65-F5344CB8AC3E}">
        <p14:creationId xmlns:p14="http://schemas.microsoft.com/office/powerpoint/2010/main" val="581758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492829" cy="4261304"/>
          </a:xfrm>
        </p:spPr>
        <p:txBody>
          <a:bodyPr/>
          <a:lstStyle/>
          <a:p>
            <a:r>
              <a:rPr lang="en-US" dirty="0" smtClean="0"/>
              <a:t>Central</a:t>
            </a:r>
            <a:br>
              <a:rPr lang="en-US" dirty="0" smtClean="0"/>
            </a:br>
            <a:r>
              <a:rPr lang="en-US" dirty="0" smtClean="0"/>
              <a:t>Pressure</a:t>
            </a:r>
            <a:br>
              <a:rPr lang="en-US" dirty="0" smtClean="0"/>
            </a:br>
            <a:r>
              <a:rPr lang="en-US" dirty="0" smtClean="0"/>
              <a:t>Verified</a:t>
            </a:r>
            <a:br>
              <a:rPr lang="en-US" dirty="0" smtClean="0"/>
            </a:br>
            <a:r>
              <a:rPr lang="en-US" dirty="0" smtClean="0"/>
              <a:t>Well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285" y="451447"/>
            <a:ext cx="8128000" cy="6096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47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Forecast Position Error (24h)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422" y="1803854"/>
            <a:ext cx="5486469" cy="4351338"/>
          </a:xfrm>
        </p:spPr>
      </p:pic>
    </p:spTree>
    <p:extLst>
      <p:ext uri="{BB962C8B-B14F-4D97-AF65-F5344CB8AC3E}">
        <p14:creationId xmlns:p14="http://schemas.microsoft.com/office/powerpoint/2010/main" val="202537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343382" cy="359727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Animation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of Forecasts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Valid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5 PM Saturday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066" y="537578"/>
            <a:ext cx="5989788" cy="5989788"/>
          </a:xfrm>
        </p:spPr>
      </p:pic>
    </p:spTree>
    <p:extLst>
      <p:ext uri="{BB962C8B-B14F-4D97-AF65-F5344CB8AC3E}">
        <p14:creationId xmlns:p14="http://schemas.microsoft.com/office/powerpoint/2010/main" val="4813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247" y="2306940"/>
            <a:ext cx="9055814" cy="164861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+mn-lt"/>
              </a:rPr>
              <a:t>The Storm Was Amazingly Compact</a:t>
            </a:r>
            <a:br>
              <a:rPr lang="en-US" b="1" dirty="0" smtClean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/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 smtClean="0"/>
              <a:t>Which Compounded the </a:t>
            </a:r>
            <a:r>
              <a:rPr lang="en-US" b="1" dirty="0" smtClean="0"/>
              <a:t>Prediction Problems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307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8285" y="0"/>
            <a:ext cx="8567057" cy="6393278"/>
          </a:xfrm>
        </p:spPr>
      </p:pic>
    </p:spTree>
    <p:extLst>
      <p:ext uri="{BB962C8B-B14F-4D97-AF65-F5344CB8AC3E}">
        <p14:creationId xmlns:p14="http://schemas.microsoft.com/office/powerpoint/2010/main" val="71485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828" y="2052411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Amorphous Structure in the Visible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30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2215 UTC (3:15 PM) Saturday, Oct 15th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946" y="1690688"/>
            <a:ext cx="7433782" cy="4646114"/>
          </a:xfrm>
        </p:spPr>
      </p:pic>
    </p:spTree>
    <p:extLst>
      <p:ext uri="{BB962C8B-B14F-4D97-AF65-F5344CB8AC3E}">
        <p14:creationId xmlns:p14="http://schemas.microsoft.com/office/powerpoint/2010/main" val="63023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312" y="654624"/>
            <a:ext cx="5949715" cy="5655903"/>
          </a:xfrm>
        </p:spPr>
      </p:pic>
    </p:spTree>
    <p:extLst>
      <p:ext uri="{BB962C8B-B14F-4D97-AF65-F5344CB8AC3E}">
        <p14:creationId xmlns:p14="http://schemas.microsoft.com/office/powerpoint/2010/main" val="54346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303" y="398076"/>
            <a:ext cx="107442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Typhoon </a:t>
            </a:r>
            <a:r>
              <a:rPr lang="en-US" b="1" dirty="0" smtClean="0">
                <a:solidFill>
                  <a:schemeClr val="accent1"/>
                </a:solidFill>
              </a:rPr>
              <a:t>Songda</a:t>
            </a:r>
            <a:r>
              <a:rPr lang="en-US" dirty="0" smtClean="0"/>
              <a:t>:  October 3-October 16,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205" y="1585548"/>
            <a:ext cx="7682808" cy="474911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86" y="1585548"/>
            <a:ext cx="3561836" cy="474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5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264" y="1372761"/>
            <a:ext cx="2593370" cy="386782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Max </a:t>
            </a:r>
            <a:r>
              <a:rPr lang="en-US" b="1" dirty="0" smtClean="0">
                <a:solidFill>
                  <a:schemeClr val="accent1"/>
                </a:solidFill>
              </a:rPr>
              <a:t>Wind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/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/>
              <a:t>10 mph more and no one would have complained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4598" y="524472"/>
            <a:ext cx="6719299" cy="5898091"/>
          </a:xfrm>
        </p:spPr>
      </p:pic>
    </p:spTree>
    <p:extLst>
      <p:ext uri="{BB962C8B-B14F-4D97-AF65-F5344CB8AC3E}">
        <p14:creationId xmlns:p14="http://schemas.microsoft.com/office/powerpoint/2010/main" val="1686793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861" y="1916523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The Langley Coastal Radar Picked it Up, But no Radar on Oregon Coast was a Problem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6431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PM radar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0" y="1899444"/>
            <a:ext cx="4762500" cy="4203700"/>
          </a:xfrm>
        </p:spPr>
      </p:pic>
    </p:spTree>
    <p:extLst>
      <p:ext uri="{BB962C8B-B14F-4D97-AF65-F5344CB8AC3E}">
        <p14:creationId xmlns:p14="http://schemas.microsoft.com/office/powerpoint/2010/main" val="63545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5:10 PM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181" y="522342"/>
            <a:ext cx="6246668" cy="5685444"/>
          </a:xfrm>
        </p:spPr>
      </p:pic>
    </p:spTree>
    <p:extLst>
      <p:ext uri="{BB962C8B-B14F-4D97-AF65-F5344CB8AC3E}">
        <p14:creationId xmlns:p14="http://schemas.microsoft.com/office/powerpoint/2010/main" val="717646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6:29 PM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869" y="365125"/>
            <a:ext cx="6520392" cy="5927630"/>
          </a:xfrm>
        </p:spPr>
      </p:pic>
    </p:spTree>
    <p:extLst>
      <p:ext uri="{BB962C8B-B14F-4D97-AF65-F5344CB8AC3E}">
        <p14:creationId xmlns:p14="http://schemas.microsoft.com/office/powerpoint/2010/main" val="73524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203" y="228393"/>
            <a:ext cx="10690077" cy="771466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Big Problem for the Storm:  Double Low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855" b="39255"/>
          <a:stretch/>
        </p:blipFill>
        <p:spPr>
          <a:xfrm>
            <a:off x="2964727" y="1122529"/>
            <a:ext cx="5406387" cy="5284660"/>
          </a:xfrm>
        </p:spPr>
      </p:pic>
    </p:spTree>
    <p:extLst>
      <p:ext uri="{BB962C8B-B14F-4D97-AF65-F5344CB8AC3E}">
        <p14:creationId xmlns:p14="http://schemas.microsoft.com/office/powerpoint/2010/main" val="1782305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Aftermath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15" y="2289232"/>
            <a:ext cx="10515600" cy="2379095"/>
          </a:xfrm>
        </p:spPr>
      </p:pic>
    </p:spTree>
    <p:extLst>
      <p:ext uri="{BB962C8B-B14F-4D97-AF65-F5344CB8AC3E}">
        <p14:creationId xmlns:p14="http://schemas.microsoft.com/office/powerpoint/2010/main" val="419445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007" y="1153886"/>
            <a:ext cx="7659656" cy="5023077"/>
          </a:xfrm>
        </p:spPr>
      </p:pic>
    </p:spTree>
    <p:extLst>
      <p:ext uri="{BB962C8B-B14F-4D97-AF65-F5344CB8AC3E}">
        <p14:creationId xmlns:p14="http://schemas.microsoft.com/office/powerpoint/2010/main" val="1578113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431" y="575442"/>
            <a:ext cx="4457137" cy="5960750"/>
          </a:xfrm>
        </p:spPr>
      </p:pic>
    </p:spTree>
    <p:extLst>
      <p:ext uri="{BB962C8B-B14F-4D97-AF65-F5344CB8AC3E}">
        <p14:creationId xmlns:p14="http://schemas.microsoft.com/office/powerpoint/2010/main" val="1743791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715" y="2411640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The Worst Blow of All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91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41" y="1131244"/>
            <a:ext cx="3758514" cy="274054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+mn-lt"/>
              </a:rPr>
              <a:t>Forecasts Early in the Week</a:t>
            </a:r>
            <a:br>
              <a:rPr lang="en-US" b="1" dirty="0" smtClean="0">
                <a:solidFill>
                  <a:schemeClr val="accent1"/>
                </a:solidFill>
                <a:latin typeface="+mn-lt"/>
              </a:rPr>
            </a:b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Suggested the Possibility of an Extraordinary Event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848" y="508451"/>
            <a:ext cx="6326660" cy="6326660"/>
          </a:xfrm>
        </p:spPr>
      </p:pic>
    </p:spTree>
    <p:extLst>
      <p:ext uri="{BB962C8B-B14F-4D97-AF65-F5344CB8AC3E}">
        <p14:creationId xmlns:p14="http://schemas.microsoft.com/office/powerpoint/2010/main" val="128396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2079466"/>
            <a:ext cx="11378849" cy="1991791"/>
          </a:xfrm>
        </p:spPr>
      </p:pic>
    </p:spTree>
    <p:extLst>
      <p:ext uri="{BB962C8B-B14F-4D97-AF65-F5344CB8AC3E}">
        <p14:creationId xmlns:p14="http://schemas.microsoft.com/office/powerpoint/2010/main" val="1201598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Bottom Line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forecasts were very uncertain and changing until the last day.</a:t>
            </a:r>
          </a:p>
          <a:p>
            <a:r>
              <a:rPr lang="en-US" dirty="0" smtClean="0"/>
              <a:t>Initial model forecasts showed potentially catastrophic storm, but the uncertainty was huge.</a:t>
            </a:r>
          </a:p>
          <a:p>
            <a:r>
              <a:rPr lang="en-US" dirty="0" smtClean="0"/>
              <a:t>We did not communicate that uncertainty effectively.</a:t>
            </a:r>
          </a:p>
          <a:p>
            <a:r>
              <a:rPr lang="en-US" dirty="0" smtClean="0"/>
              <a:t>By Thursday afternoon, it was clear that the storm would be considerably weaker and smaller.  But still potentially damaging along the coast and parts of the interior.</a:t>
            </a:r>
          </a:p>
          <a:p>
            <a:r>
              <a:rPr lang="en-US" dirty="0" smtClean="0"/>
              <a:t>We did not communicate this change effectively enough, with the media still talking about an historic storm.</a:t>
            </a:r>
          </a:p>
          <a:p>
            <a:r>
              <a:rPr lang="en-US" dirty="0" smtClean="0"/>
              <a:t>By Saturday AM, it was clear that the storm would be small and intense, but not as strong as earlier thought.</a:t>
            </a:r>
          </a:p>
          <a:p>
            <a:r>
              <a:rPr lang="en-US" dirty="0" smtClean="0"/>
              <a:t>The small (50 km) track error was compounded by the small size.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31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Bottom Line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community needs to provide far more uncertainty/probabilistic information for major windstorm events.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2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229" y="2596696"/>
            <a:ext cx="10515600" cy="1325563"/>
          </a:xfrm>
        </p:spPr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53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  <a:latin typeface="+mn-lt"/>
              </a:rPr>
              <a:t>Similarities to the Columbus Day Storm Were Highlighted… Enhancing the Hype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84" y="2201434"/>
            <a:ext cx="10515600" cy="3351243"/>
          </a:xfrm>
        </p:spPr>
      </p:pic>
    </p:spTree>
    <p:extLst>
      <p:ext uri="{BB962C8B-B14F-4D97-AF65-F5344CB8AC3E}">
        <p14:creationId xmlns:p14="http://schemas.microsoft.com/office/powerpoint/2010/main" val="44505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  <a:latin typeface="+mn-lt"/>
              </a:rPr>
              <a:t>And some folks on social media went a bit wacky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0" y="1936858"/>
            <a:ext cx="6604000" cy="4178300"/>
          </a:xfrm>
        </p:spPr>
      </p:pic>
    </p:spTree>
    <p:extLst>
      <p:ext uri="{BB962C8B-B14F-4D97-AF65-F5344CB8AC3E}">
        <p14:creationId xmlns:p14="http://schemas.microsoft.com/office/powerpoint/2010/main" val="168123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749" y="186134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But there was substantial uncertainties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431" y="1429504"/>
            <a:ext cx="6664479" cy="458087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storm would have to traverse the Pacific Ocean. Thousands of kilometers</a:t>
            </a:r>
          </a:p>
          <a:p>
            <a:r>
              <a:rPr lang="en-US" dirty="0" smtClean="0"/>
              <a:t>Would have to undergo </a:t>
            </a:r>
            <a:r>
              <a:rPr lang="en-US" b="1" dirty="0" smtClean="0"/>
              <a:t>extratropical transition</a:t>
            </a:r>
            <a:r>
              <a:rPr lang="en-US" dirty="0" smtClean="0"/>
              <a:t>, changing its primary energy source.</a:t>
            </a:r>
          </a:p>
          <a:p>
            <a:r>
              <a:rPr lang="en-US" dirty="0" smtClean="0"/>
              <a:t>Extratropical transition is well known to undermine predictability.</a:t>
            </a:r>
          </a:p>
          <a:p>
            <a:r>
              <a:rPr lang="en-US" dirty="0" smtClean="0"/>
              <a:t>To get the forecast right over Seattle, needed to get the storm’s size/structure right, storm’s  central pressure right, and get the path right to 50-100 km or better.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4517" y="1332707"/>
            <a:ext cx="4777483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6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0227" cy="101161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By Thursday, a very different solution was apparent. And another storm would come through on Friday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764" y="1594329"/>
            <a:ext cx="5121667" cy="5121667"/>
          </a:xfrm>
        </p:spPr>
      </p:pic>
      <p:sp>
        <p:nvSpPr>
          <p:cNvPr id="3" name="TextBox 2"/>
          <p:cNvSpPr txBox="1"/>
          <p:nvPr/>
        </p:nvSpPr>
        <p:spPr>
          <a:xfrm>
            <a:off x="1012372" y="3156856"/>
            <a:ext cx="34461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Friday’s Storm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787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151" y="168897"/>
            <a:ext cx="10525018" cy="68283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+mn-lt"/>
              </a:rPr>
              <a:t>Forecast for Saturday, Initialized 4 AM Thursday</a:t>
            </a:r>
            <a:endParaRPr lang="en-US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787" y="851736"/>
            <a:ext cx="6006264" cy="6006264"/>
          </a:xfrm>
        </p:spPr>
      </p:pic>
    </p:spTree>
    <p:extLst>
      <p:ext uri="{BB962C8B-B14F-4D97-AF65-F5344CB8AC3E}">
        <p14:creationId xmlns:p14="http://schemas.microsoft.com/office/powerpoint/2010/main" val="86134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194" y="1487209"/>
            <a:ext cx="2881045" cy="326165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Friday’s Forecast was </a:t>
            </a:r>
            <a:r>
              <a:rPr lang="en-US" b="1" smtClean="0">
                <a:solidFill>
                  <a:schemeClr val="accent1"/>
                </a:solidFill>
              </a:rPr>
              <a:t>weaker </a:t>
            </a:r>
            <a:r>
              <a:rPr lang="en-US" b="1" smtClean="0">
                <a:solidFill>
                  <a:schemeClr val="accent1"/>
                </a:solidFill>
              </a:rPr>
              <a:t>still</a:t>
            </a:r>
            <a:br>
              <a:rPr lang="en-US" b="1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/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/>
              <a:t>Very </a:t>
            </a:r>
            <a:r>
              <a:rPr lang="en-US" b="1" smtClean="0"/>
              <a:t>compact storm</a:t>
            </a:r>
            <a:br>
              <a:rPr lang="en-US" b="1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Double barrel storm.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941" y="365125"/>
            <a:ext cx="6327539" cy="6327539"/>
          </a:xfrm>
        </p:spPr>
      </p:pic>
    </p:spTree>
    <p:extLst>
      <p:ext uri="{BB962C8B-B14F-4D97-AF65-F5344CB8AC3E}">
        <p14:creationId xmlns:p14="http://schemas.microsoft.com/office/powerpoint/2010/main" val="39754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363</Words>
  <Application>Microsoft Macintosh PowerPoint</Application>
  <PresentationFormat>Widescreen</PresentationFormat>
  <Paragraphs>42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Calibri</vt:lpstr>
      <vt:lpstr>Calibri Light</vt:lpstr>
      <vt:lpstr>Arial</vt:lpstr>
      <vt:lpstr>Office Theme</vt:lpstr>
      <vt:lpstr>The Ides Of October Storm A Difficult Forecast of an Unusual Event</vt:lpstr>
      <vt:lpstr>Typhoon Songda:  October 3-October 16, 2016</vt:lpstr>
      <vt:lpstr>Forecasts Early in the Week Suggested the Possibility of an Extraordinary Event</vt:lpstr>
      <vt:lpstr>Similarities to the Columbus Day Storm Were Highlighted… Enhancing the Hype</vt:lpstr>
      <vt:lpstr>And some folks on social media went a bit wacky</vt:lpstr>
      <vt:lpstr>But there was substantial uncertainties…</vt:lpstr>
      <vt:lpstr>By Thursday, a very different solution was apparent. And another storm would come through on Friday</vt:lpstr>
      <vt:lpstr>Forecast for Saturday, Initialized 4 AM Thursday</vt:lpstr>
      <vt:lpstr>Friday’s Forecast was weaker still  Very compact storm  Double barrel storm.</vt:lpstr>
      <vt:lpstr>The forecast Saturday morning.</vt:lpstr>
      <vt:lpstr>PowerPoint Presentation</vt:lpstr>
      <vt:lpstr>Central Pressure Verified Well</vt:lpstr>
      <vt:lpstr>Forecast Position Error (24h)</vt:lpstr>
      <vt:lpstr>Animation of Forecasts Valid 5 PM Saturday</vt:lpstr>
      <vt:lpstr>The Storm Was Amazingly Compact  Which Compounded the Prediction Problems</vt:lpstr>
      <vt:lpstr>PowerPoint Presentation</vt:lpstr>
      <vt:lpstr>Amorphous Structure in the Visible</vt:lpstr>
      <vt:lpstr>2215 UTC (3:15 PM) Saturday, Oct 15th</vt:lpstr>
      <vt:lpstr>PowerPoint Presentation</vt:lpstr>
      <vt:lpstr>Max Wind  10 mph more and no one would have complained</vt:lpstr>
      <vt:lpstr>The Langley Coastal Radar Picked it Up, But no Radar on Oregon Coast was a Problem</vt:lpstr>
      <vt:lpstr>4 PM radar</vt:lpstr>
      <vt:lpstr>5:10 PM</vt:lpstr>
      <vt:lpstr>6:29 PM</vt:lpstr>
      <vt:lpstr>Big Problem for the Storm:  Double Low</vt:lpstr>
      <vt:lpstr>Aftermath</vt:lpstr>
      <vt:lpstr>PowerPoint Presentation</vt:lpstr>
      <vt:lpstr>PowerPoint Presentation</vt:lpstr>
      <vt:lpstr>The Worst Blow of All</vt:lpstr>
      <vt:lpstr>PowerPoint Presentation</vt:lpstr>
      <vt:lpstr>Bottom Line</vt:lpstr>
      <vt:lpstr>Bottom Line</vt:lpstr>
      <vt:lpstr>The END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Ides Of October Storm A Difficult Forecast of an Unusual Event</dc:title>
  <dc:creator>Cliff Mass</dc:creator>
  <cp:lastModifiedBy>Cliff Mass</cp:lastModifiedBy>
  <cp:revision>23</cp:revision>
  <dcterms:created xsi:type="dcterms:W3CDTF">2017-03-02T18:22:53Z</dcterms:created>
  <dcterms:modified xsi:type="dcterms:W3CDTF">2017-03-03T00:52:32Z</dcterms:modified>
</cp:coreProperties>
</file>