
<file path=[Content_Types].xml><?xml version="1.0" encoding="utf-8"?>
<Types xmlns="http://schemas.openxmlformats.org/package/2006/content-types">
  <Default Extension="jpg" ContentType="image/jpeg"/>
  <Default Extension="emf" ContentType="image/x-emf"/>
  <Default Extension="doc" ContentType="application/msword"/>
  <Default Extension="xml" ContentType="application/xml"/>
  <Default Extension="jpeg" ContentType="image/jpeg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106"/>
  </p:notesMasterIdLst>
  <p:sldIdLst>
    <p:sldId id="978" r:id="rId2"/>
    <p:sldId id="1064" r:id="rId3"/>
    <p:sldId id="979" r:id="rId4"/>
    <p:sldId id="984" r:id="rId5"/>
    <p:sldId id="993" r:id="rId6"/>
    <p:sldId id="1084" r:id="rId7"/>
    <p:sldId id="1098" r:id="rId8"/>
    <p:sldId id="994" r:id="rId9"/>
    <p:sldId id="987" r:id="rId10"/>
    <p:sldId id="988" r:id="rId11"/>
    <p:sldId id="1089" r:id="rId12"/>
    <p:sldId id="1090" r:id="rId13"/>
    <p:sldId id="1051" r:id="rId14"/>
    <p:sldId id="990" r:id="rId15"/>
    <p:sldId id="986" r:id="rId16"/>
    <p:sldId id="975" r:id="rId17"/>
    <p:sldId id="1097" r:id="rId18"/>
    <p:sldId id="1032" r:id="rId19"/>
    <p:sldId id="1042" r:id="rId20"/>
    <p:sldId id="992" r:id="rId21"/>
    <p:sldId id="1043" r:id="rId22"/>
    <p:sldId id="1044" r:id="rId23"/>
    <p:sldId id="1045" r:id="rId24"/>
    <p:sldId id="991" r:id="rId25"/>
    <p:sldId id="995" r:id="rId26"/>
    <p:sldId id="924" r:id="rId27"/>
    <p:sldId id="864" r:id="rId28"/>
    <p:sldId id="865" r:id="rId29"/>
    <p:sldId id="866" r:id="rId30"/>
    <p:sldId id="868" r:id="rId31"/>
    <p:sldId id="980" r:id="rId32"/>
    <p:sldId id="871" r:id="rId33"/>
    <p:sldId id="933" r:id="rId34"/>
    <p:sldId id="996" r:id="rId35"/>
    <p:sldId id="1027" r:id="rId36"/>
    <p:sldId id="1086" r:id="rId37"/>
    <p:sldId id="1030" r:id="rId38"/>
    <p:sldId id="1031" r:id="rId39"/>
    <p:sldId id="1029" r:id="rId40"/>
    <p:sldId id="1028" r:id="rId41"/>
    <p:sldId id="1033" r:id="rId42"/>
    <p:sldId id="1034" r:id="rId43"/>
    <p:sldId id="1035" r:id="rId44"/>
    <p:sldId id="1046" r:id="rId45"/>
    <p:sldId id="1036" r:id="rId46"/>
    <p:sldId id="1048" r:id="rId47"/>
    <p:sldId id="1037" r:id="rId48"/>
    <p:sldId id="1091" r:id="rId49"/>
    <p:sldId id="1092" r:id="rId50"/>
    <p:sldId id="1052" r:id="rId51"/>
    <p:sldId id="1013" r:id="rId52"/>
    <p:sldId id="1087" r:id="rId53"/>
    <p:sldId id="1038" r:id="rId54"/>
    <p:sldId id="1041" r:id="rId55"/>
    <p:sldId id="1039" r:id="rId56"/>
    <p:sldId id="1047" r:id="rId57"/>
    <p:sldId id="1040" r:id="rId58"/>
    <p:sldId id="1049" r:id="rId59"/>
    <p:sldId id="1093" r:id="rId60"/>
    <p:sldId id="1073" r:id="rId61"/>
    <p:sldId id="1066" r:id="rId62"/>
    <p:sldId id="1067" r:id="rId63"/>
    <p:sldId id="1050" r:id="rId64"/>
    <p:sldId id="1065" r:id="rId65"/>
    <p:sldId id="1094" r:id="rId66"/>
    <p:sldId id="1012" r:id="rId67"/>
    <p:sldId id="1068" r:id="rId68"/>
    <p:sldId id="1069" r:id="rId69"/>
    <p:sldId id="1099" r:id="rId70"/>
    <p:sldId id="1104" r:id="rId71"/>
    <p:sldId id="1100" r:id="rId72"/>
    <p:sldId id="1080" r:id="rId73"/>
    <p:sldId id="1081" r:id="rId74"/>
    <p:sldId id="1079" r:id="rId75"/>
    <p:sldId id="1082" r:id="rId76"/>
    <p:sldId id="1083" r:id="rId77"/>
    <p:sldId id="1101" r:id="rId78"/>
    <p:sldId id="1053" r:id="rId79"/>
    <p:sldId id="1054" r:id="rId80"/>
    <p:sldId id="1055" r:id="rId81"/>
    <p:sldId id="1057" r:id="rId82"/>
    <p:sldId id="1056" r:id="rId83"/>
    <p:sldId id="1075" r:id="rId84"/>
    <p:sldId id="1085" r:id="rId85"/>
    <p:sldId id="1106" r:id="rId86"/>
    <p:sldId id="1105" r:id="rId87"/>
    <p:sldId id="1095" r:id="rId88"/>
    <p:sldId id="1102" r:id="rId89"/>
    <p:sldId id="1107" r:id="rId90"/>
    <p:sldId id="1110" r:id="rId91"/>
    <p:sldId id="1058" r:id="rId92"/>
    <p:sldId id="1109" r:id="rId93"/>
    <p:sldId id="1059" r:id="rId94"/>
    <p:sldId id="1061" r:id="rId95"/>
    <p:sldId id="1071" r:id="rId96"/>
    <p:sldId id="1108" r:id="rId97"/>
    <p:sldId id="1062" r:id="rId98"/>
    <p:sldId id="1063" r:id="rId99"/>
    <p:sldId id="1076" r:id="rId100"/>
    <p:sldId id="1070" r:id="rId101"/>
    <p:sldId id="1111" r:id="rId102"/>
    <p:sldId id="1074" r:id="rId103"/>
    <p:sldId id="1103" r:id="rId104"/>
    <p:sldId id="1026" r:id="rId10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2FEF"/>
    <a:srgbClr val="3B38FF"/>
    <a:srgbClr val="344893"/>
    <a:srgbClr val="1F3DFF"/>
    <a:srgbClr val="202D63"/>
    <a:srgbClr val="12236F"/>
    <a:srgbClr val="273873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29"/>
    <p:restoredTop sz="98194" autoAdjust="0"/>
  </p:normalViewPr>
  <p:slideViewPr>
    <p:cSldViewPr>
      <p:cViewPr>
        <p:scale>
          <a:sx n="72" d="100"/>
          <a:sy n="72" d="100"/>
        </p:scale>
        <p:origin x="-1696" y="-2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4" d="100"/>
        <a:sy n="34" d="100"/>
      </p:scale>
      <p:origin x="0" y="12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notesMaster" Target="notesMasters/notesMaster1.xml"/><Relationship Id="rId107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presProps" Target="presProps.xml"/><Relationship Id="rId109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theme" Target="theme/theme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90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7680E98-D581-C645-9942-CDC6692CC0E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028256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80B1294-488B-E440-8CE4-DE6D6CE00B4D}" type="slidenum">
              <a:rPr lang="en-US" altLang="en-US" sz="1200"/>
              <a:pPr eaLnBrk="1" hangingPunct="1"/>
              <a:t>104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711636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C868C-8243-9E4B-94E7-8887F895D14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67902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99C16-63CD-F04E-BAD0-D65932FBCE2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4070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76A61-3E33-AD45-A863-50504A4C5CA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0660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B83C1-DBC5-4A46-97CD-92BF83BC444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48653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EE891-3E22-494D-80BD-31E8181E639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66313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CB1CE-BBB5-7941-BC58-D3A98FB9605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66686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6AAC1-2FE6-394A-9F60-2C8B78B230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5681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C193B-6AA8-9F4F-A26B-D1F2DA7F2A1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00164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94909-4DAD-FB4D-9F29-2B6E83547A2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15670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11079-667A-7342-9F93-F47908A8185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8897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294E1-6FB9-FF42-9A05-600A2527EEB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42233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37B0194-D8BF-B349-A4D1-F6E13788A0E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tiff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bcnews.com/video/nightly-news/51108647%2351108647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Microsoft_Word_97_-_2004_Document1.doc"/><Relationship Id="rId6" Type="http://schemas.openxmlformats.org/officeDocument/2006/relationships/image" Target="../media/image2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gif"/><Relationship Id="rId5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3" Type="http://schemas.openxmlformats.org/officeDocument/2006/relationships/image" Target="../media/image45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aptiongenerator.com/37268/Hitler-learns-the-USAF-is-changing-weather-models" TargetMode="External"/><Relationship Id="rId3" Type="http://schemas.openxmlformats.org/officeDocument/2006/relationships/image" Target="../media/image5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gi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gif"/><Relationship Id="rId3" Type="http://schemas.openxmlformats.org/officeDocument/2006/relationships/image" Target="../media/image62.gi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tif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tif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tiff"/><Relationship Id="rId3" Type="http://schemas.openxmlformats.org/officeDocument/2006/relationships/image" Target="../media/image68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tiff"/><Relationship Id="rId3" Type="http://schemas.openxmlformats.org/officeDocument/2006/relationships/image" Target="../media/image7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tif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gi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tif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tif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tif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tif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tif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tif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g"/><Relationship Id="rId3" Type="http://schemas.openxmlformats.org/officeDocument/2006/relationships/image" Target="../media/image96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eg"/><Relationship Id="rId3" Type="http://schemas.openxmlformats.org/officeDocument/2006/relationships/image" Target="../media/image9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jp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tiff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g"/><Relationship Id="rId3" Type="http://schemas.openxmlformats.org/officeDocument/2006/relationships/image" Target="../media/image10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Why </a:t>
            </a:r>
            <a:r>
              <a:rPr lang="en-US" b="1" dirty="0" smtClean="0">
                <a:solidFill>
                  <a:schemeClr val="tx2"/>
                </a:solidFill>
              </a:rPr>
              <a:t>Has </a:t>
            </a:r>
            <a:r>
              <a:rPr lang="en-US" b="1" dirty="0">
                <a:solidFill>
                  <a:schemeClr val="tx2"/>
                </a:solidFill>
              </a:rPr>
              <a:t>U.S. Numerical Weather Prediction Fallen Behind and What Can Be Done About It?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89050" y="3276600"/>
            <a:ext cx="6400800" cy="1752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Cliff Mass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University of Washington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University of Oklahoma Presentation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95" b="22495"/>
          <a:stretch/>
        </p:blipFill>
        <p:spPr>
          <a:xfrm>
            <a:off x="1384300" y="5105400"/>
            <a:ext cx="62103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27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219200"/>
            <a:ext cx="5962842" cy="596284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228600"/>
            <a:ext cx="9220200" cy="563562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20-year Trend in NH Skill (500 hPa, Day 5)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240" y="2255102"/>
            <a:ext cx="20313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Black-EC</a:t>
            </a:r>
          </a:p>
          <a:p>
            <a:r>
              <a:rPr lang="en-US" sz="3200" dirty="0" smtClean="0"/>
              <a:t>Red-NCEP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648200" y="5114498"/>
            <a:ext cx="2202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NCEP-ECMWF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48600" y="4648200"/>
            <a:ext cx="9717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NCEP</a:t>
            </a:r>
          </a:p>
          <a:p>
            <a:r>
              <a:rPr lang="en-US" dirty="0" smtClean="0"/>
              <a:t>Worse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723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Extended Range Forecasting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" y="1295400"/>
            <a:ext cx="5867400" cy="4525963"/>
          </a:xfrm>
        </p:spPr>
        <p:txBody>
          <a:bodyPr/>
          <a:lstStyle/>
          <a:p>
            <a:r>
              <a:rPr lang="en-US" dirty="0" smtClean="0"/>
              <a:t>Currently, the NWS runs the CFS model (low resolution GFS model with coupled ocean) out to 9 months. 24 runs a day!</a:t>
            </a:r>
          </a:p>
          <a:p>
            <a:r>
              <a:rPr lang="en-US" dirty="0" smtClean="0"/>
              <a:t>Little indication of skill past about 3 weeks.</a:t>
            </a:r>
          </a:p>
          <a:p>
            <a:r>
              <a:rPr lang="en-US" dirty="0" smtClean="0"/>
              <a:t>Stop doing something that doesn’t work and explore </a:t>
            </a:r>
            <a:r>
              <a:rPr lang="en-US" b="1" dirty="0" smtClean="0"/>
              <a:t>convection-allowing resolution over the tropics.</a:t>
            </a:r>
            <a:endParaRPr lang="en-US" b="1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" r="7564"/>
          <a:stretch/>
        </p:blipFill>
        <p:spPr>
          <a:xfrm>
            <a:off x="5800573" y="2362199"/>
            <a:ext cx="3191028" cy="345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52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The Problem is NOT Money</a:t>
            </a:r>
            <a:endParaRPr lang="en-US" b="1" dirty="0">
              <a:solidFill>
                <a:srgbClr val="1F497D"/>
              </a:solidFill>
            </a:endParaRPr>
          </a:p>
        </p:txBody>
      </p:sp>
      <p:pic>
        <p:nvPicPr>
          <p:cNvPr id="4" name="Content Placeholder 3" descr="governem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836" b="-168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89604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Optimistic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sz="3600" dirty="0" smtClean="0"/>
              <a:t>Today there is reason to be optimistic about the future of US NWP.</a:t>
            </a:r>
          </a:p>
          <a:p>
            <a:r>
              <a:rPr lang="en-US" sz="3600" dirty="0" smtClean="0"/>
              <a:t>But major cultural/structural change is necessary both inside and outside of the NOAA.</a:t>
            </a:r>
          </a:p>
          <a:p>
            <a:r>
              <a:rPr lang="en-US" sz="3600" dirty="0" smtClean="0"/>
              <a:t>Consolidation and more national organization is need.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7598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286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>
                <a:solidFill>
                  <a:schemeClr val="tx2"/>
                </a:solidFill>
              </a:rPr>
              <a:t>ECMWF is not the ceiling of what is possible:  the large U.S</a:t>
            </a:r>
            <a:r>
              <a:rPr lang="en-US" sz="4400" b="1" dirty="0" smtClean="0">
                <a:solidFill>
                  <a:schemeClr val="tx2"/>
                </a:solidFill>
              </a:rPr>
              <a:t>. weather </a:t>
            </a:r>
            <a:r>
              <a:rPr lang="en-US" sz="4400" b="1" dirty="0">
                <a:solidFill>
                  <a:schemeClr val="tx2"/>
                </a:solidFill>
              </a:rPr>
              <a:t>community can do better</a:t>
            </a:r>
          </a:p>
        </p:txBody>
      </p:sp>
      <p:pic>
        <p:nvPicPr>
          <p:cNvPr id="4" name="Picture 3" descr="6a00d83420944b53ef019b04de115e970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514600"/>
            <a:ext cx="5448300" cy="388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21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1F497D"/>
                </a:solidFill>
                <a:ea typeface="ＭＳ Ｐゴシック" charset="-128"/>
              </a:rPr>
              <a:t>The End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charset="-128"/>
            </a:endParaRPr>
          </a:p>
        </p:txBody>
      </p:sp>
      <p:pic>
        <p:nvPicPr>
          <p:cNvPr id="44036" name="Picture 3" descr="BD0491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1600200"/>
            <a:ext cx="3894137" cy="484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09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GFS Leads in Drop Outs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7" y="1417638"/>
            <a:ext cx="7062787" cy="4708525"/>
          </a:xfrm>
        </p:spPr>
      </p:pic>
    </p:spTree>
    <p:extLst>
      <p:ext uri="{BB962C8B-B14F-4D97-AF65-F5344CB8AC3E}">
        <p14:creationId xmlns:p14="http://schemas.microsoft.com/office/powerpoint/2010/main" val="616085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Hurricane Sandy:  The Watershed Event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533008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Hurricane Sandy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3505200" cy="4525963"/>
          </a:xfrm>
        </p:spPr>
        <p:txBody>
          <a:bodyPr/>
          <a:lstStyle/>
          <a:p>
            <a:r>
              <a:rPr lang="en-US" dirty="0" smtClean="0"/>
              <a:t>A week before, the ECMWF took the storm into the NE U.S, while GFS directed it out to sea.</a:t>
            </a:r>
          </a:p>
          <a:p>
            <a:r>
              <a:rPr lang="en-US" b="1" dirty="0" smtClean="0"/>
              <a:t>ECMWF was right.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729581"/>
            <a:ext cx="4110336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81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950" y="457200"/>
            <a:ext cx="845185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The Public and Media Noticed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6" name="Picture 5" descr="uw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81200"/>
            <a:ext cx="86741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82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715962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NBC Nightly News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8353060" cy="2298071"/>
          </a:xfrm>
        </p:spPr>
      </p:pic>
      <p:pic>
        <p:nvPicPr>
          <p:cNvPr id="3" name="Picture 2" descr="download (1)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505200"/>
            <a:ext cx="2857500" cy="2857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5800" y="3886200"/>
            <a:ext cx="388243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/>
              <a:t>“we led the world during the 80s and 90’s, but we let it slip”</a:t>
            </a:r>
          </a:p>
          <a:p>
            <a:endParaRPr lang="en-US" sz="2800" dirty="0"/>
          </a:p>
          <a:p>
            <a:r>
              <a:rPr lang="en-US" sz="2800" dirty="0" smtClean="0"/>
              <a:t>Al Roker, NBC News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09224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01757"/>
            <a:ext cx="8153400" cy="3160285"/>
          </a:xfrm>
          <a:prstGeom prst="rect">
            <a:avLst/>
          </a:prstGeom>
        </p:spPr>
      </p:pic>
      <p:pic>
        <p:nvPicPr>
          <p:cNvPr id="9" name="Content Placeholder 3" descr="sandy2.tiff"/>
          <p:cNvPicPr>
            <a:picLocks noChangeAspect="1"/>
          </p:cNvPicPr>
          <p:nvPr/>
        </p:nvPicPr>
        <p:blipFill rotWithShape="1">
          <a:blip r:embed="rId3"/>
          <a:srcRect t="6717" b="9031"/>
          <a:stretch/>
        </p:blipFill>
        <p:spPr bwMode="auto">
          <a:xfrm>
            <a:off x="228600" y="4790433"/>
            <a:ext cx="8229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152400" y="4648200"/>
            <a:ext cx="8686800" cy="0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175019" y="146566"/>
            <a:ext cx="69894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tx2"/>
                </a:solidFill>
              </a:rPr>
              <a:t>And they kept on noticing</a:t>
            </a:r>
            <a:r>
              <a:rPr lang="en-US" sz="4400" dirty="0" smtClean="0"/>
              <a:t>…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792162"/>
          </a:xfrm>
        </p:spPr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Irma:  EC is Still Better</a:t>
            </a:r>
            <a:endParaRPr lang="en-US" b="1" dirty="0">
              <a:solidFill>
                <a:srgbClr val="1F497D"/>
              </a:solidFill>
            </a:endParaRPr>
          </a:p>
        </p:txBody>
      </p:sp>
      <p:pic>
        <p:nvPicPr>
          <p:cNvPr id="4" name="Content Placeholder 3" descr="mae (4)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53" r="-16653"/>
          <a:stretch>
            <a:fillRect/>
          </a:stretch>
        </p:blipFill>
        <p:spPr>
          <a:xfrm>
            <a:off x="0" y="1295400"/>
            <a:ext cx="9006085" cy="4953000"/>
          </a:xfrm>
        </p:spPr>
      </p:pic>
      <p:sp>
        <p:nvSpPr>
          <p:cNvPr id="3" name="TextBox 2"/>
          <p:cNvSpPr txBox="1"/>
          <p:nvPr/>
        </p:nvSpPr>
        <p:spPr>
          <a:xfrm>
            <a:off x="1143000" y="6248400"/>
            <a:ext cx="6944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Statistics courtesy of Brian Tang, University of Albany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367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But the problems extend beyond global modeling…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443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95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The research community and the operational communities are not working together effectively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 descr="IMG_614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422534" y="3048000"/>
            <a:ext cx="3740990" cy="2057400"/>
          </a:xfrm>
        </p:spPr>
      </p:pic>
      <p:sp>
        <p:nvSpPr>
          <p:cNvPr id="7" name="Left Arrow 6"/>
          <p:cNvSpPr/>
          <p:nvPr/>
        </p:nvSpPr>
        <p:spPr>
          <a:xfrm>
            <a:off x="1524000" y="5486400"/>
            <a:ext cx="1676400" cy="53340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Left Arrow 7"/>
          <p:cNvSpPr/>
          <p:nvPr/>
        </p:nvSpPr>
        <p:spPr>
          <a:xfrm rot="10800000">
            <a:off x="5638800" y="5486400"/>
            <a:ext cx="1676400" cy="53340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19200" y="6169967"/>
            <a:ext cx="1793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WRF, MPAS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38799" y="6172200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GFS, NMMB</a:t>
            </a:r>
            <a:endParaRPr lang="en-US" dirty="0"/>
          </a:p>
        </p:txBody>
      </p:sp>
      <p:pic>
        <p:nvPicPr>
          <p:cNvPr id="9" name="Picture 8" descr="collegeparksmall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5"/>
          <a:stretch/>
        </p:blipFill>
        <p:spPr>
          <a:xfrm>
            <a:off x="4800600" y="3124200"/>
            <a:ext cx="3960534" cy="20488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3291681"/>
            <a:ext cx="8229600" cy="1143000"/>
          </a:xfrm>
        </p:spPr>
        <p:txBody>
          <a:bodyPr/>
          <a:lstStyle/>
          <a:p>
            <a:r>
              <a:rPr lang="ja-JP" altLang="en-US" b="1" dirty="0"/>
              <a:t>“</a:t>
            </a:r>
            <a:r>
              <a:rPr lang="en-US" altLang="ja-JP" b="1" dirty="0"/>
              <a:t>Mediocrity is self-inflicted</a:t>
            </a:r>
            <a:r>
              <a:rPr lang="ja-JP" altLang="en-US" b="1" dirty="0"/>
              <a:t>”</a:t>
            </a:r>
            <a:r>
              <a:rPr lang="en-US" altLang="ja-JP" b="1" dirty="0"/>
              <a:t> </a:t>
            </a:r>
            <a:r>
              <a:rPr lang="en-US" altLang="ja-JP" sz="3200" dirty="0"/>
              <a:t/>
            </a:r>
            <a:br>
              <a:rPr lang="en-US" altLang="ja-JP" sz="3200" dirty="0"/>
            </a:b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3200" b="1" dirty="0" smtClean="0">
                <a:solidFill>
                  <a:srgbClr val="17375E"/>
                </a:solidFill>
              </a:rPr>
              <a:t>Walter </a:t>
            </a:r>
            <a:r>
              <a:rPr lang="en-US" altLang="ja-JP" sz="3200" b="1" dirty="0">
                <a:solidFill>
                  <a:srgbClr val="17375E"/>
                </a:solidFill>
              </a:rPr>
              <a:t>Russell </a:t>
            </a:r>
            <a:r>
              <a:rPr lang="en-US" altLang="ja-JP" sz="1050" dirty="0">
                <a:solidFill>
                  <a:srgbClr val="17375E"/>
                </a:solidFill>
              </a:rPr>
              <a:t/>
            </a:r>
            <a:br>
              <a:rPr lang="en-US" altLang="ja-JP" sz="1050" dirty="0">
                <a:solidFill>
                  <a:srgbClr val="17375E"/>
                </a:solidFill>
              </a:rPr>
            </a:br>
            <a:r>
              <a:rPr lang="en-US" altLang="ja-JP" sz="3200" dirty="0"/>
              <a:t/>
            </a:r>
            <a:br>
              <a:rPr lang="en-US" altLang="ja-JP" sz="32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365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83820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The U.S. has the largest weather research community in the world, but its contributions to U.S. operational NWP have been limited</a:t>
            </a:r>
            <a:endParaRPr lang="en-US" sz="3600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291" y="2819400"/>
            <a:ext cx="4713817" cy="3535363"/>
          </a:xfrm>
        </p:spPr>
      </p:pic>
    </p:spTree>
    <p:extLst>
      <p:ext uri="{BB962C8B-B14F-4D97-AF65-F5344CB8AC3E}">
        <p14:creationId xmlns:p14="http://schemas.microsoft.com/office/powerpoint/2010/main" val="1298251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NWS Model Postprocessing Uses a Technique of the late 1960s:  </a:t>
            </a:r>
            <a:br>
              <a:rPr lang="en-US" b="1" dirty="0" smtClean="0">
                <a:solidFill>
                  <a:srgbClr val="1F497D"/>
                </a:solidFill>
              </a:rPr>
            </a:br>
            <a:r>
              <a:rPr lang="en-US" b="1" dirty="0" smtClean="0"/>
              <a:t>Model Output Statistics (MOS)</a:t>
            </a:r>
            <a:endParaRPr lang="en-US" b="1" dirty="0"/>
          </a:p>
        </p:txBody>
      </p:sp>
      <p:pic>
        <p:nvPicPr>
          <p:cNvPr id="4" name="Content Placeholder 3" descr="MOS-GFS-W99.gif"/>
          <p:cNvPicPr>
            <a:picLocks noGrp="1" noChangeAspect="1"/>
          </p:cNvPicPr>
          <p:nvPr>
            <p:ph idx="1"/>
          </p:nvPr>
        </p:nvPicPr>
        <p:blipFill>
          <a:blip r:embed="rId2"/>
          <a:srcRect l="-8583" r="-8583"/>
          <a:stretch>
            <a:fillRect/>
          </a:stretch>
        </p:blipFill>
        <p:spPr>
          <a:xfrm>
            <a:off x="685800" y="2286000"/>
            <a:ext cx="7239000" cy="3981171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The National Weather Service Has Delayed Moving Towards High Resolution Ensembles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 descr="download (6)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9674" r="-69674"/>
          <a:stretch>
            <a:fillRect/>
          </a:stretch>
        </p:blipFill>
        <p:spPr>
          <a:xfrm>
            <a:off x="3048000" y="2590800"/>
            <a:ext cx="6566938" cy="3611563"/>
          </a:xfrm>
        </p:spPr>
      </p:pic>
      <p:sp>
        <p:nvSpPr>
          <p:cNvPr id="5" name="TextBox 4"/>
          <p:cNvSpPr txBox="1"/>
          <p:nvPr/>
        </p:nvSpPr>
        <p:spPr>
          <a:xfrm>
            <a:off x="685800" y="2380644"/>
            <a:ext cx="3810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Over a dozen workshops and NRC reports have called for a more aggressive move towards ensembles and probabilistic prediction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1F497D"/>
                </a:solidFill>
              </a:rPr>
              <a:t>And NWS Computer Resources Have Been Under-Resourced For Years</a:t>
            </a:r>
            <a:endParaRPr lang="en-US" sz="4000" b="1" dirty="0">
              <a:solidFill>
                <a:srgbClr val="1F497D"/>
              </a:solidFill>
            </a:endParaRPr>
          </a:p>
        </p:txBody>
      </p:sp>
      <p:pic>
        <p:nvPicPr>
          <p:cNvPr id="4" name="Content Placeholder 3" descr="weathercomputernw.GIF"/>
          <p:cNvPicPr>
            <a:picLocks noGrp="1" noChangeAspect="1"/>
          </p:cNvPicPr>
          <p:nvPr>
            <p:ph idx="1"/>
          </p:nvPr>
        </p:nvPicPr>
        <p:blipFill>
          <a:blip r:embed="rId2"/>
          <a:srcRect t="-2522" b="-2522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5105400" y="2895600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2013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This Talk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5257800" cy="4525963"/>
          </a:xfrm>
        </p:spPr>
        <p:txBody>
          <a:bodyPr/>
          <a:lstStyle/>
          <a:p>
            <a:r>
              <a:rPr lang="en-US" sz="3600" dirty="0" smtClean="0"/>
              <a:t>The history of U.S. NWP</a:t>
            </a:r>
          </a:p>
          <a:p>
            <a:r>
              <a:rPr lang="en-US" sz="3600" dirty="0" smtClean="0"/>
              <a:t>Why have we fallen behind in global prediction</a:t>
            </a:r>
          </a:p>
          <a:p>
            <a:r>
              <a:rPr lang="en-US" sz="3600" dirty="0" smtClean="0"/>
              <a:t>Deficiencies in regional and local prediction</a:t>
            </a:r>
          </a:p>
          <a:p>
            <a:r>
              <a:rPr lang="en-US" sz="3600" dirty="0" smtClean="0"/>
              <a:t>What can be done to fix the situation.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3" r="4067"/>
          <a:stretch/>
        </p:blipFill>
        <p:spPr>
          <a:xfrm>
            <a:off x="5791200" y="1828800"/>
            <a:ext cx="3005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74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Numerical Weather Prediction (NWP) Began in the U.S.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0" b="2915"/>
          <a:stretch/>
        </p:blipFill>
        <p:spPr>
          <a:xfrm>
            <a:off x="2743200" y="2438400"/>
            <a:ext cx="3803650" cy="381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10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925" y="697309"/>
            <a:ext cx="8458200" cy="8382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American Cleveland Abbe (1901):  forecasting is a matter of solving known equations</a:t>
            </a: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362200"/>
            <a:ext cx="7945016" cy="990600"/>
          </a:xfrm>
        </p:spPr>
      </p:pic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6047133"/>
              </p:ext>
            </p:extLst>
          </p:nvPr>
        </p:nvGraphicFramePr>
        <p:xfrm>
          <a:off x="3713162" y="3554607"/>
          <a:ext cx="1863725" cy="283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360" name="Document" r:id="rId5" imgW="3288889" imgH="4990476" progId="Word.Document.8">
                  <p:embed/>
                </p:oleObj>
              </mc:Choice>
              <mc:Fallback>
                <p:oleObj name="Document" r:id="rId5" imgW="3288889" imgH="4990476" progId="Word.Document.8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3162" y="3554607"/>
                        <a:ext cx="1863725" cy="2836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867400" y="4462093"/>
            <a:ext cx="1738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Ol’ Probs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73145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2"/>
                </a:solidFill>
              </a:rPr>
              <a:t>Norwegians Agreed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sp>
        <p:nvSpPr>
          <p:cNvPr id="8909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76400"/>
            <a:ext cx="5867400" cy="44196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sz="3600" dirty="0" smtClean="0">
                <a:latin typeface="+mj-lt"/>
              </a:rPr>
              <a:t>In 1904, </a:t>
            </a:r>
            <a:r>
              <a:rPr lang="en-US" altLang="en-US" sz="3600" b="1" dirty="0" smtClean="0">
                <a:latin typeface="+mj-lt"/>
              </a:rPr>
              <a:t>Vilhelm Bjerknes </a:t>
            </a:r>
            <a:r>
              <a:rPr lang="en-US" altLang="en-US" sz="3600" dirty="0" smtClean="0">
                <a:latin typeface="+mj-lt"/>
              </a:rPr>
              <a:t>suggested </a:t>
            </a:r>
            <a:r>
              <a:rPr lang="en-US" altLang="en-US" sz="3600" dirty="0">
                <a:latin typeface="+mj-lt"/>
              </a:rPr>
              <a:t>that </a:t>
            </a:r>
            <a:r>
              <a:rPr lang="en-US" altLang="en-US" sz="3600" dirty="0" smtClean="0">
                <a:latin typeface="+mj-lt"/>
              </a:rPr>
              <a:t>the primitive equations could be used to numerically predict the future atmosphere.</a:t>
            </a:r>
          </a:p>
          <a:p>
            <a:pPr>
              <a:lnSpc>
                <a:spcPct val="70000"/>
              </a:lnSpc>
            </a:pPr>
            <a:r>
              <a:rPr lang="en-US" altLang="en-US" sz="3600" dirty="0" smtClean="0">
                <a:latin typeface="+mj-lt"/>
              </a:rPr>
              <a:t>NWP </a:t>
            </a:r>
            <a:r>
              <a:rPr lang="en-US" altLang="en-US" sz="3600" b="1" dirty="0">
                <a:latin typeface="+mj-lt"/>
              </a:rPr>
              <a:t>wasn’t practical </a:t>
            </a:r>
            <a:r>
              <a:rPr lang="en-US" altLang="en-US" sz="3600" dirty="0" smtClean="0">
                <a:latin typeface="+mj-lt"/>
              </a:rPr>
              <a:t>because </a:t>
            </a:r>
            <a:r>
              <a:rPr lang="en-US" altLang="en-US" sz="3600" dirty="0">
                <a:latin typeface="+mj-lt"/>
              </a:rPr>
              <a:t>there was no </a:t>
            </a:r>
            <a:r>
              <a:rPr lang="en-US" altLang="en-US" sz="3600" dirty="0" smtClean="0">
                <a:latin typeface="+mj-lt"/>
              </a:rPr>
              <a:t>way </a:t>
            </a:r>
            <a:r>
              <a:rPr lang="en-US" altLang="en-US" sz="3600" dirty="0">
                <a:latin typeface="+mj-lt"/>
              </a:rPr>
              <a:t>to do the </a:t>
            </a:r>
            <a:r>
              <a:rPr lang="en-US" altLang="en-US" sz="3600" dirty="0" smtClean="0">
                <a:latin typeface="+mj-lt"/>
              </a:rPr>
              <a:t>computations quickly and 3D data not available.</a:t>
            </a:r>
            <a:endParaRPr lang="en-US" altLang="en-US" sz="3600" dirty="0">
              <a:latin typeface="+mj-lt"/>
            </a:endParaRPr>
          </a:p>
        </p:txBody>
      </p:sp>
      <p:pic>
        <p:nvPicPr>
          <p:cNvPr id="89091" name="Picture 4" descr="bjerknes_vilhelm.gif           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295400"/>
            <a:ext cx="1447800" cy="195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5" descr="bjerknes.jpg                   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352800"/>
            <a:ext cx="17208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advTm="69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8867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L. F. Richardson:  An Insightful But Unsuccessful Attempt at Numerical Prediction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514600"/>
            <a:ext cx="4648200" cy="3276600"/>
          </a:xfrm>
          <a:ln>
            <a:noFill/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dirty="0" smtClean="0"/>
              <a:t>In </a:t>
            </a:r>
            <a:r>
              <a:rPr lang="en-US" altLang="en-US" dirty="0"/>
              <a:t>1922 Richardson published a book </a:t>
            </a:r>
            <a:r>
              <a:rPr lang="en-US" altLang="en-US" i="1" dirty="0"/>
              <a:t>Weather Prediction by Numerical Process </a:t>
            </a:r>
            <a:r>
              <a:rPr lang="en-US" altLang="en-US" dirty="0"/>
              <a:t>that described an approach to</a:t>
            </a:r>
            <a:r>
              <a:rPr lang="en-US" altLang="en-US" dirty="0" smtClean="0"/>
              <a:t> using the </a:t>
            </a:r>
            <a:r>
              <a:rPr lang="en-US" altLang="en-US" dirty="0"/>
              <a:t>primitive equations:  solving the equations on a </a:t>
            </a:r>
            <a:r>
              <a:rPr lang="en-US" altLang="en-US" dirty="0" smtClean="0"/>
              <a:t>grid using finite differences.</a:t>
            </a:r>
            <a:endParaRPr lang="en-US" altLang="en-US" dirty="0"/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"/>
          <a:stretch/>
        </p:blipFill>
        <p:spPr>
          <a:xfrm>
            <a:off x="5576094" y="2057400"/>
            <a:ext cx="3047206" cy="4432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37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L. F. Richardson</a:t>
            </a:r>
          </a:p>
        </p:txBody>
      </p:sp>
      <p:sp>
        <p:nvSpPr>
          <p:cNvPr id="9113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He attempted to make a numerical forecast using a mechanical calculator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Unfortunately, the results were not good, probably because of problems with his initial conditions.</a:t>
            </a:r>
          </a:p>
        </p:txBody>
      </p:sp>
      <p:pic>
        <p:nvPicPr>
          <p:cNvPr id="91139" name="Picture 3" descr="mapgrid.gif                    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352800"/>
            <a:ext cx="3048000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advTm="46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Numerical weather prediction began in the U.S. (1950)</a:t>
            </a: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677" y="1676400"/>
            <a:ext cx="5922646" cy="4525963"/>
          </a:xfrm>
        </p:spPr>
      </p:pic>
      <p:sp>
        <p:nvSpPr>
          <p:cNvPr id="5" name="TextBox 4"/>
          <p:cNvSpPr txBox="1"/>
          <p:nvPr/>
        </p:nvSpPr>
        <p:spPr>
          <a:xfrm>
            <a:off x="3657600" y="6230292"/>
            <a:ext cx="2606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ENIAC Computer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58012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2"/>
                </a:solidFill>
              </a:rPr>
              <a:t>The Dream </a:t>
            </a:r>
            <a:r>
              <a:rPr lang="en-US" altLang="en-US" b="1" dirty="0">
                <a:solidFill>
                  <a:schemeClr val="tx2"/>
                </a:solidFill>
              </a:rPr>
              <a:t>Becomes </a:t>
            </a:r>
            <a:r>
              <a:rPr lang="en-US" altLang="en-US" b="1" dirty="0" smtClean="0">
                <a:solidFill>
                  <a:schemeClr val="tx2"/>
                </a:solidFill>
              </a:rPr>
              <a:t>Possible (in the U.S.)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sp>
        <p:nvSpPr>
          <p:cNvPr id="93186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426370"/>
            <a:ext cx="3810000" cy="4191000"/>
          </a:xfrm>
        </p:spPr>
        <p:txBody>
          <a:bodyPr/>
          <a:lstStyle/>
          <a:p>
            <a:pPr eaLnBrk="1" hangingPunct="1"/>
            <a:r>
              <a:rPr lang="en-US" altLang="en-US" dirty="0"/>
              <a:t>By the </a:t>
            </a:r>
            <a:r>
              <a:rPr lang="en-US" altLang="en-US" dirty="0" smtClean="0"/>
              <a:t>late 1940s </a:t>
            </a:r>
            <a:r>
              <a:rPr lang="en-US" altLang="en-US" dirty="0"/>
              <a:t>there was an extensive upper air</a:t>
            </a:r>
            <a:r>
              <a:rPr lang="en-US" altLang="en-US" dirty="0" smtClean="0"/>
              <a:t> radiosonde network. </a:t>
            </a:r>
          </a:p>
          <a:p>
            <a:pPr eaLnBrk="1" hangingPunct="1"/>
            <a:r>
              <a:rPr lang="en-US" altLang="en-US" dirty="0" smtClean="0"/>
              <a:t>Digital programmable computers became available …</a:t>
            </a:r>
            <a:r>
              <a:rPr lang="en-US" altLang="en-US" dirty="0"/>
              <a:t>the </a:t>
            </a:r>
            <a:r>
              <a:rPr lang="en-US" altLang="en-US" dirty="0" smtClean="0"/>
              <a:t>first  being the </a:t>
            </a:r>
            <a:r>
              <a:rPr lang="en-US" altLang="en-US" b="1" dirty="0">
                <a:solidFill>
                  <a:schemeClr val="tx2"/>
                </a:solidFill>
              </a:rPr>
              <a:t>ENIAC</a:t>
            </a:r>
          </a:p>
        </p:txBody>
      </p:sp>
      <p:pic>
        <p:nvPicPr>
          <p:cNvPr id="4" name="Picture 4" descr="eniac_580x443.jpg              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774032"/>
            <a:ext cx="5031712" cy="384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1200" y="5742931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ENIAC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advTm="3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638800"/>
            <a:ext cx="7924800" cy="762000"/>
          </a:xfrm>
        </p:spPr>
        <p:txBody>
          <a:bodyPr/>
          <a:lstStyle/>
          <a:p>
            <a:r>
              <a:rPr lang="en-US" sz="2000" b="1" dirty="0"/>
              <a:t>Harry Wexler, John von Neumann, M. H. Frankel, Jerome Namias, John Freeman, Ragnar Fjörtoft, Francis Reichelderfer and Jule Charney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4"/>
          <a:stretch/>
        </p:blipFill>
        <p:spPr>
          <a:xfrm>
            <a:off x="2209800" y="2286000"/>
            <a:ext cx="5824433" cy="3319467"/>
          </a:xfrm>
        </p:spPr>
      </p:pic>
      <p:sp>
        <p:nvSpPr>
          <p:cNvPr id="3" name="TextBox 2"/>
          <p:cNvSpPr txBox="1"/>
          <p:nvPr/>
        </p:nvSpPr>
        <p:spPr>
          <a:xfrm>
            <a:off x="304800" y="182563"/>
            <a:ext cx="8610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 </a:t>
            </a:r>
            <a:r>
              <a:rPr lang="en-US" sz="3200" b="1" dirty="0" smtClean="0">
                <a:solidFill>
                  <a:schemeClr val="tx2"/>
                </a:solidFill>
              </a:rPr>
              <a:t>In 1948, John </a:t>
            </a:r>
            <a:r>
              <a:rPr lang="en-US" sz="3200" b="1" dirty="0">
                <a:solidFill>
                  <a:schemeClr val="tx2"/>
                </a:solidFill>
              </a:rPr>
              <a:t>von Neumann, the developer of </a:t>
            </a:r>
            <a:r>
              <a:rPr lang="en-US" sz="3200" b="1" dirty="0" smtClean="0">
                <a:solidFill>
                  <a:schemeClr val="tx2"/>
                </a:solidFill>
              </a:rPr>
              <a:t>the ENIAC, assembled </a:t>
            </a:r>
            <a:r>
              <a:rPr lang="en-US" sz="3200" b="1" dirty="0">
                <a:solidFill>
                  <a:schemeClr val="tx2"/>
                </a:solidFill>
              </a:rPr>
              <a:t>a group of </a:t>
            </a:r>
            <a:r>
              <a:rPr lang="en-US" sz="3200" b="1" dirty="0" smtClean="0">
                <a:solidFill>
                  <a:schemeClr val="tx2"/>
                </a:solidFill>
              </a:rPr>
              <a:t>meteorologists </a:t>
            </a:r>
            <a:r>
              <a:rPr lang="en-US" sz="3200" b="1" dirty="0">
                <a:solidFill>
                  <a:schemeClr val="tx2"/>
                </a:solidFill>
              </a:rPr>
              <a:t>at the Institute of Advanced Study in </a:t>
            </a:r>
            <a:r>
              <a:rPr lang="en-US" sz="3200" b="1" dirty="0" smtClean="0">
                <a:solidFill>
                  <a:schemeClr val="tx2"/>
                </a:solidFill>
              </a:rPr>
              <a:t>Princeton to attempt the first NWP.   Headed by </a:t>
            </a:r>
            <a:r>
              <a:rPr lang="en-US" sz="3200" b="1" dirty="0">
                <a:solidFill>
                  <a:srgbClr val="FF0000"/>
                </a:solidFill>
              </a:rPr>
              <a:t>Jule </a:t>
            </a:r>
            <a:r>
              <a:rPr lang="en-US" sz="3200" b="1" dirty="0" smtClean="0">
                <a:solidFill>
                  <a:srgbClr val="FF0000"/>
                </a:solidFill>
              </a:rPr>
              <a:t>Charney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5038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2"/>
                </a:solidFill>
              </a:rPr>
              <a:t>The First Successful Numerical Weather Prediction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8077200" cy="4267200"/>
          </a:xfrm>
          <a:ln>
            <a:noFill/>
          </a:ln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3600" dirty="0" smtClean="0">
                <a:ea typeface="ＭＳ Ｐゴシック" pitchFamily="-111" charset="-128"/>
                <a:cs typeface="ＭＳ Ｐゴシック" pitchFamily="-111" charset="-128"/>
              </a:rPr>
              <a:t>Took place in April 1950, using the ENIAC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3600" dirty="0" smtClean="0">
                <a:ea typeface="ＭＳ Ｐゴシック" pitchFamily="-111" charset="-128"/>
                <a:cs typeface="ＭＳ Ｐゴシック" pitchFamily="-111" charset="-128"/>
              </a:rPr>
              <a:t>The prediction was for 500-hPA height over North America, using a two-dimensional grid with 270 points about </a:t>
            </a:r>
            <a:r>
              <a:rPr lang="en-US" sz="3600" dirty="0" smtClean="0">
                <a:solidFill>
                  <a:srgbClr val="FF0000"/>
                </a:solidFill>
                <a:ea typeface="ＭＳ Ｐゴシック" pitchFamily="-111" charset="-128"/>
                <a:cs typeface="ＭＳ Ｐゴシック" pitchFamily="-111" charset="-128"/>
              </a:rPr>
              <a:t>700 km </a:t>
            </a:r>
            <a:r>
              <a:rPr lang="en-US" sz="3600" dirty="0" smtClean="0">
                <a:ea typeface="ＭＳ Ｐゴシック" pitchFamily="-111" charset="-128"/>
                <a:cs typeface="ＭＳ Ｐゴシック" pitchFamily="-111" charset="-128"/>
              </a:rPr>
              <a:t>apart.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3600" dirty="0" smtClean="0">
                <a:ea typeface="ＭＳ Ｐゴシック" pitchFamily="-111" charset="-128"/>
                <a:cs typeface="ＭＳ Ｐゴシック" pitchFamily="-111" charset="-128"/>
              </a:rPr>
              <a:t>One-level barotropic model.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3600" b="1" dirty="0" smtClean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The NWP era had begun</a:t>
            </a:r>
            <a:r>
              <a:rPr lang="en-US" sz="3600" dirty="0" smtClean="0">
                <a:ea typeface="ＭＳ Ｐゴシック" pitchFamily="-111" charset="-128"/>
                <a:cs typeface="ＭＳ Ｐゴシック" pitchFamily="-111" charset="-128"/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 advTm="49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715962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First Numerical Weather Forecast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66800"/>
            <a:ext cx="5334000" cy="5339433"/>
          </a:xfrm>
        </p:spPr>
      </p:pic>
    </p:spTree>
    <p:extLst>
      <p:ext uri="{BB962C8B-B14F-4D97-AF65-F5344CB8AC3E}">
        <p14:creationId xmlns:p14="http://schemas.microsoft.com/office/powerpoint/2010/main" val="1833836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0"/>
            <a:ext cx="86868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tx2"/>
                </a:solidFill>
              </a:rPr>
              <a:t/>
            </a:r>
            <a:br>
              <a:rPr lang="en-US" sz="3600" b="1" dirty="0" smtClean="0">
                <a:solidFill>
                  <a:schemeClr val="tx2"/>
                </a:solidFill>
              </a:rPr>
            </a:br>
            <a:r>
              <a:rPr lang="en-US" sz="3600" b="1" dirty="0" smtClean="0">
                <a:solidFill>
                  <a:schemeClr val="tx2"/>
                </a:solidFill>
              </a:rPr>
              <a:t>The Exciting Early Days of U.S. </a:t>
            </a:r>
            <a:r>
              <a:rPr lang="en-US" sz="3600" b="1" dirty="0">
                <a:solidFill>
                  <a:schemeClr val="tx2"/>
                </a:solidFill>
              </a:rPr>
              <a:t>NWP:</a:t>
            </a:r>
            <a:br>
              <a:rPr lang="en-US" sz="3600" b="1" dirty="0">
                <a:solidFill>
                  <a:schemeClr val="tx2"/>
                </a:solidFill>
              </a:rPr>
            </a:br>
            <a:r>
              <a:rPr lang="en-US" sz="3600" b="1" dirty="0">
                <a:solidFill>
                  <a:schemeClr val="tx2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Global Leadership and Close Cooperation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83714"/>
            <a:ext cx="5715000" cy="5096792"/>
          </a:xfrm>
        </p:spPr>
      </p:pic>
    </p:spTree>
    <p:extLst>
      <p:ext uri="{BB962C8B-B14F-4D97-AF65-F5344CB8AC3E}">
        <p14:creationId xmlns:p14="http://schemas.microsoft.com/office/powerpoint/2010/main" val="590465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The First Decades (Limited Area Models)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9067800" cy="4525963"/>
          </a:xfrm>
        </p:spPr>
        <p:txBody>
          <a:bodyPr/>
          <a:lstStyle/>
          <a:p>
            <a:r>
              <a:rPr lang="en-US" sz="3600" b="1" dirty="0" smtClean="0"/>
              <a:t>1954</a:t>
            </a:r>
            <a:r>
              <a:rPr lang="en-US" sz="3600" dirty="0" smtClean="0"/>
              <a:t>:  The Joint Numerical Weather Prediction Unit (JNWPU)- Weather Bureau, AF, and Navy—was created.</a:t>
            </a:r>
          </a:p>
          <a:p>
            <a:r>
              <a:rPr lang="en-US" sz="3600" b="1" dirty="0" smtClean="0"/>
              <a:t>1956</a:t>
            </a:r>
            <a:r>
              <a:rPr lang="en-US" sz="3600" dirty="0" smtClean="0"/>
              <a:t>:  First operational forecasts with barotropic model (IBM 701, 381 km)</a:t>
            </a:r>
          </a:p>
          <a:p>
            <a:r>
              <a:rPr lang="en-US" sz="3600" b="1" dirty="0" smtClean="0"/>
              <a:t>1962</a:t>
            </a:r>
            <a:r>
              <a:rPr lang="en-US" sz="3600" dirty="0" smtClean="0"/>
              <a:t>:  three-layer quasi-geostrophic baroclinic model (cyclogenesis!).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The First Decades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1966</a:t>
            </a:r>
            <a:r>
              <a:rPr lang="en-US" dirty="0"/>
              <a:t>:  six layer primitive equation model -381 km.</a:t>
            </a:r>
          </a:p>
          <a:p>
            <a:r>
              <a:rPr lang="en-US" b="1" dirty="0"/>
              <a:t>1971</a:t>
            </a:r>
            <a:r>
              <a:rPr lang="en-US" dirty="0"/>
              <a:t>:  Limited-area Fine Mesh model (LFM)-190 </a:t>
            </a:r>
            <a:r>
              <a:rPr lang="en-US" dirty="0" smtClean="0"/>
              <a:t>km</a:t>
            </a:r>
          </a:p>
          <a:p>
            <a:r>
              <a:rPr lang="en-US" b="1" dirty="0" smtClean="0"/>
              <a:t>1978</a:t>
            </a:r>
            <a:r>
              <a:rPr lang="en-US" dirty="0"/>
              <a:t>:  Seven-layer primitive equation model (hemispheric)</a:t>
            </a:r>
          </a:p>
          <a:p>
            <a:r>
              <a:rPr lang="en-US" b="1" dirty="0"/>
              <a:t>1985</a:t>
            </a:r>
            <a:r>
              <a:rPr lang="en-US" dirty="0"/>
              <a:t>:  Nested Grid Model (NGM).  16 levels, 90km</a:t>
            </a:r>
          </a:p>
        </p:txBody>
      </p:sp>
    </p:spTree>
    <p:extLst>
      <p:ext uri="{BB962C8B-B14F-4D97-AF65-F5344CB8AC3E}">
        <p14:creationId xmlns:p14="http://schemas.microsoft.com/office/powerpoint/2010/main" val="1831154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NGM Grid Structure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72382"/>
            <a:ext cx="6858000" cy="5299364"/>
          </a:xfrm>
        </p:spPr>
      </p:pic>
    </p:spTree>
    <p:extLst>
      <p:ext uri="{BB962C8B-B14F-4D97-AF65-F5344CB8AC3E}">
        <p14:creationId xmlns:p14="http://schemas.microsoft.com/office/powerpoint/2010/main" val="1385112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Early U.S. Global NWP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0338"/>
            <a:ext cx="8229600" cy="4525963"/>
          </a:xfrm>
        </p:spPr>
        <p:txBody>
          <a:bodyPr/>
          <a:lstStyle/>
          <a:p>
            <a:r>
              <a:rPr lang="en-US" b="1" dirty="0" smtClean="0"/>
              <a:t>1974</a:t>
            </a:r>
            <a:r>
              <a:rPr lang="en-US" dirty="0" smtClean="0"/>
              <a:t>:  Nine-layer, grid-point PE model.</a:t>
            </a:r>
          </a:p>
          <a:p>
            <a:r>
              <a:rPr lang="en-US" b="1" dirty="0" smtClean="0"/>
              <a:t>1980</a:t>
            </a:r>
            <a:r>
              <a:rPr lang="en-US" dirty="0" smtClean="0"/>
              <a:t>:  Global spectral model, 12 layers. R30 (~ 400km)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743200"/>
            <a:ext cx="5130800" cy="369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46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41732"/>
            <a:ext cx="4038600" cy="1020762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First Decades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229600" cy="4525963"/>
          </a:xfrm>
        </p:spPr>
        <p:txBody>
          <a:bodyPr/>
          <a:lstStyle/>
          <a:p>
            <a:r>
              <a:rPr lang="en-US" dirty="0" smtClean="0"/>
              <a:t>U.S. operational NWP was dominated by the pioneers:</a:t>
            </a:r>
          </a:p>
          <a:p>
            <a:pPr lvl="1"/>
            <a:r>
              <a:rPr lang="en-US" dirty="0" smtClean="0"/>
              <a:t>Shuman, Cressman, Charney, Phillips, and others</a:t>
            </a:r>
          </a:p>
          <a:p>
            <a:pPr lvl="1"/>
            <a:r>
              <a:rPr lang="en-US" dirty="0" smtClean="0"/>
              <a:t>Creative, innovative individuals, often with close academic ties</a:t>
            </a:r>
          </a:p>
          <a:p>
            <a:r>
              <a:rPr lang="en-US" dirty="0" smtClean="0"/>
              <a:t>National NWP was the only act in town (limited access to computer resources), </a:t>
            </a:r>
            <a:r>
              <a:rPr lang="en-US" b="1" dirty="0" smtClean="0"/>
              <a:t>so folks were compelled to work together.</a:t>
            </a:r>
          </a:p>
          <a:p>
            <a:r>
              <a:rPr lang="en-US" dirty="0" smtClean="0"/>
              <a:t>Government agencies worked closely together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04800"/>
            <a:ext cx="3296864" cy="1417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305800" cy="4572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National Weather Service NWP has shown substantial improvements in forecast skill</a:t>
            </a:r>
            <a:endParaRPr lang="en-US" sz="3600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" b="3548"/>
          <a:stretch/>
        </p:blipFill>
        <p:spPr>
          <a:xfrm>
            <a:off x="860424" y="1600200"/>
            <a:ext cx="7733705" cy="5029200"/>
          </a:xfrm>
        </p:spPr>
      </p:pic>
    </p:spTree>
    <p:extLst>
      <p:ext uri="{BB962C8B-B14F-4D97-AF65-F5344CB8AC3E}">
        <p14:creationId xmlns:p14="http://schemas.microsoft.com/office/powerpoint/2010/main" val="858669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A Characteristic of the Early Decades:  Close Relationship Between Gov. Agencies/Academia</a:t>
            </a: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 descr="Laureates_BenajminFranklinAward_2003_OldSite_NormanAPhillips_Philips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-169654" y="2381248"/>
            <a:ext cx="3048320" cy="1676459"/>
          </a:xfrm>
        </p:spPr>
      </p:pic>
      <p:sp>
        <p:nvSpPr>
          <p:cNvPr id="5" name="TextBox 4"/>
          <p:cNvSpPr txBox="1"/>
          <p:nvPr/>
        </p:nvSpPr>
        <p:spPr>
          <a:xfrm>
            <a:off x="75929" y="4045008"/>
            <a:ext cx="2638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 Phillips, MIT</a:t>
            </a:r>
            <a:endParaRPr lang="en-US" dirty="0"/>
          </a:p>
        </p:txBody>
      </p:sp>
      <p:pic>
        <p:nvPicPr>
          <p:cNvPr id="6" name="Picture 5" descr="Charney2_0.jpg"/>
          <p:cNvPicPr>
            <a:picLocks noChangeAspect="1"/>
          </p:cNvPicPr>
          <p:nvPr/>
        </p:nvPicPr>
        <p:blipFill>
          <a:blip r:embed="rId3"/>
          <a:srcRect l="24632" r="28421"/>
          <a:stretch>
            <a:fillRect/>
          </a:stretch>
        </p:blipFill>
        <p:spPr>
          <a:xfrm>
            <a:off x="2707968" y="3298081"/>
            <a:ext cx="2084503" cy="25355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4392" y="5939600"/>
            <a:ext cx="1800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Jule Charney</a:t>
            </a:r>
            <a:endParaRPr lang="en-US" dirty="0"/>
          </a:p>
        </p:txBody>
      </p:sp>
      <p:pic>
        <p:nvPicPr>
          <p:cNvPr id="8" name="Picture 7" descr="27REED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8116" y="1941038"/>
            <a:ext cx="2035161" cy="23031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09203" y="2757813"/>
            <a:ext cx="1868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Richard Reed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8" t="2735" r="26562"/>
          <a:stretch/>
        </p:blipFill>
        <p:spPr>
          <a:xfrm>
            <a:off x="6977473" y="4660900"/>
            <a:ext cx="1936449" cy="2159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94773" y="5134003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Bill Bonner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412750"/>
            <a:ext cx="5943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And then a major competitor appears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501650"/>
            <a:ext cx="3513667" cy="1054100"/>
          </a:xfrm>
        </p:spPr>
      </p:pic>
      <p:sp>
        <p:nvSpPr>
          <p:cNvPr id="7" name="TextBox 6"/>
          <p:cNvSpPr txBox="1"/>
          <p:nvPr/>
        </p:nvSpPr>
        <p:spPr>
          <a:xfrm>
            <a:off x="152400" y="1752600"/>
            <a:ext cx="54864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3200" dirty="0" smtClean="0"/>
              <a:t>Created in 1975 to pool European resources to produce medium range and seasonal forecasts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200" dirty="0" smtClean="0">
                <a:solidFill>
                  <a:srgbClr val="0070C0"/>
                </a:solidFill>
              </a:rPr>
              <a:t>1979:  Start of operational global prediction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200" dirty="0"/>
              <a:t>Aggressive approach, entraining the best talent and advice from around the world, </a:t>
            </a:r>
            <a:r>
              <a:rPr lang="en-US" sz="3200" b="1" dirty="0">
                <a:solidFill>
                  <a:srgbClr val="0070C0"/>
                </a:solidFill>
              </a:rPr>
              <a:t>including the U.S</a:t>
            </a:r>
            <a:r>
              <a:rPr lang="en-US" sz="3200" b="1" dirty="0" smtClean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 typeface="Arial" charset="0"/>
              <a:buChar char="•"/>
            </a:pPr>
            <a:endParaRPr lang="en-US" sz="3600" dirty="0" smtClean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28" y="2209800"/>
            <a:ext cx="3379839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54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304800"/>
            <a:ext cx="8229600" cy="639762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ECMWF: Strategic, Cooperative, Innovative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2133600"/>
          </a:xfrm>
        </p:spPr>
        <p:txBody>
          <a:bodyPr/>
          <a:lstStyle/>
          <a:p>
            <a:r>
              <a:rPr lang="en-US" dirty="0" smtClean="0"/>
              <a:t>Able to secure state-of-the-art computers.</a:t>
            </a:r>
          </a:p>
          <a:p>
            <a:r>
              <a:rPr lang="en-US" dirty="0" smtClean="0"/>
              <a:t>In 1997 moved to a more advanced data assimilation approach, </a:t>
            </a:r>
            <a:r>
              <a:rPr lang="en-US" b="1" dirty="0" smtClean="0"/>
              <a:t>4DVAR</a:t>
            </a:r>
            <a:endParaRPr lang="en-US" b="1" dirty="0"/>
          </a:p>
        </p:txBody>
      </p:sp>
      <p:pic>
        <p:nvPicPr>
          <p:cNvPr id="4" name="Picture 4" descr="anomaly32correl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971800"/>
            <a:ext cx="6235963" cy="3733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140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325437"/>
            <a:ext cx="8483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In the 1980s and early 1990s, a change of culture occurred in U.S. NWP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676400"/>
            <a:ext cx="6032500" cy="4525963"/>
          </a:xfrm>
        </p:spPr>
        <p:txBody>
          <a:bodyPr/>
          <a:lstStyle/>
          <a:p>
            <a:r>
              <a:rPr lang="en-US" sz="2800" b="1" dirty="0" smtClean="0"/>
              <a:t>Computer resources became available to the academic community and model development spread outside of the NWS.</a:t>
            </a:r>
          </a:p>
          <a:p>
            <a:r>
              <a:rPr lang="en-US" sz="2800" dirty="0" smtClean="0"/>
              <a:t>1980s: Rick Anthes and NCAR developed the </a:t>
            </a:r>
            <a:r>
              <a:rPr lang="en-US" sz="2800" b="1" dirty="0" smtClean="0"/>
              <a:t>MM4</a:t>
            </a:r>
            <a:r>
              <a:rPr lang="en-US" sz="2800" dirty="0" smtClean="0"/>
              <a:t> mesoscale model, starting with Anthes’ hurricane model</a:t>
            </a:r>
          </a:p>
          <a:p>
            <a:r>
              <a:rPr lang="en-US" sz="2800" dirty="0"/>
              <a:t>1992:  </a:t>
            </a:r>
            <a:r>
              <a:rPr lang="en-US" sz="2800" b="1" dirty="0"/>
              <a:t>MM5</a:t>
            </a:r>
            <a:r>
              <a:rPr lang="en-US" sz="2800" dirty="0"/>
              <a:t>: nonhydrostatic, multi-</a:t>
            </a:r>
            <a:r>
              <a:rPr lang="en-US" sz="2800" dirty="0" smtClean="0"/>
              <a:t>nested, </a:t>
            </a:r>
            <a:r>
              <a:rPr lang="en-US" sz="2800" dirty="0"/>
              <a:t>FDDA, improved physics and numerics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590800"/>
            <a:ext cx="2506447" cy="291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06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A Huge Modeling Community Develops Outside of Government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4953000" cy="4525963"/>
          </a:xfrm>
        </p:spPr>
        <p:txBody>
          <a:bodyPr/>
          <a:lstStyle/>
          <a:p>
            <a:r>
              <a:rPr lang="en-US" dirty="0" smtClean="0"/>
              <a:t>A large MM5 community grew, including thousands of users around the world.</a:t>
            </a:r>
          </a:p>
          <a:p>
            <a:r>
              <a:rPr lang="en-US" dirty="0" smtClean="0"/>
              <a:t>Tutorials, workshops, help desks, and more</a:t>
            </a:r>
          </a:p>
          <a:p>
            <a:r>
              <a:rPr lang="en-US" dirty="0" smtClean="0"/>
              <a:t>Operational NWP developed outside NWS</a:t>
            </a:r>
          </a:p>
          <a:p>
            <a:r>
              <a:rPr lang="en-US" dirty="0" smtClean="0"/>
              <a:t>The NWS did not adopt MM5</a:t>
            </a:r>
            <a:r>
              <a:rPr lang="en-US" b="1" dirty="0" smtClean="0">
                <a:solidFill>
                  <a:srgbClr val="4F81BD"/>
                </a:solidFill>
              </a:rPr>
              <a:t>.   A mistake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 descr="MM5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254" y="1752600"/>
            <a:ext cx="3458846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Spread of NWP:  RAMS Model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4953000" cy="4525963"/>
          </a:xfrm>
        </p:spPr>
        <p:txBody>
          <a:bodyPr/>
          <a:lstStyle/>
          <a:p>
            <a:r>
              <a:rPr lang="en-US" b="1" i="1" dirty="0"/>
              <a:t>RAMS</a:t>
            </a:r>
            <a:r>
              <a:rPr lang="en-US" dirty="0"/>
              <a:t>, the Regional Atmospheric Modeling </a:t>
            </a:r>
            <a:r>
              <a:rPr lang="en-US" dirty="0" smtClean="0"/>
              <a:t>System, developed by Roger Pielke and Bill Cotton of Colorado State.</a:t>
            </a:r>
          </a:p>
          <a:p>
            <a:r>
              <a:rPr lang="en-US" dirty="0" smtClean="0"/>
              <a:t>Similar to MM5 in many ways, but more limited in distribution.</a:t>
            </a:r>
          </a:p>
          <a:p>
            <a:r>
              <a:rPr lang="en-US" dirty="0" smtClean="0"/>
              <a:t>Favorite of the air quality community</a:t>
            </a:r>
            <a:endParaRPr lang="en-US" dirty="0"/>
          </a:p>
        </p:txBody>
      </p:sp>
      <p:pic>
        <p:nvPicPr>
          <p:cNvPr id="4" name="Picture 3" descr="Pielke_1869v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1524000"/>
            <a:ext cx="1752600" cy="2334463"/>
          </a:xfrm>
          <a:prstGeom prst="rect">
            <a:avLst/>
          </a:prstGeom>
        </p:spPr>
      </p:pic>
      <p:pic>
        <p:nvPicPr>
          <p:cNvPr id="5" name="Picture 4" descr="(Cotton_William)_cott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4114800"/>
            <a:ext cx="16764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8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3058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1F497D"/>
                </a:solidFill>
              </a:rPr>
              <a:t>In 1989 NSF Sponsored the Development of </a:t>
            </a:r>
            <a:r>
              <a:rPr lang="en-US" sz="4000" b="1" dirty="0" smtClean="0">
                <a:solidFill>
                  <a:srgbClr val="FF0000"/>
                </a:solidFill>
              </a:rPr>
              <a:t>ANOTHER </a:t>
            </a:r>
            <a:r>
              <a:rPr lang="en-US" sz="4000" b="1" dirty="0" smtClean="0">
                <a:solidFill>
                  <a:srgbClr val="1F497D"/>
                </a:solidFill>
              </a:rPr>
              <a:t>Mesoscale Modeling System:  </a:t>
            </a:r>
            <a:r>
              <a:rPr lang="en-US" sz="4000" b="1" dirty="0" smtClean="0">
                <a:solidFill>
                  <a:srgbClr val="FF0000"/>
                </a:solidFill>
              </a:rPr>
              <a:t>ARPS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arps-title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2226300"/>
            <a:ext cx="7162800" cy="716280"/>
          </a:xfrm>
        </p:spPr>
      </p:pic>
      <p:sp>
        <p:nvSpPr>
          <p:cNvPr id="3" name="TextBox 2"/>
          <p:cNvSpPr txBox="1"/>
          <p:nvPr/>
        </p:nvSpPr>
        <p:spPr>
          <a:xfrm>
            <a:off x="419100" y="3352800"/>
            <a:ext cx="83439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3200" dirty="0" smtClean="0"/>
              <a:t>Directed towards storm-scale modeling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200" dirty="0" smtClean="0"/>
              <a:t>Valuable </a:t>
            </a:r>
            <a:r>
              <a:rPr lang="en-US" sz="3200" dirty="0"/>
              <a:t>work on data assimilation for convective storms.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200" dirty="0" smtClean="0"/>
              <a:t>In general, this model has been supplanted by WRF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1F497D"/>
                </a:solidFill>
              </a:rPr>
              <a:t>The Navy Develops a Redundant Capability</a:t>
            </a:r>
            <a:endParaRPr lang="en-US" sz="4000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6858000" cy="5029200"/>
          </a:xfrm>
        </p:spPr>
        <p:txBody>
          <a:bodyPr/>
          <a:lstStyle/>
          <a:p>
            <a:r>
              <a:rPr lang="en-US" dirty="0" smtClean="0"/>
              <a:t>The U.S. Navy began running low-end NWP models in the 1960s (barotropic)</a:t>
            </a:r>
          </a:p>
          <a:p>
            <a:r>
              <a:rPr lang="en-US" dirty="0" smtClean="0"/>
              <a:t>By the 1980s, they developed a model suite that paralleled what was run by the National Weather Service:</a:t>
            </a:r>
          </a:p>
          <a:p>
            <a:pPr lvl="1"/>
            <a:r>
              <a:rPr lang="en-US" b="1" dirty="0" smtClean="0"/>
              <a:t>NOGAPS</a:t>
            </a:r>
            <a:r>
              <a:rPr lang="en-US" dirty="0" smtClean="0"/>
              <a:t>:  a global model, like the NWS Spectral.  Now NAVGEM.</a:t>
            </a:r>
          </a:p>
          <a:p>
            <a:pPr lvl="1"/>
            <a:r>
              <a:rPr lang="en-US" b="1" dirty="0" smtClean="0"/>
              <a:t>NORAPS</a:t>
            </a:r>
            <a:r>
              <a:rPr lang="en-US" dirty="0" smtClean="0"/>
              <a:t>:  an NGM regional model clone.</a:t>
            </a:r>
          </a:p>
          <a:p>
            <a:pPr lvl="1"/>
            <a:r>
              <a:rPr lang="en-US" dirty="0" smtClean="0"/>
              <a:t>By the mid-1990s, </a:t>
            </a:r>
            <a:r>
              <a:rPr lang="en-US" b="1" dirty="0" smtClean="0"/>
              <a:t>COAMPS</a:t>
            </a:r>
            <a:r>
              <a:rPr lang="en-US" dirty="0" smtClean="0"/>
              <a:t>, a non-hydrostatic model similar to MM5/WRF</a:t>
            </a:r>
            <a:endParaRPr lang="en-US" dirty="0"/>
          </a:p>
        </p:txBody>
      </p:sp>
      <p:pic>
        <p:nvPicPr>
          <p:cNvPr id="4" name="Picture 3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733800"/>
            <a:ext cx="1828800" cy="251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3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Even more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4572000" cy="4114800"/>
          </a:xfrm>
        </p:spPr>
        <p:txBody>
          <a:bodyPr/>
          <a:lstStyle/>
          <a:p>
            <a:r>
              <a:rPr lang="en-US" dirty="0" smtClean="0"/>
              <a:t>The Air Force Weather Agency began running regional domains operationally (MM5).</a:t>
            </a:r>
          </a:p>
          <a:p>
            <a:r>
              <a:rPr lang="en-US" dirty="0" smtClean="0"/>
              <a:t>Was running WRF under GFS, but moving to the </a:t>
            </a:r>
            <a:r>
              <a:rPr lang="en-US" b="1" dirty="0" smtClean="0"/>
              <a:t>UKMET Unified Model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057400"/>
            <a:ext cx="323481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38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  <a:hlinkClick r:id="rId2"/>
              </a:rPr>
              <a:t>Even Hitler Was Not Happy With This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43" y="1676400"/>
            <a:ext cx="6552513" cy="4525963"/>
          </a:xfrm>
        </p:spPr>
      </p:pic>
    </p:spTree>
    <p:extLst>
      <p:ext uri="{BB962C8B-B14F-4D97-AF65-F5344CB8AC3E}">
        <p14:creationId xmlns:p14="http://schemas.microsoft.com/office/powerpoint/2010/main" val="1411228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792162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A Huge Accomplishment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715000" cy="4495800"/>
          </a:xfrm>
        </p:spPr>
        <p:txBody>
          <a:bodyPr/>
          <a:lstStyle/>
          <a:p>
            <a:r>
              <a:rPr lang="en-US" dirty="0" smtClean="0"/>
              <a:t>Complex and expensive observing systems (satellite, radar, and more)</a:t>
            </a:r>
          </a:p>
          <a:p>
            <a:r>
              <a:rPr lang="en-US" dirty="0" smtClean="0"/>
              <a:t>Use of very large computers</a:t>
            </a:r>
          </a:p>
          <a:p>
            <a:r>
              <a:rPr lang="en-US" dirty="0" smtClean="0"/>
              <a:t>Complex data assimilation and modeling systems with millions of lines of code</a:t>
            </a:r>
          </a:p>
          <a:p>
            <a:r>
              <a:rPr lang="en-US" dirty="0" smtClean="0"/>
              <a:t>Cooperation among nations</a:t>
            </a:r>
          </a:p>
          <a:p>
            <a:r>
              <a:rPr lang="en-US" dirty="0" smtClean="0"/>
              <a:t>Modeling from the molecular to the planetary scales.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95400"/>
            <a:ext cx="2815918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70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38100"/>
            <a:ext cx="8242300" cy="800100"/>
          </a:xfrm>
        </p:spPr>
        <p:txBody>
          <a:bodyPr/>
          <a:lstStyle/>
          <a:p>
            <a:r>
              <a:rPr lang="en-US" b="1" u="sng" dirty="0" smtClean="0">
                <a:solidFill>
                  <a:schemeClr val="tx2"/>
                </a:solidFill>
              </a:rPr>
              <a:t>Bottom Line</a:t>
            </a:r>
            <a:endParaRPr lang="en-US" b="1" u="sng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382000" cy="4525963"/>
          </a:xfrm>
        </p:spPr>
        <p:txBody>
          <a:bodyPr/>
          <a:lstStyle/>
          <a:p>
            <a:r>
              <a:rPr lang="en-US" b="1" dirty="0" smtClean="0"/>
              <a:t>U.S. NWP efforts became split over many modeling systems and efforts:</a:t>
            </a:r>
          </a:p>
          <a:p>
            <a:pPr lvl="1"/>
            <a:r>
              <a:rPr lang="en-US" dirty="0" smtClean="0"/>
              <a:t>National Weather Service</a:t>
            </a:r>
          </a:p>
          <a:p>
            <a:pPr lvl="1"/>
            <a:r>
              <a:rPr lang="en-US" dirty="0" smtClean="0"/>
              <a:t>Navy</a:t>
            </a:r>
          </a:p>
          <a:p>
            <a:pPr lvl="1"/>
            <a:r>
              <a:rPr lang="en-US" dirty="0" smtClean="0"/>
              <a:t>Air Force</a:t>
            </a:r>
          </a:p>
          <a:p>
            <a:pPr lvl="1"/>
            <a:r>
              <a:rPr lang="en-US" dirty="0" smtClean="0"/>
              <a:t>NCAR/Penn State</a:t>
            </a:r>
          </a:p>
          <a:p>
            <a:pPr lvl="1"/>
            <a:r>
              <a:rPr lang="en-US" dirty="0" smtClean="0"/>
              <a:t>Oklahoma</a:t>
            </a:r>
          </a:p>
          <a:p>
            <a:pPr lvl="1"/>
            <a:r>
              <a:rPr lang="en-US" dirty="0" smtClean="0"/>
              <a:t>Colorado State</a:t>
            </a:r>
          </a:p>
          <a:p>
            <a:pPr lvl="1"/>
            <a:r>
              <a:rPr lang="en-US" dirty="0" smtClean="0"/>
              <a:t>And others:   e.g., Wisconsin, Drexel, …</a:t>
            </a:r>
          </a:p>
          <a:p>
            <a:r>
              <a:rPr lang="en-US" b="1" dirty="0" smtClean="0"/>
              <a:t>U.S. research and operational communities were not sufficiently engaged with each other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600" y="1920081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45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2"/>
                </a:solidFill>
                <a:ea typeface="ＭＳ Ｐゴシック" charset="-128"/>
              </a:rPr>
              <a:t>The US NWP Became an Uncoordinated Giant</a:t>
            </a:r>
            <a:endParaRPr lang="en-US" altLang="en-US" b="1" dirty="0">
              <a:solidFill>
                <a:schemeClr val="tx2"/>
              </a:solidFill>
              <a:ea typeface="ＭＳ Ｐゴシック" charset="-128"/>
            </a:endParaRPr>
          </a:p>
        </p:txBody>
      </p:sp>
      <p:pic>
        <p:nvPicPr>
          <p:cNvPr id="30723" name="Content Placeholder 3" descr="Andr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960" r="-63960"/>
          <a:stretch>
            <a:fillRect/>
          </a:stretch>
        </p:blipFill>
        <p:spPr>
          <a:xfrm>
            <a:off x="903288" y="2211388"/>
            <a:ext cx="6832600" cy="3757612"/>
          </a:xfrm>
        </p:spPr>
      </p:pic>
      <p:sp>
        <p:nvSpPr>
          <p:cNvPr id="30725" name="TextBox 1"/>
          <p:cNvSpPr txBox="1">
            <a:spLocks noChangeArrowheads="1"/>
          </p:cNvSpPr>
          <p:nvPr/>
        </p:nvSpPr>
        <p:spPr bwMode="auto">
          <a:xfrm>
            <a:off x="3995738" y="5470525"/>
            <a:ext cx="6591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dirty="0" smtClean="0">
                <a:solidFill>
                  <a:schemeClr val="bg1"/>
                </a:solidFill>
              </a:rPr>
              <a:t>USA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43600" y="3259196"/>
            <a:ext cx="2895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Slow in progress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Inefficient with resources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07681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4" y="858838"/>
            <a:ext cx="8591046" cy="5135563"/>
          </a:xfrm>
        </p:spPr>
      </p:pic>
    </p:spTree>
    <p:extLst>
      <p:ext uri="{BB962C8B-B14F-4D97-AF65-F5344CB8AC3E}">
        <p14:creationId xmlns:p14="http://schemas.microsoft.com/office/powerpoint/2010/main" val="1947940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694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1F497D"/>
                </a:solidFill>
              </a:rPr>
              <a:t>National Weather Service NWP Becomes More Bureaucratic and Isolated</a:t>
            </a:r>
            <a:endParaRPr lang="en-US" sz="4000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31937"/>
            <a:ext cx="5943600" cy="3459163"/>
          </a:xfrm>
        </p:spPr>
        <p:txBody>
          <a:bodyPr/>
          <a:lstStyle/>
          <a:p>
            <a:r>
              <a:rPr lang="en-US" dirty="0" smtClean="0"/>
              <a:t>By the mid-1980s most of the pioneers of NWP had left leadership roles in NWS.</a:t>
            </a:r>
          </a:p>
          <a:p>
            <a:r>
              <a:rPr lang="en-US" dirty="0" smtClean="0"/>
              <a:t>The National Weather Service NWP bureaucracy had grown large and inward looking</a:t>
            </a:r>
          </a:p>
          <a:p>
            <a:r>
              <a:rPr lang="en-US" dirty="0" smtClean="0"/>
              <a:t>The university community, with its own capabilities, increasingly disengaged from NWS NWP model development.</a:t>
            </a:r>
          </a:p>
          <a:p>
            <a:endParaRPr lang="en-US" dirty="0"/>
          </a:p>
        </p:txBody>
      </p:sp>
      <p:pic>
        <p:nvPicPr>
          <p:cNvPr id="5" name="Picture 4" descr="ima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" r="5831"/>
          <a:stretch/>
        </p:blipFill>
        <p:spPr>
          <a:xfrm>
            <a:off x="5944592" y="2590800"/>
            <a:ext cx="3016396" cy="18876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72200" y="33528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Universities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3048000"/>
            <a:ext cx="69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NWS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4450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953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National Weather Service Turned to Military Leadership: Allowed the Ship to Drift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17750"/>
            <a:ext cx="5181600" cy="2286000"/>
          </a:xfrm>
        </p:spPr>
        <p:txBody>
          <a:bodyPr/>
          <a:lstStyle/>
          <a:p>
            <a:r>
              <a:rPr lang="en-US" dirty="0" smtClean="0"/>
              <a:t>General Jack Kelley  1998-2004</a:t>
            </a:r>
          </a:p>
          <a:p>
            <a:r>
              <a:rPr lang="en-US" dirty="0" smtClean="0"/>
              <a:t>General David Johnson  2004-2007</a:t>
            </a:r>
          </a:p>
          <a:p>
            <a:r>
              <a:rPr lang="en-US" dirty="0" smtClean="0"/>
              <a:t>Colonel Jack Hayes  2007-2012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514600"/>
            <a:ext cx="2051050" cy="259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200" y="5334000"/>
            <a:ext cx="30736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General David Johnson</a:t>
            </a:r>
          </a:p>
          <a:p>
            <a:r>
              <a:rPr lang="en-US" u="sng" dirty="0" smtClean="0"/>
              <a:t>NOT a meteorologist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870332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The Landmark Decision in 1993:  Which Regional Model for the U.S.</a:t>
            </a:r>
            <a:br>
              <a:rPr lang="en-US" b="1" dirty="0" smtClean="0">
                <a:solidFill>
                  <a:srgbClr val="1F497D"/>
                </a:solidFill>
              </a:rPr>
            </a:br>
            <a:r>
              <a:rPr lang="en-US" b="1" dirty="0" smtClean="0"/>
              <a:t>  ETA or MM5?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09800"/>
            <a:ext cx="5257800" cy="4221163"/>
          </a:xfrm>
        </p:spPr>
        <p:txBody>
          <a:bodyPr/>
          <a:lstStyle/>
          <a:p>
            <a:r>
              <a:rPr lang="en-US" dirty="0" smtClean="0"/>
              <a:t>A replacement for the hydrostatic NGM was needed.</a:t>
            </a:r>
          </a:p>
          <a:p>
            <a:r>
              <a:rPr lang="en-US" dirty="0" smtClean="0"/>
              <a:t>Instead of picking the popular MM5, the NWS acquired an experimental model brought to the U.S by some Yugoslavian émigrés…the Eta model</a:t>
            </a:r>
            <a:endParaRPr lang="en-US" dirty="0"/>
          </a:p>
        </p:txBody>
      </p:sp>
      <p:pic>
        <p:nvPicPr>
          <p:cNvPr id="4" name="Picture 3" descr="etvshor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524" y="2895600"/>
            <a:ext cx="3531476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77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Eta: A Disaster for U.S. NWP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153400" cy="2362200"/>
          </a:xfrm>
        </p:spPr>
        <p:txBody>
          <a:bodyPr/>
          <a:lstStyle/>
          <a:p>
            <a:r>
              <a:rPr lang="en-US" dirty="0" smtClean="0"/>
              <a:t>Problematic vertical coordinate system</a:t>
            </a:r>
          </a:p>
          <a:p>
            <a:r>
              <a:rPr lang="en-US" dirty="0" smtClean="0"/>
              <a:t>Eta was unable to do mountain waves</a:t>
            </a:r>
          </a:p>
          <a:p>
            <a:r>
              <a:rPr lang="en-US" dirty="0" smtClean="0"/>
              <a:t>Required excessive vertical resolution</a:t>
            </a:r>
          </a:p>
          <a:p>
            <a:r>
              <a:rPr lang="en-US" dirty="0" smtClean="0"/>
              <a:t>Rejected by the academic community.</a:t>
            </a:r>
            <a:endParaRPr lang="en-US" dirty="0"/>
          </a:p>
        </p:txBody>
      </p:sp>
      <p:pic>
        <p:nvPicPr>
          <p:cNvPr id="4" name="Picture 3" descr="blowdown_et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65220"/>
            <a:ext cx="4016828" cy="2811779"/>
          </a:xfrm>
          <a:prstGeom prst="rect">
            <a:avLst/>
          </a:prstGeom>
        </p:spPr>
      </p:pic>
      <p:pic>
        <p:nvPicPr>
          <p:cNvPr id="5" name="Picture 4" descr="blowdown_ram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840480"/>
            <a:ext cx="3708400" cy="2595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A Second Chance Lost: </a:t>
            </a:r>
            <a:br>
              <a:rPr lang="en-US" b="1" dirty="0" smtClean="0">
                <a:solidFill>
                  <a:srgbClr val="1F497D"/>
                </a:solidFill>
              </a:rPr>
            </a:br>
            <a:r>
              <a:rPr lang="en-US" b="1" dirty="0" smtClean="0">
                <a:solidFill>
                  <a:srgbClr val="1F497D"/>
                </a:solidFill>
              </a:rPr>
              <a:t>NMM Versus WRF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By 2000, it was clear that the Eta model was inadequate and needed to be replaced.</a:t>
            </a:r>
          </a:p>
          <a:p>
            <a:r>
              <a:rPr lang="en-US" dirty="0" smtClean="0"/>
              <a:t>NCAR had developed a replacement for MM5 called </a:t>
            </a:r>
            <a:r>
              <a:rPr lang="en-US" b="1" dirty="0" smtClean="0"/>
              <a:t>WRF.</a:t>
            </a:r>
          </a:p>
          <a:p>
            <a:r>
              <a:rPr lang="en-US" dirty="0" smtClean="0"/>
              <a:t>After substantial talks with NCAR about WRF, </a:t>
            </a:r>
            <a:r>
              <a:rPr lang="en-US" b="1" dirty="0" smtClean="0"/>
              <a:t>the National Weather Service rejected WRF in favor of a cleaned up version of Eta </a:t>
            </a:r>
            <a:r>
              <a:rPr lang="en-US" dirty="0" smtClean="0"/>
              <a:t>(changed vertical coordinate system): </a:t>
            </a:r>
            <a:r>
              <a:rPr lang="en-US" b="1" dirty="0" smtClean="0"/>
              <a:t>NMM</a:t>
            </a:r>
            <a:r>
              <a:rPr lang="en-US" dirty="0" smtClean="0"/>
              <a:t>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221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NMM Becomes the NWS Mesoscale Modeling System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r>
              <a:rPr lang="en-US" dirty="0" smtClean="0"/>
              <a:t>Physics lagged WRF.</a:t>
            </a:r>
          </a:p>
          <a:p>
            <a:r>
              <a:rPr lang="en-US" dirty="0" smtClean="0"/>
              <a:t>Far more diffusive than WRF</a:t>
            </a:r>
          </a:p>
          <a:p>
            <a:r>
              <a:rPr lang="en-US" dirty="0" smtClean="0"/>
              <a:t>Academic community avoided it.</a:t>
            </a:r>
          </a:p>
          <a:p>
            <a:r>
              <a:rPr lang="en-US" b="1" dirty="0" smtClean="0"/>
              <a:t>In a desperate move</a:t>
            </a:r>
            <a:r>
              <a:rPr lang="en-US" dirty="0" smtClean="0"/>
              <a:t>, NCEP rebranded NMM as WRF-NMM</a:t>
            </a:r>
            <a:endParaRPr lang="en-US" dirty="0"/>
          </a:p>
        </p:txBody>
      </p:sp>
      <p:pic>
        <p:nvPicPr>
          <p:cNvPr id="4" name="Picture 3" descr="wrfnmm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876800"/>
            <a:ext cx="8583637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17638"/>
            <a:ext cx="6966643" cy="3715543"/>
          </a:xfrm>
        </p:spPr>
      </p:pic>
    </p:spTree>
    <p:extLst>
      <p:ext uri="{BB962C8B-B14F-4D97-AF65-F5344CB8AC3E}">
        <p14:creationId xmlns:p14="http://schemas.microsoft.com/office/powerpoint/2010/main" val="1070115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It’s a miracle …</a:t>
            </a:r>
          </a:p>
        </p:txBody>
      </p:sp>
      <p:pic>
        <p:nvPicPr>
          <p:cNvPr id="19661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399" y="1447800"/>
            <a:ext cx="6301749" cy="4667765"/>
          </a:xfrm>
        </p:spPr>
      </p:pic>
    </p:spTree>
    <p:extLst>
      <p:ext uri="{BB962C8B-B14F-4D97-AF65-F5344CB8AC3E}">
        <p14:creationId xmlns:p14="http://schemas.microsoft.com/office/powerpoint/2010/main" val="417089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A Key NWS Issue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676400"/>
            <a:ext cx="4705350" cy="4705350"/>
          </a:xfrm>
        </p:spPr>
      </p:pic>
    </p:spTree>
    <p:extLst>
      <p:ext uri="{BB962C8B-B14F-4D97-AF65-F5344CB8AC3E}">
        <p14:creationId xmlns:p14="http://schemas.microsoft.com/office/powerpoint/2010/main" val="1001124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33400" y="173037"/>
            <a:ext cx="8229600" cy="114300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b="1" dirty="0" smtClean="0">
                <a:solidFill>
                  <a:schemeClr val="tx2"/>
                </a:solidFill>
              </a:rPr>
              <a:t>ECMWF Surges Ahead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5562600" cy="4525963"/>
          </a:xfrm>
        </p:spPr>
        <p:txBody>
          <a:bodyPr/>
          <a:lstStyle/>
          <a:p>
            <a:r>
              <a:rPr lang="en-US" sz="2800" dirty="0" smtClean="0"/>
              <a:t>By the mid-1990s ECMWF pulled even with NCEP.</a:t>
            </a:r>
          </a:p>
          <a:p>
            <a:r>
              <a:rPr lang="en-US" sz="2800" dirty="0" smtClean="0"/>
              <a:t>With more computer resources, ECMWF moved to superior data assimilation (4DVAR), higher resolution, better model physics, assimilating more observation types, and better quality control.</a:t>
            </a:r>
          </a:p>
          <a:p>
            <a:r>
              <a:rPr lang="en-US" sz="2800" b="1" dirty="0" smtClean="0"/>
              <a:t>Their forecasts became increasingly superior.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04"/>
          <a:stretch/>
        </p:blipFill>
        <p:spPr>
          <a:xfrm>
            <a:off x="5715000" y="1066800"/>
            <a:ext cx="3177330" cy="3517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30"/>
          <a:stretch/>
        </p:blipFill>
        <p:spPr>
          <a:xfrm>
            <a:off x="5727700" y="4498181"/>
            <a:ext cx="317733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22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NCEP Loses Key Users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285767"/>
            <a:ext cx="6400800" cy="4525963"/>
          </a:xfrm>
        </p:spPr>
        <p:txBody>
          <a:bodyPr/>
          <a:lstStyle/>
          <a:p>
            <a:r>
              <a:rPr lang="en-US" dirty="0" smtClean="0"/>
              <a:t>Many U.S. private sector firms abandoned NCEP’s global model (GFS) for ECMWF</a:t>
            </a:r>
          </a:p>
          <a:p>
            <a:r>
              <a:rPr lang="en-US" dirty="0" smtClean="0"/>
              <a:t>$ 100-200K a year charge by ECMWF</a:t>
            </a:r>
          </a:p>
          <a:p>
            <a:r>
              <a:rPr lang="en-US" dirty="0" smtClean="0"/>
              <a:t>In 2015, the US Air Force announces it is abandoning GFS for UKMET office model.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79858"/>
            <a:ext cx="8001000" cy="8398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545" y="2389981"/>
            <a:ext cx="1844255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54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National Weather Service NWP Infrastructure Problems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5562600" cy="4525963"/>
          </a:xfrm>
        </p:spPr>
        <p:txBody>
          <a:bodyPr/>
          <a:lstStyle/>
          <a:p>
            <a:r>
              <a:rPr lang="en-US" dirty="0" smtClean="0"/>
              <a:t>The World Weather Building (home until 2014)</a:t>
            </a:r>
          </a:p>
          <a:p>
            <a:r>
              <a:rPr lang="en-US" dirty="0" smtClean="0"/>
              <a:t>Decaying, cramped, no large meeting rooms</a:t>
            </a:r>
          </a:p>
          <a:p>
            <a:r>
              <a:rPr lang="en-US" dirty="0" smtClean="0"/>
              <a:t>Mold/Fungus in vents</a:t>
            </a:r>
          </a:p>
          <a:p>
            <a:r>
              <a:rPr lang="en-US" dirty="0" smtClean="0"/>
              <a:t>Unhealthy environment.</a:t>
            </a:r>
            <a:endParaRPr lang="en-US" dirty="0"/>
          </a:p>
        </p:txBody>
      </p:sp>
      <p:pic>
        <p:nvPicPr>
          <p:cNvPr id="4" name="Picture 3" descr="6f13f8fe2b9940c4abba33552465c6f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800" y="2743200"/>
            <a:ext cx="3235431" cy="2498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Inadequate Computing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Until recently NCEP had roughly 10% of the computer power of ECMWF for doing far more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2819400"/>
            <a:ext cx="901065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08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NOAA and the NWS Have Major Structural Problems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8" r="6481"/>
          <a:stretch/>
        </p:blipFill>
        <p:spPr>
          <a:xfrm>
            <a:off x="2743200" y="1828800"/>
            <a:ext cx="4267200" cy="4525963"/>
          </a:xfrm>
        </p:spPr>
      </p:pic>
    </p:spTree>
    <p:extLst>
      <p:ext uri="{BB962C8B-B14F-4D97-AF65-F5344CB8AC3E}">
        <p14:creationId xmlns:p14="http://schemas.microsoft.com/office/powerpoint/2010/main" val="1294656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165100"/>
            <a:ext cx="8408988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Research and </a:t>
            </a:r>
            <a:r>
              <a:rPr lang="en-US" altLang="en-US" b="1" dirty="0" smtClean="0">
                <a:solidFill>
                  <a:schemeClr val="tx2"/>
                </a:solidFill>
              </a:rPr>
              <a:t>Operations for NWP Separated in NOAA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pic>
        <p:nvPicPr>
          <p:cNvPr id="29699" name="Content Placeholder 9" descr="NOAAorganization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13" r="-18713"/>
          <a:stretch>
            <a:fillRect/>
          </a:stretch>
        </p:blipFill>
        <p:spPr>
          <a:xfrm>
            <a:off x="457200" y="1411288"/>
            <a:ext cx="8229600" cy="4525962"/>
          </a:xfrm>
        </p:spPr>
      </p:pic>
      <p:sp>
        <p:nvSpPr>
          <p:cNvPr id="29700" name="TextBox 10"/>
          <p:cNvSpPr txBox="1">
            <a:spLocks noChangeArrowheads="1"/>
          </p:cNvSpPr>
          <p:nvPr/>
        </p:nvSpPr>
        <p:spPr bwMode="auto">
          <a:xfrm>
            <a:off x="5616575" y="6143625"/>
            <a:ext cx="1976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dirty="0"/>
              <a:t>Operational NWP</a:t>
            </a:r>
          </a:p>
        </p:txBody>
      </p:sp>
      <p:sp>
        <p:nvSpPr>
          <p:cNvPr id="29701" name="TextBox 11"/>
          <p:cNvSpPr txBox="1">
            <a:spLocks noChangeArrowheads="1"/>
          </p:cNvSpPr>
          <p:nvPr/>
        </p:nvSpPr>
        <p:spPr bwMode="auto">
          <a:xfrm>
            <a:off x="3273425" y="6143625"/>
            <a:ext cx="1771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dirty="0"/>
              <a:t>NWP Research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305300" y="5937250"/>
            <a:ext cx="739775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V="1">
            <a:off x="5926138" y="6056312"/>
            <a:ext cx="304800" cy="666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573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Research and Development of NWS NWP Models Done Outside NWS in NOAA Labs (ESRL, GFDL)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332037"/>
            <a:ext cx="5181600" cy="4525963"/>
          </a:xfrm>
        </p:spPr>
        <p:txBody>
          <a:bodyPr/>
          <a:lstStyle/>
          <a:p>
            <a:r>
              <a:rPr lang="en-US" dirty="0" smtClean="0"/>
              <a:t>Individuals responsible for operation NWP  (NCEP EMC) do not control the individuals developing the models.</a:t>
            </a:r>
          </a:p>
          <a:p>
            <a:r>
              <a:rPr lang="en-US" dirty="0" smtClean="0"/>
              <a:t>This has led to major problems and inefficiencies.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332037"/>
            <a:ext cx="2540000" cy="355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7400" y="5867400"/>
            <a:ext cx="25955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Sandy McDonald</a:t>
            </a:r>
          </a:p>
          <a:p>
            <a:r>
              <a:rPr lang="en-US" dirty="0" smtClean="0"/>
              <a:t>Past Head of ESRL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55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8610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ESRL Developed Two Global Models That Will </a:t>
            </a:r>
            <a:r>
              <a:rPr lang="en-US" sz="4000" b="1" dirty="0" smtClean="0">
                <a:solidFill>
                  <a:srgbClr val="FF0000"/>
                </a:solidFill>
              </a:rPr>
              <a:t>Never Be Used</a:t>
            </a:r>
            <a:r>
              <a:rPr lang="en-US" sz="4000" b="1" dirty="0" smtClean="0">
                <a:solidFill>
                  <a:schemeClr val="tx2"/>
                </a:solidFill>
              </a:rPr>
              <a:t>: FIM And NIM</a:t>
            </a: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133600"/>
            <a:ext cx="4567332" cy="3124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3600"/>
            <a:ext cx="3245082" cy="323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5791200"/>
            <a:ext cx="1219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NIM</a:t>
            </a:r>
            <a:endParaRPr lang="en-US" sz="3200" b="1" dirty="0"/>
          </a:p>
        </p:txBody>
      </p:sp>
      <p:sp>
        <p:nvSpPr>
          <p:cNvPr id="7" name="Rectangle 6"/>
          <p:cNvSpPr/>
          <p:nvPr/>
        </p:nvSpPr>
        <p:spPr>
          <a:xfrm>
            <a:off x="5626245" y="5753100"/>
            <a:ext cx="9829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FIM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03273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Even Worse than That!</a:t>
            </a:r>
            <a:br>
              <a:rPr lang="en-US" b="1" dirty="0" smtClean="0">
                <a:solidFill>
                  <a:srgbClr val="1F497D"/>
                </a:solidFill>
              </a:rPr>
            </a:br>
            <a:r>
              <a:rPr lang="en-US" b="1" dirty="0" smtClean="0">
                <a:solidFill>
                  <a:srgbClr val="1F497D"/>
                </a:solidFill>
              </a:rPr>
              <a:t>Post Processing and Water Prediction Outside of NCEP</a:t>
            </a:r>
            <a:endParaRPr lang="en-US" b="1" dirty="0">
              <a:solidFill>
                <a:srgbClr val="1F497D"/>
              </a:solidFill>
            </a:endParaRPr>
          </a:p>
        </p:txBody>
      </p:sp>
      <p:pic>
        <p:nvPicPr>
          <p:cNvPr id="4" name="Content Placeholder 3" descr="org_char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45" r="-6645"/>
          <a:stretch>
            <a:fillRect/>
          </a:stretch>
        </p:blipFill>
        <p:spPr>
          <a:xfrm>
            <a:off x="838200" y="2286000"/>
            <a:ext cx="7620000" cy="4190707"/>
          </a:xfrm>
        </p:spPr>
      </p:pic>
      <p:sp>
        <p:nvSpPr>
          <p:cNvPr id="3" name="Right Arrow 2"/>
          <p:cNvSpPr/>
          <p:nvPr/>
        </p:nvSpPr>
        <p:spPr>
          <a:xfrm rot="7893596">
            <a:off x="7839630" y="4620314"/>
            <a:ext cx="914400" cy="38735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 rot="6206209">
            <a:off x="4337793" y="4475388"/>
            <a:ext cx="758260" cy="4486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628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2017090400_156.gi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4" t="53470" r="-5868" b="6731"/>
          <a:stretch/>
        </p:blipFill>
        <p:spPr>
          <a:xfrm>
            <a:off x="606269" y="1295400"/>
            <a:ext cx="6632731" cy="5257800"/>
          </a:xfrm>
        </p:spPr>
      </p:pic>
      <p:pic>
        <p:nvPicPr>
          <p:cNvPr id="5" name="Picture 4" descr="2017090400_156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2" r="17726" b="94598"/>
          <a:stretch/>
        </p:blipFill>
        <p:spPr>
          <a:xfrm>
            <a:off x="215958" y="152400"/>
            <a:ext cx="8921501" cy="10529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3200" y="2057400"/>
            <a:ext cx="228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A Recent</a:t>
            </a:r>
          </a:p>
          <a:p>
            <a:r>
              <a:rPr lang="en-US" sz="3600" b="1" dirty="0" smtClean="0">
                <a:solidFill>
                  <a:schemeClr val="accent1"/>
                </a:solidFill>
              </a:rPr>
              <a:t>Miracle:  Hurricane</a:t>
            </a:r>
          </a:p>
          <a:p>
            <a:r>
              <a:rPr lang="en-US" sz="3600" b="1" dirty="0" smtClean="0">
                <a:solidFill>
                  <a:schemeClr val="accent1"/>
                </a:solidFill>
              </a:rPr>
              <a:t>Irma</a:t>
            </a:r>
          </a:p>
          <a:p>
            <a:r>
              <a:rPr lang="en-US" sz="3600" b="1" dirty="0" smtClean="0">
                <a:solidFill>
                  <a:schemeClr val="accent1"/>
                </a:solidFill>
              </a:rPr>
              <a:t>6.5 day</a:t>
            </a:r>
          </a:p>
          <a:p>
            <a:r>
              <a:rPr lang="en-US" sz="3600" b="1" dirty="0" smtClean="0">
                <a:solidFill>
                  <a:schemeClr val="accent1"/>
                </a:solidFill>
              </a:rPr>
              <a:t>Forecast</a:t>
            </a:r>
          </a:p>
          <a:p>
            <a:r>
              <a:rPr lang="en-US" sz="3600" b="1" dirty="0" smtClean="0"/>
              <a:t>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996903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1534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And the decisions on model development are made OUTSIDE of NCEP in the Office of Science and Technology Integration</a:t>
            </a:r>
            <a:endParaRPr lang="en-US" b="1" dirty="0">
              <a:solidFill>
                <a:srgbClr val="4F81BD"/>
              </a:solidFill>
            </a:endParaRPr>
          </a:p>
        </p:txBody>
      </p:sp>
      <p:pic>
        <p:nvPicPr>
          <p:cNvPr id="4" name="Content Placeholder 3" descr="osti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2" t="63257" r="-8392"/>
          <a:stretch/>
        </p:blipFill>
        <p:spPr>
          <a:xfrm>
            <a:off x="457200" y="3733800"/>
            <a:ext cx="8229600" cy="1662950"/>
          </a:xfrm>
        </p:spPr>
      </p:pic>
    </p:spTree>
    <p:extLst>
      <p:ext uri="{BB962C8B-B14F-4D97-AF65-F5344CB8AC3E}">
        <p14:creationId xmlns:p14="http://schemas.microsoft.com/office/powerpoint/2010/main" val="2390845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NWS/NOAA NWP Organization</a:t>
            </a:r>
            <a:endParaRPr lang="en-US" dirty="0"/>
          </a:p>
        </p:txBody>
      </p:sp>
      <p:pic>
        <p:nvPicPr>
          <p:cNvPr id="4" name="Content Placeholder 3" descr="tugowar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77" b="-5177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1981200" y="5334000"/>
            <a:ext cx="1313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ECMWF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48400" y="5257800"/>
            <a:ext cx="1278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UKMET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962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304800"/>
            <a:ext cx="83820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NOAA and the U.S. Government Have No Detailed Strategic Plan for U.S. NWP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7962900" cy="1295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Our competitors do!  ECMWF, UKMET, CMC, and others.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0" y="2743200"/>
            <a:ext cx="5613400" cy="373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2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US Strategic Plan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85" y="2438400"/>
            <a:ext cx="8651030" cy="2006413"/>
          </a:xfrm>
        </p:spPr>
      </p:pic>
    </p:spTree>
    <p:extLst>
      <p:ext uri="{BB962C8B-B14F-4D97-AF65-F5344CB8AC3E}">
        <p14:creationId xmlns:p14="http://schemas.microsoft.com/office/powerpoint/2010/main" val="452697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6586"/>
            <a:ext cx="5867400" cy="944562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And NASA is Off Doing Its Own Thing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0"/>
            <a:ext cx="5867400" cy="166451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638832"/>
            <a:ext cx="4114800" cy="28842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04179" y="2286000"/>
            <a:ext cx="20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NU-WRF</a:t>
            </a:r>
            <a:endParaRPr 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34263" y="4726991"/>
            <a:ext cx="20377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GEOS-5</a:t>
            </a:r>
            <a:endParaRPr lang="en-US" sz="4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302" y="152400"/>
            <a:ext cx="1534498" cy="127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50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-152400" y="304800"/>
            <a:ext cx="929640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rgbClr val="1F497D"/>
                </a:solidFill>
                <a:ea typeface="ＭＳ Ｐゴシック" charset="-128"/>
              </a:rPr>
              <a:t>No rational </a:t>
            </a:r>
            <a:r>
              <a:rPr lang="en-US" altLang="en-US" sz="3600" b="1" dirty="0">
                <a:solidFill>
                  <a:srgbClr val="1F497D"/>
                </a:solidFill>
                <a:ea typeface="ＭＳ Ｐゴシック" charset="-128"/>
              </a:rPr>
              <a:t>observing system planning</a:t>
            </a:r>
            <a:endParaRPr lang="en-US" altLang="en-US" sz="3600" dirty="0">
              <a:solidFill>
                <a:srgbClr val="1F497D"/>
              </a:solidFill>
              <a:ea typeface="ＭＳ Ｐゴシック" charset="-128"/>
            </a:endParaRP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458200" cy="4525963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ea typeface="ＭＳ Ｐゴシック" charset="-128"/>
              </a:rPr>
              <a:t>There were concerns about a possible gap </a:t>
            </a:r>
            <a:r>
              <a:rPr lang="en-US" altLang="en-US" dirty="0">
                <a:ea typeface="ＭＳ Ｐゴシック" charset="-128"/>
              </a:rPr>
              <a:t>in polar-orbiter weather satellite coverage, suggesting </a:t>
            </a:r>
            <a:r>
              <a:rPr lang="en-US" altLang="en-US" b="1" dirty="0">
                <a:ea typeface="ＭＳ Ｐゴシック" charset="-128"/>
              </a:rPr>
              <a:t>weather forecasting skill would decline.   </a:t>
            </a:r>
          </a:p>
          <a:p>
            <a:pPr eaLnBrk="1" hangingPunct="1"/>
            <a:r>
              <a:rPr lang="en-US" altLang="en-US" b="1" dirty="0">
                <a:ea typeface="ＭＳ Ｐゴシック" charset="-128"/>
              </a:rPr>
              <a:t>But no one really </a:t>
            </a:r>
            <a:r>
              <a:rPr lang="en-US" altLang="en-US" b="1" dirty="0" smtClean="0">
                <a:ea typeface="ＭＳ Ｐゴシック" charset="-128"/>
              </a:rPr>
              <a:t>knew </a:t>
            </a:r>
            <a:r>
              <a:rPr lang="en-US" altLang="en-US" dirty="0" smtClean="0">
                <a:ea typeface="ＭＳ Ｐゴシック" charset="-128"/>
              </a:rPr>
              <a:t>the </a:t>
            </a:r>
            <a:r>
              <a:rPr lang="en-US" altLang="en-US" dirty="0">
                <a:ea typeface="ＭＳ Ｐゴシック" charset="-128"/>
              </a:rPr>
              <a:t>impacts, considering changes in data assimilation and the potential for cheaper additions to other platforms such as COSMIC.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8" t="21225" r="17693" b="27571"/>
          <a:stretch/>
        </p:blipFill>
        <p:spPr>
          <a:xfrm>
            <a:off x="6045200" y="5029200"/>
            <a:ext cx="2819400" cy="161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46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charset="-128"/>
              </a:rPr>
              <a:t>Rational observing system design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307975" y="1143000"/>
            <a:ext cx="8528050" cy="4525963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ea typeface="ＭＳ Ｐゴシック" charset="-128"/>
              </a:rPr>
              <a:t>NOAA </a:t>
            </a:r>
            <a:r>
              <a:rPr lang="en-US" altLang="en-US" dirty="0">
                <a:ea typeface="ＭＳ Ｐゴシック" charset="-128"/>
              </a:rPr>
              <a:t>needs to determine the optimal collection of observations, including dropping old data sources that are no longer needed. </a:t>
            </a:r>
          </a:p>
          <a:p>
            <a:pPr eaLnBrk="1" hangingPunct="1"/>
            <a:r>
              <a:rPr lang="en-US" altLang="en-US" dirty="0" smtClean="0">
                <a:ea typeface="ＭＳ Ｐゴシック" charset="-128"/>
              </a:rPr>
              <a:t>Rational way: </a:t>
            </a:r>
            <a:r>
              <a:rPr lang="en-US" altLang="en-US" b="1" dirty="0" smtClean="0">
                <a:ea typeface="ＭＳ Ｐゴシック" charset="-128"/>
              </a:rPr>
              <a:t>Observing </a:t>
            </a:r>
            <a:r>
              <a:rPr lang="en-US" altLang="en-US" b="1" dirty="0">
                <a:ea typeface="ＭＳ Ｐゴシック" charset="-128"/>
              </a:rPr>
              <a:t>System Simulation Experiments (OSSEs) and Observing System Experiments (OSEs). </a:t>
            </a:r>
            <a:r>
              <a:rPr lang="en-US" altLang="en-US" dirty="0">
                <a:ea typeface="ＭＳ Ｐゴシック" charset="-128"/>
              </a:rPr>
              <a:t> </a:t>
            </a:r>
          </a:p>
          <a:p>
            <a:pPr eaLnBrk="1" hangingPunct="1"/>
            <a:r>
              <a:rPr lang="en-US" altLang="en-US" dirty="0">
                <a:ea typeface="ＭＳ Ｐゴシック" charset="-128"/>
              </a:rPr>
              <a:t>NOAA/NWS has done very little of this and billions of dollars of hardware have been purchased without a clear understanding of the impacts of new sensors and satellites. </a:t>
            </a:r>
          </a:p>
          <a:p>
            <a:pPr eaLnBrk="1" hangingPunct="1"/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8516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NCEP Hurricane Modeling is a Mess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924800" cy="4525963"/>
          </a:xfrm>
        </p:spPr>
        <p:txBody>
          <a:bodyPr/>
          <a:lstStyle/>
          <a:p>
            <a:r>
              <a:rPr lang="en-US" dirty="0" smtClean="0"/>
              <a:t>After Sandy, roughly 50 million dollars was put into HWRF.</a:t>
            </a:r>
          </a:p>
          <a:p>
            <a:r>
              <a:rPr lang="en-US" dirty="0" smtClean="0"/>
              <a:t>Today, HWRF has less skillful track forecasts than EC </a:t>
            </a:r>
          </a:p>
          <a:p>
            <a:r>
              <a:rPr lang="en-US" dirty="0" smtClean="0"/>
              <a:t>HWRF is being dropped for HMON</a:t>
            </a:r>
          </a:p>
          <a:p>
            <a:r>
              <a:rPr lang="en-US" dirty="0" smtClean="0"/>
              <a:t>HMOM did very poorly for Irma and other storms.</a:t>
            </a:r>
            <a:endParaRPr lang="en-US" dirty="0"/>
          </a:p>
        </p:txBody>
      </p:sp>
      <p:pic>
        <p:nvPicPr>
          <p:cNvPr id="4" name="Picture 3" descr="HWRF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562600"/>
            <a:ext cx="68834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21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Recent Positive Developments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83965"/>
            <a:ext cx="8001000" cy="3558432"/>
          </a:xfrm>
        </p:spPr>
      </p:pic>
      <p:sp>
        <p:nvSpPr>
          <p:cNvPr id="5" name="TextBox 4"/>
          <p:cNvSpPr txBox="1"/>
          <p:nvPr/>
        </p:nvSpPr>
        <p:spPr>
          <a:xfrm>
            <a:off x="1232816" y="5859759"/>
            <a:ext cx="6678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Building for US NWP and NCEP, College Park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349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3232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More Funds for Extramural Research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8" y="2286000"/>
            <a:ext cx="4148276" cy="3011583"/>
          </a:xfrm>
        </p:spPr>
      </p:pic>
      <p:sp>
        <p:nvSpPr>
          <p:cNvPr id="5" name="TextBox 4"/>
          <p:cNvSpPr txBox="1"/>
          <p:nvPr/>
        </p:nvSpPr>
        <p:spPr>
          <a:xfrm>
            <a:off x="1229792" y="5399480"/>
            <a:ext cx="70182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Dr. Louis Uccellini, Director, NWS</a:t>
            </a:r>
          </a:p>
          <a:p>
            <a:r>
              <a:rPr lang="en-US" dirty="0" smtClean="0"/>
              <a:t>Pushed for the new building and more research funding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34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But something is </a:t>
            </a:r>
            <a:r>
              <a:rPr lang="en-US" b="1" dirty="0" smtClean="0">
                <a:solidFill>
                  <a:schemeClr val="tx2"/>
                </a:solidFill>
              </a:rPr>
              <a:t>wrong in U.S NWP: NOAA/NWS NCEP EMC </a:t>
            </a:r>
            <a:r>
              <a:rPr lang="en-US" b="1" dirty="0">
                <a:solidFill>
                  <a:schemeClr val="tx2"/>
                </a:solidFill>
              </a:rPr>
              <a:t>is now in </a:t>
            </a:r>
            <a:r>
              <a:rPr lang="en-US" b="1" dirty="0" smtClean="0">
                <a:solidFill>
                  <a:schemeClr val="tx2"/>
                </a:solidFill>
              </a:rPr>
              <a:t>3</a:t>
            </a:r>
            <a:r>
              <a:rPr lang="en-US" b="1" baseline="30000" dirty="0" smtClean="0">
                <a:solidFill>
                  <a:schemeClr val="tx2"/>
                </a:solidFill>
              </a:rPr>
              <a:t>rd </a:t>
            </a:r>
            <a:r>
              <a:rPr lang="en-US" b="1" dirty="0" smtClean="0">
                <a:solidFill>
                  <a:schemeClr val="tx2"/>
                </a:solidFill>
              </a:rPr>
              <a:t> or 4</a:t>
            </a:r>
            <a:r>
              <a:rPr lang="en-US" b="1" baseline="30000" dirty="0" smtClean="0">
                <a:solidFill>
                  <a:schemeClr val="tx2"/>
                </a:solidFill>
              </a:rPr>
              <a:t>th</a:t>
            </a:r>
            <a:r>
              <a:rPr lang="en-US" b="1" dirty="0" smtClean="0">
                <a:solidFill>
                  <a:schemeClr val="tx2"/>
                </a:solidFill>
              </a:rPr>
              <a:t> place </a:t>
            </a:r>
            <a:r>
              <a:rPr lang="en-US" b="1" dirty="0">
                <a:solidFill>
                  <a:schemeClr val="tx2"/>
                </a:solidFill>
              </a:rPr>
              <a:t>in global prediction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043237"/>
            <a:ext cx="5722144" cy="3814763"/>
          </a:xfrm>
        </p:spPr>
      </p:pic>
    </p:spTree>
    <p:extLst>
      <p:ext uri="{BB962C8B-B14F-4D97-AF65-F5344CB8AC3E}">
        <p14:creationId xmlns:p14="http://schemas.microsoft.com/office/powerpoint/2010/main" val="48854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4201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After Sandy, Congress Provided Money for a Major Computer Upgrade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42242"/>
            <a:ext cx="7772400" cy="3628522"/>
          </a:xfrm>
        </p:spPr>
      </p:pic>
      <p:sp>
        <p:nvSpPr>
          <p:cNvPr id="5" name="TextBox 4"/>
          <p:cNvSpPr txBox="1"/>
          <p:nvPr/>
        </p:nvSpPr>
        <p:spPr>
          <a:xfrm>
            <a:off x="762000" y="5683464"/>
            <a:ext cx="7924800" cy="854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CRAY XC-40s.  Each about 2 petaflops.  US and ECMWF nearly equal.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033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Next Generation Global Prediction System (NGGPS):  FV-3 selected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99" y="1905000"/>
            <a:ext cx="7608402" cy="4525963"/>
          </a:xfrm>
        </p:spPr>
      </p:pic>
    </p:spTree>
    <p:extLst>
      <p:ext uri="{BB962C8B-B14F-4D97-AF65-F5344CB8AC3E}">
        <p14:creationId xmlns:p14="http://schemas.microsoft.com/office/powerpoint/2010/main" val="1754139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The High Resolution Rapid Refresh (HRRR, 3-km): A Major Advance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905000"/>
            <a:ext cx="4453381" cy="4525963"/>
          </a:xfrm>
        </p:spPr>
      </p:pic>
    </p:spTree>
    <p:extLst>
      <p:ext uri="{BB962C8B-B14F-4D97-AF65-F5344CB8AC3E}">
        <p14:creationId xmlns:p14="http://schemas.microsoft.com/office/powerpoint/2010/main" val="124776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0369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More Open NCEP/NWS Leadership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31" r="21067"/>
          <a:stretch/>
        </p:blipFill>
        <p:spPr>
          <a:xfrm>
            <a:off x="1066800" y="1905000"/>
            <a:ext cx="3212676" cy="3385641"/>
          </a:xfrm>
        </p:spPr>
      </p:pic>
      <p:sp>
        <p:nvSpPr>
          <p:cNvPr id="5" name="TextBox 4"/>
          <p:cNvSpPr txBox="1"/>
          <p:nvPr/>
        </p:nvSpPr>
        <p:spPr>
          <a:xfrm>
            <a:off x="629950" y="5461000"/>
            <a:ext cx="4086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Bill Lapenta, Director of NCEP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970484"/>
            <a:ext cx="2895600" cy="3352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5433" y="5461000"/>
            <a:ext cx="3121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Fred Toepfer</a:t>
            </a:r>
            <a:r>
              <a:rPr lang="en-US" dirty="0"/>
              <a:t>, </a:t>
            </a:r>
            <a:r>
              <a:rPr lang="en-US" dirty="0" smtClean="0"/>
              <a:t>NWS HQ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410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914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Creation of New NCEP Advisory Groups, such as UMAC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2819400"/>
            <a:ext cx="7988300" cy="1333500"/>
          </a:xfrm>
        </p:spPr>
      </p:pic>
    </p:spTree>
    <p:extLst>
      <p:ext uri="{BB962C8B-B14F-4D97-AF65-F5344CB8AC3E}">
        <p14:creationId xmlns:p14="http://schemas.microsoft.com/office/powerpoint/2010/main" val="1233495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Weather Research and Forecasting Innovation Act of 2017</a:t>
            </a:r>
            <a:endParaRPr lang="en-US" b="1" dirty="0">
              <a:solidFill>
                <a:srgbClr val="1F497D"/>
              </a:solidFill>
            </a:endParaRPr>
          </a:p>
        </p:txBody>
      </p:sp>
      <p:pic>
        <p:nvPicPr>
          <p:cNvPr id="4" name="Content Placeholder 3" descr="weatheract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616" b="-11616"/>
          <a:stretch>
            <a:fillRect/>
          </a:stretch>
        </p:blipFill>
        <p:spPr>
          <a:xfrm>
            <a:off x="457200" y="1905000"/>
            <a:ext cx="8153400" cy="4484056"/>
          </a:xfrm>
        </p:spPr>
      </p:pic>
    </p:spTree>
    <p:extLst>
      <p:ext uri="{BB962C8B-B14F-4D97-AF65-F5344CB8AC3E}">
        <p14:creationId xmlns:p14="http://schemas.microsoft.com/office/powerpoint/2010/main" val="1859169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Some New Clouds on the Horizon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 descr="clouds_on_the_horizon_by_tracy_me-d7qokp5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6" r="1201"/>
          <a:stretch/>
        </p:blipFill>
        <p:spPr>
          <a:xfrm>
            <a:off x="1146582" y="1600200"/>
            <a:ext cx="6778217" cy="4552719"/>
          </a:xfrm>
        </p:spPr>
      </p:pic>
    </p:spTree>
    <p:extLst>
      <p:ext uri="{BB962C8B-B14F-4D97-AF65-F5344CB8AC3E}">
        <p14:creationId xmlns:p14="http://schemas.microsoft.com/office/powerpoint/2010/main" val="497483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A Major New Player in Global Prediction:  the Private Sector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private sector has been running high-resolution regional models for a long time.</a:t>
            </a:r>
          </a:p>
          <a:p>
            <a:r>
              <a:rPr lang="en-US" dirty="0" smtClean="0"/>
              <a:t>Today, some firms are running or planning to run operational global models with full data assimilation.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572000"/>
            <a:ext cx="4183277" cy="990600"/>
          </a:xfrm>
          <a:prstGeom prst="rect">
            <a:avLst/>
          </a:prstGeom>
        </p:spPr>
      </p:pic>
      <p:pic>
        <p:nvPicPr>
          <p:cNvPr id="5" name="Picture 4" descr="151028094048-ibm-weather-channel-780x43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114800"/>
            <a:ext cx="3352800" cy="188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69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Panasonic Version of GFS Beat NCEP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 descr="allatcflateinvest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9347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New Non-Traditional NOAA Leadership</a:t>
            </a:r>
            <a:endParaRPr lang="en-US" b="1" dirty="0">
              <a:solidFill>
                <a:srgbClr val="1F497D"/>
              </a:solidFill>
            </a:endParaRPr>
          </a:p>
        </p:txBody>
      </p:sp>
      <p:pic>
        <p:nvPicPr>
          <p:cNvPr id="4" name="Content Placeholder 3" descr="download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" b="896"/>
          <a:stretch>
            <a:fillRect/>
          </a:stretch>
        </p:blipFill>
        <p:spPr>
          <a:xfrm>
            <a:off x="152400" y="1905000"/>
            <a:ext cx="4572000" cy="2514424"/>
          </a:xfrm>
        </p:spPr>
      </p:pic>
      <p:pic>
        <p:nvPicPr>
          <p:cNvPr id="6" name="Picture 5" descr="SM16211WEB_Weather_Gallery_C3_botto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733800"/>
            <a:ext cx="3377532" cy="2362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0" y="4495800"/>
            <a:ext cx="3509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Barry Myers, Accuweather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57800" y="6096000"/>
            <a:ext cx="3064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Neal Jacobs, Panasonic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187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691" y="5348531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The Order: ECMWF, UKMET, CMC, NCEP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2902" y="130314"/>
            <a:ext cx="71874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5 Days, N. Hemisphere, 500 hPa</a:t>
            </a: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24"/>
          <a:stretch/>
        </p:blipFill>
        <p:spPr>
          <a:xfrm>
            <a:off x="457200" y="914400"/>
            <a:ext cx="7902873" cy="4257738"/>
          </a:xfrm>
        </p:spPr>
      </p:pic>
    </p:spTree>
    <p:extLst>
      <p:ext uri="{BB962C8B-B14F-4D97-AF65-F5344CB8AC3E}">
        <p14:creationId xmlns:p14="http://schemas.microsoft.com/office/powerpoint/2010/main" val="847316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95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FV-3 Development is Slow, Without Establishing the Infrastructure for a Community Modeling System</a:t>
            </a:r>
            <a:endParaRPr lang="en-US" b="1" dirty="0">
              <a:solidFill>
                <a:srgbClr val="1F497D"/>
              </a:solidFill>
            </a:endParaRPr>
          </a:p>
        </p:txBody>
      </p:sp>
      <p:pic>
        <p:nvPicPr>
          <p:cNvPr id="4" name="Content Placeholder 3" descr="Figure-1-Cubed-sphere-spectral-element-grid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609" r="-122609"/>
          <a:stretch>
            <a:fillRect/>
          </a:stretch>
        </p:blipFill>
        <p:spPr>
          <a:xfrm>
            <a:off x="228600" y="3505200"/>
            <a:ext cx="9184331" cy="2620963"/>
          </a:xfrm>
        </p:spPr>
      </p:pic>
    </p:spTree>
    <p:extLst>
      <p:ext uri="{BB962C8B-B14F-4D97-AF65-F5344CB8AC3E}">
        <p14:creationId xmlns:p14="http://schemas.microsoft.com/office/powerpoint/2010/main" val="2411242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How to fix U.S. NWP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86000"/>
            <a:ext cx="6479177" cy="3657600"/>
          </a:xfrm>
        </p:spPr>
      </p:pic>
    </p:spTree>
    <p:extLst>
      <p:ext uri="{BB962C8B-B14F-4D97-AF65-F5344CB8AC3E}">
        <p14:creationId xmlns:p14="http://schemas.microsoft.com/office/powerpoint/2010/main" val="14367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686800" cy="1143000"/>
          </a:xfrm>
          <a:ln>
            <a:solidFill>
              <a:srgbClr val="4F81BD"/>
            </a:solidFill>
          </a:ln>
        </p:spPr>
        <p:txBody>
          <a:bodyPr/>
          <a:lstStyle/>
          <a:p>
            <a:r>
              <a:rPr lang="en-US" sz="4000" b="1" dirty="0" smtClean="0">
                <a:solidFill>
                  <a:srgbClr val="1F497D"/>
                </a:solidFill>
              </a:rPr>
              <a:t>NOAA Needs A Complete Organizational Restructuring of U.S. NWP Operations and Research</a:t>
            </a:r>
            <a:endParaRPr lang="en-US" sz="4000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610600" cy="3657600"/>
          </a:xfrm>
        </p:spPr>
        <p:txBody>
          <a:bodyPr/>
          <a:lstStyle/>
          <a:p>
            <a:r>
              <a:rPr lang="en-US" b="1" dirty="0" smtClean="0"/>
              <a:t>Need one entity responsible for NWP research and operations.</a:t>
            </a:r>
          </a:p>
          <a:p>
            <a:r>
              <a:rPr lang="en-US" dirty="0" smtClean="0"/>
              <a:t>Should be in NOAA, not the NWS.</a:t>
            </a:r>
          </a:p>
          <a:p>
            <a:r>
              <a:rPr lang="en-US" dirty="0" smtClean="0"/>
              <a:t>The U.S. Environmental Prediction Center</a:t>
            </a:r>
          </a:p>
          <a:p>
            <a:r>
              <a:rPr lang="en-US" dirty="0" smtClean="0"/>
              <a:t>Boulder, Colorado would be an excellent location</a:t>
            </a:r>
            <a:endParaRPr lang="en-US" dirty="0"/>
          </a:p>
        </p:txBody>
      </p:sp>
      <p:pic>
        <p:nvPicPr>
          <p:cNvPr id="4" name="Picture 3" descr="organizational-ch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5181600"/>
            <a:ext cx="2238375" cy="136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39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305800" cy="6858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Unified and Community Modeling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382000" cy="3352800"/>
          </a:xfrm>
        </p:spPr>
        <p:txBody>
          <a:bodyPr/>
          <a:lstStyle/>
          <a:p>
            <a:r>
              <a:rPr lang="en-US" dirty="0"/>
              <a:t>NOAA should have one modeling platform for all </a:t>
            </a:r>
            <a:r>
              <a:rPr lang="en-US" dirty="0" smtClean="0"/>
              <a:t>scales.</a:t>
            </a:r>
          </a:p>
          <a:p>
            <a:r>
              <a:rPr lang="en-US" dirty="0" smtClean="0"/>
              <a:t>NOAA is running too many redundant modeling systems</a:t>
            </a:r>
          </a:p>
          <a:p>
            <a:r>
              <a:rPr lang="en-US" dirty="0" smtClean="0"/>
              <a:t>The U.S. model must be a community model that is available to the research and private sector communities</a:t>
            </a:r>
          </a:p>
          <a:p>
            <a:endParaRPr lang="en-US" b="1" dirty="0" smtClean="0"/>
          </a:p>
        </p:txBody>
      </p:sp>
      <p:pic>
        <p:nvPicPr>
          <p:cNvPr id="5" name="Picture 4" descr="communit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029200"/>
            <a:ext cx="4495800" cy="154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28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Reduce the Number of Modeling Systems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National Weather Service should drop NMM in lieu of WRF/MPAS.</a:t>
            </a:r>
          </a:p>
          <a:p>
            <a:r>
              <a:rPr lang="en-US" dirty="0" smtClean="0"/>
              <a:t>The Air Force should drop UKMET and use MPAS/WRF or new FV-3.</a:t>
            </a:r>
          </a:p>
          <a:p>
            <a:r>
              <a:rPr lang="en-US" dirty="0" smtClean="0"/>
              <a:t>The National Weather Service should drop NAM-RR (the NMM version of HRRR)</a:t>
            </a:r>
          </a:p>
          <a:p>
            <a:r>
              <a:rPr lang="en-US" dirty="0" smtClean="0"/>
              <a:t>NASA , NCAR, NOAA, DOD should work together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2" b="42315"/>
          <a:stretch/>
        </p:blipFill>
        <p:spPr>
          <a:xfrm>
            <a:off x="1676400" y="5867400"/>
            <a:ext cx="6435623" cy="71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4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Unify and Rationalize Large-Scale, Hydrostatic Ensembles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153400" cy="4525963"/>
          </a:xfrm>
        </p:spPr>
        <p:txBody>
          <a:bodyPr/>
          <a:lstStyle/>
          <a:p>
            <a:r>
              <a:rPr lang="en-US" dirty="0" smtClean="0"/>
              <a:t>Currently, the NWS runs a global ensemble system (GEFS) at 33 km (21 members).</a:t>
            </a:r>
          </a:p>
          <a:p>
            <a:r>
              <a:rPr lang="en-US" dirty="0" smtClean="0"/>
              <a:t>Also an SREF at 16 km (26 members).  Excessive clustering.</a:t>
            </a:r>
          </a:p>
          <a:p>
            <a:r>
              <a:rPr lang="en-US" dirty="0" smtClean="0"/>
              <a:t>Should drop SREF and replace by GEFS with 50 members and ~18 km resolution, with both initial condition and stochastic physics uncertainty.  </a:t>
            </a:r>
            <a:r>
              <a:rPr lang="en-US" b="1" dirty="0" smtClean="0"/>
              <a:t>One hydrostatic ensemble.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06192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Physics Research and Development Requires More Emphasis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1"/>
            <a:ext cx="8153400" cy="3581400"/>
          </a:xfrm>
        </p:spPr>
        <p:txBody>
          <a:bodyPr/>
          <a:lstStyle/>
          <a:p>
            <a:r>
              <a:rPr lang="en-US" dirty="0"/>
              <a:t>Organize and FUND the research community to concentrate on key problems (e.g., </a:t>
            </a:r>
            <a:r>
              <a:rPr lang="en-US" b="1" dirty="0"/>
              <a:t>PHYSICS</a:t>
            </a:r>
            <a:r>
              <a:rPr lang="en-US" dirty="0"/>
              <a:t>, e.g., stable boundary layer, convection)</a:t>
            </a:r>
          </a:p>
          <a:p>
            <a:r>
              <a:rPr lang="en-US" b="1" dirty="0"/>
              <a:t>National coordination of research and </a:t>
            </a:r>
            <a:r>
              <a:rPr lang="en-US" b="1" dirty="0" smtClean="0"/>
              <a:t>development across agencies.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412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NCEP Should Run a Large  Convection-Resolving Ensemble over the U.S. (2-4 km)</a:t>
            </a:r>
            <a:endParaRPr lang="en-US" sz="3600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55" y="2514600"/>
            <a:ext cx="7388490" cy="4068763"/>
          </a:xfrm>
        </p:spPr>
      </p:pic>
      <p:sp>
        <p:nvSpPr>
          <p:cNvPr id="5" name="TextBox 4"/>
          <p:cNvSpPr txBox="1"/>
          <p:nvPr/>
        </p:nvSpPr>
        <p:spPr>
          <a:xfrm>
            <a:off x="877755" y="1826567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NCAR is doing this on 5000 cores. NCEP has 140,000 cores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318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457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NCEP Computer Resources Need to Be at Least 10-100x Larger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00" y="1905000"/>
            <a:ext cx="8521700" cy="2895600"/>
          </a:xfrm>
        </p:spPr>
        <p:txBody>
          <a:bodyPr/>
          <a:lstStyle/>
          <a:p>
            <a:r>
              <a:rPr lang="en-US" dirty="0" smtClean="0"/>
              <a:t>State of science global and region modeling for the U.S. requires far more resources than ECMWF.</a:t>
            </a:r>
          </a:p>
          <a:p>
            <a:r>
              <a:rPr lang="en-US" dirty="0" smtClean="0"/>
              <a:t>New CRAY machines and GPU technology can make 50 petaflop machines available now.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648200"/>
            <a:ext cx="47752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07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b="1" dirty="0" smtClean="0">
                <a:solidFill>
                  <a:schemeClr val="accent1"/>
                </a:solidFill>
              </a:rPr>
              <a:t>$</a:t>
            </a:r>
            <a:endParaRPr lang="en-US" sz="7200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62200"/>
            <a:ext cx="3687778" cy="2438400"/>
          </a:xfrm>
        </p:spPr>
      </p:pic>
      <p:sp>
        <p:nvSpPr>
          <p:cNvPr id="5" name="TextBox 4"/>
          <p:cNvSpPr txBox="1"/>
          <p:nvPr/>
        </p:nvSpPr>
        <p:spPr>
          <a:xfrm>
            <a:off x="4411457" y="3368129"/>
            <a:ext cx="5036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=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324100"/>
            <a:ext cx="3810000" cy="2857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4953000"/>
            <a:ext cx="38395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F18:  60 million</a:t>
            </a:r>
            <a:endParaRPr lang="en-US" sz="4400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1921264" y="1561887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ONE</a:t>
            </a:r>
            <a:endParaRPr lang="en-US" sz="4800" b="1" dirty="0"/>
          </a:p>
        </p:txBody>
      </p:sp>
      <p:sp>
        <p:nvSpPr>
          <p:cNvPr id="9" name="Rectangle 8"/>
          <p:cNvSpPr/>
          <p:nvPr/>
        </p:nvSpPr>
        <p:spPr>
          <a:xfrm>
            <a:off x="5981700" y="1561886"/>
            <a:ext cx="23391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/>
              <a:t>THREE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755858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KPLUForecastR0313 (1)" id="{9B67E8EF-C876-0F40-89BE-E7FFD53851A5}" vid="{DCB19C56-DD77-FA41-A936-E93EE2F636D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KPLUForecastR0314 (1)</Template>
  <TotalTime>2944</TotalTime>
  <Words>2771</Words>
  <Application>Microsoft Macintosh PowerPoint</Application>
  <PresentationFormat>On-screen Show (4:3)</PresentationFormat>
  <Paragraphs>301</Paragraphs>
  <Slides>104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06" baseType="lpstr">
      <vt:lpstr>Office Theme</vt:lpstr>
      <vt:lpstr>Document</vt:lpstr>
      <vt:lpstr>Why Has U.S. Numerical Weather Prediction Fallen Behind and What Can Be Done About It?</vt:lpstr>
      <vt:lpstr>“Mediocrity is self-inflicted”   Walter Russell   </vt:lpstr>
      <vt:lpstr>Numerical weather prediction began in the U.S. (1950)</vt:lpstr>
      <vt:lpstr>National Weather Service NWP has shown substantial improvements in forecast skill</vt:lpstr>
      <vt:lpstr>A Huge Accomplishment</vt:lpstr>
      <vt:lpstr>It’s a miracle …</vt:lpstr>
      <vt:lpstr>PowerPoint Presentation</vt:lpstr>
      <vt:lpstr>But something is wrong in U.S NWP: NOAA/NWS NCEP EMC is now in 3rd  or 4th place in global prediction</vt:lpstr>
      <vt:lpstr>The Order: ECMWF, UKMET, CMC, NCEP</vt:lpstr>
      <vt:lpstr>20-year Trend in NH Skill (500 hPa, Day 5)</vt:lpstr>
      <vt:lpstr>GFS Leads in Drop Outs</vt:lpstr>
      <vt:lpstr>Hurricane Sandy:  The Watershed Event</vt:lpstr>
      <vt:lpstr>Hurricane Sandy</vt:lpstr>
      <vt:lpstr>The Public and Media Noticed</vt:lpstr>
      <vt:lpstr>NBC Nightly News</vt:lpstr>
      <vt:lpstr>PowerPoint Presentation</vt:lpstr>
      <vt:lpstr>Irma:  EC is Still Better</vt:lpstr>
      <vt:lpstr>But the problems extend beyond global modeling…</vt:lpstr>
      <vt:lpstr>The research community and the operational communities are not working together effectively </vt:lpstr>
      <vt:lpstr>The U.S. has the largest weather research community in the world, but its contributions to U.S. operational NWP have been limited</vt:lpstr>
      <vt:lpstr>NWS Model Postprocessing Uses a Technique of the late 1960s:   Model Output Statistics (MOS)</vt:lpstr>
      <vt:lpstr>The National Weather Service Has Delayed Moving Towards High Resolution Ensembles</vt:lpstr>
      <vt:lpstr>And NWS Computer Resources Have Been Under-Resourced For Years</vt:lpstr>
      <vt:lpstr>This Talk</vt:lpstr>
      <vt:lpstr>Numerical Weather Prediction (NWP) Began in the U.S.</vt:lpstr>
      <vt:lpstr>American Cleveland Abbe (1901):  forecasting is a matter of solving known equations</vt:lpstr>
      <vt:lpstr>Norwegians Agreed</vt:lpstr>
      <vt:lpstr>L. F. Richardson:  An Insightful But Unsuccessful Attempt at Numerical Prediction</vt:lpstr>
      <vt:lpstr>L. F. Richardson</vt:lpstr>
      <vt:lpstr>The Dream Becomes Possible (in the U.S.)</vt:lpstr>
      <vt:lpstr>Harry Wexler, John von Neumann, M. H. Frankel, Jerome Namias, John Freeman, Ragnar Fjörtoft, Francis Reichelderfer and Jule Charney</vt:lpstr>
      <vt:lpstr>The First Successful Numerical Weather Prediction</vt:lpstr>
      <vt:lpstr>First Numerical Weather Forecast</vt:lpstr>
      <vt:lpstr> The Exciting Early Days of U.S. NWP:  Global Leadership and Close Cooperation </vt:lpstr>
      <vt:lpstr>The First Decades (Limited Area Models)</vt:lpstr>
      <vt:lpstr>The First Decades</vt:lpstr>
      <vt:lpstr>NGM Grid Structure</vt:lpstr>
      <vt:lpstr>Early U.S. Global NWP</vt:lpstr>
      <vt:lpstr>First Decades</vt:lpstr>
      <vt:lpstr>A Characteristic of the Early Decades:  Close Relationship Between Gov. Agencies/Academia</vt:lpstr>
      <vt:lpstr>And then a major competitor appears</vt:lpstr>
      <vt:lpstr>ECMWF: Strategic, Cooperative, Innovative</vt:lpstr>
      <vt:lpstr>In the 1980s and early 1990s, a change of culture occurred in U.S. NWP</vt:lpstr>
      <vt:lpstr>A Huge Modeling Community Develops Outside of Government</vt:lpstr>
      <vt:lpstr>Spread of NWP:  RAMS Model</vt:lpstr>
      <vt:lpstr>In 1989 NSF Sponsored the Development of ANOTHER Mesoscale Modeling System:  ARPS</vt:lpstr>
      <vt:lpstr>The Navy Develops a Redundant Capability</vt:lpstr>
      <vt:lpstr>Even more</vt:lpstr>
      <vt:lpstr>Even Hitler Was Not Happy With This</vt:lpstr>
      <vt:lpstr>Bottom Line</vt:lpstr>
      <vt:lpstr>The US NWP Became an Uncoordinated Giant</vt:lpstr>
      <vt:lpstr>PowerPoint Presentation</vt:lpstr>
      <vt:lpstr>National Weather Service NWP Becomes More Bureaucratic and Isolated</vt:lpstr>
      <vt:lpstr>National Weather Service Turned to Military Leadership: Allowed the Ship to Drift</vt:lpstr>
      <vt:lpstr>The Landmark Decision in 1993:  Which Regional Model for the U.S.   ETA or MM5?</vt:lpstr>
      <vt:lpstr>Eta: A Disaster for U.S. NWP</vt:lpstr>
      <vt:lpstr>A Second Chance Lost:  NMM Versus WRF</vt:lpstr>
      <vt:lpstr>NMM Becomes the NWS Mesoscale Modeling System</vt:lpstr>
      <vt:lpstr>PowerPoint Presentation</vt:lpstr>
      <vt:lpstr>A Key NWS Issue</vt:lpstr>
      <vt:lpstr> ECMWF Surges Ahead</vt:lpstr>
      <vt:lpstr>NCEP Loses Key Users</vt:lpstr>
      <vt:lpstr>National Weather Service NWP Infrastructure Problems</vt:lpstr>
      <vt:lpstr>Inadequate Computing</vt:lpstr>
      <vt:lpstr>NOAA and the NWS Have Major Structural Problems</vt:lpstr>
      <vt:lpstr>Research and Operations for NWP Separated in NOAA</vt:lpstr>
      <vt:lpstr>Research and Development of NWS NWP Models Done Outside NWS in NOAA Labs (ESRL, GFDL)</vt:lpstr>
      <vt:lpstr>ESRL Developed Two Global Models That Will Never Be Used: FIM And NIM</vt:lpstr>
      <vt:lpstr>Even Worse than That! Post Processing and Water Prediction Outside of NCEP</vt:lpstr>
      <vt:lpstr>And the decisions on model development are made OUTSIDE of NCEP in the Office of Science and Technology Integration</vt:lpstr>
      <vt:lpstr>NWS/NOAA NWP Organization</vt:lpstr>
      <vt:lpstr>NOAA and the U.S. Government Have No Detailed Strategic Plan for U.S. NWP</vt:lpstr>
      <vt:lpstr>US Strategic Plan</vt:lpstr>
      <vt:lpstr>And NASA is Off Doing Its Own Thing</vt:lpstr>
      <vt:lpstr>No rational observing system planning</vt:lpstr>
      <vt:lpstr>Rational observing system design</vt:lpstr>
      <vt:lpstr>NCEP Hurricane Modeling is a Mess</vt:lpstr>
      <vt:lpstr>Recent Positive Developments</vt:lpstr>
      <vt:lpstr>More Funds for Extramural Research</vt:lpstr>
      <vt:lpstr>After Sandy, Congress Provided Money for a Major Computer Upgrade</vt:lpstr>
      <vt:lpstr>Next Generation Global Prediction System (NGGPS):  FV-3 selected</vt:lpstr>
      <vt:lpstr>The High Resolution Rapid Refresh (HRRR, 3-km): A Major Advance</vt:lpstr>
      <vt:lpstr>More Open NCEP/NWS Leadership</vt:lpstr>
      <vt:lpstr>Creation of New NCEP Advisory Groups, such as UMAC</vt:lpstr>
      <vt:lpstr>Weather Research and Forecasting Innovation Act of 2017</vt:lpstr>
      <vt:lpstr>Some New Clouds on the Horizon</vt:lpstr>
      <vt:lpstr>A Major New Player in Global Prediction:  the Private Sector</vt:lpstr>
      <vt:lpstr>Panasonic Version of GFS Beat NCEP</vt:lpstr>
      <vt:lpstr>New Non-Traditional NOAA Leadership</vt:lpstr>
      <vt:lpstr>FV-3 Development is Slow, Without Establishing the Infrastructure for a Community Modeling System</vt:lpstr>
      <vt:lpstr>How to fix U.S. NWP</vt:lpstr>
      <vt:lpstr>NOAA Needs A Complete Organizational Restructuring of U.S. NWP Operations and Research</vt:lpstr>
      <vt:lpstr>Unified and Community Modeling</vt:lpstr>
      <vt:lpstr>Reduce the Number of Modeling Systems</vt:lpstr>
      <vt:lpstr>Unify and Rationalize Large-Scale, Hydrostatic Ensembles</vt:lpstr>
      <vt:lpstr>Physics Research and Development Requires More Emphasis</vt:lpstr>
      <vt:lpstr>NCEP Should Run a Large  Convection-Resolving Ensemble over the U.S. (2-4 km)</vt:lpstr>
      <vt:lpstr>NCEP Computer Resources Need to Be at Least 10-100x Larger</vt:lpstr>
      <vt:lpstr>$</vt:lpstr>
      <vt:lpstr>Extended Range Forecasting</vt:lpstr>
      <vt:lpstr>The Problem is NOT Money</vt:lpstr>
      <vt:lpstr>Optimistic</vt:lpstr>
      <vt:lpstr>PowerPoint Presentation</vt:lpstr>
      <vt:lpstr>The End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Cliff Mass</dc:creator>
  <cp:lastModifiedBy>Clifford Mass</cp:lastModifiedBy>
  <cp:revision>160</cp:revision>
  <dcterms:created xsi:type="dcterms:W3CDTF">2016-03-31T15:25:35Z</dcterms:created>
  <dcterms:modified xsi:type="dcterms:W3CDTF">2017-11-08T20:10:21Z</dcterms:modified>
</cp:coreProperties>
</file>