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96" r:id="rId4"/>
    <p:sldId id="297" r:id="rId5"/>
    <p:sldId id="300" r:id="rId6"/>
    <p:sldId id="298" r:id="rId7"/>
    <p:sldId id="299" r:id="rId8"/>
    <p:sldId id="301" r:id="rId9"/>
    <p:sldId id="302" r:id="rId10"/>
    <p:sldId id="303" r:id="rId11"/>
    <p:sldId id="304" r:id="rId12"/>
    <p:sldId id="257" r:id="rId13"/>
    <p:sldId id="305" r:id="rId14"/>
    <p:sldId id="260" r:id="rId15"/>
    <p:sldId id="261" r:id="rId16"/>
    <p:sldId id="273" r:id="rId17"/>
    <p:sldId id="306" r:id="rId18"/>
    <p:sldId id="274" r:id="rId19"/>
    <p:sldId id="275" r:id="rId20"/>
    <p:sldId id="276" r:id="rId21"/>
    <p:sldId id="277" r:id="rId22"/>
    <p:sldId id="278" r:id="rId23"/>
    <p:sldId id="307" r:id="rId24"/>
    <p:sldId id="308" r:id="rId25"/>
    <p:sldId id="29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29"/>
    <p:restoredTop sz="94637"/>
  </p:normalViewPr>
  <p:slideViewPr>
    <p:cSldViewPr snapToGrid="0" snapToObjects="1">
      <p:cViewPr varScale="1">
        <p:scale>
          <a:sx n="124" d="100"/>
          <a:sy n="124" d="100"/>
        </p:scale>
        <p:origin x="192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FD05B-98D7-FB4E-B478-5026509E7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3D468F-2FA1-AE4D-B2AC-CDE9E676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831CE-3DEC-C84E-AA9D-F64073124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4/24/18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99B9A-E518-E74B-A37C-42C130644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E2BDF-0DC7-9348-AAC2-6FAD2393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88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F2166-97C6-AB4A-B22E-9ED7531E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080FBF-7D09-4C46-8DBA-27C868690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9E4A0-A077-C647-AC0B-2B0AA2264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4/24/18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6E0D1-3E5C-1241-B914-FD6CF175F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95B00-E705-D74E-972E-86959C854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58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F1C2F7-DEBC-D842-91C3-27524F8A50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4D03EB-15DD-9241-8F8B-16BF7EEAE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2E1AF-79AE-C346-A5BD-2F1241910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4/24/18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6F307-9CCA-A148-9F96-EB9109E6E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9CB38-83D5-AA45-9293-52F9E152F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4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6DBA6-43BE-1543-9176-8E5DA6212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52F36-D084-7C41-AC7F-A8E1DDF75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962C5-06FB-814F-91C6-0AC50E16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4/24/18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8307-8EAF-364A-9497-00E22C292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AF6B5-D251-0F41-A64F-8C32A2DE0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50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85262-3182-2240-B3EA-C4E50F3E1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28265-D452-A24A-A045-3979F1AD1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68A1C-DC24-2B4B-9229-04448AC6B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4/24/18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6CF15-B3CD-B745-9941-634F4CA5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D6B85-4352-4C40-AC1B-84C8182D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256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7FD07-CA93-B24D-B21B-AD3D539B1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C3CEE-50ED-A846-A5E8-0B9F86E38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03FBC8-F956-F24B-B506-91F3731DD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0A691-54A6-D449-8DEE-019052D86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4/24/18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B2E81-5C2E-9443-8DF4-FA667099D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070DC-D0FB-584E-A780-559613645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579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A0E34-D49D-DD49-B63F-36F6FB5DB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C0990-4E61-8249-8266-1396D4DCA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3BEC5-72A6-EA4C-BC61-0A707B89C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1941E4-A39D-E847-B325-7523D39127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071678-A0B6-C74B-939E-9FC407CBEC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D16726-CAE4-034A-9F98-6CDC7EA48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4/24/18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46CE33-8A9F-294D-8760-3D56D8387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A97DAC-3A11-1B44-ACFE-EB198081B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02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17AF-03A8-9047-9F82-397068C17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E104E1-FC23-FF4A-82C2-22B75CA5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4/24/18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7CD3CB-E55B-9E4E-B4C1-BB8BEEA3D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2AE2E-2DA7-6A4A-8ABE-EE526C1C6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06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0522E9-FA59-E046-842B-3BF89A9EC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4/24/18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DA5CF5-2B7F-AD4D-89C4-20A2C1CB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10EC8-693C-C745-A0DB-33C97C554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82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F6226-5117-B14C-B918-326EAAC91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2E1AD-B3A8-F64D-8B99-C88BABD51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CC85E-8BCF-7A4F-83A9-D5F995E52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450AB-7501-AF4F-A323-67B66A07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4/24/18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872BBC-79B0-1A4C-9AEF-6501BB6D7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2E74B-7944-9446-B375-45CD1A5EC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7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83E08-8CBE-B24B-9571-E68C1FE1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E1180-353A-944C-9A60-F9A283914D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3E222-6CAD-694E-BC1D-7D65795C3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CDFACF-AD3C-5E42-AF05-0A087DA10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4/24/18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B8B99-2689-CA4F-A420-5A5593D96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3FFEBD-6D7E-6A4E-A783-4DD31208B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86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CA3A7-3D2F-9744-9CAD-0728B199F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474CA-5F9A-B246-8FDB-6E041DC28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F3A08-506A-BE43-ADA6-AFA51EE57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26743-5B35-6C4B-9DC3-30CE2782C8DB}" type="datetimeFigureOut">
              <a:rPr lang="en-US" smtClean="0"/>
              <a:t>4/24/18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256C9-4E12-3B41-958F-22D1BEED2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7DD3A-7BB6-7948-892A-6B63424ED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6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782AC-B4CF-1947-AFD7-22196B2D3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8242" y="624298"/>
            <a:ext cx="9798121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 High-Resolution Ensemble System for the Pacific Northwest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D26C20-E841-3248-B658-60C6CF175B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Cliff Mass and </a:t>
            </a:r>
            <a:r>
              <a:rPr lang="en-US" sz="3600" b="1" dirty="0"/>
              <a:t>David Ovens </a:t>
            </a:r>
          </a:p>
          <a:p>
            <a:r>
              <a:rPr lang="en-US" sz="3600" dirty="0"/>
              <a:t>University of Washington</a:t>
            </a:r>
          </a:p>
          <a:p>
            <a:r>
              <a:rPr lang="en-US" sz="3600" dirty="0"/>
              <a:t>NW Weather Workshop</a:t>
            </a:r>
          </a:p>
          <a:p>
            <a:r>
              <a:rPr lang="en-US" sz="3600" dirty="0"/>
              <a:t>April 2018</a:t>
            </a:r>
          </a:p>
        </p:txBody>
      </p:sp>
    </p:spTree>
    <p:extLst>
      <p:ext uri="{BB962C8B-B14F-4D97-AF65-F5344CB8AC3E}">
        <p14:creationId xmlns:p14="http://schemas.microsoft.com/office/powerpoint/2010/main" val="1598459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6B0CD-9595-6A4F-BA66-409DB93D3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Solution:  Need a high-resolution ensemble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061FF-7CFB-C244-8FFA-4B0A515F4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Many forecasts that explore uncertainty of both the initial state and model physics.</a:t>
            </a:r>
          </a:p>
          <a:p>
            <a:r>
              <a:rPr lang="en-US" sz="3600" dirty="0"/>
              <a:t>Sufficient resolution to define local topographic effects</a:t>
            </a:r>
          </a:p>
          <a:p>
            <a:r>
              <a:rPr lang="en-US" sz="3600" dirty="0"/>
              <a:t>Enough resolution to have a chance of forecasting convection</a:t>
            </a:r>
          </a:p>
          <a:p>
            <a:r>
              <a:rPr lang="en-US" sz="3600" dirty="0"/>
              <a:t>Based on a great deal of research, need a grid spacing of 4-km or less:  </a:t>
            </a:r>
            <a:r>
              <a:rPr lang="en-US" sz="3600" b="1" dirty="0">
                <a:solidFill>
                  <a:schemeClr val="accent1"/>
                </a:solidFill>
              </a:rPr>
              <a:t>a convection-permitting ensemble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8250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258F1-5F33-D545-96E5-8D838283B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NWS has a small (8 member), poorly constructed, ~ 3 km ensemble that barely covers the NW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F83EE6-54A8-E545-9D75-E3DCC5E5D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682" y="1690688"/>
            <a:ext cx="6392196" cy="494329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9BB06D-F8C1-6E4F-8ABE-4C9F01BA5B66}"/>
              </a:ext>
            </a:extLst>
          </p:cNvPr>
          <p:cNvSpPr txBox="1"/>
          <p:nvPr/>
        </p:nvSpPr>
        <p:spPr>
          <a:xfrm>
            <a:off x="838200" y="2731176"/>
            <a:ext cx="24084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No plans for a significant expansion soon</a:t>
            </a:r>
          </a:p>
        </p:txBody>
      </p:sp>
    </p:spTree>
    <p:extLst>
      <p:ext uri="{BB962C8B-B14F-4D97-AF65-F5344CB8AC3E}">
        <p14:creationId xmlns:p14="http://schemas.microsoft.com/office/powerpoint/2010/main" val="1253158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220D5-E79A-DB4F-8506-16F621E33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UW High-Resolution (4-km) Ensemble is Operational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C366D-A63B-DF48-82F5-2489826D7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9192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16 members, 0000 UTC initialization only, 72 hr forecast</a:t>
            </a:r>
          </a:p>
          <a:p>
            <a:r>
              <a:rPr lang="en-US" dirty="0"/>
              <a:t>10 members are randomly selected by the GFS ensemble (GEFS)</a:t>
            </a:r>
          </a:p>
          <a:p>
            <a:r>
              <a:rPr lang="en-US" dirty="0"/>
              <a:t>6 members are from major national systems	</a:t>
            </a:r>
          </a:p>
          <a:p>
            <a:pPr lvl="1"/>
            <a:r>
              <a:rPr lang="en-US" dirty="0"/>
              <a:t>UKMET (UK)</a:t>
            </a:r>
          </a:p>
          <a:p>
            <a:pPr lvl="1"/>
            <a:r>
              <a:rPr lang="en-US" dirty="0"/>
              <a:t>CMC (Canada)</a:t>
            </a:r>
          </a:p>
          <a:p>
            <a:pPr lvl="1"/>
            <a:r>
              <a:rPr lang="en-US" dirty="0"/>
              <a:t>JMA (Japan)</a:t>
            </a:r>
          </a:p>
          <a:p>
            <a:pPr lvl="1"/>
            <a:r>
              <a:rPr lang="en-US" dirty="0"/>
              <a:t>GASP (Australian)</a:t>
            </a:r>
          </a:p>
          <a:p>
            <a:pPr lvl="1"/>
            <a:r>
              <a:rPr lang="en-US" dirty="0"/>
              <a:t>TCWD (Taiwan)</a:t>
            </a:r>
          </a:p>
          <a:p>
            <a:pPr lvl="1"/>
            <a:r>
              <a:rPr lang="en-US" dirty="0"/>
              <a:t>NGPS (Navy)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033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62A77-154E-9743-8DAD-D12488786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054" y="250214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Domain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41D1BF-3F1B-9D45-B0DC-9A8754166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70" t="19906" r="4037" b="15634"/>
          <a:stretch/>
        </p:blipFill>
        <p:spPr>
          <a:xfrm>
            <a:off x="4304871" y="1230861"/>
            <a:ext cx="6924783" cy="4810344"/>
          </a:xfrm>
        </p:spPr>
      </p:pic>
    </p:spTree>
    <p:extLst>
      <p:ext uri="{BB962C8B-B14F-4D97-AF65-F5344CB8AC3E}">
        <p14:creationId xmlns:p14="http://schemas.microsoft.com/office/powerpoint/2010/main" val="373087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8F55-418B-8041-99B7-A9D7AEF6E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Entrance Page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9E71A9-1774-3948-9ECA-7042A6041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126" y="1384790"/>
            <a:ext cx="9145971" cy="5262563"/>
          </a:xfrm>
        </p:spPr>
      </p:pic>
    </p:spTree>
    <p:extLst>
      <p:ext uri="{BB962C8B-B14F-4D97-AF65-F5344CB8AC3E}">
        <p14:creationId xmlns:p14="http://schemas.microsoft.com/office/powerpoint/2010/main" val="3341345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2BB9A-AA4F-9C46-82BE-C0CA8DFDF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57890" cy="54659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Individual Member Plots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449302-4719-6744-8289-3ED52146D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942" y="911716"/>
            <a:ext cx="9589858" cy="5600314"/>
          </a:xfrm>
        </p:spPr>
      </p:pic>
    </p:spTree>
    <p:extLst>
      <p:ext uri="{BB962C8B-B14F-4D97-AF65-F5344CB8AC3E}">
        <p14:creationId xmlns:p14="http://schemas.microsoft.com/office/powerpoint/2010/main" val="3708305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32787-FA31-8D42-AE90-020F31F87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Plume Diagrams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0BFCD8-1978-2E47-86CF-A18F7B50B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734" y="1356068"/>
            <a:ext cx="9654531" cy="4351338"/>
          </a:xfrm>
        </p:spPr>
      </p:pic>
    </p:spTree>
    <p:extLst>
      <p:ext uri="{BB962C8B-B14F-4D97-AF65-F5344CB8AC3E}">
        <p14:creationId xmlns:p14="http://schemas.microsoft.com/office/powerpoint/2010/main" val="2768507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38DEA-00BE-A04B-B8BC-544A8EEE0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8559"/>
            <a:ext cx="2151580" cy="378563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Surface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Air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Temp.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0CBFD6-ABCE-014B-8A0E-FF91DB6B4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766" y="365125"/>
            <a:ext cx="8776758" cy="6003371"/>
          </a:xfrm>
        </p:spPr>
      </p:pic>
    </p:spTree>
    <p:extLst>
      <p:ext uri="{BB962C8B-B14F-4D97-AF65-F5344CB8AC3E}">
        <p14:creationId xmlns:p14="http://schemas.microsoft.com/office/powerpoint/2010/main" val="2123266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32EE8-673D-444B-A087-AC0062995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12557"/>
            <a:ext cx="3815993" cy="514919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Ensemble Mean and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Spread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3E672D-7E78-2144-9387-A59832A06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1737" y="717348"/>
            <a:ext cx="5450817" cy="5788943"/>
          </a:xfrm>
        </p:spPr>
      </p:pic>
    </p:spTree>
    <p:extLst>
      <p:ext uri="{BB962C8B-B14F-4D97-AF65-F5344CB8AC3E}">
        <p14:creationId xmlns:p14="http://schemas.microsoft.com/office/powerpoint/2010/main" val="874522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3DCDC-790F-6147-AA23-A4478D05E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88C8AF-A54B-8A49-9BA7-A92482E2A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621" y="365125"/>
            <a:ext cx="8226156" cy="5699168"/>
          </a:xfrm>
        </p:spPr>
      </p:pic>
    </p:spTree>
    <p:extLst>
      <p:ext uri="{BB962C8B-B14F-4D97-AF65-F5344CB8AC3E}">
        <p14:creationId xmlns:p14="http://schemas.microsoft.com/office/powerpoint/2010/main" val="906111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CA875-9314-1945-9F40-227C6C196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Many of you are familiar with the UW WRF Forecasting System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(https://atmos.washington.edu/mm5rt/)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02B6B3-2049-E441-9AC4-D73DEF514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266819"/>
            <a:ext cx="10098608" cy="4351338"/>
          </a:xfrm>
        </p:spPr>
      </p:pic>
    </p:spTree>
    <p:extLst>
      <p:ext uri="{BB962C8B-B14F-4D97-AF65-F5344CB8AC3E}">
        <p14:creationId xmlns:p14="http://schemas.microsoft.com/office/powerpoint/2010/main" val="45330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AC836-F7C5-6D44-8B0F-56A733001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Or Pick What You Want!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68ACAE9-4C6C-E549-9B95-9299071A2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90688"/>
            <a:ext cx="11802838" cy="5180185"/>
          </a:xfrm>
        </p:spPr>
      </p:pic>
    </p:spTree>
    <p:extLst>
      <p:ext uri="{BB962C8B-B14F-4D97-AF65-F5344CB8AC3E}">
        <p14:creationId xmlns:p14="http://schemas.microsoft.com/office/powerpoint/2010/main" val="579473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4AEBB-4A22-EE4A-85D9-CCB2D141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Using the ensemble with the high-res. forecasts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EFBE8-E214-3542-AE5B-7EC70E5FD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It is very useful to compare the high-resolution run with the ensembles to see if it is an outlier.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F2709-87E3-A74F-AA86-171744F570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415" y="2776128"/>
            <a:ext cx="7381103" cy="332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86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9C832-25E4-B941-B6D6-6F40BA07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Caution:  More resolution can make the high-res an outlier,  even when its </a:t>
            </a:r>
            <a:r>
              <a:rPr lang="en-US" b="1" u="sng" dirty="0">
                <a:solidFill>
                  <a:schemeClr val="accent1"/>
                </a:solidFill>
                <a:latin typeface="+mn-lt"/>
              </a:rPr>
              <a:t>synoptic evolution 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is the same as the ensemble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70622E-30F4-6949-8EC0-E53ABDCEE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61" r="2331"/>
          <a:stretch/>
        </p:blipFill>
        <p:spPr>
          <a:xfrm>
            <a:off x="304775" y="1962365"/>
            <a:ext cx="5791225" cy="250751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9F701F-0B69-874F-960E-79C6A77F6D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894" y="3745073"/>
            <a:ext cx="5806106" cy="276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53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3CC54-18C6-8E44-B5D4-35B5ED37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Major Expansion in June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C0C81-937E-4949-B254-EDA7CBDAE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Securing 96 more processors, which will be dedicated to the ensemble.</a:t>
            </a:r>
          </a:p>
          <a:p>
            <a:r>
              <a:rPr lang="en-US" sz="3200" b="1" dirty="0"/>
              <a:t>Adding a 1200 UTC (5 AM) cycle</a:t>
            </a:r>
          </a:p>
          <a:p>
            <a:r>
              <a:rPr lang="en-US" sz="3200" b="1" dirty="0"/>
              <a:t>Adding five more ensemble members using physics diversity…varying planetary boundary layer schemes and applying stochastic physics.</a:t>
            </a:r>
          </a:p>
          <a:p>
            <a:r>
              <a:rPr lang="en-US" sz="3200" b="1" dirty="0"/>
              <a:t>Graphics will be available more quickly.</a:t>
            </a:r>
          </a:p>
        </p:txBody>
      </p:sp>
    </p:spTree>
    <p:extLst>
      <p:ext uri="{BB962C8B-B14F-4D97-AF65-F5344CB8AC3E}">
        <p14:creationId xmlns:p14="http://schemas.microsoft.com/office/powerpoint/2010/main" val="2300269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B6294-376D-0A41-AD08-05BD52860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One More 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EC1A3-E1BE-0848-9596-52CF7C2F2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175" y="1969464"/>
            <a:ext cx="362249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Adding the effects of wildfire smoke (e.g., daytime cooling) to the high-resolution and ensemble systems this summer.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D23A5-A513-C049-9562-59C97613C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797" y="1368064"/>
            <a:ext cx="6149084" cy="480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74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E6D5B-7846-3340-A01D-0313EF9D0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30" y="3959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1"/>
                </a:solidFill>
              </a:rPr>
              <a:t>The end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293143-244F-3B44-8F70-E66623753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561" y="1825625"/>
            <a:ext cx="7460878" cy="4351338"/>
          </a:xfrm>
        </p:spPr>
      </p:pic>
    </p:spTree>
    <p:extLst>
      <p:ext uri="{BB962C8B-B14F-4D97-AF65-F5344CB8AC3E}">
        <p14:creationId xmlns:p14="http://schemas.microsoft.com/office/powerpoint/2010/main" val="476605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17E82-06A7-094C-AFB0-681296653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205" y="111476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Most use the high-resolution WRF system, where we have pushed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to higher and higher horizontal resolution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latin typeface="+mn-lt"/>
              </a:rPr>
              <a:t>… and better and better physics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8369FC-FEB4-FE49-86EA-E0CB2FEDE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035" y="3615060"/>
            <a:ext cx="5363369" cy="2598402"/>
          </a:xfrm>
        </p:spPr>
      </p:pic>
    </p:spTree>
    <p:extLst>
      <p:ext uri="{BB962C8B-B14F-4D97-AF65-F5344CB8AC3E}">
        <p14:creationId xmlns:p14="http://schemas.microsoft.com/office/powerpoint/2010/main" val="2255587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7A2A4-7869-4344-8483-927D8EF2D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36 km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FE561A-32C7-7A4A-89BE-9EF41C128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430" y="1474685"/>
            <a:ext cx="6863138" cy="453056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76FDC7-2CFF-E24A-A31D-2149A97E8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349" y="6083300"/>
            <a:ext cx="81153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71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548D5-F357-D74E-9BCC-41989310D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12-km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60580A-442A-BF42-9A5C-22296F36F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782" b="4013"/>
          <a:stretch/>
        </p:blipFill>
        <p:spPr>
          <a:xfrm>
            <a:off x="2743200" y="1293104"/>
            <a:ext cx="7017250" cy="5487840"/>
          </a:xfrm>
        </p:spPr>
      </p:pic>
    </p:spTree>
    <p:extLst>
      <p:ext uri="{BB962C8B-B14F-4D97-AF65-F5344CB8AC3E}">
        <p14:creationId xmlns:p14="http://schemas.microsoft.com/office/powerpoint/2010/main" val="1652729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D4D46-16C0-434C-A3E3-BCB62A3C1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4-km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4BB0DA-411A-D549-805C-D1FD4E81B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63" b="4149"/>
          <a:stretch/>
        </p:blipFill>
        <p:spPr>
          <a:xfrm>
            <a:off x="2851818" y="1326000"/>
            <a:ext cx="7001099" cy="5383026"/>
          </a:xfrm>
        </p:spPr>
      </p:pic>
    </p:spTree>
    <p:extLst>
      <p:ext uri="{BB962C8B-B14F-4D97-AF65-F5344CB8AC3E}">
        <p14:creationId xmlns:p14="http://schemas.microsoft.com/office/powerpoint/2010/main" val="2789365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94A2B-D5D9-5842-9917-F60301EB8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1.33 km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2F60CB-CC84-A145-99A6-CAA6F3E77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906" b="4241"/>
          <a:stretch/>
        </p:blipFill>
        <p:spPr>
          <a:xfrm>
            <a:off x="2810720" y="1300270"/>
            <a:ext cx="7237406" cy="5489756"/>
          </a:xfrm>
        </p:spPr>
      </p:pic>
    </p:spTree>
    <p:extLst>
      <p:ext uri="{BB962C8B-B14F-4D97-AF65-F5344CB8AC3E}">
        <p14:creationId xmlns:p14="http://schemas.microsoft.com/office/powerpoint/2010/main" val="206915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0F0B3-07C6-3B4D-A2EC-9D457E1E4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978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High-resolution numerical weather prediction is very important in the mountainous west, but what about the uncertainty of the forecasts?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BB8FD-4ECE-104D-953D-00313DFB7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735" y="2609635"/>
            <a:ext cx="6970160" cy="3690617"/>
          </a:xfrm>
        </p:spPr>
        <p:txBody>
          <a:bodyPr/>
          <a:lstStyle/>
          <a:p>
            <a:r>
              <a:rPr lang="en-US" sz="3200" dirty="0"/>
              <a:t>Uncertainty in initialization</a:t>
            </a:r>
          </a:p>
          <a:p>
            <a:r>
              <a:rPr lang="en-US" sz="3200" dirty="0"/>
              <a:t>Uncertainty in physics</a:t>
            </a:r>
          </a:p>
          <a:p>
            <a:r>
              <a:rPr lang="en-US" sz="3200" dirty="0"/>
              <a:t>Need to communicate the uncertainty of the forecasts and to provide probabilities</a:t>
            </a:r>
          </a:p>
          <a:p>
            <a:r>
              <a:rPr lang="en-US" sz="3200" b="1" dirty="0"/>
              <a:t>Need to know when you can trust the high-resolution forecasts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3D3002-1899-D645-B835-C74F32C32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2895" y="2189633"/>
            <a:ext cx="4256500" cy="430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65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66430-7D3F-B04D-A4C2-A1A21161C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Sometimes our high-resolution system gets it wrong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8C9AE8-D357-D84D-A9D8-F3EFC80DC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36"/>
          <a:stretch/>
        </p:blipFill>
        <p:spPr>
          <a:xfrm>
            <a:off x="1502479" y="1891666"/>
            <a:ext cx="4788730" cy="457148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5CA172-704C-384C-BC00-D874D613A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798" y="1454887"/>
            <a:ext cx="4316002" cy="510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61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397</Words>
  <Application>Microsoft Macintosh PowerPoint</Application>
  <PresentationFormat>Widescreen</PresentationFormat>
  <Paragraphs>52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A High-Resolution Ensemble System for the Pacific Northwest</vt:lpstr>
      <vt:lpstr>Many of you are familiar with the UW WRF Forecasting System (https://atmos.washington.edu/mm5rt/)</vt:lpstr>
      <vt:lpstr>Most use the high-resolution WRF system, where we have pushed to higher and higher horizontal resolution  … and better and better physics</vt:lpstr>
      <vt:lpstr>36 km</vt:lpstr>
      <vt:lpstr>12-km</vt:lpstr>
      <vt:lpstr>4-km</vt:lpstr>
      <vt:lpstr>1.33 km</vt:lpstr>
      <vt:lpstr>High-resolution numerical weather prediction is very important in the mountainous west, but what about the uncertainty of the forecasts?</vt:lpstr>
      <vt:lpstr>Sometimes our high-resolution system gets it wrong</vt:lpstr>
      <vt:lpstr>Solution:  Need a high-resolution ensemble system</vt:lpstr>
      <vt:lpstr>The NWS has a small (8 member), poorly constructed, ~ 3 km ensemble that barely covers the NW</vt:lpstr>
      <vt:lpstr>The UW High-Resolution (4-km) Ensemble is Operational</vt:lpstr>
      <vt:lpstr>The Domain</vt:lpstr>
      <vt:lpstr>The Entrance Page</vt:lpstr>
      <vt:lpstr>Individual Member Plots</vt:lpstr>
      <vt:lpstr>Plume Diagrams</vt:lpstr>
      <vt:lpstr>Surface Air Temp.</vt:lpstr>
      <vt:lpstr>Ensemble Mean and Spread </vt:lpstr>
      <vt:lpstr>PowerPoint Presentation</vt:lpstr>
      <vt:lpstr>Or Pick What You Want!</vt:lpstr>
      <vt:lpstr>Using the ensemble with the high-res. forecasts</vt:lpstr>
      <vt:lpstr>Caution:  More resolution can make the high-res an outlier,  even when its synoptic evolution is the same as the ensemble</vt:lpstr>
      <vt:lpstr>Major Expansion in June</vt:lpstr>
      <vt:lpstr>One More Thing</vt:lpstr>
      <vt:lpstr>The end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Consortium Meeting</dc:title>
  <dc:creator>Cliff Mass</dc:creator>
  <cp:lastModifiedBy>Cliff Mass</cp:lastModifiedBy>
  <cp:revision>32</cp:revision>
  <dcterms:created xsi:type="dcterms:W3CDTF">2018-01-28T01:30:47Z</dcterms:created>
  <dcterms:modified xsi:type="dcterms:W3CDTF">2018-04-24T23:21:24Z</dcterms:modified>
</cp:coreProperties>
</file>