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97" r:id="rId4"/>
    <p:sldId id="300" r:id="rId5"/>
    <p:sldId id="298" r:id="rId6"/>
    <p:sldId id="299" r:id="rId7"/>
    <p:sldId id="309" r:id="rId8"/>
    <p:sldId id="374" r:id="rId9"/>
    <p:sldId id="376" r:id="rId10"/>
    <p:sldId id="377" r:id="rId11"/>
    <p:sldId id="378" r:id="rId12"/>
    <p:sldId id="379" r:id="rId13"/>
    <p:sldId id="380" r:id="rId14"/>
    <p:sldId id="289" r:id="rId15"/>
    <p:sldId id="268" r:id="rId16"/>
    <p:sldId id="359" r:id="rId17"/>
    <p:sldId id="361" r:id="rId18"/>
    <p:sldId id="364" r:id="rId19"/>
    <p:sldId id="365" r:id="rId20"/>
    <p:sldId id="381" r:id="rId21"/>
    <p:sldId id="366" r:id="rId22"/>
    <p:sldId id="382" r:id="rId23"/>
    <p:sldId id="383" r:id="rId24"/>
    <p:sldId id="257" r:id="rId25"/>
    <p:sldId id="305" r:id="rId26"/>
    <p:sldId id="260" r:id="rId27"/>
    <p:sldId id="261" r:id="rId28"/>
    <p:sldId id="273" r:id="rId29"/>
    <p:sldId id="274" r:id="rId30"/>
    <p:sldId id="276" r:id="rId31"/>
    <p:sldId id="384" r:id="rId32"/>
    <p:sldId id="277" r:id="rId33"/>
    <p:sldId id="385" r:id="rId34"/>
    <p:sldId id="295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36"/>
    <p:restoredTop sz="94637"/>
  </p:normalViewPr>
  <p:slideViewPr>
    <p:cSldViewPr snapToGrid="0" snapToObjects="1">
      <p:cViewPr varScale="1">
        <p:scale>
          <a:sx n="149" d="100"/>
          <a:sy n="149" d="100"/>
        </p:scale>
        <p:origin x="208" y="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FD05B-98D7-FB4E-B478-5026509E7E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3D468F-2FA1-AE4D-B2AC-CDE9E676BD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831CE-3DEC-C84E-AA9D-F64073124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26743-5B35-6C4B-9DC3-30CE2782C8DB}" type="datetimeFigureOut">
              <a:rPr lang="en-US" smtClean="0"/>
              <a:t>5/2/19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A99B9A-E518-E74B-A37C-42C130644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5E2BDF-0DC7-9348-AAC2-6FAD23931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4EF0F-6BEE-3E44-BE18-764CEA52D1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882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F2166-97C6-AB4A-B22E-9ED7531E0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080FBF-7D09-4C46-8DBA-27C8686903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59E4A0-A077-C647-AC0B-2B0AA2264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26743-5B35-6C4B-9DC3-30CE2782C8DB}" type="datetimeFigureOut">
              <a:rPr lang="en-US" smtClean="0"/>
              <a:t>5/2/19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56E0D1-3E5C-1241-B914-FD6CF175F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095B00-E705-D74E-972E-86959C854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4EF0F-6BEE-3E44-BE18-764CEA52D1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589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F1C2F7-DEBC-D842-91C3-27524F8A50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4D03EB-15DD-9241-8F8B-16BF7EEAEB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72E1AF-79AE-C346-A5BD-2F1241910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26743-5B35-6C4B-9DC3-30CE2782C8DB}" type="datetimeFigureOut">
              <a:rPr lang="en-US" smtClean="0"/>
              <a:t>5/2/19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06F307-9CCA-A148-9F96-EB9109E6E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9CB38-83D5-AA45-9293-52F9E152F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4EF0F-6BEE-3E44-BE18-764CEA52D1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41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6DBA6-43BE-1543-9176-8E5DA6212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baseline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52F36-D084-7C41-AC7F-A8E1DDF754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E962C5-06FB-814F-91C6-0AC50E16D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26743-5B35-6C4B-9DC3-30CE2782C8DB}" type="datetimeFigureOut">
              <a:rPr lang="en-US" smtClean="0"/>
              <a:t>5/2/19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68307-8EAF-364A-9497-00E22C292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EAF6B5-D251-0F41-A64F-8C32A2DE0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4EF0F-6BEE-3E44-BE18-764CEA52D1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50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85262-3182-2240-B3EA-C4E50F3E1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F28265-D452-A24A-A045-3979F1AD1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F68A1C-DC24-2B4B-9229-04448AC6B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26743-5B35-6C4B-9DC3-30CE2782C8DB}" type="datetimeFigureOut">
              <a:rPr lang="en-US" smtClean="0"/>
              <a:t>5/2/19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A6CF15-B3CD-B745-9941-634F4CA5B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9D6B85-4352-4C40-AC1B-84C8182DD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4EF0F-6BEE-3E44-BE18-764CEA52D1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256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7FD07-CA93-B24D-B21B-AD3D539B1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C3CEE-50ED-A846-A5E8-0B9F86E38D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03FBC8-F956-F24B-B506-91F3731DD5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00A691-54A6-D449-8DEE-019052D86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26743-5B35-6C4B-9DC3-30CE2782C8DB}" type="datetimeFigureOut">
              <a:rPr lang="en-US" smtClean="0"/>
              <a:t>5/2/19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FB2E81-5C2E-9443-8DF4-FA667099D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1070DC-D0FB-584E-A780-559613645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4EF0F-6BEE-3E44-BE18-764CEA52D1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579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A0E34-D49D-DD49-B63F-36F6FB5DB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2C0990-4E61-8249-8266-1396D4DCA1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B3BEC5-72A6-EA4C-BC61-0A707B89C6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1941E4-A39D-E847-B325-7523D39127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071678-A0B6-C74B-939E-9FC407CBEC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D16726-CAE4-034A-9F98-6CDC7EA48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26743-5B35-6C4B-9DC3-30CE2782C8DB}" type="datetimeFigureOut">
              <a:rPr lang="en-US" smtClean="0"/>
              <a:t>5/2/19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46CE33-8A9F-294D-8760-3D56D8387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A97DAC-3A11-1B44-ACFE-EB198081B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4EF0F-6BEE-3E44-BE18-764CEA52D1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028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917AF-03A8-9047-9F82-397068C17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E104E1-FC23-FF4A-82C2-22B75CA5F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26743-5B35-6C4B-9DC3-30CE2782C8DB}" type="datetimeFigureOut">
              <a:rPr lang="en-US" smtClean="0"/>
              <a:t>5/2/19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7CD3CB-E55B-9E4E-B4C1-BB8BEEA3D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82AE2E-2DA7-6A4A-8ABE-EE526C1C6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4EF0F-6BEE-3E44-BE18-764CEA52D1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606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0522E9-FA59-E046-842B-3BF89A9EC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26743-5B35-6C4B-9DC3-30CE2782C8DB}" type="datetimeFigureOut">
              <a:rPr lang="en-US" smtClean="0"/>
              <a:t>5/2/19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DA5CF5-2B7F-AD4D-89C4-20A2C1CBD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B10EC8-693C-C745-A0DB-33C97C554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4EF0F-6BEE-3E44-BE18-764CEA52D1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2828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F6226-5117-B14C-B918-326EAAC91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52E1AD-B3A8-F64D-8B99-C88BABD51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FCC85E-8BCF-7A4F-83A9-D5F995E52A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4450AB-7501-AF4F-A323-67B66A07D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26743-5B35-6C4B-9DC3-30CE2782C8DB}" type="datetimeFigureOut">
              <a:rPr lang="en-US" smtClean="0"/>
              <a:t>5/2/19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872BBC-79B0-1A4C-9AEF-6501BB6D7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E2E74B-7944-9446-B375-45CD1A5EC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4EF0F-6BEE-3E44-BE18-764CEA52D1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671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83E08-8CBE-B24B-9571-E68C1FE1D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BE1180-353A-944C-9A60-F9A283914D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C3E222-6CAD-694E-BC1D-7D65795C3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CDFACF-AD3C-5E42-AF05-0A087DA10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26743-5B35-6C4B-9DC3-30CE2782C8DB}" type="datetimeFigureOut">
              <a:rPr lang="en-US" smtClean="0"/>
              <a:t>5/2/19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AB8B99-2689-CA4F-A420-5A5593D96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3FFEBD-6D7E-6A4E-A783-4DD31208B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4EF0F-6BEE-3E44-BE18-764CEA52D1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860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5CA3A7-3D2F-9744-9CAD-0728B199F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E474CA-5F9A-B246-8FDB-6E041DC285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EF3A08-506A-BE43-ADA6-AFA51EE57D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26743-5B35-6C4B-9DC3-30CE2782C8DB}" type="datetimeFigureOut">
              <a:rPr lang="en-US" smtClean="0"/>
              <a:t>5/2/19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E256C9-4E12-3B41-958F-22D1BEED23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17DD3A-7BB6-7948-892A-6B63424ED6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64EF0F-6BEE-3E44-BE18-764CEA52D1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861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fluid.nccs.nasa.gov/weather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fluid.nccs.nasa.gov/weather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782AC-B4CF-1947-AFD7-22196B2D3C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9517" y="914855"/>
            <a:ext cx="9798121" cy="23876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Update on the UW WRF Prediction System:  </a:t>
            </a:r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r>
              <a:rPr lang="en-US" sz="4900" b="1" dirty="0">
                <a:latin typeface="+mn-lt"/>
              </a:rPr>
              <a:t>Adding Smoke and Enhancing Ensembles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D26C20-E841-3248-B658-60C6CF175B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3600" b="1" dirty="0"/>
              <a:t>Cliff Mass and David Ovens </a:t>
            </a:r>
          </a:p>
          <a:p>
            <a:r>
              <a:rPr lang="en-US" sz="3600" dirty="0"/>
              <a:t>University of Washington</a:t>
            </a:r>
          </a:p>
          <a:p>
            <a:r>
              <a:rPr lang="en-US" sz="3600" dirty="0"/>
              <a:t>NW Weather Workshop</a:t>
            </a:r>
          </a:p>
          <a:p>
            <a:r>
              <a:rPr lang="en-US" sz="3600" dirty="0"/>
              <a:t>May 2019</a:t>
            </a:r>
          </a:p>
        </p:txBody>
      </p:sp>
    </p:spTree>
    <p:extLst>
      <p:ext uri="{BB962C8B-B14F-4D97-AF65-F5344CB8AC3E}">
        <p14:creationId xmlns:p14="http://schemas.microsoft.com/office/powerpoint/2010/main" val="1598459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FFA70-C1AC-6249-AE0E-4B1CAC1E0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49E9491-6074-254A-86E9-898E75A144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39331" y="365125"/>
            <a:ext cx="6400800" cy="64008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D78716-22B1-8542-9AB9-AB8AF2DE06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96" y="2590800"/>
            <a:ext cx="3385897" cy="2492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0090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36B5B-E416-5342-8ED4-5205DAA2B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E27B5E0-9209-724A-84D5-F6909BCC34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67999" y="365125"/>
            <a:ext cx="6400800" cy="6400800"/>
          </a:xfrm>
        </p:spPr>
      </p:pic>
    </p:spTree>
    <p:extLst>
      <p:ext uri="{BB962C8B-B14F-4D97-AF65-F5344CB8AC3E}">
        <p14:creationId xmlns:p14="http://schemas.microsoft.com/office/powerpoint/2010/main" val="36842149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DBA50-EF4A-B649-8120-FF9AEBE51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8ADEB4D-031A-EA40-9A47-F948568C61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61526" y="365125"/>
            <a:ext cx="6400800" cy="6400800"/>
          </a:xfrm>
        </p:spPr>
      </p:pic>
    </p:spTree>
    <p:extLst>
      <p:ext uri="{BB962C8B-B14F-4D97-AF65-F5344CB8AC3E}">
        <p14:creationId xmlns:p14="http://schemas.microsoft.com/office/powerpoint/2010/main" val="7596816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0864C-CE1B-9F4D-87D0-53FF354EED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5615" y="1804593"/>
            <a:ext cx="9028670" cy="27806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Dealing with Smoke Impacts on Surface Temperature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4C9E3AE-5FE1-FC45-8189-0989F9410F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328"/>
          <a:stretch/>
        </p:blipFill>
        <p:spPr>
          <a:xfrm>
            <a:off x="4657660" y="2498164"/>
            <a:ext cx="3264580" cy="330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4519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86A0B-5F1D-AB4F-B771-FE2688620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71" y="636729"/>
            <a:ext cx="4257782" cy="501853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In 2017, smoke-related cooling (as high as 15F) was not captured by the UW Operational WRF System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AA62191-F108-D640-BC81-00CF4D92F0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14" y="821394"/>
            <a:ext cx="6934927" cy="54234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DD31D1-EA2D-EF47-B86D-6EA34753B121}"/>
              </a:ext>
            </a:extLst>
          </p:cNvPr>
          <p:cNvSpPr txBox="1"/>
          <p:nvPr/>
        </p:nvSpPr>
        <p:spPr>
          <a:xfrm>
            <a:off x="7186091" y="6218006"/>
            <a:ext cx="2557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Bellingham, WA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2F4C5F-F67E-FA4B-81A6-A622422F05A7}"/>
              </a:ext>
            </a:extLst>
          </p:cNvPr>
          <p:cNvSpPr txBox="1"/>
          <p:nvPr/>
        </p:nvSpPr>
        <p:spPr>
          <a:xfrm>
            <a:off x="6893960" y="452063"/>
            <a:ext cx="2850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UW WRF Temperature Error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513392-65C6-6D40-A577-AC326084E4B2}"/>
              </a:ext>
            </a:extLst>
          </p:cNvPr>
          <p:cNvSpPr txBox="1"/>
          <p:nvPr/>
        </p:nvSpPr>
        <p:spPr>
          <a:xfrm>
            <a:off x="10069286" y="3788229"/>
            <a:ext cx="122738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TOO</a:t>
            </a:r>
            <a:br>
              <a:rPr lang="en-US" sz="2800" b="1" dirty="0"/>
            </a:br>
            <a:r>
              <a:rPr lang="en-US" sz="2800" b="1" dirty="0"/>
              <a:t>WARM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EDD256E-E7F0-BA46-B1AB-D763CFBDE913}"/>
              </a:ext>
            </a:extLst>
          </p:cNvPr>
          <p:cNvCxnSpPr>
            <a:cxnSpLocks/>
          </p:cNvCxnSpPr>
          <p:nvPr/>
        </p:nvCxnSpPr>
        <p:spPr>
          <a:xfrm flipV="1">
            <a:off x="10606779" y="2444558"/>
            <a:ext cx="0" cy="1343670"/>
          </a:xfrm>
          <a:prstGeom prst="straightConnector1">
            <a:avLst/>
          </a:prstGeom>
          <a:ln w="666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2284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878" y="2471327"/>
            <a:ext cx="2233773" cy="1350659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Seattle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858" y="470161"/>
            <a:ext cx="7556862" cy="5900399"/>
          </a:xfr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05FEE9A-20D5-C245-8F53-5B74961C3858}"/>
              </a:ext>
            </a:extLst>
          </p:cNvPr>
          <p:cNvCxnSpPr>
            <a:cxnSpLocks/>
          </p:cNvCxnSpPr>
          <p:nvPr/>
        </p:nvCxnSpPr>
        <p:spPr>
          <a:xfrm flipV="1">
            <a:off x="10008065" y="2194187"/>
            <a:ext cx="0" cy="1343670"/>
          </a:xfrm>
          <a:prstGeom prst="straightConnector1">
            <a:avLst/>
          </a:prstGeom>
          <a:ln w="666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8703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A49B3-E00A-714F-8230-55B01466E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Our Fix Went Operational on 8/15:  </a:t>
            </a:r>
            <a:r>
              <a:rPr lang="en-US" b="1" dirty="0">
                <a:solidFill>
                  <a:schemeClr val="tx1"/>
                </a:solidFill>
                <a:latin typeface="+mn-lt"/>
              </a:rPr>
              <a:t>Add Cooling Effects of Smoke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28AC11-4B78-1F46-B885-93A83A3FB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457" y="21304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/>
              <a:t>8/15/2018 </a:t>
            </a:r>
            <a:r>
              <a:rPr lang="en-US" sz="3600" i="1" dirty="0"/>
              <a:t>Beginning with the 2018081600 run, all WRF-GFS domains will be using aerosol optical depth and the aerosol angstrom exponent fields from </a:t>
            </a:r>
            <a:r>
              <a:rPr lang="en-US" sz="3600" i="1" dirty="0">
                <a:hlinkClick r:id="rId2"/>
              </a:rPr>
              <a:t>NASA's GEOS system</a:t>
            </a:r>
            <a:r>
              <a:rPr lang="en-US" sz="3600" i="1" dirty="0"/>
              <a:t>. Three-hourly values of these parameters will be used in WRF to interact with the radiation scheme in an effort to incorporate the temperature effects of smoke. 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0973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253DC-82FD-1F4B-BB9A-B4F0E3E86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What we are doing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1718C4-1626-1447-98F3-CD152AECB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229" y="1553482"/>
            <a:ext cx="4310742" cy="4351338"/>
          </a:xfrm>
        </p:spPr>
        <p:txBody>
          <a:bodyPr>
            <a:normAutofit/>
          </a:bodyPr>
          <a:lstStyle/>
          <a:p>
            <a:r>
              <a:rPr lang="en-US" dirty="0"/>
              <a:t>Turned on aerosol effects in the RRTMG radiation scheme. </a:t>
            </a:r>
          </a:p>
          <a:p>
            <a:r>
              <a:rPr lang="en-US" dirty="0"/>
              <a:t>Using the predicted 2-d </a:t>
            </a:r>
            <a:r>
              <a:rPr lang="en-US" b="1" dirty="0"/>
              <a:t>aerosol optical depth (AOD) </a:t>
            </a:r>
            <a:r>
              <a:rPr lang="en-US" dirty="0"/>
              <a:t>and the predicted 2-d </a:t>
            </a:r>
            <a:r>
              <a:rPr lang="en-US" b="1" dirty="0"/>
              <a:t>aerosol Angstrom exponent </a:t>
            </a:r>
            <a:r>
              <a:rPr lang="en-US" dirty="0"/>
              <a:t>from </a:t>
            </a:r>
            <a:br>
              <a:rPr lang="en-US" dirty="0"/>
            </a:br>
            <a:r>
              <a:rPr lang="en-US" dirty="0">
                <a:hlinkClick r:id="rId2"/>
              </a:rPr>
              <a:t>NASA's GEOS-5 system</a:t>
            </a:r>
            <a:r>
              <a:rPr lang="en-US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BBA105-74A5-FC4A-B75D-60947EBD4F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971" y="1359354"/>
            <a:ext cx="65024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1657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EFB0E-375F-6D49-9CE0-67486EA05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Impacts of Adding Smoke in WRF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3182FB-BB3B-7642-A12E-7AEC65BD61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85657" cy="4351338"/>
          </a:xfrm>
        </p:spPr>
        <p:txBody>
          <a:bodyPr/>
          <a:lstStyle/>
          <a:p>
            <a:r>
              <a:rPr lang="en-US" dirty="0"/>
              <a:t>Cools the surface during the day</a:t>
            </a:r>
          </a:p>
          <a:p>
            <a:r>
              <a:rPr lang="en-US" dirty="0"/>
              <a:t>Reduces daytime planetary boundary layer heights</a:t>
            </a:r>
          </a:p>
          <a:p>
            <a:r>
              <a:rPr lang="en-US" dirty="0"/>
              <a:t>Reduces the major warm bias we had when it was smoky (as much as 10-15F).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2D0C61-1D33-3440-A876-67155EB5D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247" y="2068286"/>
            <a:ext cx="5186553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1612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F793F-299B-8549-AACA-0346349FE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829" y="1312182"/>
            <a:ext cx="3842657" cy="3651704"/>
          </a:xfrm>
        </p:spPr>
        <p:txBody>
          <a:bodyPr/>
          <a:lstStyle/>
          <a:p>
            <a:r>
              <a:rPr lang="en-US" dirty="0"/>
              <a:t>Example from last summer</a:t>
            </a:r>
            <a:br>
              <a:rPr lang="en-US" dirty="0"/>
            </a:br>
            <a:r>
              <a:rPr lang="en-US" dirty="0"/>
              <a:t>Crazy bad in Seattle on August 20-21.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550719C-22BB-BC4F-B6AD-43159200AF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000"/>
          <a:stretch/>
        </p:blipFill>
        <p:spPr>
          <a:xfrm>
            <a:off x="4660367" y="359084"/>
            <a:ext cx="6301547" cy="5972840"/>
          </a:xfrm>
        </p:spPr>
      </p:pic>
    </p:spTree>
    <p:extLst>
      <p:ext uri="{BB962C8B-B14F-4D97-AF65-F5344CB8AC3E}">
        <p14:creationId xmlns:p14="http://schemas.microsoft.com/office/powerpoint/2010/main" val="27521649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CA875-9314-1945-9F40-227C6C196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Many of you are familiar with the UW WRF Forecasting System 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>(https://atmos.washington.edu/mm5rt/)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002B6B3-2049-E441-9AC4-D73DEF514D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266819"/>
            <a:ext cx="10098608" cy="4351338"/>
          </a:xfrm>
        </p:spPr>
      </p:pic>
    </p:spTree>
    <p:extLst>
      <p:ext uri="{BB962C8B-B14F-4D97-AF65-F5344CB8AC3E}">
        <p14:creationId xmlns:p14="http://schemas.microsoft.com/office/powerpoint/2010/main" val="453305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F9C58-FDDD-C248-A4DB-06D987598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816F84B-8768-9644-BF05-4E4B437575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9350" y="502199"/>
            <a:ext cx="6629470" cy="5779539"/>
          </a:xfrm>
        </p:spPr>
      </p:pic>
    </p:spTree>
    <p:extLst>
      <p:ext uri="{BB962C8B-B14F-4D97-AF65-F5344CB8AC3E}">
        <p14:creationId xmlns:p14="http://schemas.microsoft.com/office/powerpoint/2010/main" val="18648186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77BD0-810A-A14C-95AE-A82445BE1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F10BA9E-D4E7-4F4A-857E-2E6115EC0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01011" y="396073"/>
            <a:ext cx="5787218" cy="505668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F53563-47B7-7649-A7DA-62E8CEEC0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117" y="492471"/>
            <a:ext cx="5676894" cy="496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46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CC761-033D-FD4F-9322-821A0A785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475" y="222250"/>
            <a:ext cx="10410825" cy="804557"/>
          </a:xfrm>
        </p:spPr>
        <p:txBody>
          <a:bodyPr/>
          <a:lstStyle/>
          <a:p>
            <a:r>
              <a:rPr lang="en-US" dirty="0"/>
              <a:t>Last Year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CD9DE7E-7F8E-CE44-9A2A-726660CF8C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329" y="1162049"/>
            <a:ext cx="5743645" cy="500728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5A9A61-87C4-0542-94DB-75F8A8A3E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9380" y="1162049"/>
            <a:ext cx="5472339" cy="478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3759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C8041-6096-684F-AFAE-D0D14F868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Expansion and Improvement of the UW High Resolution Ensemble Forecasting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5CC0E4-E221-AA42-8A34-CE571C9803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921829" cy="448627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Largest convection-allowing operational ensemble system in the U.S.</a:t>
            </a:r>
          </a:p>
          <a:p>
            <a:r>
              <a:rPr lang="en-US" dirty="0"/>
              <a:t>Currently running 19 WRF model forecasts at 4-km grid spacing</a:t>
            </a:r>
          </a:p>
          <a:p>
            <a:r>
              <a:rPr lang="en-US" dirty="0"/>
              <a:t>Both initialization and model physics uncertainty</a:t>
            </a:r>
          </a:p>
          <a:p>
            <a:r>
              <a:rPr lang="en-US" dirty="0"/>
              <a:t>Very useful to understand the uncertainty in the regional forecasts</a:t>
            </a:r>
          </a:p>
          <a:p>
            <a:r>
              <a:rPr lang="en-US" dirty="0"/>
              <a:t>Foundation to create probabilistic regional forecasts</a:t>
            </a:r>
          </a:p>
          <a:p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DEB08C8A-AC7D-F943-AD02-39F4B7AB7E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4315" y="2309776"/>
            <a:ext cx="5063554" cy="2913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6221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220D5-E79A-DB4F-8506-16F621E33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The UW High-Resolution (4-km) Ensemble Has Been Expanded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8C366D-A63B-DF48-82F5-2489826D7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49192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19 members, 00 UTC and 12 UTC initializations, 72 hr forecast</a:t>
            </a:r>
          </a:p>
          <a:p>
            <a:r>
              <a:rPr lang="en-US" dirty="0"/>
              <a:t>Includes 10 members are randomly selected by the GFS ensemble (GEFS)</a:t>
            </a:r>
          </a:p>
          <a:p>
            <a:r>
              <a:rPr lang="en-US" dirty="0"/>
              <a:t>6 members are from major national systems	</a:t>
            </a:r>
          </a:p>
          <a:p>
            <a:pPr lvl="1"/>
            <a:r>
              <a:rPr lang="en-US" dirty="0"/>
              <a:t>UKMET (UK)</a:t>
            </a:r>
          </a:p>
          <a:p>
            <a:pPr lvl="1"/>
            <a:r>
              <a:rPr lang="en-US" dirty="0"/>
              <a:t>CMC (Canada)</a:t>
            </a:r>
          </a:p>
          <a:p>
            <a:pPr lvl="1"/>
            <a:r>
              <a:rPr lang="en-US" dirty="0"/>
              <a:t>JMA (Japan)</a:t>
            </a:r>
          </a:p>
          <a:p>
            <a:pPr lvl="1"/>
            <a:r>
              <a:rPr lang="en-US" dirty="0"/>
              <a:t>GASP (Australian)</a:t>
            </a:r>
          </a:p>
          <a:p>
            <a:pPr lvl="1"/>
            <a:r>
              <a:rPr lang="en-US" dirty="0"/>
              <a:t>TCWD (Taiwan)</a:t>
            </a:r>
          </a:p>
          <a:p>
            <a:pPr lvl="1"/>
            <a:r>
              <a:rPr lang="en-US" dirty="0"/>
              <a:t>NGPS (Navy)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0336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62A77-154E-9743-8DAD-D12488786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054" y="2502149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The Domain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741D1BF-3F1B-9D45-B0DC-9A8754166E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70" t="19906" r="4037" b="15634"/>
          <a:stretch/>
        </p:blipFill>
        <p:spPr>
          <a:xfrm>
            <a:off x="4304871" y="1230861"/>
            <a:ext cx="6924783" cy="4810344"/>
          </a:xfrm>
        </p:spPr>
      </p:pic>
    </p:spTree>
    <p:extLst>
      <p:ext uri="{BB962C8B-B14F-4D97-AF65-F5344CB8AC3E}">
        <p14:creationId xmlns:p14="http://schemas.microsoft.com/office/powerpoint/2010/main" val="3730872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18F55-418B-8041-99B7-A9D7AEF6E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The Entrance Page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89E71A9-1774-3948-9ECA-7042A60416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7126" y="1384790"/>
            <a:ext cx="9145971" cy="5262563"/>
          </a:xfrm>
        </p:spPr>
      </p:pic>
    </p:spTree>
    <p:extLst>
      <p:ext uri="{BB962C8B-B14F-4D97-AF65-F5344CB8AC3E}">
        <p14:creationId xmlns:p14="http://schemas.microsoft.com/office/powerpoint/2010/main" val="33413459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2BB9A-AA4F-9C46-82BE-C0CA8DFDF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257890" cy="54659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+mn-lt"/>
              </a:rPr>
              <a:t>Individual Member Plots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CB28F09-1161-1E4E-B657-82DF2AE7C4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46" y="1135921"/>
            <a:ext cx="10518561" cy="5297416"/>
          </a:xfrm>
        </p:spPr>
      </p:pic>
    </p:spTree>
    <p:extLst>
      <p:ext uri="{BB962C8B-B14F-4D97-AF65-F5344CB8AC3E}">
        <p14:creationId xmlns:p14="http://schemas.microsoft.com/office/powerpoint/2010/main" val="37083054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32787-FA31-8D42-AE90-020F31F87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460477" cy="4275241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Plume Diagrams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EE542DC-D166-4F4D-BD8A-BF8D22960B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677" y="126989"/>
            <a:ext cx="7084463" cy="6402256"/>
          </a:xfrm>
        </p:spPr>
      </p:pic>
    </p:spTree>
    <p:extLst>
      <p:ext uri="{BB962C8B-B14F-4D97-AF65-F5344CB8AC3E}">
        <p14:creationId xmlns:p14="http://schemas.microsoft.com/office/powerpoint/2010/main" val="27685070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32EE8-673D-444B-A087-AC0062995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12557"/>
            <a:ext cx="3815993" cy="5149196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Ensemble Mean and</a:t>
            </a:r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r>
              <a:rPr lang="en-US" b="1" dirty="0">
                <a:solidFill>
                  <a:schemeClr val="accent1"/>
                </a:solidFill>
                <a:latin typeface="+mn-lt"/>
              </a:rPr>
              <a:t>Spread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3E672D-7E78-2144-9387-A59832A066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1737" y="717348"/>
            <a:ext cx="5450817" cy="5788943"/>
          </a:xfrm>
        </p:spPr>
      </p:pic>
    </p:spTree>
    <p:extLst>
      <p:ext uri="{BB962C8B-B14F-4D97-AF65-F5344CB8AC3E}">
        <p14:creationId xmlns:p14="http://schemas.microsoft.com/office/powerpoint/2010/main" val="8745224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7A2A4-7869-4344-8483-927D8EF2D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36 km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0FE561A-32C7-7A4A-89BE-9EF41C1288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4430" y="1474685"/>
            <a:ext cx="6863138" cy="453056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76FDC7-2CFF-E24A-A31D-2149A97E82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8349" y="6083300"/>
            <a:ext cx="81153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6712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AC836-F7C5-6D44-8B0F-56A733001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Or Pick What You Want!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68ACAE9-4C6C-E549-9B95-9299071A25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690688"/>
            <a:ext cx="11802838" cy="5180185"/>
          </a:xfrm>
        </p:spPr>
      </p:pic>
    </p:spTree>
    <p:extLst>
      <p:ext uri="{BB962C8B-B14F-4D97-AF65-F5344CB8AC3E}">
        <p14:creationId xmlns:p14="http://schemas.microsoft.com/office/powerpoint/2010/main" val="5794734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B2397-47A7-2B44-92DF-A38716E3A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Major Recent 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31DDE3-B4A1-BB43-83A6-7DB6D3854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09657" cy="4351338"/>
          </a:xfrm>
        </p:spPr>
        <p:txBody>
          <a:bodyPr/>
          <a:lstStyle/>
          <a:p>
            <a:r>
              <a:rPr lang="en-US" dirty="0"/>
              <a:t>Added 1200 UTC initialization time– so you get the full forecast ensemble twice a day.</a:t>
            </a:r>
          </a:p>
          <a:p>
            <a:r>
              <a:rPr lang="en-US" dirty="0"/>
              <a:t>Added new physics diversity members:</a:t>
            </a:r>
          </a:p>
          <a:p>
            <a:pPr lvl="1"/>
            <a:r>
              <a:rPr lang="en-US" dirty="0"/>
              <a:t>New WRF 4.0.3 with new hybrid vertical coordinate</a:t>
            </a:r>
          </a:p>
          <a:p>
            <a:pPr lvl="1"/>
            <a:r>
              <a:rPr lang="en-US" dirty="0"/>
              <a:t>Version using WRF 4.0.3. with the NOAA/NWS/ HRRR physics</a:t>
            </a:r>
          </a:p>
          <a:p>
            <a:pPr lvl="1"/>
            <a:r>
              <a:rPr lang="en-US" dirty="0"/>
              <a:t>Version with many more vertical levels and vertical resolution (75 levels)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D96690-64B6-C24F-8847-9656A2695D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857" y="1825625"/>
            <a:ext cx="4239882" cy="305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1541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4AEBB-4A22-EE4A-85D9-CCB2D1414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Using the ensemble with the high-res. forecasts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EFBE8-E214-3542-AE5B-7EC70E5FDC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It is very useful to compare the high-resolution run with the ensembles to see if it is an outlier.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4F2709-87E3-A74F-AA86-171744F5704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9415" y="2776128"/>
            <a:ext cx="7381103" cy="3326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2868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5D649-3B4E-D642-8EE4-416547DF1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Much More Coming!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29CB5E-F38D-C54A-8822-B376370D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More ensemble members</a:t>
            </a:r>
          </a:p>
          <a:p>
            <a:r>
              <a:rPr lang="en-US" sz="3200" b="1" dirty="0"/>
              <a:t>Ensemble Verification statistics</a:t>
            </a:r>
          </a:p>
          <a:p>
            <a:r>
              <a:rPr lang="en-US" sz="3200" b="1" dirty="0"/>
              <a:t>Calibrated probabilistic forecasts</a:t>
            </a:r>
          </a:p>
          <a:p>
            <a:r>
              <a:rPr lang="en-US" sz="3200" b="1" dirty="0"/>
              <a:t>Potential upgrade of the high-resolution system</a:t>
            </a:r>
          </a:p>
        </p:txBody>
      </p:sp>
    </p:spTree>
    <p:extLst>
      <p:ext uri="{BB962C8B-B14F-4D97-AF65-F5344CB8AC3E}">
        <p14:creationId xmlns:p14="http://schemas.microsoft.com/office/powerpoint/2010/main" val="21846085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E6D5B-7846-3340-A01D-0313EF9D0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30" y="39594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chemeClr val="accent1"/>
                </a:solidFill>
              </a:rPr>
              <a:t>The end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3293143-244F-3B44-8F70-E66623753D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5561" y="1825625"/>
            <a:ext cx="7460878" cy="4351338"/>
          </a:xfrm>
        </p:spPr>
      </p:pic>
    </p:spTree>
    <p:extLst>
      <p:ext uri="{BB962C8B-B14F-4D97-AF65-F5344CB8AC3E}">
        <p14:creationId xmlns:p14="http://schemas.microsoft.com/office/powerpoint/2010/main" val="476605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548D5-F357-D74E-9BCC-41989310D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12-km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260580A-442A-BF42-9A5C-22296F36F8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782" b="4013"/>
          <a:stretch/>
        </p:blipFill>
        <p:spPr>
          <a:xfrm>
            <a:off x="2743200" y="1293104"/>
            <a:ext cx="7017250" cy="5487840"/>
          </a:xfrm>
        </p:spPr>
      </p:pic>
    </p:spTree>
    <p:extLst>
      <p:ext uri="{BB962C8B-B14F-4D97-AF65-F5344CB8AC3E}">
        <p14:creationId xmlns:p14="http://schemas.microsoft.com/office/powerpoint/2010/main" val="1652729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D4D46-16C0-434C-A3E3-BCB62A3C1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4-km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A4BB0DA-411A-D549-805C-D1FD4E81B8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963" b="4149"/>
          <a:stretch/>
        </p:blipFill>
        <p:spPr>
          <a:xfrm>
            <a:off x="2851818" y="1326000"/>
            <a:ext cx="7001099" cy="5383026"/>
          </a:xfrm>
        </p:spPr>
      </p:pic>
    </p:spTree>
    <p:extLst>
      <p:ext uri="{BB962C8B-B14F-4D97-AF65-F5344CB8AC3E}">
        <p14:creationId xmlns:p14="http://schemas.microsoft.com/office/powerpoint/2010/main" val="2789365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94A2B-D5D9-5842-9917-F60301EB8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1.33 km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62F60CB-CC84-A145-99A6-CAA6F3E779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906" b="4241"/>
          <a:stretch/>
        </p:blipFill>
        <p:spPr>
          <a:xfrm>
            <a:off x="2810720" y="1300270"/>
            <a:ext cx="7237406" cy="5489756"/>
          </a:xfrm>
        </p:spPr>
      </p:pic>
    </p:spTree>
    <p:extLst>
      <p:ext uri="{BB962C8B-B14F-4D97-AF65-F5344CB8AC3E}">
        <p14:creationId xmlns:p14="http://schemas.microsoft.com/office/powerpoint/2010/main" val="2069155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A4623-0F18-534B-8AB6-5A1D67697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467" y="2675731"/>
            <a:ext cx="10515600" cy="1325563"/>
          </a:xfrm>
        </p:spPr>
        <p:txBody>
          <a:bodyPr/>
          <a:lstStyle/>
          <a:p>
            <a:r>
              <a:rPr lang="en-US" dirty="0"/>
              <a:t>Major Improvements During the Past Year</a:t>
            </a:r>
          </a:p>
        </p:txBody>
      </p:sp>
    </p:spTree>
    <p:extLst>
      <p:ext uri="{BB962C8B-B14F-4D97-AF65-F5344CB8AC3E}">
        <p14:creationId xmlns:p14="http://schemas.microsoft.com/office/powerpoint/2010/main" val="41809459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CAF37-73DD-5742-86B9-A9376751F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Improved Land Use in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9C2162-132F-E64C-9B26-B307210BA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280873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Moved from 30 arcsecond vs 15 arcsecond, MODIS land use dataset</a:t>
            </a:r>
          </a:p>
          <a:p>
            <a:r>
              <a:rPr lang="en-US" dirty="0"/>
              <a:t>Additional manual editing of cells in Western Washington</a:t>
            </a:r>
          </a:p>
          <a:p>
            <a:r>
              <a:rPr lang="en-US" dirty="0"/>
              <a:t>Should improve forecasts in coastal areas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87A1AA-4555-9548-8E9E-9A62C8B331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964" y="1974079"/>
            <a:ext cx="5240728" cy="385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0923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6CDBE-CF15-E443-B917-9BCCA598E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13CBE97-10FB-A747-8BD2-CC01F56E4B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17560" y="365125"/>
            <a:ext cx="6400800" cy="64008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F46239-A609-2247-AEDA-AA8E87F268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45" y="2558143"/>
            <a:ext cx="3297183" cy="242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6103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623</TotalTime>
  <Words>486</Words>
  <Application>Microsoft Macintosh PowerPoint</Application>
  <PresentationFormat>Widescreen</PresentationFormat>
  <Paragraphs>68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7" baseType="lpstr">
      <vt:lpstr>Arial</vt:lpstr>
      <vt:lpstr>Calibri</vt:lpstr>
      <vt:lpstr>Office Theme</vt:lpstr>
      <vt:lpstr>Update on the UW WRF Prediction System:   Adding Smoke and Enhancing Ensembles</vt:lpstr>
      <vt:lpstr>Many of you are familiar with the UW WRF Forecasting System (https://atmos.washington.edu/mm5rt/)</vt:lpstr>
      <vt:lpstr>36 km</vt:lpstr>
      <vt:lpstr>12-km</vt:lpstr>
      <vt:lpstr>4-km</vt:lpstr>
      <vt:lpstr>1.33 km</vt:lpstr>
      <vt:lpstr>Major Improvements During the Past Year</vt:lpstr>
      <vt:lpstr>Improved Land Use in Model</vt:lpstr>
      <vt:lpstr>PowerPoint Presentation</vt:lpstr>
      <vt:lpstr>PowerPoint Presentation</vt:lpstr>
      <vt:lpstr>PowerPoint Presentation</vt:lpstr>
      <vt:lpstr>PowerPoint Presentation</vt:lpstr>
      <vt:lpstr>Dealing with Smoke Impacts on Surface Temperature</vt:lpstr>
      <vt:lpstr>In 2017, smoke-related cooling (as high as 15F) was not captured by the UW Operational WRF System</vt:lpstr>
      <vt:lpstr>Seattle</vt:lpstr>
      <vt:lpstr>Our Fix Went Operational on 8/15:  Add Cooling Effects of Smoke</vt:lpstr>
      <vt:lpstr>What we are doing</vt:lpstr>
      <vt:lpstr>Impacts of Adding Smoke in WRF</vt:lpstr>
      <vt:lpstr>Example from last summer Crazy bad in Seattle on August 20-21.</vt:lpstr>
      <vt:lpstr>PowerPoint Presentation</vt:lpstr>
      <vt:lpstr>PowerPoint Presentation</vt:lpstr>
      <vt:lpstr>Last Year</vt:lpstr>
      <vt:lpstr>Expansion and Improvement of the UW High Resolution Ensemble Forecasting System</vt:lpstr>
      <vt:lpstr>The UW High-Resolution (4-km) Ensemble Has Been Expanded</vt:lpstr>
      <vt:lpstr>The Domain</vt:lpstr>
      <vt:lpstr>The Entrance Page</vt:lpstr>
      <vt:lpstr>Individual Member Plots</vt:lpstr>
      <vt:lpstr>Plume Diagrams</vt:lpstr>
      <vt:lpstr>Ensemble Mean and Spread </vt:lpstr>
      <vt:lpstr>Or Pick What You Want!</vt:lpstr>
      <vt:lpstr>Major Recent Changes</vt:lpstr>
      <vt:lpstr>Using the ensemble with the high-res. forecasts</vt:lpstr>
      <vt:lpstr>Much More Coming!</vt:lpstr>
      <vt:lpstr>The end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Consortium Meeting</dc:title>
  <dc:creator>Cliff Mass</dc:creator>
  <cp:lastModifiedBy>Cliff Mass</cp:lastModifiedBy>
  <cp:revision>48</cp:revision>
  <dcterms:created xsi:type="dcterms:W3CDTF">2018-01-28T01:30:47Z</dcterms:created>
  <dcterms:modified xsi:type="dcterms:W3CDTF">2019-05-02T23:47:40Z</dcterms:modified>
</cp:coreProperties>
</file>