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83" r:id="rId7"/>
    <p:sldId id="262" r:id="rId8"/>
    <p:sldId id="284" r:id="rId9"/>
    <p:sldId id="285" r:id="rId10"/>
    <p:sldId id="263" r:id="rId11"/>
    <p:sldId id="264" r:id="rId12"/>
    <p:sldId id="265" r:id="rId13"/>
    <p:sldId id="267" r:id="rId14"/>
    <p:sldId id="266" r:id="rId15"/>
    <p:sldId id="268" r:id="rId16"/>
    <p:sldId id="279" r:id="rId17"/>
    <p:sldId id="280" r:id="rId18"/>
    <p:sldId id="269" r:id="rId19"/>
    <p:sldId id="281" r:id="rId20"/>
    <p:sldId id="270" r:id="rId21"/>
    <p:sldId id="282" r:id="rId22"/>
    <p:sldId id="271" r:id="rId23"/>
    <p:sldId id="272" r:id="rId24"/>
    <p:sldId id="274" r:id="rId25"/>
    <p:sldId id="273" r:id="rId26"/>
    <p:sldId id="275" r:id="rId27"/>
    <p:sldId id="277" r:id="rId28"/>
    <p:sldId id="278" r:id="rId29"/>
    <p:sldId id="27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8" d="100"/>
          <a:sy n="148" d="100"/>
        </p:scale>
        <p:origin x="-13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519F6-C32D-AD4F-993F-AF96B01441D2}" type="datetimeFigureOut">
              <a:rPr lang="en-US" smtClean="0"/>
              <a:pPr/>
              <a:t>5/1/15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9D610-747E-974C-A6AF-768097BF58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3194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D610-747E-974C-A6AF-768097BF582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6127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D610-747E-974C-A6AF-768097BF582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0466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98C1-99D6-0248-B79B-B8D982B542EA}" type="datetimeFigureOut">
              <a:rPr lang="en-US" smtClean="0"/>
              <a:pPr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AE801-932E-DB45-837F-5006074B27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0720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98C1-99D6-0248-B79B-B8D982B542EA}" type="datetimeFigureOut">
              <a:rPr lang="en-US" smtClean="0"/>
              <a:pPr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AE801-932E-DB45-837F-5006074B27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7933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98C1-99D6-0248-B79B-B8D982B542EA}" type="datetimeFigureOut">
              <a:rPr lang="en-US" smtClean="0"/>
              <a:pPr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AE801-932E-DB45-837F-5006074B27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9083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98C1-99D6-0248-B79B-B8D982B542EA}" type="datetimeFigureOut">
              <a:rPr lang="en-US" smtClean="0"/>
              <a:pPr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AE801-932E-DB45-837F-5006074B27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865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98C1-99D6-0248-B79B-B8D982B542EA}" type="datetimeFigureOut">
              <a:rPr lang="en-US" smtClean="0"/>
              <a:pPr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AE801-932E-DB45-837F-5006074B27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651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98C1-99D6-0248-B79B-B8D982B542EA}" type="datetimeFigureOut">
              <a:rPr lang="en-US" smtClean="0"/>
              <a:pPr/>
              <a:t>5/1/15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AE801-932E-DB45-837F-5006074B27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571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98C1-99D6-0248-B79B-B8D982B542EA}" type="datetimeFigureOut">
              <a:rPr lang="en-US" smtClean="0"/>
              <a:pPr/>
              <a:t>5/1/15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AE801-932E-DB45-837F-5006074B27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4337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98C1-99D6-0248-B79B-B8D982B542EA}" type="datetimeFigureOut">
              <a:rPr lang="en-US" smtClean="0"/>
              <a:pPr/>
              <a:t>5/1/15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AE801-932E-DB45-837F-5006074B27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5173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98C1-99D6-0248-B79B-B8D982B542EA}" type="datetimeFigureOut">
              <a:rPr lang="en-US" smtClean="0"/>
              <a:pPr/>
              <a:t>5/1/15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AE801-932E-DB45-837F-5006074B27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160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98C1-99D6-0248-B79B-B8D982B542EA}" type="datetimeFigureOut">
              <a:rPr lang="en-US" smtClean="0"/>
              <a:pPr/>
              <a:t>5/1/15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AE801-932E-DB45-837F-5006074B27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6302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98C1-99D6-0248-B79B-B8D982B542EA}" type="datetimeFigureOut">
              <a:rPr lang="en-US" smtClean="0"/>
              <a:pPr/>
              <a:t>5/1/15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AE801-932E-DB45-837F-5006074B27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909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F98C1-99D6-0248-B79B-B8D982B542EA}" type="datetimeFigureOut">
              <a:rPr lang="en-US" smtClean="0"/>
              <a:pPr/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AE801-932E-DB45-837F-5006074B27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114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0975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1F497D"/>
                </a:solidFill>
              </a:rPr>
              <a:t>Synoptic Control of Cross-Barrier Precipitation Ratios </a:t>
            </a:r>
            <a:r>
              <a:rPr lang="en-US" b="1" dirty="0" smtClean="0">
                <a:solidFill>
                  <a:srgbClr val="1F497D"/>
                </a:solidFill>
              </a:rPr>
              <a:t>across the </a:t>
            </a:r>
            <a:r>
              <a:rPr lang="en-US" b="1" dirty="0">
                <a:solidFill>
                  <a:srgbClr val="1F497D"/>
                </a:solidFill>
              </a:rPr>
              <a:t>Cascade Mountains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51" y="2379784"/>
            <a:ext cx="6888669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Cliff Mass, Michael Warner, Rick Steed, and </a:t>
            </a:r>
            <a:r>
              <a:rPr lang="en-US" sz="2800" dirty="0" err="1" smtClean="0"/>
              <a:t>Ricardito</a:t>
            </a:r>
            <a:r>
              <a:rPr lang="en-US" sz="2800" dirty="0" smtClean="0"/>
              <a:t> Vargas</a:t>
            </a:r>
          </a:p>
          <a:p>
            <a:r>
              <a:rPr lang="en-US" sz="2800" dirty="0" smtClean="0"/>
              <a:t>University of Washington.</a:t>
            </a:r>
            <a:endParaRPr lang="en-US" sz="2800" dirty="0"/>
          </a:p>
        </p:txBody>
      </p:sp>
      <p:pic>
        <p:nvPicPr>
          <p:cNvPr id="6" name="Picture 5" descr="Cascadem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49951" y="3939517"/>
            <a:ext cx="6966759" cy="275352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2492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Current Study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5" name="Content Placeholder 4" descr="F03_v0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21176" t="29091" r="20000" b="43636"/>
          <a:stretch>
            <a:fillRect/>
          </a:stretch>
        </p:blipFill>
        <p:spPr>
          <a:xfrm>
            <a:off x="346381" y="1125899"/>
            <a:ext cx="8661302" cy="5196725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96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Current Study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Calculated the hourly precipitation at lines of three stations on the eastern and western side of the Cascades.</a:t>
            </a:r>
          </a:p>
          <a:p>
            <a:r>
              <a:rPr lang="en-US" dirty="0" smtClean="0"/>
              <a:t>Calculated the differences between the two sides</a:t>
            </a:r>
          </a:p>
          <a:p>
            <a:r>
              <a:rPr lang="en-US" dirty="0" smtClean="0"/>
              <a:t>Composited winter synoptic fields (NARR reanalysis( for situations in which:</a:t>
            </a:r>
          </a:p>
          <a:p>
            <a:pPr lvl="1"/>
            <a:r>
              <a:rPr lang="en-US" dirty="0" smtClean="0"/>
              <a:t>Eastern side wetter</a:t>
            </a:r>
          </a:p>
          <a:p>
            <a:pPr lvl="1"/>
            <a:r>
              <a:rPr lang="en-US" dirty="0" smtClean="0"/>
              <a:t>Similar on both sides</a:t>
            </a:r>
          </a:p>
          <a:p>
            <a:pPr lvl="1"/>
            <a:r>
              <a:rPr lang="en-US" dirty="0" smtClean="0"/>
              <a:t>Modestly wetter on western side</a:t>
            </a:r>
          </a:p>
          <a:p>
            <a:pPr lvl="1"/>
            <a:r>
              <a:rPr lang="en-US" dirty="0" smtClean="0"/>
              <a:t>Much wetter on western side.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300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figure_4pre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69" y="437606"/>
            <a:ext cx="8366031" cy="627452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181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1988" cy="76041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850 </a:t>
            </a:r>
            <a:r>
              <a:rPr lang="en-US" b="1" dirty="0" err="1" smtClean="0">
                <a:solidFill>
                  <a:srgbClr val="1F497D"/>
                </a:solidFill>
              </a:rPr>
              <a:t>hPa</a:t>
            </a:r>
            <a:r>
              <a:rPr lang="en-US" b="1" dirty="0" smtClean="0">
                <a:solidFill>
                  <a:srgbClr val="1F497D"/>
                </a:solidFill>
              </a:rPr>
              <a:t> (height, </a:t>
            </a:r>
            <a:r>
              <a:rPr lang="en-US" b="1" dirty="0" smtClean="0">
                <a:solidFill>
                  <a:srgbClr val="FF0000"/>
                </a:solidFill>
              </a:rPr>
              <a:t>red</a:t>
            </a:r>
            <a:r>
              <a:rPr lang="en-US" b="1" dirty="0" smtClean="0">
                <a:solidFill>
                  <a:srgbClr val="1F497D"/>
                </a:solidFill>
              </a:rPr>
              <a:t>) and temp (blue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7" name="Content Placeholder 6" descr="F06_v0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17644" t="21818" r="18821" b="31818"/>
          <a:stretch>
            <a:fillRect/>
          </a:stretch>
        </p:blipFill>
        <p:spPr>
          <a:xfrm>
            <a:off x="1613109" y="1035050"/>
            <a:ext cx="5875216" cy="554754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051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26" y="274638"/>
            <a:ext cx="8722098" cy="74771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1F497D"/>
                </a:solidFill>
              </a:rPr>
              <a:t>700 </a:t>
            </a:r>
            <a:r>
              <a:rPr lang="en-US" sz="3600" b="1" dirty="0" err="1" smtClean="0">
                <a:solidFill>
                  <a:srgbClr val="1F497D"/>
                </a:solidFill>
              </a:rPr>
              <a:t>hPa</a:t>
            </a:r>
            <a:r>
              <a:rPr lang="en-US" sz="3600" b="1" dirty="0" smtClean="0">
                <a:solidFill>
                  <a:srgbClr val="1F497D"/>
                </a:solidFill>
              </a:rPr>
              <a:t> Vertical Motion (blue up, </a:t>
            </a:r>
            <a:r>
              <a:rPr lang="en-US" sz="3600" b="1" dirty="0" smtClean="0">
                <a:solidFill>
                  <a:srgbClr val="FF0000"/>
                </a:solidFill>
              </a:rPr>
              <a:t>red</a:t>
            </a:r>
            <a:r>
              <a:rPr lang="en-US" sz="3600" b="1" dirty="0" smtClean="0">
                <a:solidFill>
                  <a:srgbClr val="1F497D"/>
                </a:solidFill>
              </a:rPr>
              <a:t> down)</a:t>
            </a:r>
            <a:endParaRPr lang="en-US" sz="3600" b="1" dirty="0">
              <a:solidFill>
                <a:srgbClr val="1F497D"/>
              </a:solidFill>
            </a:endParaRPr>
          </a:p>
        </p:txBody>
      </p:sp>
      <p:pic>
        <p:nvPicPr>
          <p:cNvPr id="5" name="Content Placeholder 4" descr="F07_v0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18821" t="22727" r="19997" b="34545"/>
          <a:stretch>
            <a:fillRect/>
          </a:stretch>
        </p:blipFill>
        <p:spPr>
          <a:xfrm>
            <a:off x="1506483" y="1145709"/>
            <a:ext cx="5955861" cy="5381939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17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846"/>
            <a:ext cx="8229600" cy="67780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700 </a:t>
            </a:r>
            <a:r>
              <a:rPr lang="en-US" b="1" dirty="0" err="1" smtClean="0">
                <a:solidFill>
                  <a:schemeClr val="tx2"/>
                </a:solidFill>
              </a:rPr>
              <a:t>hPa</a:t>
            </a:r>
            <a:r>
              <a:rPr lang="en-US" b="1" dirty="0" smtClean="0">
                <a:solidFill>
                  <a:schemeClr val="tx2"/>
                </a:solidFill>
              </a:rPr>
              <a:t> RH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5" name="Content Placeholder 4" descr="F08_v0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18821" t="21818" r="18821" b="34545"/>
          <a:stretch>
            <a:fillRect/>
          </a:stretch>
        </p:blipFill>
        <p:spPr>
          <a:xfrm>
            <a:off x="1312874" y="694101"/>
            <a:ext cx="6684506" cy="6052352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8851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290" y="2129619"/>
            <a:ext cx="8229600" cy="1143000"/>
          </a:xfrm>
        </p:spPr>
        <p:txBody>
          <a:bodyPr/>
          <a:lstStyle/>
          <a:p>
            <a:r>
              <a:rPr lang="en-US" b="1" dirty="0" smtClean="0"/>
              <a:t>Some Examples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7604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4389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Wetter East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3013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09_v01.tiff"/>
          <p:cNvPicPr>
            <a:picLocks noChangeAspect="1"/>
          </p:cNvPicPr>
          <p:nvPr/>
        </p:nvPicPr>
        <p:blipFill>
          <a:blip r:embed="rId2"/>
          <a:srcRect l="17645" t="17273" r="21173" b="32727"/>
          <a:stretch>
            <a:fillRect/>
          </a:stretch>
        </p:blipFill>
        <p:spPr>
          <a:xfrm>
            <a:off x="1471448" y="274292"/>
            <a:ext cx="6068055" cy="641645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7479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70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Approximately Equal on Both Sides</a:t>
            </a:r>
            <a:endParaRPr lang="en-US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0723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24" y="9781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The Ratio of the Precipitation that Falls on the Windward and </a:t>
            </a:r>
            <a:r>
              <a:rPr lang="en-US" b="1" smtClean="0">
                <a:solidFill>
                  <a:srgbClr val="1F497D"/>
                </a:solidFill>
              </a:rPr>
              <a:t>Leeward Sides </a:t>
            </a:r>
            <a:r>
              <a:rPr lang="en-US" b="1" dirty="0" smtClean="0">
                <a:solidFill>
                  <a:srgbClr val="1F497D"/>
                </a:solidFill>
              </a:rPr>
              <a:t>of </a:t>
            </a:r>
            <a:r>
              <a:rPr lang="en-US" b="1" smtClean="0">
                <a:solidFill>
                  <a:srgbClr val="1F497D"/>
                </a:solidFill>
              </a:rPr>
              <a:t>Terrain Barriers </a:t>
            </a:r>
            <a:r>
              <a:rPr lang="en-US" b="1" dirty="0" smtClean="0">
                <a:solidFill>
                  <a:srgbClr val="1F497D"/>
                </a:solidFill>
              </a:rPr>
              <a:t>Can Vary Substantially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519" y="2949171"/>
            <a:ext cx="7113661" cy="327244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 number of papers have explored the impacts of basic parameters, such as:</a:t>
            </a:r>
          </a:p>
          <a:p>
            <a:pPr lvl="1"/>
            <a:r>
              <a:rPr lang="en-US" dirty="0" smtClean="0"/>
              <a:t>Upslope wind component</a:t>
            </a:r>
          </a:p>
          <a:p>
            <a:pPr lvl="1"/>
            <a:r>
              <a:rPr lang="en-US" dirty="0" smtClean="0"/>
              <a:t>Moisture content</a:t>
            </a:r>
          </a:p>
          <a:p>
            <a:pPr lvl="1"/>
            <a:r>
              <a:rPr lang="en-US" dirty="0" smtClean="0"/>
              <a:t>Temperature structure</a:t>
            </a:r>
          </a:p>
          <a:p>
            <a:pPr lvl="1"/>
            <a:r>
              <a:rPr lang="en-US" dirty="0" smtClean="0"/>
              <a:t>Wind Shear</a:t>
            </a:r>
          </a:p>
          <a:p>
            <a:r>
              <a:rPr lang="en-US" dirty="0" smtClean="0"/>
              <a:t>A small sample (</a:t>
            </a:r>
            <a:r>
              <a:rPr lang="en-US" dirty="0" err="1" smtClean="0"/>
              <a:t>Colle</a:t>
            </a:r>
            <a:r>
              <a:rPr lang="en-US" dirty="0" smtClean="0"/>
              <a:t> 2012, Smith 2001, </a:t>
            </a:r>
            <a:r>
              <a:rPr lang="en-US" dirty="0" err="1" smtClean="0"/>
              <a:t>Durran</a:t>
            </a:r>
            <a:r>
              <a:rPr lang="en-US" dirty="0" smtClean="0"/>
              <a:t> 1983)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6531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10_v0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15292" t="16364" r="17644" b="32727"/>
          <a:stretch>
            <a:fillRect/>
          </a:stretch>
        </p:blipFill>
        <p:spPr>
          <a:xfrm>
            <a:off x="1422304" y="274638"/>
            <a:ext cx="6565558" cy="6448806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596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2639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Wetter West:  Two Ways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1630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11_v01.tif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94827" y="288538"/>
            <a:ext cx="6393793" cy="6573022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764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12_v0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11" y="274638"/>
            <a:ext cx="8453089" cy="615219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7980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223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What do these results tell us about cross mountain precipitation ratios in El Nino and La Nina Years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3340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13_v0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74" y="274638"/>
            <a:ext cx="7780445" cy="640376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913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El Nino versus La Nina Orographic Modulation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El </a:t>
            </a:r>
            <a:r>
              <a:rPr lang="en-US" dirty="0"/>
              <a:t>Niño and La Niño </a:t>
            </a:r>
            <a:r>
              <a:rPr lang="en-US" dirty="0" smtClean="0"/>
              <a:t>differences can </a:t>
            </a:r>
            <a:r>
              <a:rPr lang="en-US" dirty="0"/>
              <a:t>be explained be the associated synoptic configurations.  </a:t>
            </a:r>
            <a:endParaRPr lang="en-US" dirty="0" smtClean="0"/>
          </a:p>
          <a:p>
            <a:r>
              <a:rPr lang="en-US" dirty="0" smtClean="0"/>
              <a:t>El </a:t>
            </a:r>
            <a:r>
              <a:rPr lang="en-US" dirty="0"/>
              <a:t>Niño years have weaker zonal winds and thus less orographic modulation of precipitation on the north-south Cascade Range. </a:t>
            </a:r>
            <a:endParaRPr lang="en-US" dirty="0" smtClean="0"/>
          </a:p>
          <a:p>
            <a:r>
              <a:rPr lang="en-US" dirty="0" smtClean="0"/>
              <a:t>Lesser </a:t>
            </a:r>
            <a:r>
              <a:rPr lang="en-US" dirty="0"/>
              <a:t>vertical stability of La Niña years enhances precipitation on the windward side of the barrier, where instability is quickly released on the lower windward slopes.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4826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Summary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400" b="1" dirty="0" smtClean="0"/>
              <a:t>Eastern slopes </a:t>
            </a:r>
            <a:r>
              <a:rPr lang="en-US" sz="3400" b="1" dirty="0"/>
              <a:t>of the Cascades are </a:t>
            </a:r>
            <a:r>
              <a:rPr lang="en-US" sz="3400" b="1" dirty="0" smtClean="0"/>
              <a:t>wetter</a:t>
            </a:r>
            <a:r>
              <a:rPr lang="en-US" sz="3400" dirty="0" smtClean="0"/>
              <a:t>: </a:t>
            </a:r>
            <a:r>
              <a:rPr lang="en-US" sz="3400" dirty="0"/>
              <a:t>synoptic-scale warm advection, associated with an approaching occlusion or warm front, spreads deep, </a:t>
            </a:r>
            <a:r>
              <a:rPr lang="en-US" sz="3400" dirty="0" err="1"/>
              <a:t>stratiform</a:t>
            </a:r>
            <a:r>
              <a:rPr lang="en-US" sz="3400" dirty="0"/>
              <a:t> precipitation over the region.  Zonal flow is relatively weak </a:t>
            </a:r>
            <a:r>
              <a:rPr lang="en-US" sz="3400" dirty="0" smtClean="0"/>
              <a:t>and upslope </a:t>
            </a:r>
            <a:r>
              <a:rPr lang="en-US" sz="3400" dirty="0"/>
              <a:t>flow (</a:t>
            </a:r>
            <a:r>
              <a:rPr lang="en-US" sz="3400" dirty="0" err="1"/>
              <a:t>southeasterlies</a:t>
            </a:r>
            <a:r>
              <a:rPr lang="en-US" sz="3400" dirty="0"/>
              <a:t>) on the eastern side of the Cascades.  </a:t>
            </a:r>
          </a:p>
          <a:p>
            <a:r>
              <a:rPr lang="en-US" sz="3400" b="1" dirty="0" smtClean="0"/>
              <a:t>Nearly equal precipitation</a:t>
            </a:r>
            <a:r>
              <a:rPr lang="en-US" sz="3400" dirty="0" smtClean="0"/>
              <a:t>: similar </a:t>
            </a:r>
            <a:r>
              <a:rPr lang="en-US" sz="3400" dirty="0"/>
              <a:t>to the wet eastern slopes configuration, but with the frontal trough positioned farther to the northeast, </a:t>
            </a:r>
            <a:endParaRPr lang="en-US" sz="3400" dirty="0" smtClean="0"/>
          </a:p>
          <a:p>
            <a:pPr lvl="1"/>
            <a:r>
              <a:rPr lang="en-US" sz="3000" dirty="0" smtClean="0"/>
              <a:t>results </a:t>
            </a:r>
            <a:r>
              <a:rPr lang="en-US" sz="3000" dirty="0"/>
              <a:t>in stronger southwesterly flow on the western side of the Cascades and weaker </a:t>
            </a:r>
            <a:r>
              <a:rPr lang="en-US" sz="3000" dirty="0" err="1"/>
              <a:t>southeasterlies</a:t>
            </a:r>
            <a:r>
              <a:rPr lang="en-US" sz="3000" dirty="0"/>
              <a:t> on the eastern </a:t>
            </a:r>
            <a:r>
              <a:rPr lang="en-US" sz="3000" dirty="0" smtClean="0"/>
              <a:t>side. Synoptic structures suggests </a:t>
            </a:r>
            <a:r>
              <a:rPr lang="en-US" sz="3000" dirty="0"/>
              <a:t>an occluded front along the Pacific coast.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9775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1612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Summary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471" y="1162856"/>
            <a:ext cx="8519710" cy="4525963"/>
          </a:xfrm>
        </p:spPr>
        <p:txBody>
          <a:bodyPr>
            <a:normAutofit fontScale="25000" lnSpcReduction="20000"/>
          </a:bodyPr>
          <a:lstStyle/>
          <a:p>
            <a:r>
              <a:rPr lang="en-US" sz="9600" b="1" dirty="0" smtClean="0"/>
              <a:t>Western slopes are modestly wetter than the eastern side</a:t>
            </a:r>
            <a:r>
              <a:rPr lang="en-US" sz="9600" dirty="0" smtClean="0"/>
              <a:t>: Low-level flow is westerly, increasing windward precipitation while lessening precipitation on the leeward (eastern) side.  Low-level temperature advection over the coastal waters is weak, the frontal thermal ridge is absent, and the pressure trough has moved inland, suggesting early postfrontal conditions.</a:t>
            </a:r>
          </a:p>
          <a:p>
            <a:r>
              <a:rPr lang="en-US" sz="9600" b="1" dirty="0" smtClean="0"/>
              <a:t>Western slopes are considerably </a:t>
            </a:r>
            <a:r>
              <a:rPr lang="en-US" sz="9600" dirty="0" smtClean="0"/>
              <a:t>: the westerly flow strengthens, enhancing the orographic </a:t>
            </a:r>
            <a:r>
              <a:rPr lang="en-US" sz="9600" dirty="0" err="1" smtClean="0"/>
              <a:t>effects.Can</a:t>
            </a:r>
            <a:r>
              <a:rPr lang="en-US" sz="9600" dirty="0" smtClean="0"/>
              <a:t> occur during two synoptic situations. </a:t>
            </a:r>
          </a:p>
          <a:p>
            <a:pPr lvl="1"/>
            <a:r>
              <a:rPr lang="en-US" sz="9600" dirty="0" smtClean="0"/>
              <a:t> Strong subtropical ridge produces strong, moist, warm westerly/northwesterly flow nearly perpendicular to the north-south Cascades.  In such a situation, a strong </a:t>
            </a:r>
            <a:r>
              <a:rPr lang="en-US" sz="9600" dirty="0" err="1" smtClean="0"/>
              <a:t>mt.</a:t>
            </a:r>
            <a:r>
              <a:rPr lang="en-US" sz="9600" dirty="0" smtClean="0"/>
              <a:t> wave enhances the cross-barrier </a:t>
            </a:r>
            <a:r>
              <a:rPr lang="en-US" sz="9600" dirty="0" err="1" smtClean="0"/>
              <a:t>precip</a:t>
            </a:r>
            <a:r>
              <a:rPr lang="en-US" sz="9600" dirty="0" smtClean="0"/>
              <a:t>. contrasts </a:t>
            </a:r>
          </a:p>
          <a:p>
            <a:pPr lvl="1"/>
            <a:r>
              <a:rPr lang="en-US" sz="9600" dirty="0" smtClean="0"/>
              <a:t> Cold advection follows an occluded/frontal zone passage with associated veering of the coastal winds to the west-northwest, with destabilization and the release of shallow convective precipitation over the western slopes.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142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975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The End</a:t>
            </a:r>
            <a:endParaRPr lang="en-US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6858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6254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1F497D"/>
                </a:solidFill>
              </a:rPr>
              <a:t>Far fewer studies have examined how cross-mountain contrasts are modulated by the synoptic situation and in various portions of a passing cyclone</a:t>
            </a:r>
            <a:endParaRPr lang="en-US" sz="32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471" y="2540155"/>
            <a:ext cx="8571717" cy="3335335"/>
          </a:xfrm>
        </p:spPr>
        <p:txBody>
          <a:bodyPr>
            <a:noAutofit/>
          </a:bodyPr>
          <a:lstStyle/>
          <a:p>
            <a:r>
              <a:rPr lang="en-US" sz="2400" dirty="0"/>
              <a:t>Siler et al. (2013) found that the intensity of the winter-mean rain shadow across the Washington Cascades was weaker in El Niño than La Niña years, and </a:t>
            </a:r>
            <a:r>
              <a:rPr lang="en-US" sz="2400" dirty="0" smtClean="0"/>
              <a:t>that </a:t>
            </a:r>
            <a:r>
              <a:rPr lang="en-US" sz="2400" dirty="0"/>
              <a:t>the strongest (weakest) rain shadows occurred for warm-sector (warm-frontal) situations.  </a:t>
            </a:r>
            <a:endParaRPr lang="en-US" sz="2400" dirty="0" smtClean="0"/>
          </a:p>
          <a:p>
            <a:r>
              <a:rPr lang="en-US" sz="2400" dirty="0" err="1" smtClean="0"/>
              <a:t>Dettinger</a:t>
            </a:r>
            <a:r>
              <a:rPr lang="en-US" sz="2400" dirty="0" smtClean="0"/>
              <a:t> </a:t>
            </a:r>
            <a:r>
              <a:rPr lang="en-US" sz="2400" dirty="0"/>
              <a:t>et al. (2004) </a:t>
            </a:r>
            <a:r>
              <a:rPr lang="en-US" sz="2400" dirty="0" smtClean="0"/>
              <a:t> </a:t>
            </a:r>
            <a:r>
              <a:rPr lang="en-US" sz="2400" dirty="0"/>
              <a:t>found increased </a:t>
            </a:r>
            <a:r>
              <a:rPr lang="en-US" sz="2400" dirty="0" smtClean="0"/>
              <a:t>windward-crest precipitation ratios after </a:t>
            </a:r>
            <a:r>
              <a:rPr lang="en-US" sz="2400" dirty="0"/>
              <a:t>cold frontal passage compared to the warm sectors of </a:t>
            </a:r>
            <a:r>
              <a:rPr lang="en-US" sz="2400" dirty="0" err="1"/>
              <a:t>midlatitude</a:t>
            </a:r>
            <a:r>
              <a:rPr lang="en-US" sz="2400" dirty="0"/>
              <a:t> cyclones.  </a:t>
            </a:r>
            <a:endParaRPr lang="en-US" sz="2400" dirty="0" smtClean="0"/>
          </a:p>
          <a:p>
            <a:r>
              <a:rPr lang="en-US" sz="2400" dirty="0" err="1" smtClean="0"/>
              <a:t>Steenburgh</a:t>
            </a:r>
            <a:r>
              <a:rPr lang="en-US" sz="2400" dirty="0" smtClean="0"/>
              <a:t> </a:t>
            </a:r>
            <a:r>
              <a:rPr lang="en-US" sz="2400" dirty="0"/>
              <a:t>(2004</a:t>
            </a:r>
            <a:r>
              <a:rPr lang="en-US" sz="2400" dirty="0" smtClean="0"/>
              <a:t>) found </a:t>
            </a:r>
            <a:r>
              <a:rPr lang="en-US" sz="2400" dirty="0"/>
              <a:t>less orographic enhancement during frontal passage than during post-frontal convective </a:t>
            </a:r>
            <a:r>
              <a:rPr lang="en-US" sz="2400" dirty="0" smtClean="0"/>
              <a:t>across Utah’s Wasatch Range.</a:t>
            </a:r>
            <a:endParaRPr lang="en-US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9350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Cascade Microphysical Studies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237" y="1233811"/>
            <a:ext cx="8532242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Farber </a:t>
            </a:r>
            <a:r>
              <a:rPr lang="en-US" sz="2400" dirty="0"/>
              <a:t>(1971</a:t>
            </a:r>
            <a:r>
              <a:rPr lang="en-US" sz="2400" dirty="0" smtClean="0"/>
              <a:t>), Hobbs </a:t>
            </a:r>
            <a:r>
              <a:rPr lang="en-US" sz="2400" dirty="0"/>
              <a:t>(1975</a:t>
            </a:r>
            <a:r>
              <a:rPr lang="en-US" sz="2400" dirty="0" smtClean="0"/>
              <a:t>) and Medina et al. (2007) </a:t>
            </a:r>
            <a:r>
              <a:rPr lang="en-US" sz="2400" dirty="0"/>
              <a:t>described three major stages of such winter storms.   </a:t>
            </a:r>
            <a:endParaRPr lang="en-US" sz="2400" dirty="0" smtClean="0"/>
          </a:p>
          <a:p>
            <a:pPr lvl="1"/>
            <a:r>
              <a:rPr lang="en-US" sz="2200" b="1" i="1" dirty="0" smtClean="0"/>
              <a:t>pre</a:t>
            </a:r>
            <a:r>
              <a:rPr lang="en-US" sz="2200" b="1" i="1" dirty="0"/>
              <a:t>-frontal</a:t>
            </a:r>
            <a:r>
              <a:rPr lang="en-US" sz="2200" b="1" dirty="0"/>
              <a:t> </a:t>
            </a:r>
            <a:r>
              <a:rPr lang="en-US" sz="2200" b="1" dirty="0" smtClean="0"/>
              <a:t>conditions</a:t>
            </a:r>
            <a:r>
              <a:rPr lang="en-US" sz="2200" dirty="0" smtClean="0"/>
              <a:t>: ice </a:t>
            </a:r>
            <a:r>
              <a:rPr lang="en-US" sz="2200" dirty="0"/>
              <a:t>particles dominate</a:t>
            </a:r>
            <a:r>
              <a:rPr lang="en-US" sz="2200" dirty="0" smtClean="0"/>
              <a:t>, layered </a:t>
            </a:r>
            <a:r>
              <a:rPr lang="en-US" sz="2200" dirty="0"/>
              <a:t>clouds </a:t>
            </a:r>
            <a:r>
              <a:rPr lang="en-US" sz="2200" dirty="0" smtClean="0"/>
              <a:t>reaching </a:t>
            </a:r>
            <a:r>
              <a:rPr lang="en-US" sz="2200" dirty="0"/>
              <a:t>7.5 to 10.5 km, and the atmosphere is stable, moist, and warm.  Ice crystals can be </a:t>
            </a:r>
            <a:r>
              <a:rPr lang="en-US" sz="2200" dirty="0" err="1"/>
              <a:t>advected</a:t>
            </a:r>
            <a:r>
              <a:rPr lang="en-US" sz="2200" dirty="0"/>
              <a:t> far downstream to the lee of the barrier in the westerly flow </a:t>
            </a:r>
            <a:r>
              <a:rPr lang="en-US" sz="2200" dirty="0" smtClean="0"/>
              <a:t>aloft.</a:t>
            </a:r>
          </a:p>
          <a:p>
            <a:pPr lvl="1"/>
            <a:r>
              <a:rPr lang="en-US" sz="2200" b="1" i="1" dirty="0" smtClean="0"/>
              <a:t>transitional stage</a:t>
            </a:r>
            <a:r>
              <a:rPr lang="en-US" sz="2200" dirty="0" smtClean="0"/>
              <a:t>: frontal </a:t>
            </a:r>
            <a:r>
              <a:rPr lang="en-US" sz="2200" dirty="0"/>
              <a:t>passage aloft, the beginning of mid-tropospheric cold-air advection, and decreasing atmospheric stability.  Winds become more westerly and orographic enhancement becomes more </a:t>
            </a:r>
            <a:r>
              <a:rPr lang="en-US" sz="2200" dirty="0" smtClean="0"/>
              <a:t>pronounced.</a:t>
            </a:r>
          </a:p>
          <a:p>
            <a:pPr lvl="1"/>
            <a:r>
              <a:rPr lang="en-US" sz="2200" b="1" i="1" dirty="0" smtClean="0"/>
              <a:t>post</a:t>
            </a:r>
            <a:r>
              <a:rPr lang="en-US" sz="2200" b="1" i="1" dirty="0"/>
              <a:t>-frontal</a:t>
            </a:r>
            <a:r>
              <a:rPr lang="en-US" sz="2200" b="1" dirty="0"/>
              <a:t> </a:t>
            </a:r>
            <a:r>
              <a:rPr lang="en-US" sz="2200" b="1" dirty="0" smtClean="0"/>
              <a:t>stage</a:t>
            </a:r>
            <a:r>
              <a:rPr lang="en-US" sz="2200" dirty="0" smtClean="0"/>
              <a:t>: more </a:t>
            </a:r>
            <a:r>
              <a:rPr lang="en-US" sz="2200" dirty="0"/>
              <a:t>convective and unstable, with cloud tops lowering as drier air floods in above approximately 600 </a:t>
            </a:r>
            <a:r>
              <a:rPr lang="en-US" sz="2200" dirty="0" err="1"/>
              <a:t>hPa</a:t>
            </a:r>
            <a:r>
              <a:rPr lang="en-US" sz="2200" dirty="0"/>
              <a:t>.  Orographic enhancement of precipitation and clouds along the western (windward) slopes is </a:t>
            </a:r>
            <a:r>
              <a:rPr lang="en-US" sz="2200" dirty="0" smtClean="0"/>
              <a:t>pronounced, </a:t>
            </a:r>
            <a:r>
              <a:rPr lang="en-US" sz="2200" dirty="0"/>
              <a:t>with substantial drying over the eastern slopes of the Cascades</a:t>
            </a:r>
            <a:r>
              <a:rPr lang="en-US" sz="2200" dirty="0" smtClean="0">
                <a:effectLst/>
              </a:rPr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8192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33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An Example for the Washington</a:t>
            </a:r>
            <a:br>
              <a:rPr lang="en-US" b="1" dirty="0" smtClean="0">
                <a:solidFill>
                  <a:srgbClr val="1F497D"/>
                </a:solidFill>
              </a:rPr>
            </a:br>
            <a:r>
              <a:rPr lang="en-US" b="1" dirty="0" smtClean="0">
                <a:solidFill>
                  <a:srgbClr val="1F497D"/>
                </a:solidFill>
              </a:rPr>
              <a:t>Cascades</a:t>
            </a:r>
            <a:endParaRPr lang="en-US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242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01_v0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18820" t="24545" r="19996" b="34545"/>
          <a:stretch>
            <a:fillRect/>
          </a:stretch>
        </p:blipFill>
        <p:spPr>
          <a:xfrm>
            <a:off x="627729" y="143258"/>
            <a:ext cx="7747210" cy="67021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F02_v01.tiff"/>
          <p:cNvPicPr>
            <a:picLocks noChangeAspect="1"/>
          </p:cNvPicPr>
          <p:nvPr/>
        </p:nvPicPr>
        <p:blipFill>
          <a:blip r:embed="rId2"/>
          <a:srcRect l="17647" t="24545" r="18824" b="33636"/>
          <a:stretch>
            <a:fillRect/>
          </a:stretch>
        </p:blipFill>
        <p:spPr>
          <a:xfrm>
            <a:off x="849560" y="490593"/>
            <a:ext cx="7465312" cy="635937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157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01_v0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32935" t="45455" r="30582" b="33636"/>
          <a:stretch>
            <a:fillRect/>
          </a:stretch>
        </p:blipFill>
        <p:spPr>
          <a:xfrm>
            <a:off x="457200" y="525261"/>
            <a:ext cx="8229600" cy="610233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02_v0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34118" t="46364" r="30588" b="34545"/>
          <a:stretch>
            <a:fillRect/>
          </a:stretch>
        </p:blipFill>
        <p:spPr>
          <a:xfrm>
            <a:off x="341822" y="274638"/>
            <a:ext cx="8693845" cy="6084651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3397</TotalTime>
  <Words>843</Words>
  <Application>Microsoft Macintosh PowerPoint</Application>
  <PresentationFormat>On-screen Show (4:3)</PresentationFormat>
  <Paragraphs>53</Paragraphs>
  <Slides>29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Synoptic Control of Cross-Barrier Precipitation Ratios across the Cascade Mountains </vt:lpstr>
      <vt:lpstr>The Ratio of the Precipitation that Falls on the Windward and Leeward Sides of Terrain Barriers Can Vary Substantially</vt:lpstr>
      <vt:lpstr>Far fewer studies have examined how cross-mountain contrasts are modulated by the synoptic situation and in various portions of a passing cyclone</vt:lpstr>
      <vt:lpstr>Cascade Microphysical Studies</vt:lpstr>
      <vt:lpstr>An Example for the Washington Cascades</vt:lpstr>
      <vt:lpstr>Slide 6</vt:lpstr>
      <vt:lpstr>Slide 7</vt:lpstr>
      <vt:lpstr>Slide 8</vt:lpstr>
      <vt:lpstr>Slide 9</vt:lpstr>
      <vt:lpstr>The Current Study</vt:lpstr>
      <vt:lpstr>Current Study</vt:lpstr>
      <vt:lpstr>Slide 12</vt:lpstr>
      <vt:lpstr>850 hPa (height, red) and temp (blue)</vt:lpstr>
      <vt:lpstr>700 hPa Vertical Motion (blue up, red down)</vt:lpstr>
      <vt:lpstr>700 hPa RH</vt:lpstr>
      <vt:lpstr>Some Examples</vt:lpstr>
      <vt:lpstr>Wetter East</vt:lpstr>
      <vt:lpstr>Slide 18</vt:lpstr>
      <vt:lpstr>Approximately Equal on Both Sides</vt:lpstr>
      <vt:lpstr>Slide 20</vt:lpstr>
      <vt:lpstr>Wetter West:  Two Ways</vt:lpstr>
      <vt:lpstr>Slide 22</vt:lpstr>
      <vt:lpstr>Slide 23</vt:lpstr>
      <vt:lpstr>What do these results tell us about cross mountain precipitation ratios in El Nino and La Nina Years?</vt:lpstr>
      <vt:lpstr>Slide 25</vt:lpstr>
      <vt:lpstr>El Nino versus La Nina Orographic Modulation</vt:lpstr>
      <vt:lpstr>Summary</vt:lpstr>
      <vt:lpstr>Summary</vt:lpstr>
      <vt:lpstr>The End</vt:lpstr>
    </vt:vector>
  </TitlesOfParts>
  <Company>University of Washington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Synoptic Control of Cross-Barrier Precipitation Ratios for the Cascade Mountains </dc:title>
  <dc:creator>Clifford Mass</dc:creator>
  <cp:lastModifiedBy>Clifford Mass</cp:lastModifiedBy>
  <cp:revision>18</cp:revision>
  <dcterms:created xsi:type="dcterms:W3CDTF">2015-05-01T20:31:06Z</dcterms:created>
  <dcterms:modified xsi:type="dcterms:W3CDTF">2015-05-01T20:31:21Z</dcterms:modified>
</cp:coreProperties>
</file>