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56" r:id="rId2"/>
    <p:sldId id="410" r:id="rId3"/>
    <p:sldId id="411" r:id="rId4"/>
    <p:sldId id="280" r:id="rId5"/>
    <p:sldId id="281" r:id="rId6"/>
    <p:sldId id="580" r:id="rId7"/>
    <p:sldId id="581" r:id="rId8"/>
    <p:sldId id="279" r:id="rId9"/>
    <p:sldId id="582" r:id="rId10"/>
    <p:sldId id="355" r:id="rId11"/>
    <p:sldId id="354" r:id="rId12"/>
    <p:sldId id="356" r:id="rId13"/>
    <p:sldId id="583" r:id="rId14"/>
    <p:sldId id="592" r:id="rId15"/>
    <p:sldId id="360" r:id="rId16"/>
    <p:sldId id="286" r:id="rId17"/>
    <p:sldId id="585" r:id="rId18"/>
    <p:sldId id="287" r:id="rId19"/>
    <p:sldId id="593" r:id="rId20"/>
    <p:sldId id="584" r:id="rId21"/>
    <p:sldId id="392" r:id="rId22"/>
    <p:sldId id="393" r:id="rId23"/>
    <p:sldId id="358" r:id="rId24"/>
    <p:sldId id="298" r:id="rId25"/>
    <p:sldId id="361" r:id="rId26"/>
    <p:sldId id="594" r:id="rId27"/>
    <p:sldId id="537" r:id="rId28"/>
    <p:sldId id="363" r:id="rId29"/>
    <p:sldId id="364" r:id="rId30"/>
    <p:sldId id="586" r:id="rId31"/>
    <p:sldId id="299" r:id="rId32"/>
    <p:sldId id="301" r:id="rId33"/>
    <p:sldId id="302" r:id="rId34"/>
    <p:sldId id="576" r:id="rId35"/>
    <p:sldId id="577" r:id="rId36"/>
    <p:sldId id="578" r:id="rId37"/>
    <p:sldId id="579" r:id="rId38"/>
    <p:sldId id="531" r:id="rId39"/>
    <p:sldId id="429" r:id="rId40"/>
    <p:sldId id="595" r:id="rId41"/>
    <p:sldId id="401" r:id="rId42"/>
    <p:sldId id="587" r:id="rId43"/>
    <p:sldId id="416" r:id="rId44"/>
    <p:sldId id="404" r:id="rId45"/>
    <p:sldId id="405" r:id="rId46"/>
    <p:sldId id="406" r:id="rId47"/>
    <p:sldId id="588" r:id="rId48"/>
    <p:sldId id="407" r:id="rId49"/>
    <p:sldId id="412" r:id="rId50"/>
    <p:sldId id="413" r:id="rId51"/>
    <p:sldId id="402" r:id="rId52"/>
    <p:sldId id="403" r:id="rId53"/>
    <p:sldId id="420" r:id="rId54"/>
    <p:sldId id="424" r:id="rId55"/>
    <p:sldId id="415" r:id="rId56"/>
    <p:sldId id="432" r:id="rId57"/>
    <p:sldId id="423" r:id="rId58"/>
    <p:sldId id="589" r:id="rId59"/>
    <p:sldId id="438" r:id="rId60"/>
    <p:sldId id="433" r:id="rId61"/>
    <p:sldId id="590" r:id="rId62"/>
    <p:sldId id="591" r:id="rId63"/>
    <p:sldId id="409" r:id="rId64"/>
    <p:sldId id="290" r:id="rId65"/>
    <p:sldId id="291" r:id="rId66"/>
    <p:sldId id="427" r:id="rId67"/>
    <p:sldId id="428" r:id="rId68"/>
    <p:sldId id="430" r:id="rId69"/>
    <p:sldId id="431" r:id="rId70"/>
    <p:sldId id="437" r:id="rId71"/>
    <p:sldId id="596" r:id="rId72"/>
    <p:sldId id="408" r:id="rId73"/>
    <p:sldId id="434" r:id="rId74"/>
    <p:sldId id="435" r:id="rId75"/>
    <p:sldId id="425" r:id="rId76"/>
    <p:sldId id="441" r:id="rId77"/>
    <p:sldId id="492" r:id="rId78"/>
    <p:sldId id="493" r:id="rId79"/>
    <p:sldId id="444" r:id="rId80"/>
    <p:sldId id="575" r:id="rId81"/>
    <p:sldId id="502" r:id="rId82"/>
    <p:sldId id="511" r:id="rId83"/>
    <p:sldId id="512" r:id="rId84"/>
    <p:sldId id="514" r:id="rId85"/>
    <p:sldId id="515" r:id="rId86"/>
    <p:sldId id="570" r:id="rId87"/>
    <p:sldId id="571" r:id="rId88"/>
    <p:sldId id="566" r:id="rId89"/>
    <p:sldId id="572" r:id="rId90"/>
    <p:sldId id="573" r:id="rId91"/>
    <p:sldId id="574" r:id="rId9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91"/>
    <p:restoredTop sz="94626"/>
  </p:normalViewPr>
  <p:slideViewPr>
    <p:cSldViewPr snapToObjects="1">
      <p:cViewPr varScale="1">
        <p:scale>
          <a:sx n="121" d="100"/>
          <a:sy n="121" d="100"/>
        </p:scale>
        <p:origin x="1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3FFB5BF-B225-904D-848D-3CDCBF8A4E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A194F6A-6FB6-1944-8CAB-4E405FDE05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6474C8-3E91-784A-BF79-EA69FF535D64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D28A5BF3-B047-F443-BEA1-CE71B8B78A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77885C3D-F96B-C845-A148-EB9F53E981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DBB657-4BBC-D84A-BF74-420D44C77E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3D9BD7-C1C7-8748-95CE-B43922EA81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10336-8B29-6C4A-838C-FFC77881268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51D64F-D09B-D94A-8772-56E5D1643012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C10DCA-DCBE-7641-A771-3FDCB6B189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E412DF-9EE4-2342-BAB8-1425E24AC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42821-5BB2-6347-8B08-F2C454D923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5697A-E17B-FF43-A791-A7D65835C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45E3FA0-34B9-B64C-8F23-95B7563B6F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ＭＳ Ｐゴシック" pitchFamily="-10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CEDECD0-F795-FC40-A06B-65123BE31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887DC6E-76AB-494E-A5D4-33A381772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0A96B9A-EB57-F44E-A04E-BB6B2C0E3A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56AC84B-40A4-C94D-B64A-CFA27B617E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EB5C58B-9230-4248-AD14-FA21995D2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14A2949-5AD0-1A44-A32B-E81D922925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C72DA39-A9F2-4B4A-8A3C-E1710E663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BE9D7CE-BF64-D94E-8DAE-70B84BE1AD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7E2B4809-F9DF-6D41-9E24-4F3E18FA5D6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7A8A5531-3629-4A4E-92E9-1244AC8B3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24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054CF45-1B14-7640-BC29-54A2B08B7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D050A57-8CC4-9847-969C-36A7F3F5A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A41A2A28-69D0-E247-92D4-452E77A8A80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33A5E17-949C-044A-99CA-34F69C71A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118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D67CC239-010F-9549-A5BC-466DF19E02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3C1AF349-4984-3548-A7B3-6800A84F2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40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F0EB572-43EC-2F4E-8AD3-60313ED1EA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9274E6D-A243-D447-AA61-2521C073E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969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6FE1FFAC-F657-5F4C-9290-B22B96B39C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48856FE-2532-2A45-AFA2-0BEBD34C7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4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254BB77-8858-FC48-8163-BA41408CD5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A859ECD-6588-294F-BBBD-B2B9F28F0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7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452C013-39F9-CC4D-AEDC-64281FFE7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135BBA5-D227-604F-A087-2B23E5D98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8726952-B361-F841-B8E3-D47EB8311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3E43264-D311-7849-9199-183EB5CF5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3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C07C45E-BEE9-654F-88C8-7B4381C54E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77F0319-7E08-624A-9849-B950B64F2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48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D02C2785-0F3B-F148-8C0A-4D5E63A195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44BEC151-2EED-204C-91C5-11854BACE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5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2FC4AE6C-3FE8-D64A-A257-37EC6613DD1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8B5AEF9E-2B53-AD4E-A099-2C3454DDE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587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AEF34777-4CA6-614E-9BB0-9C8C88480A6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30A4CF84-5956-9C4B-93F0-D7D2FE8DB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53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E68EF1FC-8482-E540-9246-90CBD84DD7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906C64C3-BE96-4B4C-A9BA-B0FD44AAF4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751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>
            <a:extLst>
              <a:ext uri="{FF2B5EF4-FFF2-40B4-BE49-F238E27FC236}">
                <a16:creationId xmlns:a16="http://schemas.microsoft.com/office/drawing/2014/main" id="{1C84FAE6-59E3-9642-8879-889A39EEABF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Rectangle 3">
            <a:extLst>
              <a:ext uri="{FF2B5EF4-FFF2-40B4-BE49-F238E27FC236}">
                <a16:creationId xmlns:a16="http://schemas.microsoft.com/office/drawing/2014/main" id="{F3A5DD68-7FEF-FF40-99CC-3CB40F8E9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775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8F650007-4BAE-4C4D-BDA0-CFECB06EC0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871E2640-B4FD-D24B-8FF2-83950E68A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091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11ACDFD-E09B-2F4C-BE8C-B0CD865A1E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F639666-47C7-6A46-BCA7-A421E3354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53724C9-383B-8A43-9D7B-AC4A350211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CE45710-44F9-324A-9E59-40A180D4A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1F8D033-F260-6744-9A53-60AB1E35FF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7F7E50C-EEF0-B14F-A716-A029C5541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B867909-AD2D-174E-9057-6557F0C63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3144E53-D425-DC46-A49D-959B89E4E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8D09584-9412-EF44-B47F-484F22982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1713F8C-DF49-8245-90C3-386E9D984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2B2D60B-74C8-0B41-ACF1-AFA7FC4158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5AEA8C4-F466-8447-A52D-825D1D235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BC7FED6-9890-ED43-B974-D1B515D74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AA74FE7-938D-6446-86D1-204A26AF8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AEABDE5-EEC3-704F-98BF-D83358B71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643E645-405E-1C4D-B54B-893EF5AE5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4E41DF0-C12E-1841-BE04-B7553488E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2E5CF47-F24E-9A49-9F1E-404CC5CC9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D5F6FD8-1F3C-2747-8C15-90892BC9D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48F04FD-F17C-6647-AB9C-B485E3534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FFFD4DA-228A-8240-B0AE-ED80409AC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1CB4BEC-59A6-A34F-988F-2A95D14C2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B224092-3C7F-4441-B90B-29436F46A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EC4699-DEE4-E14A-B89F-0126B8D36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54A3054-AD7E-2642-92F2-7429B3C3B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A38C8BA-C194-CD46-B556-1DA1FBED6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59CF3FA-B939-9844-B7AC-01BF64595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DD75555-4711-DB48-A6E2-D21297D4C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A9B232C-EDFC-A241-91BA-B321889B6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E014DD7-6A4D-B54B-912E-B32997523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64808EF9-E8D1-F948-A476-7CCB86E769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99F66A14-399C-2540-B887-9AB054028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49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D6794D10-F728-3248-8267-87E0563AC2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7554901C-F947-3242-A601-A16A3A6C5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227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>
            <a:extLst>
              <a:ext uri="{FF2B5EF4-FFF2-40B4-BE49-F238E27FC236}">
                <a16:creationId xmlns:a16="http://schemas.microsoft.com/office/drawing/2014/main" id="{A9B1A8F6-F86E-9145-B289-187562268BD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79B32537-F1F6-6243-AC35-1E167CB9B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41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64A8ABA7-7349-B846-A4DF-8EAB9406515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0456C0D9-43F8-3B43-BA23-0143DF0A0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546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>
            <a:extLst>
              <a:ext uri="{FF2B5EF4-FFF2-40B4-BE49-F238E27FC236}">
                <a16:creationId xmlns:a16="http://schemas.microsoft.com/office/drawing/2014/main" id="{98109AA0-5E2E-6B46-9E54-4DA676E6E72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97F1E118-E3C2-174E-93A6-932AD1D73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1914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>
            <a:extLst>
              <a:ext uri="{FF2B5EF4-FFF2-40B4-BE49-F238E27FC236}">
                <a16:creationId xmlns:a16="http://schemas.microsoft.com/office/drawing/2014/main" id="{BFB9EEB3-67F3-5E44-859C-A6BF0AC521B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0954729D-B690-D64C-8C84-0362D46D6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3264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>
            <a:extLst>
              <a:ext uri="{FF2B5EF4-FFF2-40B4-BE49-F238E27FC236}">
                <a16:creationId xmlns:a16="http://schemas.microsoft.com/office/drawing/2014/main" id="{024F5322-FDE2-5E43-BC63-23498D6190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AFFBB847-9963-4840-AF78-90D2B74E4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0422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6EEB7B68-71A3-3648-8233-4808DED14D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Rectangle 3">
            <a:extLst>
              <a:ext uri="{FF2B5EF4-FFF2-40B4-BE49-F238E27FC236}">
                <a16:creationId xmlns:a16="http://schemas.microsoft.com/office/drawing/2014/main" id="{49C4FEA2-85EE-2A42-8BE2-F05722E73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397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>
            <a:extLst>
              <a:ext uri="{FF2B5EF4-FFF2-40B4-BE49-F238E27FC236}">
                <a16:creationId xmlns:a16="http://schemas.microsoft.com/office/drawing/2014/main" id="{CAAC2846-5271-5C47-88F2-9025AB8056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0C6D1893-393E-F84F-8F18-3B185FEC6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13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B904A60-434E-6143-9539-FE1D7DD31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E703240-2FFD-3641-97C4-FDED8B440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A462E8BE-00FB-2C40-817E-FF8534BABD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99165D4F-3F0B-4D4A-BC12-121DECD66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6591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83794191-32D2-5442-9C14-D99045ABEF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6BB7EF6F-FACF-B14C-96A8-637A9BCF2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302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>
            <a:extLst>
              <a:ext uri="{FF2B5EF4-FFF2-40B4-BE49-F238E27FC236}">
                <a16:creationId xmlns:a16="http://schemas.microsoft.com/office/drawing/2014/main" id="{E442FFF9-88D1-0E4C-BBD1-F02A7CD89CB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07970807-DED4-F145-9FD1-CA94B26C8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8222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2DCA6B62-8631-0B49-9D39-8E4B33D88F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Rectangle 3">
            <a:extLst>
              <a:ext uri="{FF2B5EF4-FFF2-40B4-BE49-F238E27FC236}">
                <a16:creationId xmlns:a16="http://schemas.microsoft.com/office/drawing/2014/main" id="{AD2E7F55-4890-5E49-8E09-C316922A7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598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>
            <a:extLst>
              <a:ext uri="{FF2B5EF4-FFF2-40B4-BE49-F238E27FC236}">
                <a16:creationId xmlns:a16="http://schemas.microsoft.com/office/drawing/2014/main" id="{4E26C12E-73E6-1045-B462-C117BCA473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B7F5C360-0381-D145-9546-33C6C2A2B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82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8D71DBA-C837-6646-BD87-27680904B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2185667-4A42-424F-8549-8F03E85742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25D8976-0FD8-1246-ACE2-299122331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6DF0E78-7E01-D343-8F31-AC0272537E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1FE2F6E-B3CF-A745-BFDF-5E4336F39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3CC27F9-D9A3-AB45-AA99-106CB27723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6610311-6ECE-F84F-96DB-CAC53D397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B8837F6-67AE-0145-8313-5533DAF73A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3FFD-A17D-864E-A371-BEB4AB94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94D0-F1C1-394A-8BB6-77D3C5DD329A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F1EEC-0B04-284E-84A3-F305B7D0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3482-E4B2-2B4B-B80C-D6B8A383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04D5-EBB4-1447-8102-9D9E0E5A7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46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A7FF3-743D-D441-8FCC-7DFEFA82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3B6AC-F484-6444-83A6-05D575428A05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8E00-B916-6445-BD5C-2B4F847A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81AE0-A3F8-9746-860F-46FFA129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1B76F-2467-D04B-8412-B085087C0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7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72BE-5A31-A842-8979-43FFA5D1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A401F-B143-3545-AE5F-E796A94637F1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A7DF-D2F6-B442-AFEE-5F663092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3A6A6-FB01-F541-929B-273A177F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F5C5C-4974-FF43-9D3B-D64F42242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5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8EEA0-5010-3F47-B62B-666B7B39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7E269-E5FF-1D48-961F-124501BC073B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700FE-F698-E549-BE2A-B83B1EE3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8FD1-7B83-6D48-83ED-52CFA276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3BD6-3C23-2341-942B-878244283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86C9F-DFA3-4846-A90F-E7111E60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C777A-29DF-1447-B8A1-A56F737DFDB5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731EE-5B5B-2843-81EF-B6C0FE51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239E-78D4-0649-AEA6-AEC647C0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05C83-AAC2-0141-82D1-D487C752C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42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CECA4B-27DB-8844-88D0-0FB4A139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48B0D7-8C55-1B42-8D42-B67286AD44AB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0353E4-8B42-E24F-B3E5-F59C8964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93B10A-98F2-2F4F-B9D0-1B79F5D3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C02B2-256E-BF49-BE91-651A0F5F9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43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96DACC-EE3A-A54C-BCBC-D10AF9D5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832B7-6F65-424E-B8A0-27F3A10BCB7E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FB4967-25B5-FC45-B571-CDB02E2B1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73CA1F-0F05-1F45-A412-82FED417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99F88-8A61-6940-962F-78D7CE551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1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46844E-D060-8644-A44E-F60E1BFF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CF40A-DEAC-4343-8127-DEC5D2E44517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491D5E-7559-6143-A5C9-BB3E233A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31DC0B-75D1-4642-A49E-8CD9A243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E31CE-D69B-2844-A012-6D94CA01F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0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0399E1-3BF5-DE4D-8B76-94E7EB24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965486-17DF-E148-BF89-F7C912B80E41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B4A352-F552-DA41-904A-32AA5B0D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9A3B19-8A5D-BC46-A51C-7BF21EBC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3C3C2-2C85-DD48-8A2A-E4F334AB4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35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ACC706-340F-CC48-ACBD-327B5489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04CC7-602A-924B-B3E9-CD723A645BD2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2499A7-CA06-D743-95E8-8B87E9DD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0BED0B-141A-D945-B817-FAC48FF5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D7EE8-CE91-9C46-9E5A-233EDAA2F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17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DB1208-807D-E944-85BF-E13DC6DC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A18F7C-7AFB-5B49-9133-52B2CDDE729C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3C1393-71FF-294A-8636-660FB842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E88584-7835-324B-B066-67FEF0B6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107B-7E52-0047-B744-995722A42B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45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83B108-B030-C640-AD56-D4639CD3B8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5E165E0-485E-4D45-B981-5FFA434933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C37BA-CFEC-7041-BE9D-64C785358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E9AEF4E-6BB2-D445-AC5F-A8D49AC2A576}" type="datetime1">
              <a:rPr lang="en-US" altLang="en-US"/>
              <a:pPr/>
              <a:t>3/9/19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074C3-C3E3-4E41-B257-EF0634226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4380-F072-2840-B9E5-9C5403773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A5EB9DB-17F5-634F-92A7-08BAFE9B70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3" charset="-128"/>
          <a:cs typeface="ＭＳ Ｐゴシック" pitchFamily="-10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3" charset="-128"/>
          <a:cs typeface="ＭＳ Ｐゴシック" pitchFamily="-10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4A33893-3BF7-444D-AE3B-4644ED2ED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533400"/>
            <a:ext cx="3581400" cy="3429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Weather of Pacific Northwest Gardens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A07F9307-C5E9-9141-B160-C5326336E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41148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Cliff Mass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University of Washington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March 2019</a:t>
            </a:r>
          </a:p>
        </p:txBody>
      </p:sp>
      <p:pic>
        <p:nvPicPr>
          <p:cNvPr id="15364" name="Picture 4" descr="d_10039">
            <a:extLst>
              <a:ext uri="{FF2B5EF4-FFF2-40B4-BE49-F238E27FC236}">
                <a16:creationId xmlns:a16="http://schemas.microsoft.com/office/drawing/2014/main" id="{99C0332E-5F23-D14D-AF66-B4F8B153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914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6B767D3-3159-3243-845F-181D4038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2819400" cy="4754562"/>
          </a:xfrm>
        </p:spPr>
        <p:txBody>
          <a:bodyPr/>
          <a:lstStyle/>
          <a:p>
            <a:pPr eaLnBrk="1" hangingPunct="1"/>
            <a:r>
              <a:rPr lang="en-US" altLang="en-US" sz="35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Precipitation Contrasts</a:t>
            </a: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7651" name="Content Placeholder 4" descr="Figure2.6.jpg">
            <a:extLst>
              <a:ext uri="{FF2B5EF4-FFF2-40B4-BE49-F238E27FC236}">
                <a16:creationId xmlns:a16="http://schemas.microsoft.com/office/drawing/2014/main" id="{5C6AD298-52BA-6140-A224-17A8DD854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9"/>
          <a:stretch>
            <a:fillRect/>
          </a:stretch>
        </p:blipFill>
        <p:spPr>
          <a:xfrm>
            <a:off x="2895600" y="152400"/>
            <a:ext cx="5683250" cy="5334000"/>
          </a:xfrm>
        </p:spPr>
      </p:pic>
      <p:pic>
        <p:nvPicPr>
          <p:cNvPr id="27652" name="Picture 5" descr="Figure2.6.jpg">
            <a:extLst>
              <a:ext uri="{FF2B5EF4-FFF2-40B4-BE49-F238E27FC236}">
                <a16:creationId xmlns:a16="http://schemas.microsoft.com/office/drawing/2014/main" id="{1BF623D4-F33B-0940-9483-78AAE691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5"/>
          <a:stretch>
            <a:fillRect/>
          </a:stretch>
        </p:blipFill>
        <p:spPr bwMode="auto">
          <a:xfrm>
            <a:off x="2438400" y="5486400"/>
            <a:ext cx="63246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A08D8AFB-FE18-1841-A1FE-0AE64EC9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Sequim:  Haven for Retirees</a:t>
            </a:r>
          </a:p>
        </p:txBody>
      </p:sp>
      <p:pic>
        <p:nvPicPr>
          <p:cNvPr id="29699" name="Content Placeholder 3" descr="Figure10.2.jpg">
            <a:extLst>
              <a:ext uri="{FF2B5EF4-FFF2-40B4-BE49-F238E27FC236}">
                <a16:creationId xmlns:a16="http://schemas.microsoft.com/office/drawing/2014/main" id="{08817350-1791-E647-BEB2-4165832D4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0" r="-9500"/>
          <a:stretch>
            <a:fillRect/>
          </a:stretch>
        </p:blipFill>
        <p:spPr>
          <a:xfrm>
            <a:off x="-228600" y="1417638"/>
            <a:ext cx="6427788" cy="3535362"/>
          </a:xfrm>
        </p:spPr>
      </p:pic>
      <p:pic>
        <p:nvPicPr>
          <p:cNvPr id="29700" name="Picture 4" descr="Figure10.1a.jpg">
            <a:extLst>
              <a:ext uri="{FF2B5EF4-FFF2-40B4-BE49-F238E27FC236}">
                <a16:creationId xmlns:a16="http://schemas.microsoft.com/office/drawing/2014/main" id="{92A1DDA3-06E9-164D-902E-CA028D35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676400"/>
            <a:ext cx="351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Figure10.1b.jpg">
            <a:extLst>
              <a:ext uri="{FF2B5EF4-FFF2-40B4-BE49-F238E27FC236}">
                <a16:creationId xmlns:a16="http://schemas.microsoft.com/office/drawing/2014/main" id="{7BCC572F-F63A-F340-9416-B7F302C5D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78300"/>
            <a:ext cx="38481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88927038-E175-1E45-B0FC-31AF948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Annual Precipitation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83FA1489-6380-E443-A944-9BF6877F2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Sequim:  15.97 inches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Los Angeles:  14.89 inches</a:t>
            </a:r>
          </a:p>
        </p:txBody>
      </p:sp>
      <p:pic>
        <p:nvPicPr>
          <p:cNvPr id="31748" name="Picture 3" descr="2479664-On_our_way_to_Downtown_LA-Los_Angeles.jpg">
            <a:extLst>
              <a:ext uri="{FF2B5EF4-FFF2-40B4-BE49-F238E27FC236}">
                <a16:creationId xmlns:a16="http://schemas.microsoft.com/office/drawing/2014/main" id="{598E9D06-C01A-A442-BCF9-1B7BC92E0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1654-C846-3142-A671-33D6D7C1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1C075CE-20F4-9448-9230-029E08C55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050" y="578488"/>
            <a:ext cx="8089900" cy="6004874"/>
          </a:xfrm>
        </p:spPr>
      </p:pic>
    </p:spTree>
    <p:extLst>
      <p:ext uri="{BB962C8B-B14F-4D97-AF65-F5344CB8AC3E}">
        <p14:creationId xmlns:p14="http://schemas.microsoft.com/office/powerpoint/2010/main" val="223635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F628-B85F-AE4F-B0E8-D42065D4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DB7F417-6061-B74E-B702-83C0AD44A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04" y="670718"/>
            <a:ext cx="8873991" cy="5516563"/>
          </a:xfrm>
        </p:spPr>
      </p:pic>
    </p:spTree>
    <p:extLst>
      <p:ext uri="{BB962C8B-B14F-4D97-AF65-F5344CB8AC3E}">
        <p14:creationId xmlns:p14="http://schemas.microsoft.com/office/powerpoint/2010/main" val="1984439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53707F47-9489-4E40-82AF-8C4C25D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Puget Sound area really isn’t that wet—partially because we are often in the </a:t>
            </a:r>
            <a:r>
              <a:rPr lang="en-US" altLang="en-US" sz="4000" b="1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rainshadow</a:t>
            </a:r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of the Olympics</a:t>
            </a:r>
          </a:p>
        </p:txBody>
      </p:sp>
      <p:pic>
        <p:nvPicPr>
          <p:cNvPr id="33795" name="Content Placeholder 3" descr="Table2.jpg">
            <a:extLst>
              <a:ext uri="{FF2B5EF4-FFF2-40B4-BE49-F238E27FC236}">
                <a16:creationId xmlns:a16="http://schemas.microsoft.com/office/drawing/2014/main" id="{EE3C5D96-6DF3-474C-9A62-2D2B721B6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1" b="-8551"/>
          <a:stretch>
            <a:fillRect/>
          </a:stretch>
        </p:blipFill>
        <p:spPr>
          <a:xfrm>
            <a:off x="457200" y="1981200"/>
            <a:ext cx="8229600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Monthlyprecip.jpg">
            <a:extLst>
              <a:ext uri="{FF2B5EF4-FFF2-40B4-BE49-F238E27FC236}">
                <a16:creationId xmlns:a16="http://schemas.microsoft.com/office/drawing/2014/main" id="{A9409E31-F660-2545-B3B9-F20167ACE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011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B50A2973-9168-0B4F-864B-A8519504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28600"/>
            <a:ext cx="8725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</a:rPr>
              <a:t>The Northwest Has a </a:t>
            </a:r>
            <a:r>
              <a:rPr lang="en-US" altLang="en-US" sz="3600" b="1" u="sng" dirty="0">
                <a:solidFill>
                  <a:schemeClr val="tx2"/>
                </a:solidFill>
                <a:latin typeface="Calibri" panose="020F0502020204030204" pitchFamily="34" charset="0"/>
              </a:rPr>
              <a:t>Mediterranean Climate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B21C5C96-757D-A74F-AC5B-39ED4115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00425"/>
            <a:ext cx="243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Growing Season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718B8EBC-C53A-B04F-A24A-BF9347DD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08350"/>
            <a:ext cx="152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Moss Season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2860624B-9434-4746-8C10-A20E43A0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08350"/>
            <a:ext cx="12684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Moss Season</a:t>
            </a:r>
          </a:p>
          <a:p>
            <a:pPr eaLnBrk="1" hangingPunct="1"/>
            <a:endParaRPr lang="en-US" alt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5E91-3C81-4145-A73B-BC33C6F4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are our summers so dry?</a:t>
            </a:r>
          </a:p>
        </p:txBody>
      </p:sp>
    </p:spTree>
    <p:extLst>
      <p:ext uri="{BB962C8B-B14F-4D97-AF65-F5344CB8AC3E}">
        <p14:creationId xmlns:p14="http://schemas.microsoft.com/office/powerpoint/2010/main" val="397493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umulonimbus.jpg                                               001CE8BF&#10;Cliff Disk                     BB5EA40C:">
            <a:extLst>
              <a:ext uri="{FF2B5EF4-FFF2-40B4-BE49-F238E27FC236}">
                <a16:creationId xmlns:a16="http://schemas.microsoft.com/office/drawing/2014/main" id="{BB50E385-0633-534C-9C4F-04A6BD62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3513"/>
            <a:ext cx="2743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>
            <a:extLst>
              <a:ext uri="{FF2B5EF4-FFF2-40B4-BE49-F238E27FC236}">
                <a16:creationId xmlns:a16="http://schemas.microsoft.com/office/drawing/2014/main" id="{6CA6E85D-8065-4A44-AEF1-D02F16362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9841"/>
            <a:ext cx="4876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The Northwest Gets Fewer Thunderstorms Than Almost  Anywhere in the U.S.</a:t>
            </a:r>
          </a:p>
        </p:txBody>
      </p:sp>
      <p:pic>
        <p:nvPicPr>
          <p:cNvPr id="37892" name="Picture 3" descr="FIG10_002.JPG">
            <a:extLst>
              <a:ext uri="{FF2B5EF4-FFF2-40B4-BE49-F238E27FC236}">
                <a16:creationId xmlns:a16="http://schemas.microsoft.com/office/drawing/2014/main" id="{0275AA33-4614-9447-BD04-28F6EE86B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9599" r="900" b="8400"/>
          <a:stretch>
            <a:fillRect/>
          </a:stretch>
        </p:blipFill>
        <p:spPr bwMode="auto">
          <a:xfrm>
            <a:off x="1524000" y="2057400"/>
            <a:ext cx="69342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6208-ADB7-0948-8C26-61897459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Why?  High Pressure and a Cool Pacific</a:t>
            </a:r>
          </a:p>
        </p:txBody>
      </p:sp>
      <p:pic>
        <p:nvPicPr>
          <p:cNvPr id="5" name="Content Placeholder 4" descr="A body of water next to the ocean&#10;&#10;Description automatically generated">
            <a:extLst>
              <a:ext uri="{FF2B5EF4-FFF2-40B4-BE49-F238E27FC236}">
                <a16:creationId xmlns:a16="http://schemas.microsoft.com/office/drawing/2014/main" id="{D5097E62-F78F-F949-A0AE-14D093289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2590800"/>
            <a:ext cx="3503689" cy="2120900"/>
          </a:xfr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16DC376-18E4-9C4A-9E81-6E2CB27A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89" y="2057400"/>
            <a:ext cx="3415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A8AB4919-420C-C343-8C98-BC47506B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weather influencing Puget Sound and western interior gardens</a:t>
            </a:r>
          </a:p>
        </p:txBody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C73A5956-1296-534C-9CFD-46383C85C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90800"/>
            <a:ext cx="83820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Temperature:</a:t>
            </a:r>
            <a:r>
              <a:rPr lang="en-US" altLang="en-US" dirty="0">
                <a:ea typeface="ＭＳ Ｐゴシック" panose="020B0600070205080204" pitchFamily="34" charset="-128"/>
              </a:rPr>
              <a:t>  mild year round.  Rarely below 25F or above 90F.  </a:t>
            </a:r>
            <a:r>
              <a:rPr lang="en-US" altLang="en-US" u="sng" dirty="0">
                <a:ea typeface="ＭＳ Ｐゴシック" panose="020B0600070205080204" pitchFamily="34" charset="-128"/>
              </a:rPr>
              <a:t>Allows a wide range of plant species in our gardens.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Precipitation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:  moderate annual rainfall in the lowlands (35-45 in) . Big annual variations---wet winter, but dry summer.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Substantial local variations of both temperature and precipitation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5CD0-4FB4-0B4D-88DF-844D42B9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Very Strange Situation With Sport’s Facilities</a:t>
            </a:r>
          </a:p>
        </p:txBody>
      </p:sp>
    </p:spTree>
    <p:extLst>
      <p:ext uri="{BB962C8B-B14F-4D97-AF65-F5344CB8AC3E}">
        <p14:creationId xmlns:p14="http://schemas.microsoft.com/office/powerpoint/2010/main" val="18469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id="{BCC63BC8-4A42-FF4A-8309-EBF586464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8" y="5562600"/>
            <a:ext cx="5376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Safeco Field: 100 million dollar roof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BD735-C5A1-D547-B3AF-FAE304678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98" y="990600"/>
            <a:ext cx="6248666" cy="42597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86690244_6a8123d485">
            <a:extLst>
              <a:ext uri="{FF2B5EF4-FFF2-40B4-BE49-F238E27FC236}">
                <a16:creationId xmlns:a16="http://schemas.microsoft.com/office/drawing/2014/main" id="{2CB28DE1-49E9-864B-8B14-7883864F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5DBF305A-C186-F74E-AACB-E0110843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518" y="5957888"/>
            <a:ext cx="4937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/>
              <a:t>CenturyLink Field:  No Roof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C1E0-577A-4649-8E4B-D32D326B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tx2"/>
                </a:solidFill>
              </a:rPr>
              <a:t>Storms of the Pacific Northwest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r>
              <a:rPr lang="en-US" altLang="en-US" sz="4000" b="1" dirty="0">
                <a:solidFill>
                  <a:schemeClr val="tx2"/>
                </a:solidFill>
              </a:rPr>
              <a:t>and their impact of plants</a:t>
            </a:r>
          </a:p>
        </p:txBody>
      </p:sp>
    </p:spTree>
    <p:extLst>
      <p:ext uri="{BB962C8B-B14F-4D97-AF65-F5344CB8AC3E}">
        <p14:creationId xmlns:p14="http://schemas.microsoft.com/office/powerpoint/2010/main" val="2865015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25724DF5-F003-6043-8E95-B097F3C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0"/>
            <a:ext cx="54864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FAC38146-71BD-C34F-8529-45180D57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03863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Inauguration Day Storm January 20, 1993</a:t>
            </a:r>
          </a:p>
        </p:txBody>
      </p:sp>
      <p:sp>
        <p:nvSpPr>
          <p:cNvPr id="49156" name="TextBox 3">
            <a:extLst>
              <a:ext uri="{FF2B5EF4-FFF2-40B4-BE49-F238E27FC236}">
                <a16:creationId xmlns:a16="http://schemas.microsoft.com/office/drawing/2014/main" id="{A38BB0B9-150A-B540-9E28-E1E5AD715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2209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hlink"/>
                </a:solidFill>
              </a:rPr>
              <a:t>Our powerful windstorms are generally associated with strong low pressure systems, called </a:t>
            </a:r>
            <a:r>
              <a:rPr lang="en-US" altLang="en-US" sz="2800" b="1" u="sng" dirty="0">
                <a:solidFill>
                  <a:schemeClr val="hlink"/>
                </a:solidFill>
              </a:rPr>
              <a:t>midlatitude</a:t>
            </a:r>
          </a:p>
          <a:p>
            <a:r>
              <a:rPr lang="en-US" altLang="en-US" sz="2800" b="1" u="sng" dirty="0">
                <a:solidFill>
                  <a:schemeClr val="hlink"/>
                </a:solidFill>
              </a:rPr>
              <a:t>cyclones</a:t>
            </a:r>
            <a:endParaRPr lang="en-US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952358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lp.18.0000.gif">
            <a:extLst>
              <a:ext uri="{FF2B5EF4-FFF2-40B4-BE49-F238E27FC236}">
                <a16:creationId xmlns:a16="http://schemas.microsoft.com/office/drawing/2014/main" id="{8948491D-311D-A443-AC80-DEE756BBF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601" r="4800" b="10800"/>
          <a:stretch>
            <a:fillRect/>
          </a:stretch>
        </p:blipFill>
        <p:spPr bwMode="auto">
          <a:xfrm>
            <a:off x="990600" y="1143000"/>
            <a:ext cx="7239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62D3E0FE-8064-6042-AC4D-6E046633B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38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Chanukah Eve Storm:  18-h forecast for 10 PM December 14, 2006</a:t>
            </a:r>
            <a:endParaRPr lang="en-US" altLang="en-US" sz="2400"/>
          </a:p>
        </p:txBody>
      </p:sp>
      <p:sp>
        <p:nvSpPr>
          <p:cNvPr id="51204" name="TextBox 3">
            <a:extLst>
              <a:ext uri="{FF2B5EF4-FFF2-40B4-BE49-F238E27FC236}">
                <a16:creationId xmlns:a16="http://schemas.microsoft.com/office/drawing/2014/main" id="{5CEB26F4-08F9-C74A-AB92-387192174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2438400"/>
            <a:ext cx="312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268562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C6E2-5AAE-2C4A-8102-416A0411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Winter Windstorms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CC5E7-4E68-0D49-B40A-EA43D64F5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3-6 a winter influence Puget Sound</a:t>
            </a:r>
          </a:p>
          <a:p>
            <a:r>
              <a:rPr lang="en-US" dirty="0"/>
              <a:t>Winds typically gust to 35-50 mph</a:t>
            </a:r>
          </a:p>
          <a:p>
            <a:r>
              <a:rPr lang="en-US" dirty="0"/>
              <a:t>Every year typically one to 50-65 mph</a:t>
            </a:r>
          </a:p>
          <a:p>
            <a:r>
              <a:rPr lang="en-US" dirty="0"/>
              <a:t>Every ten years get to 65-75 mph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49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>
            <a:extLst>
              <a:ext uri="{FF2B5EF4-FFF2-40B4-BE49-F238E27FC236}">
                <a16:creationId xmlns:a16="http://schemas.microsoft.com/office/drawing/2014/main" id="{5B88672D-8C06-BE4D-8066-166863D4B38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</a:rPr>
              <a:t>Trees—storm force multiplier</a:t>
            </a:r>
            <a:endParaRPr lang="en-US" altLang="en-US" dirty="0">
              <a:solidFill>
                <a:srgbClr val="008000"/>
              </a:solidFill>
            </a:endParaRPr>
          </a:p>
        </p:txBody>
      </p:sp>
      <p:pic>
        <p:nvPicPr>
          <p:cNvPr id="418819" name="Content Placeholder 3" descr="Figure5.1N.jpg">
            <a:extLst>
              <a:ext uri="{FF2B5EF4-FFF2-40B4-BE49-F238E27FC236}">
                <a16:creationId xmlns:a16="http://schemas.microsoft.com/office/drawing/2014/main" id="{7B6BEE85-54AC-4042-BEEA-C7825EA710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17638"/>
            <a:ext cx="5518150" cy="4741862"/>
          </a:xfrm>
        </p:spPr>
      </p:pic>
    </p:spTree>
    <p:extLst>
      <p:ext uri="{BB962C8B-B14F-4D97-AF65-F5344CB8AC3E}">
        <p14:creationId xmlns:p14="http://schemas.microsoft.com/office/powerpoint/2010/main" val="3315743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Figure5.17.jpg">
            <a:extLst>
              <a:ext uri="{FF2B5EF4-FFF2-40B4-BE49-F238E27FC236}">
                <a16:creationId xmlns:a16="http://schemas.microsoft.com/office/drawing/2014/main" id="{A3C775DF-8A54-B044-9274-AE58CCD6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34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83D2A06C-7D02-494C-A2CB-3206AF45A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1012"/>
            <a:ext cx="5936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hlink"/>
                </a:solidFill>
              </a:rPr>
              <a:t>Mercer Island, December 15, 2006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13200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3">
            <a:extLst>
              <a:ext uri="{FF2B5EF4-FFF2-40B4-BE49-F238E27FC236}">
                <a16:creationId xmlns:a16="http://schemas.microsoft.com/office/drawing/2014/main" id="{88541F61-4EB1-9C4F-BC8F-3EE1A76A0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3124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hlink"/>
                </a:solidFill>
              </a:rPr>
              <a:t>The made worse by heavy precipitation before the storm</a:t>
            </a:r>
            <a:endParaRPr lang="en-US" altLang="en-US" sz="3200" dirty="0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E594DCFB-382B-064B-8C02-B0C5A43C2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791200"/>
            <a:ext cx="3144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Photo Courtesy of Wolf Read</a:t>
            </a:r>
          </a:p>
        </p:txBody>
      </p:sp>
      <p:pic>
        <p:nvPicPr>
          <p:cNvPr id="53254" name="Picture 6" descr="Dec2006AveryParkCVOf26Dec2006">
            <a:extLst>
              <a:ext uri="{FF2B5EF4-FFF2-40B4-BE49-F238E27FC236}">
                <a16:creationId xmlns:a16="http://schemas.microsoft.com/office/drawing/2014/main" id="{8C6B6F20-4A80-6C41-8B9B-2043CE13B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381000" y="838200"/>
            <a:ext cx="5410200" cy="4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2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14FCFC6F-A3F6-9048-BFCE-217B4FE9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mild?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5F17-5EC3-6243-A5BE-A8602611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Windstorm Damage to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A785-A631-3149-BFF9-E5CE640B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Significant damage generally starts with gusts to 40 mph</a:t>
            </a:r>
          </a:p>
          <a:p>
            <a:r>
              <a:rPr lang="en-US" dirty="0"/>
              <a:t>More damage early in the season, with untested branches and leaves</a:t>
            </a:r>
          </a:p>
          <a:p>
            <a:r>
              <a:rPr lang="en-US" dirty="0"/>
              <a:t>Wet soil contributes to failure of tree roots.</a:t>
            </a:r>
          </a:p>
        </p:txBody>
      </p:sp>
      <p:pic>
        <p:nvPicPr>
          <p:cNvPr id="5" name="Picture 4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5219334C-33DB-8E4A-B49D-4EEA49681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7" b="9241"/>
          <a:stretch/>
        </p:blipFill>
        <p:spPr>
          <a:xfrm>
            <a:off x="2667000" y="4112711"/>
            <a:ext cx="3962400" cy="24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0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CC07EE6-6214-EB4C-AF25-84106AC6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15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CF207784-CDAD-4144-84E7-668F6BA1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hlink"/>
                </a:solidFill>
              </a:rPr>
              <a:t>The Most Extreme Northwest Windstorm:  The Columbus Day Windstorm of 12 October 1962</a:t>
            </a:r>
            <a:endParaRPr lang="en-US" altLang="en-US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58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CF5967D4-82C7-8746-ACA9-11519185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5" t="574" r="1414" b="25262"/>
          <a:stretch>
            <a:fillRect/>
          </a:stretch>
        </p:blipFill>
        <p:spPr bwMode="auto">
          <a:xfrm>
            <a:off x="3913271" y="177006"/>
            <a:ext cx="37973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FC8FB7CE-EC58-964C-A6C6-AF977FE8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74" y="381000"/>
            <a:ext cx="2438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hlink"/>
                </a:solidFill>
              </a:rPr>
              <a:t>Max Winds (mph)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hlink"/>
                </a:solidFill>
              </a:rPr>
              <a:t>Columbus Day Storm 1962</a:t>
            </a:r>
          </a:p>
          <a:p>
            <a:pPr>
              <a:spcBef>
                <a:spcPct val="50000"/>
              </a:spcBef>
            </a:pPr>
            <a:endParaRPr lang="en-US" altLang="en-US" sz="3600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hlink"/>
                </a:solidFill>
              </a:rPr>
              <a:t>Graphic courtesy of Wolf Read</a:t>
            </a:r>
            <a:endParaRPr lang="en-US" altLang="en-US" sz="3600" dirty="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43D6DF88-B831-4D4D-816B-410C1F19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75" y="4176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635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>
            <a:extLst>
              <a:ext uri="{FF2B5EF4-FFF2-40B4-BE49-F238E27FC236}">
                <a16:creationId xmlns:a16="http://schemas.microsoft.com/office/drawing/2014/main" id="{32962918-A639-F34E-BDEB-3AB77A8B9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hlink"/>
                </a:solidFill>
              </a:rPr>
              <a:t>Columbus Day 1962:  At Cape Blanco there were 150 mph with gusts to 179! </a:t>
            </a:r>
            <a:endParaRPr lang="en-US" altLang="en-US">
              <a:solidFill>
                <a:schemeClr val="hlink"/>
              </a:solidFill>
            </a:endParaRPr>
          </a:p>
        </p:txBody>
      </p:sp>
      <p:pic>
        <p:nvPicPr>
          <p:cNvPr id="58372" name="Picture 4" descr="CapeBlanco_005">
            <a:extLst>
              <a:ext uri="{FF2B5EF4-FFF2-40B4-BE49-F238E27FC236}">
                <a16:creationId xmlns:a16="http://schemas.microsoft.com/office/drawing/2014/main" id="{0AF51613-4937-AA4E-8ABC-B30F6194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04963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CA878EA8-3E45-174C-867C-7110DA57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005263"/>
            <a:ext cx="2027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hlink"/>
                </a:solidFill>
              </a:rPr>
              <a:t>Cape Blanco,</a:t>
            </a:r>
          </a:p>
          <a:p>
            <a:r>
              <a:rPr lang="en-US" altLang="en-US">
                <a:solidFill>
                  <a:schemeClr val="hlink"/>
                </a:solidFill>
              </a:rPr>
              <a:t>Photo courtesy of </a:t>
            </a:r>
          </a:p>
          <a:p>
            <a:r>
              <a:rPr lang="en-US" altLang="en-US">
                <a:solidFill>
                  <a:schemeClr val="hlink"/>
                </a:solidFill>
              </a:rPr>
              <a:t>Bureau of Land </a:t>
            </a:r>
          </a:p>
          <a:p>
            <a:r>
              <a:rPr lang="en-US" altLang="en-US">
                <a:solidFill>
                  <a:schemeClr val="hlink"/>
                </a:solidFill>
              </a:rPr>
              <a:t>Management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808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>
            <a:extLst>
              <a:ext uri="{FF2B5EF4-FFF2-40B4-BE49-F238E27FC236}">
                <a16:creationId xmlns:a16="http://schemas.microsoft.com/office/drawing/2014/main" id="{C14B0F8E-502C-0144-8065-0E9DF41EF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81000"/>
            <a:ext cx="8153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 dirty="0">
                <a:solidFill>
                  <a:schemeClr val="hlink"/>
                </a:solidFill>
                <a:latin typeface="Times" pitchFamily="2" charset="0"/>
              </a:rPr>
              <a:t>The most costly extreme weather of the Northwest is </a:t>
            </a:r>
            <a:r>
              <a:rPr lang="en-US" altLang="en-US" sz="4400" dirty="0">
                <a:solidFill>
                  <a:schemeClr val="tx2"/>
                </a:solidFill>
                <a:latin typeface="Times" pitchFamily="2" charset="0"/>
              </a:rPr>
              <a:t>Flooding</a:t>
            </a:r>
          </a:p>
        </p:txBody>
      </p:sp>
      <p:pic>
        <p:nvPicPr>
          <p:cNvPr id="3" name="Picture 2" descr="A sign on the side of the water&#10;&#10;Description automatically generated">
            <a:extLst>
              <a:ext uri="{FF2B5EF4-FFF2-40B4-BE49-F238E27FC236}">
                <a16:creationId xmlns:a16="http://schemas.microsoft.com/office/drawing/2014/main" id="{5A3014D9-55DD-E84F-8069-C7CA2EC1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61983"/>
            <a:ext cx="5334000" cy="39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6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Box 1">
            <a:extLst>
              <a:ext uri="{FF2B5EF4-FFF2-40B4-BE49-F238E27FC236}">
                <a16:creationId xmlns:a16="http://schemas.microsoft.com/office/drawing/2014/main" id="{399A08CB-E190-E444-A34C-F1AB90215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>
                <a:solidFill>
                  <a:schemeClr val="accent1"/>
                </a:solidFill>
                <a:latin typeface="Times" pitchFamily="2" charset="0"/>
              </a:rPr>
              <a:t> </a:t>
            </a:r>
            <a:endParaRPr lang="en-US" altLang="en-US" sz="2400">
              <a:latin typeface="Times" pitchFamily="2" charset="0"/>
            </a:endParaRPr>
          </a:p>
        </p:txBody>
      </p:sp>
      <p:pic>
        <p:nvPicPr>
          <p:cNvPr id="234499" name="Picture 2" descr="Billiondollar.jpg">
            <a:extLst>
              <a:ext uri="{FF2B5EF4-FFF2-40B4-BE49-F238E27FC236}">
                <a16:creationId xmlns:a16="http://schemas.microsoft.com/office/drawing/2014/main" id="{3766629B-E998-6242-9777-DACE30CA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/>
          <a:stretch>
            <a:fillRect/>
          </a:stretch>
        </p:blipFill>
        <p:spPr bwMode="auto">
          <a:xfrm>
            <a:off x="685800" y="685800"/>
            <a:ext cx="79248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82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2FC9-7282-0740-A1AD-1612CB2A6C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hlink"/>
                </a:solidFill>
              </a:rPr>
              <a:t>Most are associated with atmospheric rivers, a.k.a. the </a:t>
            </a:r>
            <a:r>
              <a:rPr lang="en-US" altLang="en-US" sz="4000" b="1" dirty="0">
                <a:solidFill>
                  <a:schemeClr val="bg2"/>
                </a:solidFill>
              </a:rPr>
              <a:t> </a:t>
            </a:r>
            <a:r>
              <a:rPr lang="en-US" altLang="en-US" sz="4000" b="1" dirty="0">
                <a:solidFill>
                  <a:srgbClr val="CCCC00"/>
                </a:solidFill>
              </a:rPr>
              <a:t>“Pineapple Express</a:t>
            </a:r>
            <a:r>
              <a:rPr lang="en-US" altLang="en-US" b="1" dirty="0">
                <a:solidFill>
                  <a:srgbClr val="CCCC00"/>
                </a:solidFill>
              </a:rPr>
              <a:t>”</a:t>
            </a:r>
          </a:p>
        </p:txBody>
      </p:sp>
      <p:sp>
        <p:nvSpPr>
          <p:cNvPr id="236547" name="Content Placeholder 2">
            <a:extLst>
              <a:ext uri="{FF2B5EF4-FFF2-40B4-BE49-F238E27FC236}">
                <a16:creationId xmlns:a16="http://schemas.microsoft.com/office/drawing/2014/main" id="{8345D847-2A0C-AA46-8324-C327F6615C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368" y="1371600"/>
            <a:ext cx="7772400" cy="4114800"/>
          </a:xfrm>
        </p:spPr>
        <p:txBody>
          <a:bodyPr/>
          <a:lstStyle/>
          <a:p>
            <a:pPr defTabSz="914400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6462"/>
                </a:solidFill>
              </a:rPr>
              <a:t>    </a:t>
            </a:r>
            <a:r>
              <a:rPr lang="en-US" altLang="en-US" sz="2400" dirty="0">
                <a:solidFill>
                  <a:schemeClr val="hlink"/>
                </a:solidFill>
              </a:rPr>
              <a:t>A relatively narrow current of warm, moist air from the subtropics…often starting near or just north of Hawaii.</a:t>
            </a:r>
          </a:p>
        </p:txBody>
      </p:sp>
      <p:pic>
        <p:nvPicPr>
          <p:cNvPr id="236548" name="Picture 4" descr="AtmosphericRivers6.jpg">
            <a:extLst>
              <a:ext uri="{FF2B5EF4-FFF2-40B4-BE49-F238E27FC236}">
                <a16:creationId xmlns:a16="http://schemas.microsoft.com/office/drawing/2014/main" id="{6AA3786E-FF98-1D45-A0A4-94DEB352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533400" y="2209800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9" name="TextBox 4">
            <a:extLst>
              <a:ext uri="{FF2B5EF4-FFF2-40B4-BE49-F238E27FC236}">
                <a16:creationId xmlns:a16="http://schemas.microsoft.com/office/drawing/2014/main" id="{E53A0326-E215-0342-A893-C398C06B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048000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 dirty="0">
                <a:solidFill>
                  <a:schemeClr val="hlink"/>
                </a:solidFill>
                <a:latin typeface="Times" pitchFamily="2" charset="0"/>
              </a:rPr>
              <a:t>atmospheric rivers</a:t>
            </a:r>
            <a:endParaRPr lang="en-US" altLang="en-US" sz="2000" dirty="0">
              <a:solidFill>
                <a:schemeClr val="hlink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84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>
            <a:extLst>
              <a:ext uri="{FF2B5EF4-FFF2-40B4-BE49-F238E27FC236}">
                <a16:creationId xmlns:a16="http://schemas.microsoft.com/office/drawing/2014/main" id="{0EB9E0F0-C625-D64C-A31E-72B21E9D89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hlink"/>
                </a:solidFill>
              </a:rPr>
              <a:t>A Devastating Pineapple Express Occurred on  </a:t>
            </a:r>
            <a:br>
              <a:rPr lang="en-US" altLang="en-US" sz="3600" dirty="0">
                <a:solidFill>
                  <a:schemeClr val="hlink"/>
                </a:solidFill>
              </a:rPr>
            </a:br>
            <a:r>
              <a:rPr lang="en-US" altLang="en-US" sz="3600" dirty="0">
                <a:solidFill>
                  <a:schemeClr val="hlink"/>
                </a:solidFill>
              </a:rPr>
              <a:t>November 6-7, 2006</a:t>
            </a:r>
            <a:endParaRPr lang="en-US" altLang="en-US" sz="3200" dirty="0">
              <a:solidFill>
                <a:srgbClr val="005A58"/>
              </a:solidFill>
            </a:endParaRPr>
          </a:p>
        </p:txBody>
      </p:sp>
      <p:pic>
        <p:nvPicPr>
          <p:cNvPr id="238595" name="Content Placeholder 3" descr="i1520-0493-136-11-4398-f03.jpg">
            <a:extLst>
              <a:ext uri="{FF2B5EF4-FFF2-40B4-BE49-F238E27FC236}">
                <a16:creationId xmlns:a16="http://schemas.microsoft.com/office/drawing/2014/main" id="{B375C796-796C-B542-BBB6-2BD4EC9196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47800"/>
            <a:ext cx="4983163" cy="5029200"/>
          </a:xfrm>
        </p:spPr>
      </p:pic>
    </p:spTree>
    <p:extLst>
      <p:ext uri="{BB962C8B-B14F-4D97-AF65-F5344CB8AC3E}">
        <p14:creationId xmlns:p14="http://schemas.microsoft.com/office/powerpoint/2010/main" val="1128452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4" descr="i1520-0493-136-11-4398-f07.jpg">
            <a:extLst>
              <a:ext uri="{FF2B5EF4-FFF2-40B4-BE49-F238E27FC236}">
                <a16:creationId xmlns:a16="http://schemas.microsoft.com/office/drawing/2014/main" id="{89827571-3F01-FB4F-BD68-226167FBA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47040" b="48857"/>
          <a:stretch>
            <a:fillRect/>
          </a:stretch>
        </p:blipFill>
        <p:spPr bwMode="auto">
          <a:xfrm>
            <a:off x="1905000" y="381000"/>
            <a:ext cx="578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Rectangle 3">
            <a:extLst>
              <a:ext uri="{FF2B5EF4-FFF2-40B4-BE49-F238E27FC236}">
                <a16:creationId xmlns:a16="http://schemas.microsoft.com/office/drawing/2014/main" id="{0CC52C22-C601-5C44-AF28-120789CC8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solidFill>
                  <a:schemeClr val="hlink"/>
                </a:solidFill>
                <a:latin typeface="Times" pitchFamily="2" charset="0"/>
              </a:rPr>
              <a:t>Dark Green: about 20 inches</a:t>
            </a:r>
          </a:p>
        </p:txBody>
      </p:sp>
      <p:sp>
        <p:nvSpPr>
          <p:cNvPr id="407556" name="Rectangle 4">
            <a:extLst>
              <a:ext uri="{FF2B5EF4-FFF2-40B4-BE49-F238E27FC236}">
                <a16:creationId xmlns:a16="http://schemas.microsoft.com/office/drawing/2014/main" id="{43FB1F70-87E8-9143-BF10-2721BFB3D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752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/>
              <a:t>November 6-9, </a:t>
            </a:r>
          </a:p>
          <a:p>
            <a:pPr algn="ctr"/>
            <a:r>
              <a:rPr lang="en-US" altLang="en-US" sz="2800"/>
              <a:t>2006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490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3C94-809D-824B-A323-AC93E6FE4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hlink"/>
                </a:solidFill>
              </a:rPr>
              <a:t>Mount Rainier National Park</a:t>
            </a:r>
            <a:br>
              <a:rPr lang="en-US" altLang="en-US" sz="3600">
                <a:solidFill>
                  <a:schemeClr val="hlink"/>
                </a:solidFill>
              </a:rPr>
            </a:br>
            <a:r>
              <a:rPr lang="en-US" altLang="en-US" sz="3600">
                <a:solidFill>
                  <a:schemeClr val="hlink"/>
                </a:solidFill>
              </a:rPr>
              <a:t>18 inches in 36 hr (Nov 8, 2006)</a:t>
            </a:r>
          </a:p>
        </p:txBody>
      </p:sp>
      <p:pic>
        <p:nvPicPr>
          <p:cNvPr id="240643" name="Content Placeholder 3" descr="Figure3.13a.jpg">
            <a:extLst>
              <a:ext uri="{FF2B5EF4-FFF2-40B4-BE49-F238E27FC236}">
                <a16:creationId xmlns:a16="http://schemas.microsoft.com/office/drawing/2014/main" id="{95B99127-B778-D146-A5F7-FC3261779D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7" r="-6787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00764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33CCF574-DB2A-7F42-9148-1425206D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04FD73C-9304-C14D-B6F6-3DB97A180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8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During the winter the mountains block the cold air from the interior.</a:t>
            </a:r>
          </a:p>
        </p:txBody>
      </p:sp>
      <p:sp>
        <p:nvSpPr>
          <p:cNvPr id="21508" name="TextBox 3">
            <a:extLst>
              <a:ext uri="{FF2B5EF4-FFF2-40B4-BE49-F238E27FC236}">
                <a16:creationId xmlns:a16="http://schemas.microsoft.com/office/drawing/2014/main" id="{25560D4C-30B5-0245-B81A-57DE5A7C7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51038"/>
            <a:ext cx="747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Calibri" panose="020F0502020204030204" pitchFamily="34" charset="0"/>
              </a:rPr>
              <a:t>Cold</a:t>
            </a:r>
            <a:endParaRPr lang="en-US" altLang="en-US" sz="1800" b="1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Calibri" panose="020F0502020204030204" pitchFamily="34" charset="0"/>
              </a:rPr>
              <a:t>Air</a:t>
            </a:r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E09534-D154-CE46-8269-29462F99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/>
              <a:t>Sustained Heavy Rain Can Lead to Landslides of Unconsolidated Glacial Materials</a:t>
            </a:r>
          </a:p>
        </p:txBody>
      </p:sp>
      <p:pic>
        <p:nvPicPr>
          <p:cNvPr id="7" name="Content Placeholder 6" descr="A rocky mountain&#10;&#10;Description automatically generated">
            <a:extLst>
              <a:ext uri="{FF2B5EF4-FFF2-40B4-BE49-F238E27FC236}">
                <a16:creationId xmlns:a16="http://schemas.microsoft.com/office/drawing/2014/main" id="{3036E14F-DD54-1B48-87F3-7341ADEDE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590800"/>
            <a:ext cx="6949440" cy="36576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DE82F-B998-3444-8BB1-9476DA533E3C}"/>
              </a:ext>
            </a:extLst>
          </p:cNvPr>
          <p:cNvSpPr txBox="1"/>
          <p:nvPr/>
        </p:nvSpPr>
        <p:spPr>
          <a:xfrm>
            <a:off x="4466190" y="64008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Oso</a:t>
            </a:r>
          </a:p>
        </p:txBody>
      </p:sp>
    </p:spTree>
    <p:extLst>
      <p:ext uri="{BB962C8B-B14F-4D97-AF65-F5344CB8AC3E}">
        <p14:creationId xmlns:p14="http://schemas.microsoft.com/office/powerpoint/2010/main" val="253995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>
            <a:extLst>
              <a:ext uri="{FF2B5EF4-FFF2-40B4-BE49-F238E27FC236}">
                <a16:creationId xmlns:a16="http://schemas.microsoft.com/office/drawing/2014/main" id="{58BD460D-0A6B-1F45-9894-7ED0489E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Microclimates 101</a:t>
            </a:r>
          </a:p>
        </p:txBody>
      </p:sp>
      <p:sp>
        <p:nvSpPr>
          <p:cNvPr id="44035" name="Rectangle 1027">
            <a:extLst>
              <a:ext uri="{FF2B5EF4-FFF2-40B4-BE49-F238E27FC236}">
                <a16:creationId xmlns:a16="http://schemas.microsoft.com/office/drawing/2014/main" id="{B91FE43C-125F-4B42-AFDF-5793F7A1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6" name="Picture 1028" descr="A-Maloof-Garden-4-23-05-262-500W">
            <a:extLst>
              <a:ext uri="{FF2B5EF4-FFF2-40B4-BE49-F238E27FC236}">
                <a16:creationId xmlns:a16="http://schemas.microsoft.com/office/drawing/2014/main" id="{7A62F2DD-4650-FF4B-B566-1B7C4F1E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38850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338D-683E-D743-B061-491705C4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b="1" dirty="0"/>
              <a:t>Microclimate</a:t>
            </a:r>
            <a:r>
              <a:rPr lang="en-US" dirty="0"/>
              <a:t>:  the climate of a small area </a:t>
            </a:r>
          </a:p>
        </p:txBody>
      </p:sp>
    </p:spTree>
    <p:extLst>
      <p:ext uri="{BB962C8B-B14F-4D97-AF65-F5344CB8AC3E}">
        <p14:creationId xmlns:p14="http://schemas.microsoft.com/office/powerpoint/2010/main" val="19685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DC407740-5F13-AB45-B1D4-0B41A549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Microclimates are controlled by…</a:t>
            </a:r>
          </a:p>
        </p:txBody>
      </p:sp>
      <p:sp>
        <p:nvSpPr>
          <p:cNvPr id="46083" name="Rectangle 1027">
            <a:extLst>
              <a:ext uri="{FF2B5EF4-FFF2-40B4-BE49-F238E27FC236}">
                <a16:creationId xmlns:a16="http://schemas.microsoft.com/office/drawing/2014/main" id="{5F8A4940-3A10-F641-BAE4-1A08FA63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458200" cy="4906962"/>
          </a:xfrm>
        </p:spPr>
        <p:txBody>
          <a:bodyPr/>
          <a:lstStyle/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elevation,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topography,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proximity to water,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vegetation type,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soil type,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soil moisture,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nearby buildings,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slopes in relation to the sun,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>
                <a:ea typeface="ＭＳ Ｐゴシック" panose="020B0600070205080204" pitchFamily="34" charset="-128"/>
              </a:rPr>
              <a:t>how reflective the surface is,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 dirty="0">
                <a:ea typeface="ＭＳ Ｐゴシック" panose="020B0600070205080204" pitchFamily="34" charset="-128"/>
              </a:rPr>
              <a:t>… and more</a:t>
            </a:r>
            <a:endParaRPr lang="en-US" altLang="en-US" sz="23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F68F30C1-31E2-F04A-B5A6-F80365C0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Microclimate 101</a:t>
            </a:r>
          </a:p>
        </p:txBody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0A5A6375-775E-BB4A-BFFD-F01259EA5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Areas near water  tend to be warm during the winter and cool in summer compared to inland areas.</a:t>
            </a:r>
          </a:p>
        </p:txBody>
      </p:sp>
      <p:pic>
        <p:nvPicPr>
          <p:cNvPr id="48132" name="Picture 1028" descr="WSDOT Ferry crossing Puget Sound with snow-capped Olympics in the west-Horz">
            <a:extLst>
              <a:ext uri="{FF2B5EF4-FFF2-40B4-BE49-F238E27FC236}">
                <a16:creationId xmlns:a16="http://schemas.microsoft.com/office/drawing/2014/main" id="{F5FBF406-33EC-9144-83D9-AF717D11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0"/>
          <a:stretch>
            <a:fillRect/>
          </a:stretch>
        </p:blipFill>
        <p:spPr bwMode="auto">
          <a:xfrm>
            <a:off x="2057400" y="3239728"/>
            <a:ext cx="6248400" cy="31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44433E8B-04D4-994D-9AFC-DAF3DA14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Temperatures are generally cooler in low spots on cold, cloud-free nights</a:t>
            </a:r>
            <a:r>
              <a:rPr lang="en-US" altLang="en-US" sz="4000" dirty="0">
                <a:ea typeface="ＭＳ Ｐゴシック" panose="020B0600070205080204" pitchFamily="34" charset="-128"/>
              </a:rPr>
              <a:t>.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Rectangle 1027">
            <a:extLst>
              <a:ext uri="{FF2B5EF4-FFF2-40B4-BE49-F238E27FC236}">
                <a16:creationId xmlns:a16="http://schemas.microsoft.com/office/drawing/2014/main" id="{1B5CC527-3BF8-0445-A8AF-3B2ACE52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2" name="Picture 1028" descr="drains">
            <a:extLst>
              <a:ext uri="{FF2B5EF4-FFF2-40B4-BE49-F238E27FC236}">
                <a16:creationId xmlns:a16="http://schemas.microsoft.com/office/drawing/2014/main" id="{9A65C4DC-A649-3C40-85DD-CC41C317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0E64157A-EE23-0549-A7DE-1411BF79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Bottom of Vegetated Slopes Are Often Much Cooler During Summer Days-as evaporation from plants causes cooling</a:t>
            </a:r>
          </a:p>
        </p:txBody>
      </p:sp>
      <p:pic>
        <p:nvPicPr>
          <p:cNvPr id="55299" name="Picture 1028" descr="forestedslope">
            <a:extLst>
              <a:ext uri="{FF2B5EF4-FFF2-40B4-BE49-F238E27FC236}">
                <a16:creationId xmlns:a16="http://schemas.microsoft.com/office/drawing/2014/main" id="{21E64400-7683-3E41-9F08-BCAB200B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B3A80-FDC3-A34E-AB7F-559DA2BC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6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Temperatures at the level of your face can be very different than just above or at the ground</a:t>
            </a:r>
          </a:p>
        </p:txBody>
      </p:sp>
    </p:spTree>
    <p:extLst>
      <p:ext uri="{BB962C8B-B14F-4D97-AF65-F5344CB8AC3E}">
        <p14:creationId xmlns:p14="http://schemas.microsoft.com/office/powerpoint/2010/main" val="124207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7F4B5A4-CAC2-AE49-9E11-6FC695E1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Air can be much colder near the ground on clear nights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1EA9192-4DB1-E643-B4B4-FE645740A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80" name="Picture 4" descr="Radiation3">
            <a:extLst>
              <a:ext uri="{FF2B5EF4-FFF2-40B4-BE49-F238E27FC236}">
                <a16:creationId xmlns:a16="http://schemas.microsoft.com/office/drawing/2014/main" id="{A8973C3A-F71E-5949-8BBF-C6B1CE49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3342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4C0B5F5-56B7-954A-A9BD-6DFE4EEB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Cold, Clear Nights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04F97FA-FB0A-FD41-85F1-5BCCD6260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Temperatures can be 1-5F less at the ground than at 5-6 feet!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Areas under trees or carports cool off more slowly.  Why? </a:t>
            </a:r>
          </a:p>
        </p:txBody>
      </p:sp>
      <p:pic>
        <p:nvPicPr>
          <p:cNvPr id="52228" name="Picture 4" descr="Radiation3">
            <a:extLst>
              <a:ext uri="{FF2B5EF4-FFF2-40B4-BE49-F238E27FC236}">
                <a16:creationId xmlns:a16="http://schemas.microsoft.com/office/drawing/2014/main" id="{F1FB9CF4-6EB6-3249-96F2-B1BDFF3C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390525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E15FADC1-D888-B649-AC7A-CC8A0A2B4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352800"/>
            <a:ext cx="39052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2230" name="Line 6">
            <a:extLst>
              <a:ext uri="{FF2B5EF4-FFF2-40B4-BE49-F238E27FC236}">
                <a16:creationId xmlns:a16="http://schemas.microsoft.com/office/drawing/2014/main" id="{68AE800A-3B59-8640-8197-58FEB1DB0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581400"/>
            <a:ext cx="0" cy="10668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Line 8">
            <a:extLst>
              <a:ext uri="{FF2B5EF4-FFF2-40B4-BE49-F238E27FC236}">
                <a16:creationId xmlns:a16="http://schemas.microsoft.com/office/drawing/2014/main" id="{33D01C76-3187-894F-A543-63EAC910C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0" cy="10668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Text Box 9">
            <a:extLst>
              <a:ext uri="{FF2B5EF4-FFF2-40B4-BE49-F238E27FC236}">
                <a16:creationId xmlns:a16="http://schemas.microsoft.com/office/drawing/2014/main" id="{39537864-8C49-FF4F-A91D-08AD46ED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52888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/>
              <a:t>Some of the infrared radiation is absorbed and reradiated back to the surface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Cliff Mass\Desktop\2.3sink_warm.jpg">
            <a:extLst>
              <a:ext uri="{FF2B5EF4-FFF2-40B4-BE49-F238E27FC236}">
                <a16:creationId xmlns:a16="http://schemas.microsoft.com/office/drawing/2014/main" id="{7B06CF70-C6C2-CA47-887F-43F05E25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737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BF22A22F-848C-F142-8116-477020B3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609600"/>
            <a:ext cx="7239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</a:rPr>
              <a:t>Cold Air from the Continental Interior Has a Hard Time Reaching Western Washington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2CD2B87-4EC3-4F49-B169-433FF0EC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DED603-AC3D-7F47-8671-D4B2BCE32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743227-D625-C74E-A767-78E6B3F2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6628921" cy="3860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BFFF5A0D-6DBE-ED45-ACAE-4987CAD5192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600" y="1752600"/>
            <a:ext cx="2057400" cy="4343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Cold, Clear Winter Night</a:t>
            </a:r>
          </a:p>
        </p:txBody>
      </p:sp>
      <p:sp>
        <p:nvSpPr>
          <p:cNvPr id="66563" name="Subtitle 2">
            <a:extLst>
              <a:ext uri="{FF2B5EF4-FFF2-40B4-BE49-F238E27FC236}">
                <a16:creationId xmlns:a16="http://schemas.microsoft.com/office/drawing/2014/main" id="{641E27A7-EBCD-1446-A24E-5015280EE4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6564" name="Picture 4" descr="Templocal.jpg">
            <a:extLst>
              <a:ext uri="{FF2B5EF4-FFF2-40B4-BE49-F238E27FC236}">
                <a16:creationId xmlns:a16="http://schemas.microsoft.com/office/drawing/2014/main" id="{9EE9431F-CE77-F244-BA3B-B42048236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62452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6BED8F1B-F1AA-6E40-85D4-56ADA05BE3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458200" cy="7921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Warm, Summer Day:  The opposite</a:t>
            </a:r>
          </a:p>
        </p:txBody>
      </p:sp>
      <p:pic>
        <p:nvPicPr>
          <p:cNvPr id="68611" name="Content Placeholder 3" descr="11.12new.jpg">
            <a:extLst>
              <a:ext uri="{FF2B5EF4-FFF2-40B4-BE49-F238E27FC236}">
                <a16:creationId xmlns:a16="http://schemas.microsoft.com/office/drawing/2014/main" id="{7147B251-DB1E-DB4D-AC16-F4453D2BCD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92163"/>
            <a:ext cx="5440363" cy="563562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8E22241-8AE5-0941-B394-E5C4BD4E3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35769"/>
            <a:ext cx="7010400" cy="914400"/>
          </a:xfrm>
          <a:noFill/>
        </p:spPr>
        <p:txBody>
          <a:bodyPr lIns="90487" tIns="44450" rIns="90487" bIns="44450"/>
          <a:lstStyle/>
          <a:p>
            <a:pPr marL="285750" indent="-285750" defTabSz="914400"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South-facing slopes are usually much warmer than north-facing slopes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05636017-D1E7-D24C-8571-1500670B3E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968500"/>
            <a:ext cx="6388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9D744856-BBC4-E347-A006-3B61399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00425"/>
            <a:ext cx="803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North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09E66D4B-08D2-6848-92EF-99CF22C45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3324225"/>
            <a:ext cx="803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South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15038203-3E5F-9F49-97E2-981E799B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4802188"/>
            <a:ext cx="1838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Less direct rays,</a:t>
            </a:r>
          </a:p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thus cooler </a:t>
            </a:r>
          </a:p>
          <a:p>
            <a:endParaRPr lang="en-US" altLang="en-US" sz="1800" b="1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171AD6D8-75D6-904C-9BA0-DC799F94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5000625"/>
            <a:ext cx="1508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South facing</a:t>
            </a:r>
          </a:p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slope</a:t>
            </a:r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E662D8E4-6F93-A04A-8550-205E5F924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2400" y="4724400"/>
            <a:ext cx="63500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>
            <a:extLst>
              <a:ext uri="{FF2B5EF4-FFF2-40B4-BE49-F238E27FC236}">
                <a16:creationId xmlns:a16="http://schemas.microsoft.com/office/drawing/2014/main" id="{7207BB46-4B9A-5E49-9062-50F77CD9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200400"/>
            <a:ext cx="2514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39" name="AutoShape 5">
            <a:extLst>
              <a:ext uri="{FF2B5EF4-FFF2-40B4-BE49-F238E27FC236}">
                <a16:creationId xmlns:a16="http://schemas.microsoft.com/office/drawing/2014/main" id="{C826180F-2DFB-D044-804B-FBF18CDD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667000"/>
            <a:ext cx="2514600" cy="533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0" name="Line 6">
            <a:extLst>
              <a:ext uri="{FF2B5EF4-FFF2-40B4-BE49-F238E27FC236}">
                <a16:creationId xmlns:a16="http://schemas.microsoft.com/office/drawing/2014/main" id="{603BEBAC-9A38-7C47-83CB-D3BDBEF44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5486400"/>
            <a:ext cx="4876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Text Box 7">
            <a:extLst>
              <a:ext uri="{FF2B5EF4-FFF2-40B4-BE49-F238E27FC236}">
                <a16:creationId xmlns:a16="http://schemas.microsoft.com/office/drawing/2014/main" id="{D741B2D8-37F6-9A46-8FE3-C47F1071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60488"/>
            <a:ext cx="81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South</a:t>
            </a:r>
          </a:p>
        </p:txBody>
      </p:sp>
      <p:sp>
        <p:nvSpPr>
          <p:cNvPr id="65542" name="Line 8">
            <a:extLst>
              <a:ext uri="{FF2B5EF4-FFF2-40B4-BE49-F238E27FC236}">
                <a16:creationId xmlns:a16="http://schemas.microsoft.com/office/drawing/2014/main" id="{302DD43F-8748-3C46-9191-DE080E7271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03588" y="15240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AutoShape 10">
            <a:extLst>
              <a:ext uri="{FF2B5EF4-FFF2-40B4-BE49-F238E27FC236}">
                <a16:creationId xmlns:a16="http://schemas.microsoft.com/office/drawing/2014/main" id="{A5BA6618-350F-4F4C-96A7-4DA8A434D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3962400"/>
            <a:ext cx="1223962" cy="1524000"/>
          </a:xfrm>
          <a:prstGeom prst="flowChartCollate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4" name="AutoShape 11">
            <a:extLst>
              <a:ext uri="{FF2B5EF4-FFF2-40B4-BE49-F238E27FC236}">
                <a16:creationId xmlns:a16="http://schemas.microsoft.com/office/drawing/2014/main" id="{A528E520-D3AB-4944-88B0-DC8F558E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5" name="Line 12">
            <a:extLst>
              <a:ext uri="{FF2B5EF4-FFF2-40B4-BE49-F238E27FC236}">
                <a16:creationId xmlns:a16="http://schemas.microsoft.com/office/drawing/2014/main" id="{4E65D6CA-9147-6045-B74F-FABB1F1AD9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962400"/>
            <a:ext cx="1752600" cy="838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Line 14">
            <a:extLst>
              <a:ext uri="{FF2B5EF4-FFF2-40B4-BE49-F238E27FC236}">
                <a16:creationId xmlns:a16="http://schemas.microsoft.com/office/drawing/2014/main" id="{D3795B0F-FC4C-5C4B-8490-21BFB64F0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24200"/>
            <a:ext cx="1852613" cy="990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Line 15">
            <a:extLst>
              <a:ext uri="{FF2B5EF4-FFF2-40B4-BE49-F238E27FC236}">
                <a16:creationId xmlns:a16="http://schemas.microsoft.com/office/drawing/2014/main" id="{35A5A33F-C1E6-CD46-A857-521B62665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628900"/>
            <a:ext cx="4267200" cy="11811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6">
            <a:extLst>
              <a:ext uri="{FF2B5EF4-FFF2-40B4-BE49-F238E27FC236}">
                <a16:creationId xmlns:a16="http://schemas.microsoft.com/office/drawing/2014/main" id="{9DCF5C63-7A97-1149-A1F0-4142411370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495800"/>
            <a:ext cx="1524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Text Box 17">
            <a:extLst>
              <a:ext uri="{FF2B5EF4-FFF2-40B4-BE49-F238E27FC236}">
                <a16:creationId xmlns:a16="http://schemas.microsoft.com/office/drawing/2014/main" id="{1A8B8AB7-803A-724F-BFDC-CC0FC968A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843463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Infrared</a:t>
            </a:r>
          </a:p>
          <a:p>
            <a:pPr eaLnBrk="1" hangingPunct="1"/>
            <a:r>
              <a:rPr lang="en-US" altLang="en-US" sz="1800"/>
              <a:t>radiation</a:t>
            </a:r>
          </a:p>
        </p:txBody>
      </p:sp>
      <p:sp>
        <p:nvSpPr>
          <p:cNvPr id="65550" name="Text Box 18">
            <a:extLst>
              <a:ext uri="{FF2B5EF4-FFF2-40B4-BE49-F238E27FC236}">
                <a16:creationId xmlns:a16="http://schemas.microsoft.com/office/drawing/2014/main" id="{73C8AF1E-1CEB-D845-8641-5A9CE905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360613"/>
            <a:ext cx="2649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Solar Radiation</a:t>
            </a:r>
          </a:p>
        </p:txBody>
      </p:sp>
      <p:sp>
        <p:nvSpPr>
          <p:cNvPr id="65551" name="Text Box 19">
            <a:extLst>
              <a:ext uri="{FF2B5EF4-FFF2-40B4-BE49-F238E27FC236}">
                <a16:creationId xmlns:a16="http://schemas.microsoft.com/office/drawing/2014/main" id="{96152CC3-0FAD-9E4E-B15D-FEFC686A0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7" y="465519"/>
            <a:ext cx="739266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chemeClr val="tx2"/>
                </a:solidFill>
              </a:rPr>
              <a:t>Warm microclimate on south sides of buildings</a:t>
            </a:r>
            <a:endParaRPr lang="en-US" altLang="en-US" sz="1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521092D-52A9-1640-B49C-4CE54980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Soil Temperatures: The Inside Story</a:t>
            </a:r>
          </a:p>
        </p:txBody>
      </p:sp>
      <p:pic>
        <p:nvPicPr>
          <p:cNvPr id="70659" name="Picture 4" descr="soiltemp">
            <a:extLst>
              <a:ext uri="{FF2B5EF4-FFF2-40B4-BE49-F238E27FC236}">
                <a16:creationId xmlns:a16="http://schemas.microsoft.com/office/drawing/2014/main" id="{7B598187-CE1A-CB41-A4A2-D6B1A51B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00200"/>
            <a:ext cx="67691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22D3EFDD-6249-7B4F-BB1B-6D4B5CFB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5641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Soil Temperature Changes with Depth</a:t>
            </a:r>
          </a:p>
        </p:txBody>
      </p:sp>
      <p:sp>
        <p:nvSpPr>
          <p:cNvPr id="72708" name="Text Box 6">
            <a:extLst>
              <a:ext uri="{FF2B5EF4-FFF2-40B4-BE49-F238E27FC236}">
                <a16:creationId xmlns:a16="http://schemas.microsoft.com/office/drawing/2014/main" id="{59944BCF-A8FE-7A4A-A1F6-765FC27F4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6096000"/>
            <a:ext cx="6553200" cy="427038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Inch deep (solid), 6 inches deep (dotted), 1 ft deep (dashed)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4472D10-F926-F048-8EE6-B10EC399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9" y="940317"/>
            <a:ext cx="7467600" cy="515568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Fig3_300">
            <a:extLst>
              <a:ext uri="{FF2B5EF4-FFF2-40B4-BE49-F238E27FC236}">
                <a16:creationId xmlns:a16="http://schemas.microsoft.com/office/drawing/2014/main" id="{15FE1A42-6CE4-B147-A40E-2D79A8500D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/>
          <a:stretch/>
        </p:blipFill>
        <p:spPr>
          <a:xfrm>
            <a:off x="228600" y="1086853"/>
            <a:ext cx="8001000" cy="5694947"/>
          </a:xfrm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EC56B95E-FE64-9E4E-A1CB-5AAAA1B4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58" y="364958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900" b="1" dirty="0">
                <a:solidFill>
                  <a:schemeClr val="tx2"/>
                </a:solidFill>
                <a:latin typeface="Times" pitchFamily="2" charset="0"/>
              </a:rPr>
              <a:t>The influence of mulches: summer</a:t>
            </a:r>
            <a:endParaRPr lang="en-US" altLang="en-US" b="1" dirty="0">
              <a:solidFill>
                <a:schemeClr val="tx2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6A8B-7514-A444-B8DC-2BD72C57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Mulches can protect during winter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AE860-F036-084B-AA0B-6C9E28F04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461" y="1405606"/>
            <a:ext cx="4023078" cy="4525963"/>
          </a:xfrm>
        </p:spPr>
      </p:pic>
    </p:spTree>
    <p:extLst>
      <p:ext uri="{BB962C8B-B14F-4D97-AF65-F5344CB8AC3E}">
        <p14:creationId xmlns:p14="http://schemas.microsoft.com/office/powerpoint/2010/main" val="2640757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8F2D841D-6AE2-7C48-9F39-07EA02E9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Mulches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933EA02-B7B9-4945-BCF1-94A35C7B3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41362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 several inches of mulch can really help to protect sensitive plants from a cold wave.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Just as good as mulch…a several-inch snowfall!</a:t>
            </a:r>
          </a:p>
        </p:txBody>
      </p:sp>
      <p:pic>
        <p:nvPicPr>
          <p:cNvPr id="3" name="Picture 2" descr="A person riding on top of a snow covered forest&#10;&#10;Description automatically generated">
            <a:extLst>
              <a:ext uri="{FF2B5EF4-FFF2-40B4-BE49-F238E27FC236}">
                <a16:creationId xmlns:a16="http://schemas.microsoft.com/office/drawing/2014/main" id="{6293BED2-44AD-0E4B-9773-C4028FC2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810000"/>
            <a:ext cx="3937000" cy="2349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2828-D36C-BE43-BE76-31CA52CB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Last Sunday Was a Perfect Example</a:t>
            </a:r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D3B587E-11B2-4B48-80FA-16F523FA6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0"/>
            <a:ext cx="8229600" cy="3312414"/>
          </a:xfrm>
        </p:spPr>
      </p:pic>
    </p:spTree>
    <p:extLst>
      <p:ext uri="{BB962C8B-B14F-4D97-AF65-F5344CB8AC3E}">
        <p14:creationId xmlns:p14="http://schemas.microsoft.com/office/powerpoint/2010/main" val="871204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1C2174E-0173-E34C-AAB3-C8A6970A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Germination Temperatures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9B879117-BE18-E447-9E9E-D02311BAE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If the soil is too cold, germination can be delayed or fail.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My vegetable seeds planted during some Aprils never germinated for that reason.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Need to check the soil temps.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Minimum temps for: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Cucumber, pepper, eggplant 60F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Carrot, beet, parsley 40F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Bean, tomato, corn 50F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6A68-CD65-4047-A880-FC5A3A31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Good Place to Get Soil Temperatures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8A936BF-0FC5-5943-9BF9-FF160E42B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86000"/>
            <a:ext cx="8229600" cy="36230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3FFAD-1CA0-F049-A891-B9947C858F67}"/>
              </a:ext>
            </a:extLst>
          </p:cNvPr>
          <p:cNvSpPr txBox="1"/>
          <p:nvPr/>
        </p:nvSpPr>
        <p:spPr>
          <a:xfrm>
            <a:off x="2895600" y="1520587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weather.wsu.edu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1743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7E62-AB4B-AB48-B369-894D6C6D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B13242A-7816-4C41-9AE0-4A62AD79F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198214"/>
            <a:ext cx="8534400" cy="2458007"/>
          </a:xfrm>
        </p:spPr>
      </p:pic>
    </p:spTree>
    <p:extLst>
      <p:ext uri="{BB962C8B-B14F-4D97-AF65-F5344CB8AC3E}">
        <p14:creationId xmlns:p14="http://schemas.microsoft.com/office/powerpoint/2010/main" val="3555643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BD73C9F-8D2F-6B4F-85BD-7E58EFFC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Northwest has a wide collection of local weather features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>
            <a:extLst>
              <a:ext uri="{FF2B5EF4-FFF2-40B4-BE49-F238E27FC236}">
                <a16:creationId xmlns:a16="http://schemas.microsoft.com/office/drawing/2014/main" id="{28834C61-8B55-3C43-A80A-0508B96488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914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3" name="Document" r:id="rId4" imgW="8559800" imgH="8166100" progId="Word.Document.8">
                  <p:embed/>
                </p:oleObj>
              </mc:Choice>
              <mc:Fallback>
                <p:oleObj name="Document" r:id="rId4" imgW="8559800" imgH="8166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914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Text Box 3">
            <a:extLst>
              <a:ext uri="{FF2B5EF4-FFF2-40B4-BE49-F238E27FC236}">
                <a16:creationId xmlns:a16="http://schemas.microsoft.com/office/drawing/2014/main" id="{83C1588A-905B-C54D-9B41-0E4DB09BD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8763"/>
            <a:ext cx="477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</a:rPr>
              <a:t>Puget Sound Convergence Zone</a:t>
            </a: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77828" name="Line 5">
            <a:extLst>
              <a:ext uri="{FF2B5EF4-FFF2-40B4-BE49-F238E27FC236}">
                <a16:creationId xmlns:a16="http://schemas.microsoft.com/office/drawing/2014/main" id="{EDC4A1DB-7DB5-1646-96A1-8AA2B3677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6">
            <a:extLst>
              <a:ext uri="{FF2B5EF4-FFF2-40B4-BE49-F238E27FC236}">
                <a16:creationId xmlns:a16="http://schemas.microsoft.com/office/drawing/2014/main" id="{2875F01A-913D-804E-A144-AD5E36DE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7">
            <a:extLst>
              <a:ext uri="{FF2B5EF4-FFF2-40B4-BE49-F238E27FC236}">
                <a16:creationId xmlns:a16="http://schemas.microsoft.com/office/drawing/2014/main" id="{C4948707-023F-B245-919D-C8511A5711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8">
            <a:extLst>
              <a:ext uri="{FF2B5EF4-FFF2-40B4-BE49-F238E27FC236}">
                <a16:creationId xmlns:a16="http://schemas.microsoft.com/office/drawing/2014/main" id="{3E7D46ED-9AF2-9644-BBC2-FD5A75BA3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>
            <a:extLst>
              <a:ext uri="{FF2B5EF4-FFF2-40B4-BE49-F238E27FC236}">
                <a16:creationId xmlns:a16="http://schemas.microsoft.com/office/drawing/2014/main" id="{C4FD24DA-7701-8140-BED7-AEB2B48220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685800"/>
          <a:ext cx="6553200" cy="580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6" name="Document" r:id="rId4" imgW="9499600" imgH="8420100" progId="Word.Document.8">
                  <p:embed/>
                </p:oleObj>
              </mc:Choice>
              <mc:Fallback>
                <p:oleObj name="Document" r:id="rId4" imgW="9499600" imgH="8420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85800"/>
                        <a:ext cx="6553200" cy="580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D9D27CF-D059-4349-B59F-77C53AAF2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7306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Source of Plant-Killing Cold: The Fraser River Gap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84B3995-8FDF-FF4B-91FB-F97460709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1924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9B9E20D0-533C-A54D-A46A-35C8DA96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A9DBBFE-2B13-8140-BC42-AD99399A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F64A7AA-7A22-CD41-BE6D-BD30AB771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8" name="Picture 4" descr="fraser">
            <a:extLst>
              <a:ext uri="{FF2B5EF4-FFF2-40B4-BE49-F238E27FC236}">
                <a16:creationId xmlns:a16="http://schemas.microsoft.com/office/drawing/2014/main" id="{0DA3F572-2423-A843-A2F7-6218CB549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13"/>
            <a:ext cx="82169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08E9275-3941-9E4B-AC93-59CDF9B8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59BCDF5-5EE2-DC4F-94CB-686E68DE7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417638"/>
            <a:ext cx="8229600" cy="4525962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2" name="Picture 4" descr="7">
            <a:extLst>
              <a:ext uri="{FF2B5EF4-FFF2-40B4-BE49-F238E27FC236}">
                <a16:creationId xmlns:a16="http://schemas.microsoft.com/office/drawing/2014/main" id="{69EC7646-530D-DF44-90EC-B5B741E5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762000"/>
            <a:ext cx="467995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38225D2-5EEB-5A40-A23A-C36B15D5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2895600" cy="58515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December 29, 1990</a:t>
            </a:r>
          </a:p>
        </p:txBody>
      </p:sp>
      <p:pic>
        <p:nvPicPr>
          <p:cNvPr id="84995" name="Picture 4" descr="Figure7">
            <a:extLst>
              <a:ext uri="{FF2B5EF4-FFF2-40B4-BE49-F238E27FC236}">
                <a16:creationId xmlns:a16="http://schemas.microsoft.com/office/drawing/2014/main" id="{1843F524-A1DD-454F-9343-4F14BF97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638"/>
            <a:ext cx="4926013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4DF9-585C-ED40-8058-62BB828F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EF7A44D-4C2A-9248-99C3-E651DD312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51"/>
          <a:stretch/>
        </p:blipFill>
        <p:spPr>
          <a:xfrm>
            <a:off x="1199666" y="213519"/>
            <a:ext cx="6744667" cy="6430962"/>
          </a:xfrm>
        </p:spPr>
      </p:pic>
    </p:spTree>
    <p:extLst>
      <p:ext uri="{BB962C8B-B14F-4D97-AF65-F5344CB8AC3E}">
        <p14:creationId xmlns:p14="http://schemas.microsoft.com/office/powerpoint/2010/main" val="3821391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76F5FAA7-E81D-334C-B02A-0925E7A0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major cold waves in Dec 1990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D0C03A1-547E-EB40-8204-1FC1F76BA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4" name="Picture 5" descr="Dec1990MinTempsPNWLocs500">
            <a:extLst>
              <a:ext uri="{FF2B5EF4-FFF2-40B4-BE49-F238E27FC236}">
                <a16:creationId xmlns:a16="http://schemas.microsoft.com/office/drawing/2014/main" id="{E2A2CFDE-DD1B-AC41-95EB-E8EC7B85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5949"/>
            <a:ext cx="8356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8C33-F838-9548-9D0B-2BD33E4E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" y="609600"/>
            <a:ext cx="8907137" cy="1143000"/>
          </a:xfrm>
        </p:spPr>
        <p:txBody>
          <a:bodyPr/>
          <a:lstStyle/>
          <a:p>
            <a:r>
              <a:rPr lang="en-US" dirty="0"/>
              <a:t>The Frequency of Severe Cold Waves Has Lessen During the Past Decades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A654923-0E2C-2F4F-B423-219FAC533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823" y="1905000"/>
            <a:ext cx="5060353" cy="4525963"/>
          </a:xfrm>
        </p:spPr>
      </p:pic>
    </p:spTree>
    <p:extLst>
      <p:ext uri="{BB962C8B-B14F-4D97-AF65-F5344CB8AC3E}">
        <p14:creationId xmlns:p14="http://schemas.microsoft.com/office/powerpoint/2010/main" val="36063160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90DA469C-97F6-484E-A47B-6F7552F648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2B7D542E-9D74-2E45-A258-460FAB122A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8068" name="Picture 4" descr="WAhardy">
            <a:extLst>
              <a:ext uri="{FF2B5EF4-FFF2-40B4-BE49-F238E27FC236}">
                <a16:creationId xmlns:a16="http://schemas.microsoft.com/office/drawing/2014/main" id="{DAFEDD69-9F48-7C4A-9198-EA1FAD9A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977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id="{D30FD4B7-AE11-354C-9C8E-B2F25808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913313"/>
            <a:ext cx="3502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/>
              <a:t>Hardiness Zone Maps</a:t>
            </a:r>
          </a:p>
          <a:p>
            <a:pPr eaLnBrk="1" hangingPunct="1"/>
            <a:r>
              <a:rPr lang="en-US" altLang="en-US" sz="2500"/>
              <a:t>Are VERY Approximate</a:t>
            </a:r>
            <a:endParaRPr lang="en-US" altLang="en-US" sz="18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59CC010-D7F4-134A-9F78-A4D8945C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9445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Is this useful for a gardener?</a:t>
            </a:r>
          </a:p>
        </p:txBody>
      </p:sp>
      <p:pic>
        <p:nvPicPr>
          <p:cNvPr id="90115" name="Picture 5" descr="2006_old_farmers_almanac-327x480">
            <a:extLst>
              <a:ext uri="{FF2B5EF4-FFF2-40B4-BE49-F238E27FC236}">
                <a16:creationId xmlns:a16="http://schemas.microsoft.com/office/drawing/2014/main" id="{F413A0A4-DB2C-B840-805D-356B3A49F2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371600"/>
            <a:ext cx="3476625" cy="51054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3A59FED-9226-0D45-95D4-5F17BA4B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Absolutely useless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27731D3C-F56F-8845-8CB5-946CB5B27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Nick Bond of NOAA in Seattle evaluated the Almanac’s forecasts over several years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Found absolutely no skill. Better off flipping a coin.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Want more proof?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10DCF798-A3E6-F144-9E11-3C08163F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33102777-E2C1-FC49-A664-A8357B26E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4" name="Picture 4" descr="farmersforecast">
            <a:extLst>
              <a:ext uri="{FF2B5EF4-FFF2-40B4-BE49-F238E27FC236}">
                <a16:creationId xmlns:a16="http://schemas.microsoft.com/office/drawing/2014/main" id="{17E98EF7-CF69-104D-A714-873D37F8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5313"/>
            <a:ext cx="662940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68CD1A77-81D1-DD43-9E0A-CCA1925F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>
            <a:extLst>
              <a:ext uri="{FF2B5EF4-FFF2-40B4-BE49-F238E27FC236}">
                <a16:creationId xmlns:a16="http://schemas.microsoft.com/office/drawing/2014/main" id="{EAE4BDFD-11C2-4E4A-8D02-A2F50D00EA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8001000" cy="5334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December 24, 1983</a:t>
            </a:r>
            <a:endParaRPr lang="en-US" altLang="en-US">
              <a:solidFill>
                <a:srgbClr val="005A58"/>
              </a:solidFill>
            </a:endParaRPr>
          </a:p>
        </p:txBody>
      </p:sp>
      <p:pic>
        <p:nvPicPr>
          <p:cNvPr id="248835" name="Content Placeholder 3" descr="enumwind.tiff">
            <a:extLst>
              <a:ext uri="{FF2B5EF4-FFF2-40B4-BE49-F238E27FC236}">
                <a16:creationId xmlns:a16="http://schemas.microsoft.com/office/drawing/2014/main" id="{F4E29814-EBC1-A345-9B59-5840409276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3" r="-28703"/>
          <a:stretch>
            <a:fillRect/>
          </a:stretch>
        </p:blipFill>
        <p:spPr>
          <a:xfrm>
            <a:off x="-457200" y="1066800"/>
            <a:ext cx="10650538" cy="5638800"/>
          </a:xfrm>
        </p:spPr>
      </p:pic>
    </p:spTree>
    <p:extLst>
      <p:ext uri="{BB962C8B-B14F-4D97-AF65-F5344CB8AC3E}">
        <p14:creationId xmlns:p14="http://schemas.microsoft.com/office/powerpoint/2010/main" val="34055379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>
            <a:extLst>
              <a:ext uri="{FF2B5EF4-FFF2-40B4-BE49-F238E27FC236}">
                <a16:creationId xmlns:a16="http://schemas.microsoft.com/office/drawing/2014/main" id="{677BF6C4-E22D-2042-A529-682BB2C7A3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Why Enumclaw?</a:t>
            </a:r>
            <a:endParaRPr lang="en-US" altLang="en-US">
              <a:solidFill>
                <a:srgbClr val="005A58"/>
              </a:solidFill>
            </a:endParaRPr>
          </a:p>
        </p:txBody>
      </p:sp>
      <p:pic>
        <p:nvPicPr>
          <p:cNvPr id="252931" name="Content Placeholder 3" descr="enumtop.jpg">
            <a:extLst>
              <a:ext uri="{FF2B5EF4-FFF2-40B4-BE49-F238E27FC236}">
                <a16:creationId xmlns:a16="http://schemas.microsoft.com/office/drawing/2014/main" id="{174C789D-8C83-0B42-8A59-48DB877361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1295400"/>
            <a:ext cx="6516687" cy="4876800"/>
          </a:xfrm>
        </p:spPr>
      </p:pic>
    </p:spTree>
    <p:extLst>
      <p:ext uri="{BB962C8B-B14F-4D97-AF65-F5344CB8AC3E}">
        <p14:creationId xmlns:p14="http://schemas.microsoft.com/office/powerpoint/2010/main" val="3068129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>
            <a:extLst>
              <a:ext uri="{FF2B5EF4-FFF2-40B4-BE49-F238E27FC236}">
                <a16:creationId xmlns:a16="http://schemas.microsoft.com/office/drawing/2014/main" id="{BA87B34F-CBF0-3840-B928-AB4C63C7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3810000" cy="56388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During the warm season, the  same gap produces strong winds near Ellensburg, making possible the wind farms of the area.</a:t>
            </a:r>
            <a:endParaRPr lang="en-US" altLang="en-US"/>
          </a:p>
        </p:txBody>
      </p:sp>
      <p:sp>
        <p:nvSpPr>
          <p:cNvPr id="266245" name="Text Box 5">
            <a:extLst>
              <a:ext uri="{FF2B5EF4-FFF2-40B4-BE49-F238E27FC236}">
                <a16:creationId xmlns:a16="http://schemas.microsoft.com/office/drawing/2014/main" id="{99577E59-CA78-F84D-9D64-5E19DDD1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064250"/>
            <a:ext cx="248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Wild Horse Wind Farm</a:t>
            </a:r>
          </a:p>
        </p:txBody>
      </p:sp>
      <p:pic>
        <p:nvPicPr>
          <p:cNvPr id="266246" name="Picture 6" descr="Figure9">
            <a:extLst>
              <a:ext uri="{FF2B5EF4-FFF2-40B4-BE49-F238E27FC236}">
                <a16:creationId xmlns:a16="http://schemas.microsoft.com/office/drawing/2014/main" id="{3DC64498-1B54-2047-BEBA-711D8138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3732213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1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cuments and Settings\Cliff Mass\Desktop\2.1sst_climate.jpg">
            <a:extLst>
              <a:ext uri="{FF2B5EF4-FFF2-40B4-BE49-F238E27FC236}">
                <a16:creationId xmlns:a16="http://schemas.microsoft.com/office/drawing/2014/main" id="{B7F0D164-C12D-AB47-A2F9-31ACFD51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48228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>
            <a:extLst>
              <a:ext uri="{FF2B5EF4-FFF2-40B4-BE49-F238E27FC236}">
                <a16:creationId xmlns:a16="http://schemas.microsoft.com/office/drawing/2014/main" id="{3BBAD974-2256-BB49-9FCB-AB76950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3538"/>
            <a:ext cx="27432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Our air and weather systems generally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move west 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to east: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Thus, our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weather comes from off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the mild 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Pacific</a:t>
            </a:r>
          </a:p>
        </p:txBody>
      </p:sp>
      <p:sp>
        <p:nvSpPr>
          <p:cNvPr id="25604" name="Right Arrow 3">
            <a:extLst>
              <a:ext uri="{FF2B5EF4-FFF2-40B4-BE49-F238E27FC236}">
                <a16:creationId xmlns:a16="http://schemas.microsoft.com/office/drawing/2014/main" id="{1C34B9B9-FBEF-8341-B8E7-EA5ECEE5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76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1CE1C8C7-FDF4-6143-B91C-DB6160A4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288C12BA-C719-9045-810D-560DE178F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8388" name="Picture 4">
            <a:extLst>
              <a:ext uri="{FF2B5EF4-FFF2-40B4-BE49-F238E27FC236}">
                <a16:creationId xmlns:a16="http://schemas.microsoft.com/office/drawing/2014/main" id="{48A0B814-1015-AD46-83D3-9AEEE27E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0255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637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AC65B52B-99FF-0F4B-A093-2DED50102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Some of our local weather features are more benign--but no less interesting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022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itle 1">
            <a:extLst>
              <a:ext uri="{FF2B5EF4-FFF2-40B4-BE49-F238E27FC236}">
                <a16:creationId xmlns:a16="http://schemas.microsoft.com/office/drawing/2014/main" id="{C763D328-5002-9E49-AB21-F728D48118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Lenticular or Mountain Wave Clouds</a:t>
            </a:r>
            <a:endParaRPr lang="en-US" altLang="en-US"/>
          </a:p>
        </p:txBody>
      </p:sp>
      <p:pic>
        <p:nvPicPr>
          <p:cNvPr id="371715" name="Content Placeholder 3" descr="Figure8.1 copy.jpg">
            <a:extLst>
              <a:ext uri="{FF2B5EF4-FFF2-40B4-BE49-F238E27FC236}">
                <a16:creationId xmlns:a16="http://schemas.microsoft.com/office/drawing/2014/main" id="{D3F16EF2-9056-C243-8E15-C23699A9A5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"/>
          <a:stretch>
            <a:fillRect/>
          </a:stretch>
        </p:blipFill>
        <p:spPr>
          <a:xfrm>
            <a:off x="1981200" y="1066800"/>
            <a:ext cx="5181600" cy="5167313"/>
          </a:xfrm>
        </p:spPr>
      </p:pic>
      <p:sp>
        <p:nvSpPr>
          <p:cNvPr id="371716" name="TextBox 4">
            <a:extLst>
              <a:ext uri="{FF2B5EF4-FFF2-40B4-BE49-F238E27FC236}">
                <a16:creationId xmlns:a16="http://schemas.microsoft.com/office/drawing/2014/main" id="{BBDAD27A-B6E0-B64F-A893-E5308253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234113"/>
            <a:ext cx="302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courtesy of Art Rangno</a:t>
            </a:r>
          </a:p>
        </p:txBody>
      </p:sp>
    </p:spTree>
    <p:extLst>
      <p:ext uri="{BB962C8B-B14F-4D97-AF65-F5344CB8AC3E}">
        <p14:creationId xmlns:p14="http://schemas.microsoft.com/office/powerpoint/2010/main" val="17738020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itle 1">
            <a:extLst>
              <a:ext uri="{FF2B5EF4-FFF2-40B4-BE49-F238E27FC236}">
                <a16:creationId xmlns:a16="http://schemas.microsoft.com/office/drawing/2014/main" id="{5E5ED048-2098-7240-80DC-789296514E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2739" name="Content Placeholder 3" descr="Figure8.4.tiff">
            <a:extLst>
              <a:ext uri="{FF2B5EF4-FFF2-40B4-BE49-F238E27FC236}">
                <a16:creationId xmlns:a16="http://schemas.microsoft.com/office/drawing/2014/main" id="{3BF5D7DE-69B8-3845-9181-B87BCD7912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372740" name="TextBox 4">
            <a:extLst>
              <a:ext uri="{FF2B5EF4-FFF2-40B4-BE49-F238E27FC236}">
                <a16:creationId xmlns:a16="http://schemas.microsoft.com/office/drawing/2014/main" id="{5F75F5DC-61A5-1846-BB21-9E0356F1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37250"/>
            <a:ext cx="364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Courtesy of Darlisa May Black</a:t>
            </a:r>
          </a:p>
        </p:txBody>
      </p:sp>
    </p:spTree>
    <p:extLst>
      <p:ext uri="{BB962C8B-B14F-4D97-AF65-F5344CB8AC3E}">
        <p14:creationId xmlns:p14="http://schemas.microsoft.com/office/powerpoint/2010/main" val="38190646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itle 1">
            <a:extLst>
              <a:ext uri="{FF2B5EF4-FFF2-40B4-BE49-F238E27FC236}">
                <a16:creationId xmlns:a16="http://schemas.microsoft.com/office/drawing/2014/main" id="{9A31AB61-CF1D-BF4D-960C-0D47BD9D0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Mountain Wave Clouds</a:t>
            </a:r>
          </a:p>
        </p:txBody>
      </p:sp>
      <p:pic>
        <p:nvPicPr>
          <p:cNvPr id="374787" name="Content Placeholder 4" descr="8.2_airmotions2.tiff">
            <a:extLst>
              <a:ext uri="{FF2B5EF4-FFF2-40B4-BE49-F238E27FC236}">
                <a16:creationId xmlns:a16="http://schemas.microsoft.com/office/drawing/2014/main" id="{FB4A7989-E798-2943-87E4-8AC6EA0BB3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559700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itle 1">
            <a:extLst>
              <a:ext uri="{FF2B5EF4-FFF2-40B4-BE49-F238E27FC236}">
                <a16:creationId xmlns:a16="http://schemas.microsoft.com/office/drawing/2014/main" id="{0708BEC6-19AC-6B45-9E54-AD8F99EA1CD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Wave Clouds</a:t>
            </a:r>
          </a:p>
        </p:txBody>
      </p:sp>
      <p:pic>
        <p:nvPicPr>
          <p:cNvPr id="375811" name="Content Placeholder 3" descr="wavesat.tiff">
            <a:extLst>
              <a:ext uri="{FF2B5EF4-FFF2-40B4-BE49-F238E27FC236}">
                <a16:creationId xmlns:a16="http://schemas.microsoft.com/office/drawing/2014/main" id="{409DE2FA-0184-8F46-AE06-075C01E06C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0"/>
            <a:ext cx="6037263" cy="5237163"/>
          </a:xfrm>
        </p:spPr>
      </p:pic>
    </p:spTree>
    <p:extLst>
      <p:ext uri="{BB962C8B-B14F-4D97-AF65-F5344CB8AC3E}">
        <p14:creationId xmlns:p14="http://schemas.microsoft.com/office/powerpoint/2010/main" val="40500898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itle 1">
            <a:extLst>
              <a:ext uri="{FF2B5EF4-FFF2-40B4-BE49-F238E27FC236}">
                <a16:creationId xmlns:a16="http://schemas.microsoft.com/office/drawing/2014/main" id="{CF911B63-55EB-1C4D-A6A9-E83C09232F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846138"/>
            <a:ext cx="84582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On June 24, 1947, Kenneth Arnold, flying a small plane between Chehalis and Yakima, spotted a group of “saucer-like” objects over Washington State</a:t>
            </a:r>
            <a:endParaRPr lang="en-US" altLang="en-US" sz="4000"/>
          </a:p>
        </p:txBody>
      </p:sp>
      <p:pic>
        <p:nvPicPr>
          <p:cNvPr id="500740" name="Picture 4" descr="Arnold_AAF_drawing.jpg">
            <a:extLst>
              <a:ext uri="{FF2B5EF4-FFF2-40B4-BE49-F238E27FC236}">
                <a16:creationId xmlns:a16="http://schemas.microsoft.com/office/drawing/2014/main" id="{8F3AA03C-33C8-3C47-BD7F-C6A177FA3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157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52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itle 1">
            <a:extLst>
              <a:ext uri="{FF2B5EF4-FFF2-40B4-BE49-F238E27FC236}">
                <a16:creationId xmlns:a16="http://schemas.microsoft.com/office/drawing/2014/main" id="{90B137D0-96CC-2C48-9165-13BD58464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5600" y="533400"/>
            <a:ext cx="4191000" cy="5897563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Thus was born the UFO craze that continues until this day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10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>
            <a:extLst>
              <a:ext uri="{FF2B5EF4-FFF2-40B4-BE49-F238E27FC236}">
                <a16:creationId xmlns:a16="http://schemas.microsoft.com/office/drawing/2014/main" id="{0307F8E1-502A-2C44-B218-9724E1348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91000" cy="5897562"/>
          </a:xfrm>
        </p:spPr>
        <p:txBody>
          <a:bodyPr/>
          <a:lstStyle/>
          <a:p>
            <a:r>
              <a:rPr lang="en-US" altLang="en-US"/>
              <a:t>Thus was born the UFO craze that continues until this day</a:t>
            </a:r>
          </a:p>
        </p:txBody>
      </p:sp>
      <p:pic>
        <p:nvPicPr>
          <p:cNvPr id="496643" name="Content Placeholder 3" descr="saucerattack.jpg">
            <a:extLst>
              <a:ext uri="{FF2B5EF4-FFF2-40B4-BE49-F238E27FC236}">
                <a16:creationId xmlns:a16="http://schemas.microsoft.com/office/drawing/2014/main" id="{3D3376BA-1C13-A54A-8CC5-4E91C05217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06" r="-83806"/>
          <a:stretch>
            <a:fillRect/>
          </a:stretch>
        </p:blipFill>
        <p:spPr>
          <a:xfrm>
            <a:off x="1676400" y="762000"/>
            <a:ext cx="9421813" cy="5181600"/>
          </a:xfrm>
        </p:spPr>
      </p:pic>
    </p:spTree>
    <p:extLst>
      <p:ext uri="{BB962C8B-B14F-4D97-AF65-F5344CB8AC3E}">
        <p14:creationId xmlns:p14="http://schemas.microsoft.com/office/powerpoint/2010/main" val="38895815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itle 1">
            <a:extLst>
              <a:ext uri="{FF2B5EF4-FFF2-40B4-BE49-F238E27FC236}">
                <a16:creationId xmlns:a16="http://schemas.microsoft.com/office/drawing/2014/main" id="{7EC9785A-9A36-6944-B071-FB69BE14B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953000" cy="62023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During a recent presidential debate on October 30, 2007, candidate Dennis Kucinich admitted that he saw a UFO while staying at Shirley McClain’s home.</a:t>
            </a:r>
            <a:endParaRPr lang="en-US" altLang="en-US"/>
          </a:p>
        </p:txBody>
      </p:sp>
      <p:pic>
        <p:nvPicPr>
          <p:cNvPr id="502787" name="Content Placeholder 3" descr="nbcmeetpress.jpg">
            <a:extLst>
              <a:ext uri="{FF2B5EF4-FFF2-40B4-BE49-F238E27FC236}">
                <a16:creationId xmlns:a16="http://schemas.microsoft.com/office/drawing/2014/main" id="{32BA8C3B-4B22-B644-BE6F-E8CD7636B5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59" r="-92159"/>
          <a:stretch>
            <a:fillRect/>
          </a:stretch>
        </p:blipFill>
        <p:spPr>
          <a:xfrm>
            <a:off x="2971800" y="11430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687553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1CCE-DB62-DF47-8155-EA2654094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54403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And the Pacific is relatively mild, even in mid-winter</a:t>
            </a:r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BC736884-824F-E14C-9615-64B1E0D25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62"/>
          <a:stretch/>
        </p:blipFill>
        <p:spPr>
          <a:xfrm>
            <a:off x="3965028" y="419100"/>
            <a:ext cx="4512078" cy="56007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09F83-2379-8B42-84D5-938C4AD25CB7}"/>
              </a:ext>
            </a:extLst>
          </p:cNvPr>
          <p:cNvSpPr txBox="1"/>
          <p:nvPr/>
        </p:nvSpPr>
        <p:spPr>
          <a:xfrm>
            <a:off x="5486400" y="60695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10C is 50F</a:t>
            </a:r>
          </a:p>
        </p:txBody>
      </p:sp>
    </p:spTree>
    <p:extLst>
      <p:ext uri="{BB962C8B-B14F-4D97-AF65-F5344CB8AC3E}">
        <p14:creationId xmlns:p14="http://schemas.microsoft.com/office/powerpoint/2010/main" val="22301828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itle 1">
            <a:extLst>
              <a:ext uri="{FF2B5EF4-FFF2-40B4-BE49-F238E27FC236}">
                <a16:creationId xmlns:a16="http://schemas.microsoft.com/office/drawing/2014/main" id="{DC1B7A7D-E016-4A44-9DEB-9E205BC787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altLang="en-US" sz="4800">
                <a:solidFill>
                  <a:schemeClr val="hlink"/>
                </a:solidFill>
              </a:rPr>
              <a:t>What did both of these sightings have in common?</a:t>
            </a:r>
            <a:endParaRPr lang="en-US" altLang="en-US" sz="4800"/>
          </a:p>
        </p:txBody>
      </p:sp>
    </p:spTree>
    <p:extLst>
      <p:ext uri="{BB962C8B-B14F-4D97-AF65-F5344CB8AC3E}">
        <p14:creationId xmlns:p14="http://schemas.microsoft.com/office/powerpoint/2010/main" val="2225920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itle 1">
            <a:extLst>
              <a:ext uri="{FF2B5EF4-FFF2-40B4-BE49-F238E27FC236}">
                <a16:creationId xmlns:a16="http://schemas.microsoft.com/office/drawing/2014/main" id="{2CCD6E94-E105-E744-83C0-104A7753FE4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Both occurred over Washington State near Mount Rainier</a:t>
            </a:r>
            <a:endParaRPr lang="en-US" altLang="en-US" sz="4000"/>
          </a:p>
        </p:txBody>
      </p:sp>
      <p:pic>
        <p:nvPicPr>
          <p:cNvPr id="504835" name="Content Placeholder 3" descr="raiiner.tiff">
            <a:extLst>
              <a:ext uri="{FF2B5EF4-FFF2-40B4-BE49-F238E27FC236}">
                <a16:creationId xmlns:a16="http://schemas.microsoft.com/office/drawing/2014/main" id="{19CE7BC9-2F0C-4545-A38C-6B8E36FB69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3" r="-13763"/>
          <a:stretch>
            <a:fillRect/>
          </a:stretch>
        </p:blipFill>
        <p:spPr>
          <a:xfrm>
            <a:off x="457200" y="1609725"/>
            <a:ext cx="8229600" cy="4525963"/>
          </a:xfr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2242B1E8-3FDF-464F-BC32-55BD0FE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51100"/>
            <a:ext cx="484188" cy="977900"/>
          </a:xfrm>
          <a:prstGeom prst="up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84A3168-1893-0542-92C1-39CD7CC1EF9F}"/>
              </a:ext>
            </a:extLst>
          </p:cNvPr>
          <p:cNvSpPr>
            <a:spLocks noChangeArrowheads="1"/>
          </p:cNvSpPr>
          <p:nvPr/>
        </p:nvSpPr>
        <p:spPr bwMode="auto">
          <a:xfrm rot="-8630402">
            <a:off x="6324600" y="2743200"/>
            <a:ext cx="484188" cy="977900"/>
          </a:xfrm>
          <a:prstGeom prst="up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1133</Words>
  <Application>Microsoft Macintosh PowerPoint</Application>
  <PresentationFormat>On-screen Show (4:3)</PresentationFormat>
  <Paragraphs>167</Paragraphs>
  <Slides>91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Arial</vt:lpstr>
      <vt:lpstr>Book Antiqua</vt:lpstr>
      <vt:lpstr>Calibri</vt:lpstr>
      <vt:lpstr>Times</vt:lpstr>
      <vt:lpstr>Office Theme</vt:lpstr>
      <vt:lpstr>Document</vt:lpstr>
      <vt:lpstr>The Weather of Pacific Northwest Gardens</vt:lpstr>
      <vt:lpstr>The weather influencing Puget Sound and western interior gardens</vt:lpstr>
      <vt:lpstr>Why mild?</vt:lpstr>
      <vt:lpstr>PowerPoint Presentation</vt:lpstr>
      <vt:lpstr>PowerPoint Presentation</vt:lpstr>
      <vt:lpstr>Last Sunday Was a Perfect Example</vt:lpstr>
      <vt:lpstr>PowerPoint Presentation</vt:lpstr>
      <vt:lpstr>PowerPoint Presentation</vt:lpstr>
      <vt:lpstr>And the Pacific is relatively mild, even in mid-winter</vt:lpstr>
      <vt:lpstr>Precipitation Contrasts</vt:lpstr>
      <vt:lpstr>Sequim:  Haven for Retirees</vt:lpstr>
      <vt:lpstr>Annual Precipitation</vt:lpstr>
      <vt:lpstr>PowerPoint Presentation</vt:lpstr>
      <vt:lpstr>PowerPoint Presentation</vt:lpstr>
      <vt:lpstr>The Puget Sound area really isn’t that wet—partially because we are often in the rainshadow of the Olympics</vt:lpstr>
      <vt:lpstr>PowerPoint Presentation</vt:lpstr>
      <vt:lpstr>Why are our summers so dry?</vt:lpstr>
      <vt:lpstr>PowerPoint Presentation</vt:lpstr>
      <vt:lpstr>Why?  High Pressure and a Cool Pacific</vt:lpstr>
      <vt:lpstr>Very Strange Situation With Sport’s Facilities</vt:lpstr>
      <vt:lpstr>PowerPoint Presentation</vt:lpstr>
      <vt:lpstr>PowerPoint Presentation</vt:lpstr>
      <vt:lpstr>Storms of the Pacific Northwest and their impact of plants</vt:lpstr>
      <vt:lpstr>PowerPoint Presentation</vt:lpstr>
      <vt:lpstr>PowerPoint Presentation</vt:lpstr>
      <vt:lpstr>Winter Windstorms</vt:lpstr>
      <vt:lpstr>Trees—storm force multiplier</vt:lpstr>
      <vt:lpstr>PowerPoint Presentation</vt:lpstr>
      <vt:lpstr>PowerPoint Presentation</vt:lpstr>
      <vt:lpstr>Windstorm Damage to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are associated with atmospheric rivers, a.k.a. the  “Pineapple Express”</vt:lpstr>
      <vt:lpstr>A Devastating Pineapple Express Occurred on   November 6-7, 2006</vt:lpstr>
      <vt:lpstr>PowerPoint Presentation</vt:lpstr>
      <vt:lpstr>Mount Rainier National Park 18 inches in 36 hr (Nov 8, 2006)</vt:lpstr>
      <vt:lpstr>Sustained Heavy Rain Can Lead to Landslides of Unconsolidated Glacial Materials</vt:lpstr>
      <vt:lpstr>Microclimates 101</vt:lpstr>
      <vt:lpstr>Microclimate:  the climate of a small area </vt:lpstr>
      <vt:lpstr>Microclimates are controlled by…</vt:lpstr>
      <vt:lpstr>Microclimate 101</vt:lpstr>
      <vt:lpstr>Temperatures are generally cooler in low spots on cold, cloud-free nights. </vt:lpstr>
      <vt:lpstr>The Bottom of Vegetated Slopes Are Often Much Cooler During Summer Days-as evaporation from plants causes cooling</vt:lpstr>
      <vt:lpstr>Temperatures at the level of your face can be very different than just above or at the ground</vt:lpstr>
      <vt:lpstr>Air can be much colder near the ground on clear nights</vt:lpstr>
      <vt:lpstr>Cold, Clear Nights</vt:lpstr>
      <vt:lpstr>Urban Heat Island Effect</vt:lpstr>
      <vt:lpstr>Cold, Clear Winter Night</vt:lpstr>
      <vt:lpstr>Warm, Summer Day:  The opposite</vt:lpstr>
      <vt:lpstr>PowerPoint Presentation</vt:lpstr>
      <vt:lpstr>PowerPoint Presentation</vt:lpstr>
      <vt:lpstr>Soil Temperatures: The Inside Story</vt:lpstr>
      <vt:lpstr>Soil Temperature Changes with Depth</vt:lpstr>
      <vt:lpstr>PowerPoint Presentation</vt:lpstr>
      <vt:lpstr>Mulches can protect during winter</vt:lpstr>
      <vt:lpstr>Mulches</vt:lpstr>
      <vt:lpstr>Germination Temperatures</vt:lpstr>
      <vt:lpstr>Good Place to Get Soil Temperatures</vt:lpstr>
      <vt:lpstr>PowerPoint Presentation</vt:lpstr>
      <vt:lpstr>The Northwest has a wide collection of local weather features</vt:lpstr>
      <vt:lpstr>PowerPoint Presentation</vt:lpstr>
      <vt:lpstr>PowerPoint Presentation</vt:lpstr>
      <vt:lpstr>The Source of Plant-Killing Cold: The Fraser River Gap</vt:lpstr>
      <vt:lpstr>PowerPoint Presentation</vt:lpstr>
      <vt:lpstr>PowerPoint Presentation</vt:lpstr>
      <vt:lpstr>December 29, 1990</vt:lpstr>
      <vt:lpstr>Two major cold waves in Dec 1990</vt:lpstr>
      <vt:lpstr>The Frequency of Severe Cold Waves Has Lessen During the Past Decades</vt:lpstr>
      <vt:lpstr>PowerPoint Presentation</vt:lpstr>
      <vt:lpstr>Is this useful for a gardener?</vt:lpstr>
      <vt:lpstr>Absolutely useless</vt:lpstr>
      <vt:lpstr>PowerPoint Presentation</vt:lpstr>
      <vt:lpstr>The End</vt:lpstr>
      <vt:lpstr>December 24, 1983</vt:lpstr>
      <vt:lpstr>Why Enumclaw?</vt:lpstr>
      <vt:lpstr>During the warm season, the  same gap produces strong winds near Ellensburg, making possible the wind farms of the area.</vt:lpstr>
      <vt:lpstr>PowerPoint Presentation</vt:lpstr>
      <vt:lpstr>Some of our local weather features are more benign--but no less interesting</vt:lpstr>
      <vt:lpstr>Lenticular or Mountain Wave Clouds</vt:lpstr>
      <vt:lpstr>PowerPoint Presentation</vt:lpstr>
      <vt:lpstr>Mountain Wave Clouds</vt:lpstr>
      <vt:lpstr>Wave Clouds</vt:lpstr>
      <vt:lpstr>On June 24, 1947, Kenneth Arnold, flying a small plane between Chehalis and Yakima, spotted a group of “saucer-like” objects over Washington State</vt:lpstr>
      <vt:lpstr>Thus was born the UFO craze that continues until this day</vt:lpstr>
      <vt:lpstr>Thus was born the UFO craze that continues until this day</vt:lpstr>
      <vt:lpstr>During a recent presidential debate on October 30, 2007, candidate Dennis Kucinich admitted that he saw a UFO while staying at Shirley McClain’s home.</vt:lpstr>
      <vt:lpstr>What did both of these sightings have in common?</vt:lpstr>
      <vt:lpstr>Both occurred over Washington State near Mount Rainier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Public Library Talk</dc:title>
  <dc:creator>Clifford Mass</dc:creator>
  <cp:lastModifiedBy>Cliff Mass</cp:lastModifiedBy>
  <cp:revision>71</cp:revision>
  <dcterms:created xsi:type="dcterms:W3CDTF">2008-11-14T19:39:13Z</dcterms:created>
  <dcterms:modified xsi:type="dcterms:W3CDTF">2019-03-09T16:03:40Z</dcterms:modified>
</cp:coreProperties>
</file>