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83"/>
  </p:notesMasterIdLst>
  <p:handoutMasterIdLst>
    <p:handoutMasterId r:id="rId84"/>
  </p:handoutMasterIdLst>
  <p:sldIdLst>
    <p:sldId id="369" r:id="rId2"/>
    <p:sldId id="370" r:id="rId3"/>
    <p:sldId id="435" r:id="rId4"/>
    <p:sldId id="436" r:id="rId5"/>
    <p:sldId id="408" r:id="rId6"/>
    <p:sldId id="449" r:id="rId7"/>
    <p:sldId id="371" r:id="rId8"/>
    <p:sldId id="397" r:id="rId9"/>
    <p:sldId id="411" r:id="rId10"/>
    <p:sldId id="412" r:id="rId11"/>
    <p:sldId id="414" r:id="rId12"/>
    <p:sldId id="413" r:id="rId13"/>
    <p:sldId id="443" r:id="rId14"/>
    <p:sldId id="415" r:id="rId15"/>
    <p:sldId id="416" r:id="rId16"/>
    <p:sldId id="389" r:id="rId17"/>
    <p:sldId id="390" r:id="rId18"/>
    <p:sldId id="391" r:id="rId19"/>
    <p:sldId id="417" r:id="rId20"/>
    <p:sldId id="418" r:id="rId21"/>
    <p:sldId id="419" r:id="rId22"/>
    <p:sldId id="420" r:id="rId23"/>
    <p:sldId id="421" r:id="rId24"/>
    <p:sldId id="422" r:id="rId25"/>
    <p:sldId id="427" r:id="rId26"/>
    <p:sldId id="423" r:id="rId27"/>
    <p:sldId id="425" r:id="rId28"/>
    <p:sldId id="365" r:id="rId29"/>
    <p:sldId id="363" r:id="rId30"/>
    <p:sldId id="367" r:id="rId31"/>
    <p:sldId id="359" r:id="rId32"/>
    <p:sldId id="362" r:id="rId33"/>
    <p:sldId id="361" r:id="rId34"/>
    <p:sldId id="366" r:id="rId35"/>
    <p:sldId id="379" r:id="rId36"/>
    <p:sldId id="380" r:id="rId37"/>
    <p:sldId id="381" r:id="rId38"/>
    <p:sldId id="454" r:id="rId39"/>
    <p:sldId id="352" r:id="rId40"/>
    <p:sldId id="322" r:id="rId41"/>
    <p:sldId id="429" r:id="rId42"/>
    <p:sldId id="444" r:id="rId43"/>
    <p:sldId id="445" r:id="rId44"/>
    <p:sldId id="446" r:id="rId45"/>
    <p:sldId id="447" r:id="rId46"/>
    <p:sldId id="430" r:id="rId47"/>
    <p:sldId id="399" r:id="rId48"/>
    <p:sldId id="448" r:id="rId49"/>
    <p:sldId id="400" r:id="rId50"/>
    <p:sldId id="401" r:id="rId51"/>
    <p:sldId id="456" r:id="rId52"/>
    <p:sldId id="406" r:id="rId53"/>
    <p:sldId id="450" r:id="rId54"/>
    <p:sldId id="431" r:id="rId55"/>
    <p:sldId id="432" r:id="rId56"/>
    <p:sldId id="433" r:id="rId57"/>
    <p:sldId id="405" r:id="rId58"/>
    <p:sldId id="451" r:id="rId59"/>
    <p:sldId id="426" r:id="rId60"/>
    <p:sldId id="402" r:id="rId61"/>
    <p:sldId id="375" r:id="rId62"/>
    <p:sldId id="374" r:id="rId63"/>
    <p:sldId id="384" r:id="rId64"/>
    <p:sldId id="382" r:id="rId65"/>
    <p:sldId id="383" r:id="rId66"/>
    <p:sldId id="438" r:id="rId67"/>
    <p:sldId id="439" r:id="rId68"/>
    <p:sldId id="455" r:id="rId69"/>
    <p:sldId id="398" r:id="rId70"/>
    <p:sldId id="403" r:id="rId71"/>
    <p:sldId id="434" r:id="rId72"/>
    <p:sldId id="453" r:id="rId73"/>
    <p:sldId id="372" r:id="rId74"/>
    <p:sldId id="373" r:id="rId75"/>
    <p:sldId id="410" r:id="rId76"/>
    <p:sldId id="457" r:id="rId77"/>
    <p:sldId id="442" r:id="rId78"/>
    <p:sldId id="377" r:id="rId79"/>
    <p:sldId id="395" r:id="rId80"/>
    <p:sldId id="452" r:id="rId81"/>
    <p:sldId id="396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1"/>
    <p:restoredTop sz="92806"/>
  </p:normalViewPr>
  <p:slideViewPr>
    <p:cSldViewPr>
      <p:cViewPr varScale="1">
        <p:scale>
          <a:sx n="113" d="100"/>
          <a:sy n="113" d="100"/>
        </p:scale>
        <p:origin x="20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6A5F246-7ACA-3B48-9375-ABF80A867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92CBD48-89D1-9441-83FC-D345371927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E7F10C97-17F1-804A-8B06-8EF81DF442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8D42BAD-0469-A740-89D7-216CE47661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D2DD31-9264-494B-BC0D-098A1359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461CA6C-B611-4143-ABE8-5F911F683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39FE9E1-3BDE-3648-B564-9C343F8E15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1D442DA-DCAB-AD40-A80D-777835B629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B144CAFF-76EC-5049-B8C0-9E762723E5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1919D31-A32B-3D4A-AF4F-7DF20AEA6F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902BC7B2-131D-7B4C-B488-F0F51DA26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44032F-8EE0-9440-86EA-301B2B70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AB39744-30A1-8341-B0C9-D2A871E3E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993ACC9-3858-7D47-A65A-9712561AA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A9EDA9B-7BFE-1245-A210-BD4BC7BC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857287-D7CB-6D42-88BE-A9C948D7D93B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1073B5C-3844-9447-B314-5202DDCF0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DD6AB46-55BF-DA42-95D0-97C03B9D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C907F0A-5C16-0446-A396-8AE2FC6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D9ECD2D-39ED-EB40-88F8-6809E61EC92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61D2EF3-2D58-B74D-B790-507781A2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6E2A0DC-0CD7-8242-92AB-9DAE4A6F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B13BDAE-6473-3342-BA8F-CCEA3D13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CEAD6E-20D6-3F41-B569-5D4B2D47681B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156A-EBCA-1F42-8664-EFCA0306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0D91-57A3-D242-B1BA-1DA9157E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E374-062E-534E-8CA6-65918E0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CF58-516D-944F-9966-8F167C761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7167-D4A8-B745-9BF3-B309207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10B1-977F-5542-A97A-2CCD5E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8604-ADE1-4B4A-8522-EEC79A58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2ED1-02CB-E842-ACF5-AD4ADEA6D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D1B2-F07F-0047-B8B3-4EFF7D90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4C8E6-D4CA-5C45-A69B-149789D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21EE-D9BD-9F4C-B0E4-5B06814C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43D9-D5CA-2E43-BE9A-B92B30516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4652-7143-4B44-8F97-517C2EC1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6353-3A9B-0F4C-881A-24A506C5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674-0586-0D44-B16E-603DB35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BF0-78A7-8940-BE39-7F12DDA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2C77-6ED8-6D42-8152-18D7CA97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C6C2-A23D-E84B-9F3C-E61639C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9CFD-A856-C244-96FB-EB82D55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D8E-948B-1441-8B7D-16C35C9B2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2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CCD94-5097-E740-A8C0-90A7EE9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E77D-05A9-BE40-AD43-72C3A77E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F5A0A-6931-5A48-B085-3F64A2BA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4500-55AD-AD44-9E4F-EA3B23A54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D350D0-3360-AA4C-B3B9-EBE75F8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FC1E4D-1F21-3E41-9A0D-C27E05A8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7288-E5CD-2149-BE07-D19EC9C0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7FD2-FBE8-154C-8DE1-D946D3B3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2A9070-C28F-C749-B142-D9BDE443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5687-B6A7-9743-A61C-9723D5B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1E1423-500E-874F-BFDD-C3DD098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151D-B797-2F4A-BAB7-A6E10276A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4C5059-B1F5-B44E-BA75-618EECE9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98935C-1D9F-534F-9AEE-C64B98E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FD0965-ABEA-904F-80F2-9B9BAC35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D714-290F-3047-999E-431763C4D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1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F883-6285-3147-8CCF-DA61F84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E2DCA4-E4CF-5043-BF07-28730C2D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4908F-572E-674C-9DD1-35BA6DEC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13B7-67E4-9240-ADCE-355086250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60226-8B44-E44F-BCF8-92C3BAC3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85379-0DD6-0148-826C-7B359E85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89AAE-680C-BE49-9E10-463568EC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54-4C88-3E43-A97E-BAE97A7A4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6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68E3F9-5B21-C743-9F7D-AF6E5B24B6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CDF835-05EB-C642-ABDD-8FAACCA13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FE61-AD90-CE45-AF82-11760AD61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5C3A-9439-9141-A011-00F283F6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CA6-1A2B-FD42-AB4B-0318793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46252-2409-264D-8CCA-B75B8BB3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s.noaa.gov/mdl/synop/index.ph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weather.gov/mdl/nbm_ho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DFE953-B7DF-AA4E-A60F-42355CAF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98269-4EC1-CD46-B05A-D9476AFAB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Atmospheric Sciences 452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Spring 2026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E6DF98-EE76-2F43-8701-4F14E18E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select, predictors, X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?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Use screening regression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1016BC04-C776-B742-89EE-E5F6EE44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at least two years of model output and  observations.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Go through a long list of potential predictors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First, select the one that has the highest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correlation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with the predictand.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Then select a second predictor that produces the greatest further increase in correlation between predictand and observations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Keep on going, typically until 12 predictors are found.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E9E6521-6F41-D245-964A-9C02C478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Correlation Coefficient (r) Between Two Time Series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EE202BE-FEB5-6848-A0E6-3EC8969D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2209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0—no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1—perfect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percent of explained variance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if r = .5, 25% of the variance or variability of the second time series can be explained by the variability in the first.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12A56FD-224A-F14C-99D1-188EA4B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12"/>
            <a:ext cx="2971800" cy="1554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 of potential predictors</a:t>
            </a:r>
          </a:p>
        </p:txBody>
      </p:sp>
      <p:pic>
        <p:nvPicPr>
          <p:cNvPr id="23554" name="Content Placeholder 4">
            <a:extLst>
              <a:ext uri="{FF2B5EF4-FFF2-40B4-BE49-F238E27FC236}">
                <a16:creationId xmlns:a16="http://schemas.microsoft.com/office/drawing/2014/main" id="{B00389F4-7949-7741-8728-03669B9A1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57200"/>
            <a:ext cx="5607050" cy="60369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844-4448-854D-8537-6FEF9F9F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NWS MOS Stops at 12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8213-16E0-9345-A240-39DF6035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286000"/>
            <a:ext cx="3429000" cy="4068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WHY????</a:t>
            </a:r>
          </a:p>
        </p:txBody>
      </p:sp>
    </p:spTree>
    <p:extLst>
      <p:ext uri="{BB962C8B-B14F-4D97-AF65-F5344CB8AC3E}">
        <p14:creationId xmlns:p14="http://schemas.microsoft.com/office/powerpoint/2010/main" val="21352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44D1CCA2-F1CD-D843-ACD6-9E10B3D0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the NWS stop at 12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A0C7-4BAE-EC4A-BE72-513D031D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Too many predictors can be detrimental</a:t>
            </a:r>
          </a:p>
          <a:p>
            <a:pPr lvl="1">
              <a:defRPr/>
            </a:pPr>
            <a:r>
              <a:rPr lang="en-US" dirty="0"/>
              <a:t>Adds little improvement but adds to computational expense</a:t>
            </a:r>
          </a:p>
          <a:p>
            <a:pPr lvl="1">
              <a:defRPr/>
            </a:pPr>
            <a:r>
              <a:rPr lang="en-US" dirty="0"/>
              <a:t>Can overfit the data.  Why?  Because one can fit small, random, or unique events.</a:t>
            </a:r>
          </a:p>
          <a:p>
            <a:pPr>
              <a:defRPr/>
            </a:pPr>
            <a:r>
              <a:rPr lang="en-US" dirty="0"/>
              <a:t>Most of the benefit are with the first 3-4 predictors.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4E567C6-C801-3044-A32B-970E0EB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 of MOS predictors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B94D0-3AE9-E14F-B4CB-7963E5D41A0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43" tIns="40870" rIns="81743" bIns="40870" anchor="ctr"/>
          <a:lstStyle/>
          <a:p>
            <a:pPr algn="ctr" defTabSz="910880" eaLnBrk="1" hangingPunct="1">
              <a:defRPr/>
            </a:pP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79F7388-8B4A-2643-86E6-77E17C8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(42-h) GFS MOS Max Temp Equation for KUNV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(Warm Season –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5A11541-1D99-8543-B9E5-CBA22C99554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-432.2469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0.9249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0.5751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950-mb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0.4026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950-mb Rel.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-0.1784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37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850-mb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(39-h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-0.2439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-0.1000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0.1270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1000-mb Rel. Humidity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0.0027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0.9763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500-1000mb Thickness (45-h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0.0057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7EA0C-C2DB-2243-8BB4-42ED7E2B6793}"/>
              </a:ext>
            </a:extLst>
          </p:cNvPr>
          <p:cNvSpPr/>
          <p:nvPr/>
        </p:nvSpPr>
        <p:spPr>
          <a:xfrm>
            <a:off x="2044700" y="1293813"/>
            <a:ext cx="5054600" cy="482441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6" tIns="40329" rIns="80676" bIns="40329" anchor="ctr"/>
          <a:lstStyle/>
          <a:p>
            <a:pPr algn="ctr" defTabSz="898644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EF3450F0-D741-5548-A656-2A659063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defTabSz="726687"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Min Temp Equation for KDCA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- 1200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6168688-FB59-454C-B71F-5BD98E0603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3663"/>
          <a:ext cx="4911725" cy="4687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-374.9980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0.9700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1000-mb Temperature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0.3245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0.1858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Relative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-0.0037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Relative Humidity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-0.0380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975-mb Wind Speed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-0.0653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0.1584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-0.0342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69" name="Text Box 165">
            <a:extLst>
              <a:ext uri="{FF2B5EF4-FFF2-40B4-BE49-F238E27FC236}">
                <a16:creationId xmlns:a16="http://schemas.microsoft.com/office/drawing/2014/main" id="{9A756FF8-B205-A348-AB8E-0F769FFC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5705475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23" tIns="44015" rIns="88023" bIns="44015" anchor="b">
            <a:spAutoFit/>
          </a:bodyPr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Develop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Evaluate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6">
            <a:extLst>
              <a:ext uri="{FF2B5EF4-FFF2-40B4-BE49-F238E27FC236}">
                <a16:creationId xmlns:a16="http://schemas.microsoft.com/office/drawing/2014/main" id="{84504B17-3902-9E44-808A-CE4E46BE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99450" cy="1371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HUNDREDS of THOUSANDS of MOS equations</a:t>
            </a:r>
          </a:p>
        </p:txBody>
      </p:sp>
      <p:sp>
        <p:nvSpPr>
          <p:cNvPr id="33794" name="Content Placeholder 7">
            <a:extLst>
              <a:ext uri="{FF2B5EF4-FFF2-40B4-BE49-F238E27FC236}">
                <a16:creationId xmlns:a16="http://schemas.microsoft.com/office/drawing/2014/main" id="{688A38BC-A09D-D14C-9D47-7BF07D09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3250" cy="4068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equations for each of thousands of locations (see more on this later)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variable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season, initialization time (e.g., 0 or 12 UTC)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 for each projection (e.g., 30 h forecasts)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2533-B6B9-1449-8819-C513077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Model Output Can Usually Be Improved with Statistical Post Processing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D1C8A0D-6CA8-034A-A2DE-EB50D7F9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18" y="2209800"/>
            <a:ext cx="80772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produce probabilistic information from deterministic forecasts and historical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provide forecasts for parameters that a model is incapable of simulating successfully due to resolution or physics issues (e.g., shallow fog)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5F83B2-0C55-0143-9185-34FEFAF9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49FB3F3-3804-6F4A-9312-B5413EE2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For some variables, there is a different equation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 each station</a:t>
            </a:r>
            <a:r>
              <a:rPr lang="en-US" altLang="en-US" b="1" dirty="0">
                <a:ea typeface="ＭＳ Ｐゴシック" panose="020B0600070205080204" pitchFamily="34" charset="-128"/>
              </a:rPr>
              <a:t>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as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  <a:r>
              <a:rPr lang="en-US" altLang="en-US" dirty="0">
                <a:ea typeface="ＭＳ Ｐゴシック" panose="020B0600070205080204" pitchFamily="34" charset="-128"/>
              </a:rPr>
              <a:t> and wind speed.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can take in consideration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Example: temperature MOS knows about the Puget Sound convergence zone and its effects even if the model doesn’t.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80427F5-D899-E44B-A866-F652A45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46326B3-6AC7-1E4E-830D-93CA5905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For other variables/parameters,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same equation </a:t>
            </a:r>
            <a:r>
              <a:rPr lang="en-US" altLang="en-US" b="1" dirty="0">
                <a:ea typeface="ＭＳ Ｐゴシック" panose="020B0600070205080204" pitchFamily="34" charset="-128"/>
              </a:rPr>
              <a:t>is used for several locations in a region.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Parameters in which there FEW samples each hour (e.g., precipitation, severe weather)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to pool observations to get enough samples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DO NOT take in account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Thus, these MOS equations </a:t>
            </a:r>
            <a:r>
              <a:rPr lang="en-US" altLang="en-US" b="1" dirty="0">
                <a:ea typeface="ＭＳ Ｐゴシック" panose="020B0600070205080204" pitchFamily="34" charset="-128"/>
              </a:rPr>
              <a:t>do no add any information on local weather features </a:t>
            </a:r>
            <a:r>
              <a:rPr lang="en-US" altLang="en-US" dirty="0">
                <a:ea typeface="ＭＳ Ｐゴシック" panose="020B0600070205080204" pitchFamily="34" charset="-128"/>
              </a:rPr>
              <a:t>(other than information the model provides).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A42FED0-A389-8C44-A862-2C49F7EE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5165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Regions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With Same MOS Equation</a:t>
            </a: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7C61064D-519B-5144-AD55-BA73DDBCE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715" y="383381"/>
            <a:ext cx="3836988" cy="60912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415D88F-0358-A84C-8C18-38B70D6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E9CA08E-2E34-8445-B613-63C132770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246063"/>
            <a:ext cx="4186237" cy="5918200"/>
          </a:xfrm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545A649-6F04-D24C-97CF-EA1982C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"/>
            <a:ext cx="41608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47080-B585-9141-956D-9BBF7498AFF9}"/>
              </a:ext>
            </a:extLst>
          </p:cNvPr>
          <p:cNvSpPr txBox="1"/>
          <p:nvPr/>
        </p:nvSpPr>
        <p:spPr>
          <a:xfrm>
            <a:off x="2387577" y="5821788"/>
            <a:ext cx="3911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Thunderstorms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6FCF87D-3222-A54E-A807-2374C97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6029CD57-5D3A-6B4C-A81C-3060178B5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"/>
            <a:ext cx="4648200" cy="65738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E913-16E8-9748-AE1C-14795CE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Repeat So You Don’t Forget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D9D-DE5D-524D-8E9A-85E430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Temperature MOS equations are site specific</a:t>
            </a:r>
          </a:p>
          <a:p>
            <a:r>
              <a:rPr lang="en-US" dirty="0"/>
              <a:t>Precipitation and severe weather MOS equations are regional in nature.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F2407E-2540-2840-8C6A-D3A0049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03562"/>
            <a:ext cx="4279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C63E84A-C7F5-A545-9E95-EAB1097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F5F0BEF-A04C-C042-A679-2AA50D32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Trends toward climatology at longer periods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poorly for transient (short-term) </a:t>
            </a:r>
            <a:r>
              <a:rPr lang="en-US" altLang="en-US" b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failures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From poor synoptic forecasts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Unusual biases (too warm in a cold wave)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go for extreme events, but often misses them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9AD753-5716-D34B-B8A9-6A0BA2FC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Comments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07E184C-167D-8D43-B872-72FF7901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Good for “garden variety” events.  Very hard for humans to beat—but it is possible for some situations (shallow cold air)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of several MOS forecasts (e.g., NAM and GFS), better than single MOS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Available for several modeling systems: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GFS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GEFS MOS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79A995C-6609-6F43-9A9C-3CE9FD52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</a:rPr>
              <a:t>MOS Developed by and Run at the NWS Meteorological Development Lab (MDL)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F2C829A-9921-5B41-A79B-2B2B9DFB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Full range of products available at: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http://www.nws.noaa.gov/mdl/synop/index.php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61D2357-2BE8-4E43-937C-1E5C63C0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9680936-5B15-8141-94A2-F0A46475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098D919-800A-AA41-AE24-E9C4B7D69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15962"/>
          </a:xfrm>
        </p:spPr>
        <p:txBody>
          <a:bodyPr/>
          <a:lstStyle/>
          <a:p>
            <a:r>
              <a:rPr lang="en-US" dirty="0"/>
              <a:t>Systematic Model Bias is Real!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583E76D-5B39-BE4E-9399-E3E4F86EF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25902"/>
            <a:ext cx="6477000" cy="5383480"/>
          </a:xfrm>
        </p:spPr>
      </p:pic>
    </p:spTree>
    <p:extLst>
      <p:ext uri="{BB962C8B-B14F-4D97-AF65-F5344CB8AC3E}">
        <p14:creationId xmlns:p14="http://schemas.microsoft.com/office/powerpoint/2010/main" val="109198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07C3310-2856-7549-91FD-0F0BBBC0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6D9E316-FB30-F640-8154-E8041797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51" y="1417638"/>
            <a:ext cx="7584999" cy="465534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63EA317-4E83-F249-997E-EBDFE2DB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27000"/>
            <a:ext cx="396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accent2"/>
                </a:solidFill>
              </a:rPr>
              <a:t>Gridded MOS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1190AE0B-7003-8448-9303-F3291931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0341"/>
            <a:ext cx="8382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NWS needs MOS on a grid for many reasons, including for use in their analysis/forecasting system, AWIPS.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problem is that MOS is only available at station locations.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To deal with this, NWS created </a:t>
            </a:r>
            <a:r>
              <a:rPr lang="en-US" altLang="en-US" dirty="0">
                <a:solidFill>
                  <a:srgbClr val="FF0000"/>
                </a:solidFill>
              </a:rPr>
              <a:t>Gridded MOS</a:t>
            </a:r>
            <a:r>
              <a:rPr lang="en-US" altLang="en-US" dirty="0"/>
              <a:t>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Takes MOS at individual stations and spreads it spatially based on proximity and height differences.  Also does a topographic correction dependent on climatological lapse rate.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OSstation.tif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D91840A-028F-7C46-B671-E4C17FB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30max00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E5738D5-1E36-5B4B-865E-BBDC3C63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21836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8521E6F1-7CCE-A744-AA01-BDEB0AD3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6224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Current “Operational” Gridded MOS</a:t>
            </a:r>
            <a:endParaRPr lang="en-US" altLang="en-US"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663425-6C5A-1A43-B5B0-1B3D2B6B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charset="-128"/>
              </a:rPr>
              <a:t>Localized Aviation MOS Program</a:t>
            </a:r>
            <a:br>
              <a:rPr lang="en-US" altLang="en-US" dirty="0">
                <a:solidFill>
                  <a:schemeClr val="accent6"/>
                </a:solidFill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(LAMP)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EE1D346E-FE71-AE42-9715-4B67FBAC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updated statistical product- uses rapidly updated MOS forecasts!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Combines: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MOS guidance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 most recent surface observations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local models run hourly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GFS output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B728AE9-BA87-BD48-BC15-F9661BD7B121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476375" y="0"/>
            <a:ext cx="6248400" cy="13843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Practical Example of Solving a LAMP Temperature Equation</a:t>
            </a:r>
          </a:p>
        </p:txBody>
      </p:sp>
      <p:sp>
        <p:nvSpPr>
          <p:cNvPr id="54274" name="Rectangle 4">
            <a:extLst>
              <a:ext uri="{FF2B5EF4-FFF2-40B4-BE49-F238E27FC236}">
                <a16:creationId xmlns:a16="http://schemas.microsoft.com/office/drawing/2014/main" id="{88597DB8-6D44-C44E-84A9-3831B651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347788"/>
            <a:ext cx="8293100" cy="3879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CCFF"/>
              </a:buClr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A466D44C-41C8-D342-B727-98C5EA94B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3CEE54C-5DF2-E941-83E1-CA821748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744663"/>
            <a:ext cx="8137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-105" charset="0"/>
              <a:ea typeface="+mn-ea"/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7A333E6B-929A-6E44-8A89-F46B9087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28875"/>
            <a:ext cx="853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 = LAMP temperature forecast               </a:t>
            </a:r>
            <a:endParaRPr lang="en-US" altLang="en-US" sz="24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Equation Constant  b =  -6.99456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= observed temperature at cycle issuance time (value 66.0)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 observed dew point at cycle issuance time (value 58.0)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= GFS MOS temperature (value 64.4)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= GFS MOS dew point (value 53.0)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E46878EA-4E83-F94E-B3B4-F8E494B2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90675"/>
            <a:ext cx="6858000" cy="830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/>
              <a:t>    </a:t>
            </a:r>
            <a:r>
              <a:rPr lang="en-US" altLang="en-US" sz="3200" dirty="0">
                <a:solidFill>
                  <a:srgbClr val="FF0000"/>
                </a:solidFill>
              </a:rPr>
              <a:t>Y = b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96666E01-D6ED-0A48-90CA-6D291C48EC4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Theoretical Model Forecast Performance of LAMP, MOS, and Persistence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537FFF11-75C8-A247-BECA-16A8166E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5E9EC4F-68E0-BE47-8659-F6E95F9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Verification of LAMP 2-m Temperature Forecasts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4124727C-2FA1-8347-BD6B-547DCC4D95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1850" y="1600200"/>
          <a:ext cx="7480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978400" progId="MSGraph.Chart.8">
                  <p:embed followColorScheme="full"/>
                </p:oleObj>
              </mc:Choice>
              <mc:Fallback>
                <p:oleObj name="Chart" r:id="rId2" imgW="8229600" imgH="49784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1600200"/>
                        <a:ext cx="7480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Line 3">
            <a:extLst>
              <a:ext uri="{FF2B5EF4-FFF2-40B4-BE49-F238E27FC236}">
                <a16:creationId xmlns:a16="http://schemas.microsoft.com/office/drawing/2014/main" id="{05D26F87-7842-6D40-ADD7-6678889C9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1414-D80C-B8AB-D930-AD29A9BD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75BD-3A52-75F1-C87A-B9AAEE65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20</a:t>
            </a:r>
            <a:r>
              <a:rPr lang="en-US" baseline="30000" dirty="0"/>
              <a:t>th</a:t>
            </a:r>
            <a:r>
              <a:rPr lang="en-US" dirty="0"/>
              <a:t> century, MOS essentially matched human forecaster skill for “typical” weather conditions”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68C916B5-0EE5-8240-7B8A-21B6CCFC9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7913"/>
              </p:ext>
            </p:extLst>
          </p:nvPr>
        </p:nvGraphicFramePr>
        <p:xfrm>
          <a:off x="2438400" y="3066863"/>
          <a:ext cx="4700588" cy="351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26009600" imgH="19456400" progId="WPDraw30.Drawing">
                  <p:embed/>
                </p:oleObj>
              </mc:Choice>
              <mc:Fallback>
                <p:oleObj name="Drawing" r:id="rId2" imgW="26009600" imgH="19456400" progId="WPDraw30.Drawing">
                  <p:embed/>
                  <p:pic>
                    <p:nvPicPr>
                      <p:cNvPr id="58370" name="Object 2">
                        <a:extLst>
                          <a:ext uri="{FF2B5EF4-FFF2-40B4-BE49-F238E27FC236}">
                            <a16:creationId xmlns:a16="http://schemas.microsoft.com/office/drawing/2014/main" id="{1CBBC58D-638E-5C4B-BEE6-F3EC8490DF0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66863"/>
                        <a:ext cx="4700588" cy="35164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416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BDE8ED1B-DB82-3E48-9C3F-9D3945A5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233613"/>
            <a:ext cx="6219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MOS Won the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Forecast Contest in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 the First Time!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2A8880-82B7-F14F-9AC0-1EBD16D0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360"/>
            <a:ext cx="7581900" cy="5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0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B0D0480-3CF4-4141-BFB6-E21F93C9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3A1A1DA4-6DE2-B742-936D-13C33F76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4" descr="final2003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CBA2FC8-8D30-AE44-A35B-F315BAA9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D86A-9DEF-934B-9F4B-D481F77A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79D77-4D57-4B4F-BE0C-2AC6950E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156"/>
            <a:ext cx="8229600" cy="4070050"/>
          </a:xfrm>
        </p:spPr>
      </p:pic>
    </p:spTree>
    <p:extLst>
      <p:ext uri="{BB962C8B-B14F-4D97-AF65-F5344CB8AC3E}">
        <p14:creationId xmlns:p14="http://schemas.microsoft.com/office/powerpoint/2010/main" val="272522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2E3-15F7-8543-8689-DDFD5EC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5334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Lately, Human’s Have Been Able to Slightly Improve on MOS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4414025-644B-9140-A928-FEAD35FCD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079" y="1905000"/>
            <a:ext cx="6781841" cy="4635500"/>
          </a:xfrm>
        </p:spPr>
      </p:pic>
    </p:spTree>
    <p:extLst>
      <p:ext uri="{BB962C8B-B14F-4D97-AF65-F5344CB8AC3E}">
        <p14:creationId xmlns:p14="http://schemas.microsoft.com/office/powerpoint/2010/main" val="205450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C91E-14A9-2749-A1EF-3B3D3D41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541BEF3-447A-864A-A0FD-3C6CA541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532" y="1295400"/>
            <a:ext cx="6868936" cy="4695031"/>
          </a:xfrm>
        </p:spPr>
      </p:pic>
    </p:spTree>
    <p:extLst>
      <p:ext uri="{BB962C8B-B14F-4D97-AF65-F5344CB8AC3E}">
        <p14:creationId xmlns:p14="http://schemas.microsoft.com/office/powerpoint/2010/main" val="3109908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C450-AA01-D446-87DE-2753961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3CB9501-A8DA-3A43-B1A0-0925FBAE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403426"/>
            <a:ext cx="7199787" cy="4921173"/>
          </a:xfrm>
        </p:spPr>
      </p:pic>
    </p:spTree>
    <p:extLst>
      <p:ext uri="{BB962C8B-B14F-4D97-AF65-F5344CB8AC3E}">
        <p14:creationId xmlns:p14="http://schemas.microsoft.com/office/powerpoint/2010/main" val="2269984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6767-05A5-2B44-9057-23363B8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442BDA-2C69-0647-B1D0-032F7056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091901" cy="4847431"/>
          </a:xfrm>
        </p:spPr>
      </p:pic>
    </p:spTree>
    <p:extLst>
      <p:ext uri="{BB962C8B-B14F-4D97-AF65-F5344CB8AC3E}">
        <p14:creationId xmlns:p14="http://schemas.microsoft.com/office/powerpoint/2010/main" val="324996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58F-C0BB-1840-B936-43ABCCDE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National Blend of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B04CD-1FA6-724D-995F-78DC166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036" y="1600200"/>
            <a:ext cx="5131927" cy="4525963"/>
          </a:xfrm>
        </p:spPr>
      </p:pic>
    </p:spTree>
    <p:extLst>
      <p:ext uri="{BB962C8B-B14F-4D97-AF65-F5344CB8AC3E}">
        <p14:creationId xmlns:p14="http://schemas.microsoft.com/office/powerpoint/2010/main" val="58942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B091969-50A4-E340-8566-DE69A7E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New NWS Approach:  National Blend of Models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635B947-B704-6847-A510-F5726DD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National Blend of Models (NBM) is calibrated forecast guidance based on </a:t>
            </a:r>
            <a:r>
              <a:rPr lang="en-US" altLang="en-US" u="sng" dirty="0">
                <a:ea typeface="ＭＳ Ｐゴシック" panose="020B0600070205080204" pitchFamily="34" charset="-128"/>
              </a:rPr>
              <a:t>a combination of both NWS and non-NWS numerical weather prediction model guidance and observations.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goal of the NBM is to create a highly accurate, skillful, and consistent starting point for the NWS gridded forecast.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Attempts to be more skillful than MOS.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F0B3-914C-D749-B4EB-A5458F2D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7" y="1371600"/>
            <a:ext cx="4343400" cy="3840162"/>
          </a:xfrm>
        </p:spPr>
        <p:txBody>
          <a:bodyPr/>
          <a:lstStyle/>
          <a:p>
            <a:r>
              <a:rPr lang="en-US" dirty="0"/>
              <a:t>Potential</a:t>
            </a:r>
            <a:br>
              <a:rPr lang="en-US" dirty="0"/>
            </a:br>
            <a:r>
              <a:rPr lang="en-US" dirty="0"/>
              <a:t>Model Inputs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D4C8388-276D-3848-A610-95D9E6D6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335195"/>
            <a:ext cx="3339953" cy="6265373"/>
          </a:xfrm>
        </p:spPr>
      </p:pic>
    </p:spTree>
    <p:extLst>
      <p:ext uri="{BB962C8B-B14F-4D97-AF65-F5344CB8AC3E}">
        <p14:creationId xmlns:p14="http://schemas.microsoft.com/office/powerpoint/2010/main" val="1893771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68A669E-A65F-6946-86D5-70BFC5C0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Blend of Models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C245C35D-6817-8148-A9B8-015B52E3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Combines statistically a collection of models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2.5 km grid , V4.2 currently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website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4E4784AF-3D72-0C4E-AED2-7BD277BE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9"/>
          <a:stretch>
            <a:fillRect/>
          </a:stretch>
        </p:blipFill>
        <p:spPr bwMode="auto">
          <a:xfrm>
            <a:off x="2895600" y="2895600"/>
            <a:ext cx="5019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C83283B-5086-DE4B-BA93-4B98CC0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Post-Processing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1539DFA-52AF-DC42-92A9-4FBCE1D9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" y="12954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There are a variety of approaches: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Simple bias removal (e.g., regression)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Model output statistics (MOS)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National Blend of Models (NBM)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Machine learning (ML) and artificial intelligence (AI)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Bayesian model averaging 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Neutral nets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And more….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1FD91F8A-4DE7-6C47-B595-A1E6CBB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4173BFB9-111A-320A-5AA0-849EB50C3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28351"/>
            <a:ext cx="6688466" cy="540129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D092-0EBC-13BB-51EE-F509CEC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A0AAF05-CFA2-2E26-6FBD-B95F4F0DD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79437"/>
            <a:ext cx="6925559" cy="5592763"/>
          </a:xfrm>
        </p:spPr>
      </p:pic>
    </p:spTree>
    <p:extLst>
      <p:ext uri="{BB962C8B-B14F-4D97-AF65-F5344CB8AC3E}">
        <p14:creationId xmlns:p14="http://schemas.microsoft.com/office/powerpoint/2010/main" val="3867491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C759A936-1665-F944-84FB-0975A60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EED5637D-F41B-3843-AE8E-095E9F809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58763"/>
            <a:ext cx="5772150" cy="59610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877-4531-DD48-8896-4458E08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Impressive Performance During June 21 Heatwave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8A15AC0-BE2C-2042-9B35-E6918ACA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25" y="1600200"/>
            <a:ext cx="6161149" cy="4525963"/>
          </a:xfrm>
        </p:spPr>
      </p:pic>
    </p:spTree>
    <p:extLst>
      <p:ext uri="{BB962C8B-B14F-4D97-AF65-F5344CB8AC3E}">
        <p14:creationId xmlns:p14="http://schemas.microsoft.com/office/powerpoint/2010/main" val="1622364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70390"/>
            <a:ext cx="4810414" cy="61766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15F41-CAB4-08EE-2380-A32811A30F3C}"/>
              </a:ext>
            </a:extLst>
          </p:cNvPr>
          <p:cNvSpPr txBox="1"/>
          <p:nvPr/>
        </p:nvSpPr>
        <p:spPr>
          <a:xfrm>
            <a:off x="914400" y="1565907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NBM</a:t>
            </a:r>
          </a:p>
          <a:p>
            <a:r>
              <a:rPr lang="en-US" dirty="0"/>
              <a:t>Better than MOS</a:t>
            </a:r>
          </a:p>
          <a:p>
            <a:r>
              <a:rPr lang="en-US" dirty="0"/>
              <a:t>For </a:t>
            </a:r>
            <a:r>
              <a:rPr lang="en-US" dirty="0" err="1"/>
              <a:t>tmax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5849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586" y="1600200"/>
            <a:ext cx="352482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5D422-AFA3-A745-A8E3-ACA0EAB1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68" y="456000"/>
            <a:ext cx="4829480" cy="624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9A704-3934-5530-2376-B63283D15DF0}"/>
              </a:ext>
            </a:extLst>
          </p:cNvPr>
          <p:cNvSpPr txBox="1"/>
          <p:nvPr/>
        </p:nvSpPr>
        <p:spPr>
          <a:xfrm>
            <a:off x="633123" y="2055506"/>
            <a:ext cx="19960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700933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87BA-DC4B-6B40-AA64-E1F75FAE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9335"/>
            <a:ext cx="6438900" cy="398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7873-C2BC-8A42-B090-6E2AF15D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B5817BE-616D-BA46-A9CB-41CFCF75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NBM Text Output</a:t>
            </a: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16060ED4-F050-3143-8EFE-35B5F5C82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600200"/>
            <a:ext cx="7169150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5BDA-A24C-A04C-A0A2-1C4D7AB9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81000"/>
            <a:ext cx="3733800" cy="1036638"/>
          </a:xfrm>
        </p:spPr>
        <p:txBody>
          <a:bodyPr/>
          <a:lstStyle/>
          <a:p>
            <a:r>
              <a:rPr lang="en-US" dirty="0"/>
              <a:t>And Graphics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5FC72E-001C-7942-AB92-2CAFB576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71" y="274639"/>
            <a:ext cx="4584529" cy="3764532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3DB038F-E740-5E45-ADF8-F6ECC85A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047106"/>
            <a:ext cx="4306529" cy="35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9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C6B0682C-B03F-6D4D-B9C0-8E79E028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National Blend of Models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F3AAFBE2-11A1-5543-B567-7F089165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starting point for NWS gridded forecasts used in AWIPS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Saves forecasters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 issues between boundaries of different offices.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753CDA37-4999-4541-A2FE-25C16D5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4615-21E6-5A4F-A697-122611D0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Post Processing is the Secret Sauce for the Private Sector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F81364C-0694-4743-B991-26864155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72" y="1676400"/>
            <a:ext cx="768805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768D1-3C6F-3140-B9CE-8CEB06EE7041}"/>
              </a:ext>
            </a:extLst>
          </p:cNvPr>
          <p:cNvSpPr txBox="1"/>
          <p:nvPr/>
        </p:nvSpPr>
        <p:spPr>
          <a:xfrm>
            <a:off x="4038600" y="616873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Seattle</a:t>
            </a:r>
          </a:p>
        </p:txBody>
      </p:sp>
    </p:spTree>
    <p:extLst>
      <p:ext uri="{BB962C8B-B14F-4D97-AF65-F5344CB8AC3E}">
        <p14:creationId xmlns:p14="http://schemas.microsoft.com/office/powerpoint/2010/main" val="13347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00CAE65B-C4AC-3244-A19B-5EDA7F9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Has Gone Beyond MOS and NBM to Superior Post Processing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AA37E032-A36E-3A42-BD02-C2E0752A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They don’t use  traditional MOS</a:t>
            </a:r>
          </a:p>
        </p:txBody>
      </p:sp>
      <p:pic>
        <p:nvPicPr>
          <p:cNvPr id="77826" name="Content Placeholder 3" descr="weatherchannel.tiff">
            <a:extLst>
              <a:ext uri="{FF2B5EF4-FFF2-40B4-BE49-F238E27FC236}">
                <a16:creationId xmlns:a16="http://schemas.microsoft.com/office/drawing/2014/main" id="{59435F80-51D4-5D46-AA95-501CDBBCE2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00200"/>
            <a:ext cx="3930650" cy="4525963"/>
          </a:xfrm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555B346D-A38C-5948-A507-795F32DB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36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42E31AD-7A76-3D44-BB12-B6D3972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13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Private Sector Statistical Post-Processing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1B9076A6-9370-634A-A333-7219A2A0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61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Regression equations that are updated frequently, not static like the NWS.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Multiple model and observation inputs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 </a:t>
            </a:r>
            <a:r>
              <a:rPr lang="en-US" altLang="en-US" dirty="0" err="1">
                <a:ea typeface="ＭＳ Ｐゴシック" panose="020B0600070205080204" pitchFamily="34" charset="-128"/>
              </a:rPr>
              <a:t>DiCast</a:t>
            </a:r>
            <a:r>
              <a:rPr lang="en-US" altLang="en-US" dirty="0">
                <a:ea typeface="ＭＳ Ｐゴシック" panose="020B0600070205080204" pitchFamily="34" charset="-128"/>
              </a:rPr>
              <a:t> used by the Weather Channel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Developed by NCAR</a:t>
            </a:r>
          </a:p>
        </p:txBody>
      </p:sp>
      <p:pic>
        <p:nvPicPr>
          <p:cNvPr id="78851" name="Picture 3" descr="concept.jpg">
            <a:extLst>
              <a:ext uri="{FF2B5EF4-FFF2-40B4-BE49-F238E27FC236}">
                <a16:creationId xmlns:a16="http://schemas.microsoft.com/office/drawing/2014/main" id="{C0048755-296C-3249-9247-5C0102AC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33321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200425-6A07-8148-B149-696E6A6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Dynamical MOS of MOSs</a:t>
            </a:r>
          </a:p>
        </p:txBody>
      </p:sp>
      <p:pic>
        <p:nvPicPr>
          <p:cNvPr id="79874" name="Content Placeholder 4" descr="Dicasta.tiff">
            <a:extLst>
              <a:ext uri="{FF2B5EF4-FFF2-40B4-BE49-F238E27FC236}">
                <a16:creationId xmlns:a16="http://schemas.microsoft.com/office/drawing/2014/main" id="{6577C668-7EC5-8245-B5C7-A3474755A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2" r="-20512"/>
          <a:stretch>
            <a:fillRect/>
          </a:stretch>
        </p:blipFill>
        <p:spPr>
          <a:xfrm>
            <a:off x="-250825" y="1381125"/>
            <a:ext cx="9644063" cy="51054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45FBDAF-2ABB-B646-B28F-29FDAACA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DICAST skill is quite good</a:t>
            </a:r>
          </a:p>
        </p:txBody>
      </p:sp>
      <p:pic>
        <p:nvPicPr>
          <p:cNvPr id="80898" name="Content Placeholder 3" descr="wetherchannel.tiff">
            <a:extLst>
              <a:ext uri="{FF2B5EF4-FFF2-40B4-BE49-F238E27FC236}">
                <a16:creationId xmlns:a16="http://schemas.microsoft.com/office/drawing/2014/main" id="{BF7A0AE3-0865-C443-80E1-5EC4C4926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85" r="-64085"/>
          <a:stretch>
            <a:fillRect/>
          </a:stretch>
        </p:blipFill>
        <p:spPr>
          <a:xfrm>
            <a:off x="152400" y="1417638"/>
            <a:ext cx="9212263" cy="4876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794248-4F7F-B640-BCE6-8D199482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Better than NWS MOS</a:t>
            </a:r>
          </a:p>
        </p:txBody>
      </p:sp>
      <p:pic>
        <p:nvPicPr>
          <p:cNvPr id="83970" name="Content Placeholder 3" descr="dicast.tiff">
            <a:extLst>
              <a:ext uri="{FF2B5EF4-FFF2-40B4-BE49-F238E27FC236}">
                <a16:creationId xmlns:a16="http://schemas.microsoft.com/office/drawing/2014/main" id="{E00D1E07-E0A2-EF49-9205-39F9AA280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693" b="12903"/>
          <a:stretch>
            <a:fillRect/>
          </a:stretch>
        </p:blipFill>
        <p:spPr>
          <a:xfrm>
            <a:off x="1524000" y="822325"/>
            <a:ext cx="6096000" cy="567531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259D-708D-844B-BD88-A1FC689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Clearly Better Than MOS or NBM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A6FB550-F3DE-CB46-A80B-F996AD82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629412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F0-7BEA-334B-BBA5-B454170A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334145-5CDC-B84E-9FF2-CF05DE49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419091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20FED-E706-FA40-A9AF-4320448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Seattle</a:t>
            </a:r>
          </a:p>
        </p:txBody>
      </p:sp>
      <p:pic>
        <p:nvPicPr>
          <p:cNvPr id="5" name="Content Placeholder 4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E30F6F2E-3363-A217-E9DD-481C806DF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3911"/>
            <a:ext cx="8229600" cy="4438541"/>
          </a:xfrm>
        </p:spPr>
      </p:pic>
    </p:spTree>
    <p:extLst>
      <p:ext uri="{BB962C8B-B14F-4D97-AF65-F5344CB8AC3E}">
        <p14:creationId xmlns:p14="http://schemas.microsoft.com/office/powerpoint/2010/main" val="32399179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FCC6DE7-83A7-D64D-8844-9801BAF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Machine Learning/Artificial Intelligence</a:t>
            </a:r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84F9BF54-1D29-D740-BDD3-BDBEA41AD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26745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68255A2-173F-3041-8267-EA3D7ED5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E7527D8-DCE4-004F-810E-01ED0FE8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Model Output Statistics </a:t>
            </a:r>
            <a:r>
              <a:rPr lang="en-US" altLang="en-US" dirty="0">
                <a:ea typeface="ＭＳ Ｐゴシック" panose="020B0600070205080204" pitchFamily="34" charset="-128"/>
              </a:rPr>
              <a:t>was the first post-processing method used by the NWS (1969)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linear regression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Essentially unchanged over the past 50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assumes linear relationships between predictors and predictands.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Does improve the forecast!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12CB4664-E0E1-184B-AAC1-E07C1B4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Machine Learning/AI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40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5084-9CED-7140-ADF8-8EE8CC3B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Machine learning/AI algorithms “learn” information directly from data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algorithms adaptively improve their performance as the number of samples available for learning increases.</a:t>
            </a:r>
          </a:p>
          <a:p>
            <a:r>
              <a:rPr lang="en-US" dirty="0">
                <a:ea typeface="ＭＳ Ｐゴシック" panose="020B0600070205080204" pitchFamily="34" charset="-128"/>
              </a:rPr>
              <a:t>Heavily dependent on a large training data set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0106-3CB4-0A4D-8326-53B057F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Commonly Used Machine Learning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28E49-B823-854F-AA6D-29DF217A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27740" r="48147"/>
          <a:stretch/>
        </p:blipFill>
        <p:spPr>
          <a:xfrm>
            <a:off x="990600" y="1676400"/>
            <a:ext cx="5715000" cy="4670322"/>
          </a:xfrm>
        </p:spPr>
      </p:pic>
    </p:spTree>
    <p:extLst>
      <p:ext uri="{BB962C8B-B14F-4D97-AF65-F5344CB8AC3E}">
        <p14:creationId xmlns:p14="http://schemas.microsoft.com/office/powerpoint/2010/main" val="14170465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03D2-259F-A44E-8501-A22E0B28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Conceptionally Different from old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12D1-CA52-B347-8AD8-ADB1BBDA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905000"/>
            <a:ext cx="5410200" cy="4525963"/>
          </a:xfrm>
        </p:spPr>
        <p:txBody>
          <a:bodyPr/>
          <a:lstStyle/>
          <a:p>
            <a:r>
              <a:rPr lang="en-US" dirty="0"/>
              <a:t>Use observations/forecasts to create calibrated prediction. </a:t>
            </a:r>
          </a:p>
          <a:p>
            <a:r>
              <a:rPr lang="en-US" dirty="0"/>
              <a:t>Training data set</a:t>
            </a:r>
          </a:p>
          <a:p>
            <a:r>
              <a:rPr lang="en-US" dirty="0"/>
              <a:t>New methods are more complex and non-linear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364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E902-EFEB-3949-BCB2-EABA6D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Neural Nets Was One of the First “Modern” ML Approaches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6099A170-B3AD-F64F-B869-9897E29F3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35814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Attempts to duplicate the complex interactions between neurons in the human brain.</a:t>
            </a:r>
          </a:p>
        </p:txBody>
      </p:sp>
      <p:pic>
        <p:nvPicPr>
          <p:cNvPr id="93187" name="Picture 3" descr="0200120704002.png">
            <a:extLst>
              <a:ext uri="{FF2B5EF4-FFF2-40B4-BE49-F238E27FC236}">
                <a16:creationId xmlns:a16="http://schemas.microsoft.com/office/drawing/2014/main" id="{132D24C9-620C-974B-8FD3-A4637EAB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40050"/>
            <a:ext cx="45354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E711038-8A7E-F14D-889B-1DB39382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 descr="Caren.tiff">
            <a:extLst>
              <a:ext uri="{FF2B5EF4-FFF2-40B4-BE49-F238E27FC236}">
                <a16:creationId xmlns:a16="http://schemas.microsoft.com/office/drawing/2014/main" id="{F144E5F7-E504-AA44-8B00-297629343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8229600" cy="3925887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FC6C70E-EAD0-2E41-9E54-69809403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Decision Trees are Very Popular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Particularly Random Forest</a:t>
            </a: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58483566-3DA8-974D-885A-062D45644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4851400" cy="363855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F732-C5BB-FCE3-B74F-AD768116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3EC8-3F22-DFE2-D65C-E2FB188DD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28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796F-55C8-284F-B873-574D7A1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D50A-1FE0-C644-82EF-2CE722AF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HUGE amount of observational data (e.g., satellites) and a complex non-linear system to deal with.</a:t>
            </a:r>
          </a:p>
          <a:p>
            <a:r>
              <a:rPr lang="en-US" dirty="0"/>
              <a:t>ML should be useful in such an environment</a:t>
            </a:r>
          </a:p>
          <a:p>
            <a:r>
              <a:rPr lang="en-US" dirty="0"/>
              <a:t>But our equations (e.g., primitive equations) DO have important information and are significant restraints.</a:t>
            </a:r>
          </a:p>
          <a:p>
            <a:r>
              <a:rPr lang="en-US" dirty="0"/>
              <a:t>Probably a mixture of ML and the dynamical equations will be optimal.</a:t>
            </a:r>
          </a:p>
        </p:txBody>
      </p:sp>
    </p:spTree>
    <p:extLst>
      <p:ext uri="{BB962C8B-B14F-4D97-AF65-F5344CB8AC3E}">
        <p14:creationId xmlns:p14="http://schemas.microsoft.com/office/powerpoint/2010/main" val="2604869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25B458B-5F85-1D48-B772-1079BDD5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Bayesian Model Averaging (BMA)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A616D0D-5D0F-0C4C-BC21-EE477AF9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good way to optimize the use of ensembles of forecasts to provide calibrated probabilistic guidance.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weight models and their spread by their previous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bias correct each model before combining together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0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23A5E9-EE7C-FC42-81AB-2CD542F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Based on Multiple Linear Regression</a:t>
            </a:r>
          </a:p>
        </p:txBody>
      </p:sp>
      <p:sp>
        <p:nvSpPr>
          <p:cNvPr id="19458" name="TextBox 3">
            <a:extLst>
              <a:ext uri="{FF2B5EF4-FFF2-40B4-BE49-F238E27FC236}">
                <a16:creationId xmlns:a16="http://schemas.microsoft.com/office/drawing/2014/main" id="{2DD512BE-9D64-1B46-B649-266C8A6B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649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Y=a</a:t>
            </a:r>
            <a:r>
              <a:rPr lang="en-US" altLang="en-US" sz="4800" baseline="-25000"/>
              <a:t>0</a:t>
            </a:r>
            <a:r>
              <a:rPr lang="en-US" altLang="en-US" sz="4800"/>
              <a:t> + a</a:t>
            </a:r>
            <a:r>
              <a:rPr lang="en-US" altLang="en-US" sz="4800" baseline="-25000"/>
              <a:t>1</a:t>
            </a:r>
            <a:r>
              <a:rPr lang="en-US" altLang="en-US" sz="4800"/>
              <a:t> X</a:t>
            </a:r>
            <a:r>
              <a:rPr lang="en-US" altLang="en-US" sz="4800" baseline="-25000"/>
              <a:t>1</a:t>
            </a:r>
            <a:r>
              <a:rPr lang="en-US" altLang="en-US" sz="4800"/>
              <a:t>+ a</a:t>
            </a:r>
            <a:r>
              <a:rPr lang="en-US" altLang="en-US" sz="4800" baseline="-25000"/>
              <a:t>2</a:t>
            </a:r>
            <a:r>
              <a:rPr lang="en-US" altLang="en-US" sz="4800"/>
              <a:t>X</a:t>
            </a:r>
            <a:r>
              <a:rPr lang="en-US" altLang="en-US" sz="4800" baseline="-25000"/>
              <a:t>2</a:t>
            </a:r>
            <a:r>
              <a:rPr lang="en-US" altLang="en-US" sz="4800"/>
              <a:t> + …</a:t>
            </a: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7F5D42B9-A6CB-3649-9BA0-C6496200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1912"/>
            <a:ext cx="754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Y is the predictand</a:t>
            </a:r>
            <a:r>
              <a:rPr lang="en-US" altLang="en-US" dirty="0"/>
              <a:t>—what we want to predict (e.g., probability of </a:t>
            </a:r>
            <a:r>
              <a:rPr lang="en-US" altLang="en-US" dirty="0" err="1"/>
              <a:t>precip</a:t>
            </a:r>
            <a:r>
              <a:rPr lang="en-US" altLang="en-US" dirty="0"/>
              <a:t> at SEA)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X</a:t>
            </a:r>
            <a:r>
              <a:rPr lang="en-US" altLang="en-US" b="1" baseline="-25000" dirty="0"/>
              <a:t>i</a:t>
            </a:r>
            <a:r>
              <a:rPr lang="en-US" altLang="en-US" b="1" dirty="0"/>
              <a:t> are the predictors</a:t>
            </a:r>
            <a:r>
              <a:rPr lang="en-US" altLang="en-US" dirty="0"/>
              <a:t>….can be model output or observations.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/>
              <a:t>a</a:t>
            </a:r>
            <a:r>
              <a:rPr lang="en-US" altLang="en-US" b="1" baseline="-25000" dirty="0" err="1"/>
              <a:t>i</a:t>
            </a:r>
            <a:r>
              <a:rPr lang="en-US" altLang="en-US" b="1" dirty="0"/>
              <a:t> are coefficients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94" y="2024856"/>
            <a:ext cx="482280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3C0A8-C5DB-BA4F-88CB-D4F393D7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PDF from each model based on historical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3694-A015-6148-ADEB-A3CB4F4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65" y="2082571"/>
            <a:ext cx="3505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And then combine them based on their recent skill</a:t>
            </a:r>
          </a:p>
        </p:txBody>
      </p:sp>
    </p:spTree>
    <p:extLst>
      <p:ext uri="{BB962C8B-B14F-4D97-AF65-F5344CB8AC3E}">
        <p14:creationId xmlns:p14="http://schemas.microsoft.com/office/powerpoint/2010/main" val="2634685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87FC02C3-F634-4B4F-85C7-E302769E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6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2F04EA8-6AFD-1D4A-9ED1-3D98C853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Multiple Linear Regression in MOS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6EDB59EA-E412-5946-AA1A-724326FB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Select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 and calculate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using BOTH model and observational data.  So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can be either model output or observations.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Advantage</a:t>
            </a:r>
            <a:r>
              <a:rPr lang="en-US" altLang="en-US" dirty="0">
                <a:ea typeface="ＭＳ Ｐゴシック" panose="020B0600070205080204" pitchFamily="34" charset="-128"/>
              </a:rPr>
              <a:t>:  can adjust for model biases (e.g., too warm) since uses model forecasts as predictors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Disadvantage</a:t>
            </a:r>
            <a:r>
              <a:rPr lang="en-US" altLang="en-US" dirty="0">
                <a:ea typeface="ＭＳ Ｐゴシック" panose="020B0600070205080204" pitchFamily="34" charset="-128"/>
              </a:rPr>
              <a:t>:  Requires several years of model runs to derive equations.  If model changes significantly, have to rederive equations.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17227</TotalTime>
  <Words>1923</Words>
  <Application>Microsoft Macintosh PowerPoint</Application>
  <PresentationFormat>On-screen Show (4:3)</PresentationFormat>
  <Paragraphs>291</Paragraphs>
  <Slides>81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ＭＳ Ｐゴシック</vt:lpstr>
      <vt:lpstr>Arial</vt:lpstr>
      <vt:lpstr>Calibri</vt:lpstr>
      <vt:lpstr>Candara</vt:lpstr>
      <vt:lpstr>Tahoma</vt:lpstr>
      <vt:lpstr>Times</vt:lpstr>
      <vt:lpstr>Times New Roman</vt:lpstr>
      <vt:lpstr>Wingdings</vt:lpstr>
      <vt:lpstr>Whistler805</vt:lpstr>
      <vt:lpstr>Chart</vt:lpstr>
      <vt:lpstr>Drawing</vt:lpstr>
      <vt:lpstr>Model Post Processing</vt:lpstr>
      <vt:lpstr>Model Output Can Usually Be Improved with Statistical Post Processing</vt:lpstr>
      <vt:lpstr>Systematic Model Bias is Real!</vt:lpstr>
      <vt:lpstr>PowerPoint Presentation</vt:lpstr>
      <vt:lpstr>Model Post-Processing</vt:lpstr>
      <vt:lpstr>Post Processing is the Secret Sauce for the Private Sector</vt:lpstr>
      <vt:lpstr>Model Output Statistics (MOS)</vt:lpstr>
      <vt:lpstr>Based on Multiple Linear Regression</vt:lpstr>
      <vt:lpstr>Multiple Linear Regression in MOS</vt:lpstr>
      <vt:lpstr>How do we select, predictors, Xi?   Use screening regression</vt:lpstr>
      <vt:lpstr>Correlation Coefficient (r) Between Two Time Series</vt:lpstr>
      <vt:lpstr>Example of potential predictors</vt:lpstr>
      <vt:lpstr>NWS MOS Stops at 12 predictors</vt:lpstr>
      <vt:lpstr>Why does the NWS stop at 12 predictors?</vt:lpstr>
      <vt:lpstr>Examples of MOS predictors</vt:lpstr>
      <vt:lpstr>Day 2 (30-h) GFS MOS Max Temp Equation for KSLC  (Cool Season – 0000 UTC cycle)</vt:lpstr>
      <vt:lpstr>Day 2 (42-h) GFS MOS Max Temp Equation for KUNV  (Warm Season – 1200 UTC cycle)</vt:lpstr>
      <vt:lpstr>Day 2 (30-h) GFS MOS Min Temp Equation for KDCA  (Cool Season - 1200 UTC cycle)</vt:lpstr>
      <vt:lpstr>There are HUNDREDS of THOUSANDS of MOS equations</vt:lpstr>
      <vt:lpstr>A Very Important Point</vt:lpstr>
      <vt:lpstr>A Very Important Point</vt:lpstr>
      <vt:lpstr>Precipitation Regions With Same MOS Equation</vt:lpstr>
      <vt:lpstr>PowerPoint Presentation</vt:lpstr>
      <vt:lpstr>PowerPoint Presentation</vt:lpstr>
      <vt:lpstr>Repeat So You Don’t Forget</vt:lpstr>
      <vt:lpstr>MOS Characteristics</vt:lpstr>
      <vt:lpstr>MOS Comments</vt:lpstr>
      <vt:lpstr>MOS Developed by and Run at the NWS Meteorological Development Lab (MDL)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Aviation MOS Program (LAMP)</vt:lpstr>
      <vt:lpstr>Practical Example of Solving a LAMP Temperature Equation</vt:lpstr>
      <vt:lpstr>Theoretical Model Forecast Performance of LAMP, MOS, and Persistence</vt:lpstr>
      <vt:lpstr>Verification of LAMP 2-m Temperature Forecasts</vt:lpstr>
      <vt:lpstr>MOS Verification</vt:lpstr>
      <vt:lpstr>PowerPoint Presentation</vt:lpstr>
      <vt:lpstr>PowerPoint Presentation</vt:lpstr>
      <vt:lpstr>PowerPoint Presentation</vt:lpstr>
      <vt:lpstr>Lately, Human’s Have Been Able to Slightly Improve on MOS</vt:lpstr>
      <vt:lpstr>PowerPoint Presentation</vt:lpstr>
      <vt:lpstr>PowerPoint Presentation</vt:lpstr>
      <vt:lpstr>Precipitation</vt:lpstr>
      <vt:lpstr>The National Blend of Models</vt:lpstr>
      <vt:lpstr>New NWS Approach:  National Blend of Models</vt:lpstr>
      <vt:lpstr>Potential Model Inputs</vt:lpstr>
      <vt:lpstr>Blend of Models</vt:lpstr>
      <vt:lpstr>PowerPoint Presentation</vt:lpstr>
      <vt:lpstr>PowerPoint Presentation</vt:lpstr>
      <vt:lpstr>PowerPoint Presentation</vt:lpstr>
      <vt:lpstr>Impressive Performance During June 21 Heatwave</vt:lpstr>
      <vt:lpstr>PowerPoint Presentation</vt:lpstr>
      <vt:lpstr>PowerPoint Presentation</vt:lpstr>
      <vt:lpstr>PowerPoint Presentation</vt:lpstr>
      <vt:lpstr>NBM Text Output</vt:lpstr>
      <vt:lpstr>And Graphics</vt:lpstr>
      <vt:lpstr>National Blend of Models</vt:lpstr>
      <vt:lpstr>The Private Sector Has Gone Beyond MOS and NBM to Superior Post Processing</vt:lpstr>
      <vt:lpstr>They don’t use  traditional MOS</vt:lpstr>
      <vt:lpstr>Private Sector Statistical Post-Processing</vt:lpstr>
      <vt:lpstr>Dynamical MOS of MOSs</vt:lpstr>
      <vt:lpstr>DICAST skill is quite good</vt:lpstr>
      <vt:lpstr>Better than NWS MOS</vt:lpstr>
      <vt:lpstr>Clearly Better Than MOS or NBM</vt:lpstr>
      <vt:lpstr>PowerPoint Presentation</vt:lpstr>
      <vt:lpstr>Seattle</vt:lpstr>
      <vt:lpstr>Machine Learning/Artificial Intelligence</vt:lpstr>
      <vt:lpstr> Machine Learning/AI </vt:lpstr>
      <vt:lpstr>Commonly Used Machine Learning Algorithms</vt:lpstr>
      <vt:lpstr>Not Conceptionally Different from old MOS</vt:lpstr>
      <vt:lpstr>Neural Nets Was One of the First “Modern” ML Approaches</vt:lpstr>
      <vt:lpstr>PowerPoint Presentation</vt:lpstr>
      <vt:lpstr>Decision Trees are Very Popular Particularly Random Forest</vt:lpstr>
      <vt:lpstr>The End</vt:lpstr>
      <vt:lpstr>Machine Learning Thoughts</vt:lpstr>
      <vt:lpstr>Bayesian Model Averaging (BMA)</vt:lpstr>
      <vt:lpstr>PowerPoint Presentation</vt:lpstr>
      <vt:lpstr>A PDF from each model based on historical performance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Baars</dc:creator>
  <cp:keywords/>
  <cp:lastModifiedBy>Clifford F. Mass</cp:lastModifiedBy>
  <cp:revision>156</cp:revision>
  <dcterms:created xsi:type="dcterms:W3CDTF">2015-05-27T17:40:27Z</dcterms:created>
  <dcterms:modified xsi:type="dcterms:W3CDTF">2026-05-27T20:08:26Z</dcterms:modified>
</cp:coreProperties>
</file>