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4" r:id="rId1"/>
  </p:sldMasterIdLst>
  <p:notesMasterIdLst>
    <p:notesMasterId r:id="rId84"/>
  </p:notesMasterIdLst>
  <p:handoutMasterIdLst>
    <p:handoutMasterId r:id="rId85"/>
  </p:handoutMasterIdLst>
  <p:sldIdLst>
    <p:sldId id="369" r:id="rId2"/>
    <p:sldId id="370" r:id="rId3"/>
    <p:sldId id="435" r:id="rId4"/>
    <p:sldId id="436" r:id="rId5"/>
    <p:sldId id="408" r:id="rId6"/>
    <p:sldId id="449" r:id="rId7"/>
    <p:sldId id="371" r:id="rId8"/>
    <p:sldId id="397" r:id="rId9"/>
    <p:sldId id="411" r:id="rId10"/>
    <p:sldId id="412" r:id="rId11"/>
    <p:sldId id="414" r:id="rId12"/>
    <p:sldId id="413" r:id="rId13"/>
    <p:sldId id="443" r:id="rId14"/>
    <p:sldId id="415" r:id="rId15"/>
    <p:sldId id="416" r:id="rId16"/>
    <p:sldId id="389" r:id="rId17"/>
    <p:sldId id="390" r:id="rId18"/>
    <p:sldId id="391" r:id="rId19"/>
    <p:sldId id="392" r:id="rId20"/>
    <p:sldId id="417" r:id="rId21"/>
    <p:sldId id="418" r:id="rId22"/>
    <p:sldId id="419" r:id="rId23"/>
    <p:sldId id="420" r:id="rId24"/>
    <p:sldId id="421" r:id="rId25"/>
    <p:sldId id="422" r:id="rId26"/>
    <p:sldId id="427" r:id="rId27"/>
    <p:sldId id="423" r:id="rId28"/>
    <p:sldId id="425" r:id="rId29"/>
    <p:sldId id="365" r:id="rId30"/>
    <p:sldId id="363" r:id="rId31"/>
    <p:sldId id="367" r:id="rId32"/>
    <p:sldId id="359" r:id="rId33"/>
    <p:sldId id="362" r:id="rId34"/>
    <p:sldId id="361" r:id="rId35"/>
    <p:sldId id="366" r:id="rId36"/>
    <p:sldId id="379" r:id="rId37"/>
    <p:sldId id="380" r:id="rId38"/>
    <p:sldId id="381" r:id="rId39"/>
    <p:sldId id="454" r:id="rId40"/>
    <p:sldId id="352" r:id="rId41"/>
    <p:sldId id="322" r:id="rId42"/>
    <p:sldId id="429" r:id="rId43"/>
    <p:sldId id="444" r:id="rId44"/>
    <p:sldId id="445" r:id="rId45"/>
    <p:sldId id="446" r:id="rId46"/>
    <p:sldId id="447" r:id="rId47"/>
    <p:sldId id="430" r:id="rId48"/>
    <p:sldId id="399" r:id="rId49"/>
    <p:sldId id="448" r:id="rId50"/>
    <p:sldId id="400" r:id="rId51"/>
    <p:sldId id="401" r:id="rId52"/>
    <p:sldId id="406" r:id="rId53"/>
    <p:sldId id="450" r:id="rId54"/>
    <p:sldId id="431" r:id="rId55"/>
    <p:sldId id="432" r:id="rId56"/>
    <p:sldId id="433" r:id="rId57"/>
    <p:sldId id="405" r:id="rId58"/>
    <p:sldId id="451" r:id="rId59"/>
    <p:sldId id="426" r:id="rId60"/>
    <p:sldId id="402" r:id="rId61"/>
    <p:sldId id="375" r:id="rId62"/>
    <p:sldId id="374" r:id="rId63"/>
    <p:sldId id="384" r:id="rId64"/>
    <p:sldId id="382" r:id="rId65"/>
    <p:sldId id="383" r:id="rId66"/>
    <p:sldId id="438" r:id="rId67"/>
    <p:sldId id="439" r:id="rId68"/>
    <p:sldId id="455" r:id="rId69"/>
    <p:sldId id="377" r:id="rId70"/>
    <p:sldId id="395" r:id="rId71"/>
    <p:sldId id="452" r:id="rId72"/>
    <p:sldId id="396" r:id="rId73"/>
    <p:sldId id="398" r:id="rId74"/>
    <p:sldId id="403" r:id="rId75"/>
    <p:sldId id="434" r:id="rId76"/>
    <p:sldId id="453" r:id="rId77"/>
    <p:sldId id="372" r:id="rId78"/>
    <p:sldId id="373" r:id="rId79"/>
    <p:sldId id="410" r:id="rId80"/>
    <p:sldId id="440" r:id="rId81"/>
    <p:sldId id="441" r:id="rId82"/>
    <p:sldId id="442" r:id="rId8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48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48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48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48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48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48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48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48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48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593"/>
    <p:restoredTop sz="94708"/>
  </p:normalViewPr>
  <p:slideViewPr>
    <p:cSldViewPr>
      <p:cViewPr varScale="1">
        <p:scale>
          <a:sx n="88" d="100"/>
          <a:sy n="88" d="100"/>
        </p:scale>
        <p:origin x="1040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notesMaster" Target="notesMasters/notesMaster1.xml"/><Relationship Id="rId89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>
            <a:extLst>
              <a:ext uri="{FF2B5EF4-FFF2-40B4-BE49-F238E27FC236}">
                <a16:creationId xmlns:a16="http://schemas.microsoft.com/office/drawing/2014/main" id="{A6A5F246-7ACA-3B48-9375-ABF80A8674D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1859" name="Rectangle 3">
            <a:extLst>
              <a:ext uri="{FF2B5EF4-FFF2-40B4-BE49-F238E27FC236}">
                <a16:creationId xmlns:a16="http://schemas.microsoft.com/office/drawing/2014/main" id="{B92CBD48-89D1-9441-83FC-D345371927B8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1860" name="Rectangle 4">
            <a:extLst>
              <a:ext uri="{FF2B5EF4-FFF2-40B4-BE49-F238E27FC236}">
                <a16:creationId xmlns:a16="http://schemas.microsoft.com/office/drawing/2014/main" id="{E7F10C97-17F1-804A-8B06-8EF81DF4427B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1861" name="Rectangle 5">
            <a:extLst>
              <a:ext uri="{FF2B5EF4-FFF2-40B4-BE49-F238E27FC236}">
                <a16:creationId xmlns:a16="http://schemas.microsoft.com/office/drawing/2014/main" id="{E8D42BAD-0469-A740-89D7-216CE47661A1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fld id="{F6D2DD31-9264-494B-BC0D-098A1359E7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>
            <a:extLst>
              <a:ext uri="{FF2B5EF4-FFF2-40B4-BE49-F238E27FC236}">
                <a16:creationId xmlns:a16="http://schemas.microsoft.com/office/drawing/2014/main" id="{E461CA6C-B611-4143-ABE8-5F911F6836C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19" name="Rectangle 3">
            <a:extLst>
              <a:ext uri="{FF2B5EF4-FFF2-40B4-BE49-F238E27FC236}">
                <a16:creationId xmlns:a16="http://schemas.microsoft.com/office/drawing/2014/main" id="{239FE9E1-3BDE-3648-B564-9C343F8E1562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C1D442DA-DCAB-AD40-A80D-777835B62929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21" name="Rectangle 5">
            <a:extLst>
              <a:ext uri="{FF2B5EF4-FFF2-40B4-BE49-F238E27FC236}">
                <a16:creationId xmlns:a16="http://schemas.microsoft.com/office/drawing/2014/main" id="{B144CAFF-76EC-5049-B8C0-9E762723E5D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6022" name="Rectangle 6">
            <a:extLst>
              <a:ext uri="{FF2B5EF4-FFF2-40B4-BE49-F238E27FC236}">
                <a16:creationId xmlns:a16="http://schemas.microsoft.com/office/drawing/2014/main" id="{D1919D31-A32B-3D4A-AF4F-7DF20AEA6F0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23" name="Rectangle 7">
            <a:extLst>
              <a:ext uri="{FF2B5EF4-FFF2-40B4-BE49-F238E27FC236}">
                <a16:creationId xmlns:a16="http://schemas.microsoft.com/office/drawing/2014/main" id="{902BC7B2-131D-7B4C-B488-F0F51DA261F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fld id="{7D44032F-8EE0-9440-86EA-301B2B70266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0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0" charset="0"/>
        <a:ea typeface="ＭＳ Ｐゴシック" pitchFamily="-110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0" charset="0"/>
        <a:ea typeface="ＭＳ Ｐゴシック" pitchFamily="-110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0" charset="0"/>
        <a:ea typeface="ＭＳ Ｐゴシック" pitchFamily="-110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0" charset="0"/>
        <a:ea typeface="ＭＳ Ｐゴシック" pitchFamily="-110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>
            <a:extLst>
              <a:ext uri="{FF2B5EF4-FFF2-40B4-BE49-F238E27FC236}">
                <a16:creationId xmlns:a16="http://schemas.microsoft.com/office/drawing/2014/main" id="{8F31292B-CB68-E040-8A89-431675DAB4E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0" name="Notes Placeholder 2">
            <a:extLst>
              <a:ext uri="{FF2B5EF4-FFF2-40B4-BE49-F238E27FC236}">
                <a16:creationId xmlns:a16="http://schemas.microsoft.com/office/drawing/2014/main" id="{92AD26E1-26F0-FB4F-97CE-971CD1D04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7651" name="Slide Number Placeholder 3">
            <a:extLst>
              <a:ext uri="{FF2B5EF4-FFF2-40B4-BE49-F238E27FC236}">
                <a16:creationId xmlns:a16="http://schemas.microsoft.com/office/drawing/2014/main" id="{3BA9A6BD-4CD3-224C-9252-20D8F34C0A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9AFAB29C-2B8E-414E-BF95-2B73184441F1}" type="slidenum">
              <a:rPr lang="en-US" altLang="en-US" sz="1200" smtClean="0">
                <a:solidFill>
                  <a:srgbClr val="000000"/>
                </a:solidFill>
              </a:rPr>
              <a:pPr/>
              <a:t>16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>
            <a:extLst>
              <a:ext uri="{FF2B5EF4-FFF2-40B4-BE49-F238E27FC236}">
                <a16:creationId xmlns:a16="http://schemas.microsoft.com/office/drawing/2014/main" id="{4AB39744-30A1-8341-B0C9-D2A871E3E6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8" name="Notes Placeholder 2">
            <a:extLst>
              <a:ext uri="{FF2B5EF4-FFF2-40B4-BE49-F238E27FC236}">
                <a16:creationId xmlns:a16="http://schemas.microsoft.com/office/drawing/2014/main" id="{0993ACC9-3858-7D47-A65A-9712561AA5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9699" name="Slide Number Placeholder 3">
            <a:extLst>
              <a:ext uri="{FF2B5EF4-FFF2-40B4-BE49-F238E27FC236}">
                <a16:creationId xmlns:a16="http://schemas.microsoft.com/office/drawing/2014/main" id="{5A9EDA9B-7BFE-1245-A210-BD4BC7BCE8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67857287-D7CB-6D42-88BE-A9C948D7D93B}" type="slidenum">
              <a:rPr lang="en-US" altLang="en-US" sz="1200" smtClean="0">
                <a:solidFill>
                  <a:srgbClr val="000000"/>
                </a:solidFill>
              </a:rPr>
              <a:pPr/>
              <a:t>17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>
            <a:extLst>
              <a:ext uri="{FF2B5EF4-FFF2-40B4-BE49-F238E27FC236}">
                <a16:creationId xmlns:a16="http://schemas.microsoft.com/office/drawing/2014/main" id="{A1073B5C-3844-9447-B314-5202DDCF0E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6" name="Notes Placeholder 2">
            <a:extLst>
              <a:ext uri="{FF2B5EF4-FFF2-40B4-BE49-F238E27FC236}">
                <a16:creationId xmlns:a16="http://schemas.microsoft.com/office/drawing/2014/main" id="{0DD6AB46-55BF-DA42-95D0-97C03B9D9D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31747" name="Slide Number Placeholder 3">
            <a:extLst>
              <a:ext uri="{FF2B5EF4-FFF2-40B4-BE49-F238E27FC236}">
                <a16:creationId xmlns:a16="http://schemas.microsoft.com/office/drawing/2014/main" id="{4C907F0A-5C16-0446-A396-8AE2FC65BE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17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017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017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017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017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017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017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017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017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0" hangingPunct="0">
              <a:spcBef>
                <a:spcPct val="0"/>
              </a:spcBef>
            </a:pPr>
            <a:fld id="{AD9ECD2D-39ED-EB40-88F8-6809E61EC924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 eaLnBrk="0" hangingPunct="0">
                <a:spcBef>
                  <a:spcPct val="0"/>
                </a:spcBef>
              </a:pPr>
              <a:t>18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lide Image Placeholder 1">
            <a:extLst>
              <a:ext uri="{FF2B5EF4-FFF2-40B4-BE49-F238E27FC236}">
                <a16:creationId xmlns:a16="http://schemas.microsoft.com/office/drawing/2014/main" id="{761D2EF3-2D58-B74D-B790-507781A26D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0" name="Notes Placeholder 2">
            <a:extLst>
              <a:ext uri="{FF2B5EF4-FFF2-40B4-BE49-F238E27FC236}">
                <a16:creationId xmlns:a16="http://schemas.microsoft.com/office/drawing/2014/main" id="{26E2A0DC-0CD7-8242-92AB-9DAE4A6FF1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53251" name="Slide Number Placeholder 3">
            <a:extLst>
              <a:ext uri="{FF2B5EF4-FFF2-40B4-BE49-F238E27FC236}">
                <a16:creationId xmlns:a16="http://schemas.microsoft.com/office/drawing/2014/main" id="{FB13BDAE-6473-3342-BA8F-CCEA3D1303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1DCEAD6E-20D6-3F41-B569-5D4B2D47681B}" type="slidenum">
              <a:rPr lang="en-US" altLang="en-US" sz="1200" smtClean="0"/>
              <a:pPr/>
              <a:t>35</a:t>
            </a:fld>
            <a:endParaRPr lang="en-US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6D156A-EBCA-1F42-8664-EFCA0306B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790D91-57A3-D242-B1BA-1DA9157E6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F3E374-062E-534E-8CA6-65918E0CC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46CF58-516D-944F-9966-8F167C7615F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3369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E97167-D4A8-B745-9BF3-B309207BE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2610B1-977F-5542-A97A-2CCD5E3E9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FA8604-ADE1-4B4A-8522-EEC79A584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1F2ED1-02CB-E842-ACF5-AD4ADEA6D2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7563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F4D1B2-F07F-0047-B8B3-4EFF7D90A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94C8E6-D4CA-5C45-A69B-149789D9F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8F21EE-D9BD-9F4C-B0E4-5B06814CF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B243D9-D5CA-2E43-BE9A-B92B305163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1263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B94652-7143-4B44-8F97-517C2EC1C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CF6353-3A9B-0F4C-881A-24A506C51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572674-0586-0D44-B16E-603DB35F4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DECBF0-78A7-8940-BE39-7F12DDA0216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7954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6E2C77-6ED8-6D42-8152-18D7CA973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0AC6C2-A23D-E84B-9F3C-E61639C06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609CFD-A856-C244-96FB-EB82D5513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698D8E-948B-1441-8B7D-16C35C9B2B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0923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69CCD94-5097-E740-A8C0-90A7EE9EE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018E77D-05A9-BE40-AD43-72C3A77E2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34F5A0A-6931-5A48-B085-3F64A2BA4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984500-55AD-AD44-9E4F-EA3B23A544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8542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6D350D0-3360-AA4C-B3B9-EBE75F872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8FC1E4D-1F21-3E41-9A0D-C27E05A8E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CFD7288-E5CD-2149-BE07-D19EC9C08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047FD2-FBE8-154C-8DE1-D946D3B326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0148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A2A9070-C28F-C749-B142-D9BDE4433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6A55687-B6A7-9743-A61C-9723D5BF3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E1E1423-500E-874F-BFDD-C3DD098ED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1A151D-B797-2F4A-BAB7-A6E10276A2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9890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14C5059-B1F5-B44E-BA75-618EECE9F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898935C-1D9F-534F-9AEE-C64B98EF1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EFD0965-ABEA-904F-80F2-9B9BAC350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3BD714-290F-3047-999E-431763C4D5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6181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3E8F883-6285-3147-8CCF-DA61F844E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EE2DCA4-E4CF-5043-BF07-28730C2D9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784908F-572E-674C-9DD1-35BA6DEC7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2B13B7-67E4-9240-ADCE-355086250F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9709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9A60226-8B44-E44F-BCF8-92C3BAC32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D185379-0DD6-0148-826C-7B359E85D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8589AAE-680C-BE49-9E10-463568EC7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0DFB54-4C88-3E43-A97E-BAE97A7A4EB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5636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D168E3F9-5B21-C743-9F7D-AF6E5B24B62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89CDF835-05EB-C642-ABDD-8FAACCA13C4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14FE61-AD90-CE45-AF82-11760AD61F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595C3A-9439-9141-A011-00F283F69F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1C5CA6-1A2B-FD42-AB4B-03187936A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5E46252-2409-264D-8CCA-B75B8BB348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ws.noaa.gov/mdl/synop/index.php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www.weather.gov/mdl/nbm_home" TargetMode="Externa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>
            <a:extLst>
              <a:ext uri="{FF2B5EF4-FFF2-40B4-BE49-F238E27FC236}">
                <a16:creationId xmlns:a16="http://schemas.microsoft.com/office/drawing/2014/main" id="{51DFE953-B7DF-AA4E-A60F-42355CAF5A2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Model Post Processing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198269-4EC1-CD46-B05A-D9476AFAB15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b="1" dirty="0">
                <a:solidFill>
                  <a:schemeClr val="tx1"/>
                </a:solidFill>
                <a:ea typeface="+mn-ea"/>
                <a:cs typeface="+mn-cs"/>
              </a:rPr>
              <a:t>Atmospheric Sciences 452</a:t>
            </a: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b="1" dirty="0">
                <a:solidFill>
                  <a:schemeClr val="tx1"/>
                </a:solidFill>
                <a:ea typeface="+mn-ea"/>
                <a:cs typeface="+mn-cs"/>
              </a:rPr>
              <a:t>Spring 2023</a:t>
            </a: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dirty="0"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>
            <a:extLst>
              <a:ext uri="{FF2B5EF4-FFF2-40B4-BE49-F238E27FC236}">
                <a16:creationId xmlns:a16="http://schemas.microsoft.com/office/drawing/2014/main" id="{BCE6DF98-EE76-2F43-8701-4F14E18E2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How do we select X</a:t>
            </a:r>
            <a:r>
              <a:rPr lang="en-US" altLang="en-US" baseline="-25000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i</a:t>
            </a:r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?  </a:t>
            </a:r>
            <a:b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sz="3600" b="1" dirty="0">
                <a:ea typeface="ＭＳ Ｐゴシック" panose="020B0600070205080204" pitchFamily="34" charset="-128"/>
              </a:rPr>
              <a:t>Use screening regression</a:t>
            </a:r>
          </a:p>
        </p:txBody>
      </p:sp>
      <p:sp>
        <p:nvSpPr>
          <p:cNvPr id="21506" name="Content Placeholder 2">
            <a:extLst>
              <a:ext uri="{FF2B5EF4-FFF2-40B4-BE49-F238E27FC236}">
                <a16:creationId xmlns:a16="http://schemas.microsoft.com/office/drawing/2014/main" id="{1016BC04-C776-B742-89EE-E5F6EE44B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828800"/>
            <a:ext cx="8686800" cy="4525963"/>
          </a:xfrm>
        </p:spPr>
        <p:txBody>
          <a:bodyPr/>
          <a:lstStyle/>
          <a:p>
            <a:r>
              <a:rPr lang="en-US" altLang="en-US" sz="2800" dirty="0">
                <a:ea typeface="ＭＳ Ｐゴシック" panose="020B0600070205080204" pitchFamily="34" charset="-128"/>
              </a:rPr>
              <a:t>Start with at least two years of model output and  observations.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Go through a long list of potential predictors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Select the one that has the highest </a:t>
            </a:r>
            <a:r>
              <a:rPr lang="en-US" altLang="en-US" sz="2800" b="1" dirty="0">
                <a:ea typeface="ＭＳ Ｐゴシック" panose="020B0600070205080204" pitchFamily="34" charset="-128"/>
              </a:rPr>
              <a:t>correlation</a:t>
            </a:r>
            <a:r>
              <a:rPr lang="en-US" altLang="en-US" sz="2800" dirty="0">
                <a:ea typeface="ＭＳ Ｐゴシック" panose="020B0600070205080204" pitchFamily="34" charset="-128"/>
              </a:rPr>
              <a:t> with the predictand.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Then select a second predictor that produces the greatest further increase in correlation between predictand and observations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Keep on going, typically until 12 predictors are found.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6E9E6521-6F41-D245-964A-9C02C478A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682" y="38100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Correlation Coefficient (r) Between Two Time Series</a:t>
            </a:r>
          </a:p>
        </p:txBody>
      </p:sp>
      <p:sp>
        <p:nvSpPr>
          <p:cNvPr id="22530" name="Content Placeholder 2">
            <a:extLst>
              <a:ext uri="{FF2B5EF4-FFF2-40B4-BE49-F238E27FC236}">
                <a16:creationId xmlns:a16="http://schemas.microsoft.com/office/drawing/2014/main" id="{DEE202BE-FEB5-6848-A0E6-3EC8969DBB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682" y="2209800"/>
            <a:ext cx="8229600" cy="4525963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0—no correlation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1—perfect correlation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r</a:t>
            </a:r>
            <a:r>
              <a:rPr lang="en-US" altLang="en-US" baseline="30000" dirty="0">
                <a:ea typeface="ＭＳ Ｐゴシック" panose="020B0600070205080204" pitchFamily="34" charset="-128"/>
              </a:rPr>
              <a:t>2</a:t>
            </a:r>
            <a:r>
              <a:rPr lang="en-US" altLang="en-US" dirty="0">
                <a:ea typeface="ＭＳ Ｐゴシック" panose="020B0600070205080204" pitchFamily="34" charset="-128"/>
              </a:rPr>
              <a:t> = percent of explained variance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So if r = .5, 25% of the variance or variability of the second time series can be explained by the variability in the first.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>
            <a:extLst>
              <a:ext uri="{FF2B5EF4-FFF2-40B4-BE49-F238E27FC236}">
                <a16:creationId xmlns:a16="http://schemas.microsoft.com/office/drawing/2014/main" id="{712A56FD-224A-F14C-99D1-188EA4BBA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21512"/>
            <a:ext cx="2971800" cy="1554162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Example of potential predictors</a:t>
            </a:r>
          </a:p>
        </p:txBody>
      </p:sp>
      <p:pic>
        <p:nvPicPr>
          <p:cNvPr id="23554" name="Content Placeholder 4">
            <a:extLst>
              <a:ext uri="{FF2B5EF4-FFF2-40B4-BE49-F238E27FC236}">
                <a16:creationId xmlns:a16="http://schemas.microsoft.com/office/drawing/2014/main" id="{B00389F4-7949-7741-8728-03669B9A1C0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76600" y="457200"/>
            <a:ext cx="5607050" cy="6036948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62844-4448-854D-8537-6FEF9F9FF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6200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NWS MOS Stops at 12 predictors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568213-16E0-9345-A240-39DF60357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00" y="2286000"/>
            <a:ext cx="3429000" cy="4068762"/>
          </a:xfrm>
        </p:spPr>
        <p:txBody>
          <a:bodyPr/>
          <a:lstStyle/>
          <a:p>
            <a:pPr marL="0" indent="0" algn="ctr">
              <a:buNone/>
            </a:pPr>
            <a:r>
              <a:rPr lang="en-US" sz="9600" b="1" dirty="0"/>
              <a:t>WHY????</a:t>
            </a:r>
          </a:p>
        </p:txBody>
      </p:sp>
    </p:spTree>
    <p:extLst>
      <p:ext uri="{BB962C8B-B14F-4D97-AF65-F5344CB8AC3E}">
        <p14:creationId xmlns:p14="http://schemas.microsoft.com/office/powerpoint/2010/main" val="2135293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44D1CCA2-F1CD-D843-ACD6-9E10B3D09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Why does the NWS stop at 12 predictors?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1AA0C7-4BAE-EC4A-BE72-513D031DBC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7772400" cy="4525963"/>
          </a:xfrm>
        </p:spPr>
        <p:txBody>
          <a:bodyPr/>
          <a:lstStyle/>
          <a:p>
            <a:pPr>
              <a:defRPr/>
            </a:pPr>
            <a:r>
              <a:rPr lang="en-US" b="1" dirty="0"/>
              <a:t>Too many predictors can be detrimental!</a:t>
            </a:r>
          </a:p>
          <a:p>
            <a:pPr lvl="1">
              <a:defRPr/>
            </a:pPr>
            <a:r>
              <a:rPr lang="en-US" dirty="0"/>
              <a:t>Adds little improvement but adds to computational expense</a:t>
            </a:r>
          </a:p>
          <a:p>
            <a:pPr lvl="1">
              <a:defRPr/>
            </a:pPr>
            <a:r>
              <a:rPr lang="en-US" dirty="0"/>
              <a:t>Can overfit the data.  Why?  Because one can fit small, random, or unique events.</a:t>
            </a:r>
          </a:p>
          <a:p>
            <a:pPr>
              <a:defRPr/>
            </a:pPr>
            <a:r>
              <a:rPr lang="en-US" dirty="0"/>
              <a:t>Most of the benefit are with the first 3-4 predictors.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>
            <a:extLst>
              <a:ext uri="{FF2B5EF4-FFF2-40B4-BE49-F238E27FC236}">
                <a16:creationId xmlns:a16="http://schemas.microsoft.com/office/drawing/2014/main" id="{E4E567C6-C801-3044-A32B-970E0EB19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740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Examples of MOS predictors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23DD149-D1B9-5E4C-BDEA-171EBDAF871A}"/>
              </a:ext>
            </a:extLst>
          </p:cNvPr>
          <p:cNvSpPr/>
          <p:nvPr/>
        </p:nvSpPr>
        <p:spPr>
          <a:xfrm>
            <a:off x="2044700" y="1293813"/>
            <a:ext cx="5054600" cy="5211762"/>
          </a:xfrm>
          <a:prstGeom prst="rect">
            <a:avLst/>
          </a:prstGeom>
          <a:solidFill>
            <a:srgbClr val="6565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733" tIns="40865" rIns="81733" bIns="40865" anchor="ctr"/>
          <a:lstStyle/>
          <a:p>
            <a:pPr algn="ctr" defTabSz="910773" eaLnBrk="1" hangingPunct="1">
              <a:defRPr/>
            </a:pPr>
            <a:endParaRPr lang="en-US" sz="1100" b="1">
              <a:solidFill>
                <a:srgbClr val="FFFFFF"/>
              </a:solidFill>
            </a:endParaRPr>
          </a:p>
        </p:txBody>
      </p:sp>
      <p:sp>
        <p:nvSpPr>
          <p:cNvPr id="453633" name="Title 2">
            <a:extLst>
              <a:ext uri="{FF2B5EF4-FFF2-40B4-BE49-F238E27FC236}">
                <a16:creationId xmlns:a16="http://schemas.microsoft.com/office/drawing/2014/main" id="{14A6B320-DC7E-BE47-A39A-5021E45FB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3225"/>
            <a:ext cx="9144000" cy="673100"/>
          </a:xfrm>
          <a:solidFill>
            <a:srgbClr val="6565FF">
              <a:alpha val="6000"/>
            </a:srgbClr>
          </a:solidFill>
        </p:spPr>
        <p:txBody>
          <a:bodyPr/>
          <a:lstStyle/>
          <a:p>
            <a:pPr eaLnBrk="1" hangingPunct="1">
              <a:defRPr/>
            </a:pPr>
            <a:r>
              <a:rPr lang="en-US" sz="2500" b="1" dirty="0">
                <a:solidFill>
                  <a:srgbClr val="00007D"/>
                </a:solidFill>
              </a:rPr>
              <a:t>Day 2 (30-h) GFS MOS Max Temp Equation for KSLC </a:t>
            </a:r>
            <a:br>
              <a:rPr lang="en-US" sz="2500" b="1" dirty="0">
                <a:solidFill>
                  <a:srgbClr val="00007D"/>
                </a:solidFill>
              </a:rPr>
            </a:br>
            <a:r>
              <a:rPr lang="en-US" sz="22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(Cool Season – 0000 UTC cycle)</a:t>
            </a:r>
          </a:p>
        </p:txBody>
      </p:sp>
      <p:graphicFrame>
        <p:nvGraphicFramePr>
          <p:cNvPr id="454069" name="Group 437">
            <a:extLst>
              <a:ext uri="{FF2B5EF4-FFF2-40B4-BE49-F238E27FC236}">
                <a16:creationId xmlns:a16="http://schemas.microsoft.com/office/drawing/2014/main" id="{D4644977-2027-FB4B-AEB9-290BB8436168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2116138" y="1365250"/>
          <a:ext cx="4911725" cy="5068888"/>
        </p:xfrm>
        <a:graphic>
          <a:graphicData uri="http://schemas.openxmlformats.org/drawingml/2006/table">
            <a:tbl>
              <a:tblPr/>
              <a:tblGrid>
                <a:gridCol w="4780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252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84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68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N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Predictor (X</a:t>
                      </a:r>
                      <a:r>
                        <a:rPr kumimoji="0" lang="en-US" sz="1600" b="1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N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Coeff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. (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a</a:t>
                      </a:r>
                      <a:r>
                        <a:rPr kumimoji="0" lang="en-US" sz="1600" b="1" i="0" u="none" strike="noStrike" cap="none" normalizeH="0" baseline="-2500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N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0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-467.7800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1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2-m Temperature  (21-h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proj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.)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1.7873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2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2-m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Dewpoint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  (21-h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proj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.)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0.1442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3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2-m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Dewpoint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  (12-h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proj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.)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-0.2060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4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2-m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Dewpoint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  (27-h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proj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.)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0.1252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ndara" pitchFamily="34" charset="0"/>
                        </a:rPr>
                        <a:t>5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ndara" pitchFamily="34" charset="0"/>
                        </a:rPr>
                        <a:t>Observed Temperature  (03Z)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ndara" pitchFamily="34" charset="0"/>
                        </a:rPr>
                        <a:t>0.0354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6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850-mb Vertical Velocity  (21-h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proj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.)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19.5759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7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925-mb Wind Speed  (15-h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proj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.)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0.6024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8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Sine Day of Year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1.7111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9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700-mb Wind Speed  (15-h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proj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.)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0.2701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10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Sine 2*DOY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1.5110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9FB94D0-3AE9-E14F-B4CB-7963E5D41A0A}"/>
              </a:ext>
            </a:extLst>
          </p:cNvPr>
          <p:cNvSpPr/>
          <p:nvPr/>
        </p:nvSpPr>
        <p:spPr>
          <a:xfrm>
            <a:off x="2044700" y="1293813"/>
            <a:ext cx="5054600" cy="5211762"/>
          </a:xfrm>
          <a:prstGeom prst="rect">
            <a:avLst/>
          </a:prstGeom>
          <a:solidFill>
            <a:srgbClr val="6565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743" tIns="40870" rIns="81743" bIns="40870" anchor="ctr"/>
          <a:lstStyle/>
          <a:p>
            <a:pPr algn="ctr" defTabSz="910880" eaLnBrk="1" hangingPunct="1">
              <a:defRPr/>
            </a:pPr>
            <a:endParaRPr lang="en-US" sz="1600" b="1">
              <a:solidFill>
                <a:srgbClr val="FFFFFF"/>
              </a:solidFill>
            </a:endParaRPr>
          </a:p>
        </p:txBody>
      </p:sp>
      <p:sp>
        <p:nvSpPr>
          <p:cNvPr id="453633" name="Title 2">
            <a:extLst>
              <a:ext uri="{FF2B5EF4-FFF2-40B4-BE49-F238E27FC236}">
                <a16:creationId xmlns:a16="http://schemas.microsoft.com/office/drawing/2014/main" id="{179F7388-8B4A-2643-86E6-77E17C86C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3225"/>
            <a:ext cx="9144000" cy="673100"/>
          </a:xfrm>
          <a:solidFill>
            <a:srgbClr val="6565FF">
              <a:alpha val="6000"/>
            </a:srgbClr>
          </a:solidFill>
        </p:spPr>
        <p:txBody>
          <a:bodyPr/>
          <a:lstStyle/>
          <a:p>
            <a:pPr eaLnBrk="1" hangingPunct="1">
              <a:defRPr/>
            </a:pPr>
            <a:r>
              <a:rPr lang="en-US" sz="2500" b="1" dirty="0">
                <a:solidFill>
                  <a:srgbClr val="00007D"/>
                </a:solidFill>
              </a:rPr>
              <a:t>Day 2 (42-h) GFS MOS Max Temp Equation for KUNV </a:t>
            </a:r>
            <a:br>
              <a:rPr lang="en-US" sz="2500" b="1" dirty="0">
                <a:solidFill>
                  <a:srgbClr val="00007D"/>
                </a:solidFill>
              </a:rPr>
            </a:br>
            <a:r>
              <a:rPr lang="en-US" sz="22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(Warm Season – 1200 UTC cycle)</a:t>
            </a:r>
          </a:p>
        </p:txBody>
      </p:sp>
      <p:graphicFrame>
        <p:nvGraphicFramePr>
          <p:cNvPr id="454069" name="Group 437">
            <a:extLst>
              <a:ext uri="{FF2B5EF4-FFF2-40B4-BE49-F238E27FC236}">
                <a16:creationId xmlns:a16="http://schemas.microsoft.com/office/drawing/2014/main" id="{D5A11541-1D99-8543-B9E5-CBA22C99554E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2116138" y="1365250"/>
          <a:ext cx="4911725" cy="5068888"/>
        </p:xfrm>
        <a:graphic>
          <a:graphicData uri="http://schemas.openxmlformats.org/drawingml/2006/table">
            <a:tbl>
              <a:tblPr/>
              <a:tblGrid>
                <a:gridCol w="4780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252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84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68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N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Predictor (X</a:t>
                      </a:r>
                      <a:r>
                        <a:rPr kumimoji="0" lang="en-US" sz="1600" b="1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N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Coeff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. (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a</a:t>
                      </a:r>
                      <a:r>
                        <a:rPr kumimoji="0" lang="en-US" sz="1600" b="1" i="0" u="none" strike="noStrike" cap="none" normalizeH="0" baseline="-2500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N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0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-432.2469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1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2-m Temperature  (33-h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proj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.)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0.9249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2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2-m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Dewpoint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  (33-h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proj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.)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0.5751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3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950-mb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Dewpoint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  (24-h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proj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.)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0.4026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4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950-mb Rel. Humidity  (27-h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proj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.)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-0.1784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5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9375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850-mb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Dewpoint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  (39-h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proj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.)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ndara" panose="020E0502030303020204" pitchFamily="34" charset="0"/>
                        </a:rPr>
                        <a:t>-0.2439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ndara" pitchFamily="34" charset="0"/>
                        </a:rPr>
                        <a:t>6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ndara" pitchFamily="34" charset="0"/>
                        </a:rPr>
                        <a:t>Observed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ndara" pitchFamily="34" charset="0"/>
                        </a:rPr>
                        <a:t>Dewpoint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ndara" pitchFamily="34" charset="0"/>
                        </a:rPr>
                        <a:t>  (15Z)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ndara" pitchFamily="34" charset="0"/>
                        </a:rPr>
                        <a:t>-0.1000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ndara" pitchFamily="34" charset="0"/>
                        </a:rPr>
                        <a:t>7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ndara" pitchFamily="34" charset="0"/>
                          <a:ea typeface="+mn-ea"/>
                          <a:cs typeface="+mn-cs"/>
                        </a:rPr>
                        <a:t>Observed Temperature  (15Z)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ndara" pitchFamily="34" charset="0"/>
                          <a:ea typeface="+mn-ea"/>
                          <a:cs typeface="+mn-cs"/>
                        </a:rPr>
                        <a:t>0.1270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8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1000-mb Rel. Humidity  (24-h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proj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.)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0.0027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9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Sine Day of Year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0.9763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10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500-1000mb Thickness (45-h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proj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.)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0.0057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A7EA0C-C2DB-2243-8BB4-42ED7E2B6793}"/>
              </a:ext>
            </a:extLst>
          </p:cNvPr>
          <p:cNvSpPr/>
          <p:nvPr/>
        </p:nvSpPr>
        <p:spPr>
          <a:xfrm>
            <a:off x="2044700" y="1293813"/>
            <a:ext cx="5054600" cy="4824412"/>
          </a:xfrm>
          <a:prstGeom prst="rect">
            <a:avLst/>
          </a:prstGeom>
          <a:solidFill>
            <a:srgbClr val="6565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676" tIns="40329" rIns="80676" bIns="40329" anchor="ctr"/>
          <a:lstStyle/>
          <a:p>
            <a:pPr algn="ctr" defTabSz="898644" eaLnBrk="1" hangingPunct="1">
              <a:defRPr/>
            </a:pPr>
            <a:endParaRPr lang="en-US" sz="1100" b="1">
              <a:solidFill>
                <a:srgbClr val="FFFFFF"/>
              </a:solidFill>
            </a:endParaRPr>
          </a:p>
        </p:txBody>
      </p:sp>
      <p:sp>
        <p:nvSpPr>
          <p:cNvPr id="453633" name="Title 2">
            <a:extLst>
              <a:ext uri="{FF2B5EF4-FFF2-40B4-BE49-F238E27FC236}">
                <a16:creationId xmlns:a16="http://schemas.microsoft.com/office/drawing/2014/main" id="{EF3450F0-D741-5548-A656-2A659063C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3225"/>
            <a:ext cx="9144000" cy="673100"/>
          </a:xfrm>
          <a:solidFill>
            <a:srgbClr val="6565FF">
              <a:alpha val="6000"/>
            </a:srgbClr>
          </a:solidFill>
        </p:spPr>
        <p:txBody>
          <a:bodyPr/>
          <a:lstStyle/>
          <a:p>
            <a:pPr defTabSz="726687" eaLnBrk="1" hangingPunct="1">
              <a:defRPr/>
            </a:pPr>
            <a:r>
              <a:rPr lang="en-US" sz="2500" b="1" dirty="0">
                <a:solidFill>
                  <a:srgbClr val="00007D"/>
                </a:solidFill>
              </a:rPr>
              <a:t>Day 2 (30-h) GFS MOS Min Temp Equation for KDCA </a:t>
            </a:r>
            <a:br>
              <a:rPr lang="en-US" sz="2500" b="1" dirty="0">
                <a:solidFill>
                  <a:srgbClr val="00007D"/>
                </a:solidFill>
              </a:rPr>
            </a:br>
            <a:r>
              <a:rPr lang="en-US" sz="22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(Cool Season - 1200 UTC cycle)</a:t>
            </a:r>
          </a:p>
        </p:txBody>
      </p:sp>
      <p:graphicFrame>
        <p:nvGraphicFramePr>
          <p:cNvPr id="454069" name="Group 437">
            <a:extLst>
              <a:ext uri="{FF2B5EF4-FFF2-40B4-BE49-F238E27FC236}">
                <a16:creationId xmlns:a16="http://schemas.microsoft.com/office/drawing/2014/main" id="{D6168688-FB59-454C-B71F-5BD98E0603CA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2116138" y="1363663"/>
          <a:ext cx="4911725" cy="4687888"/>
        </p:xfrm>
        <a:graphic>
          <a:graphicData uri="http://schemas.openxmlformats.org/drawingml/2006/table">
            <a:tbl>
              <a:tblPr/>
              <a:tblGrid>
                <a:gridCol w="4780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252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84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793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N</a:t>
                      </a: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Predictor (X</a:t>
                      </a:r>
                      <a:r>
                        <a:rPr kumimoji="0" lang="en-US" sz="1600" b="1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N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)</a:t>
                      </a: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Coeff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. (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a</a:t>
                      </a:r>
                      <a:r>
                        <a:rPr kumimoji="0" lang="en-US" sz="1600" b="1" i="0" u="none" strike="noStrike" cap="none" normalizeH="0" baseline="-2500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N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)</a:t>
                      </a: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22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0</a:t>
                      </a: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-374.9980</a:t>
                      </a: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22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1</a:t>
                      </a: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2-m Temperature  (21-h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proj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.)</a:t>
                      </a: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0.9700</a:t>
                      </a: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22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2</a:t>
                      </a: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1000-mb Temperature  (12-h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proj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.)</a:t>
                      </a: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0.3245</a:t>
                      </a: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22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3</a:t>
                      </a: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2-m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Dewpoint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  (27-h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proj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.)</a:t>
                      </a: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0.1858</a:t>
                      </a: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22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4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2-m Relative Humidity  (27-h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proj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.)</a:t>
                      </a: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-0.0037</a:t>
                      </a: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22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ndara" pitchFamily="34" charset="0"/>
                        </a:rPr>
                        <a:t>5</a:t>
                      </a: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2-m Relative Humidity (15-h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proj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.)</a:t>
                      </a: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-0.0380</a:t>
                      </a: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22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6</a:t>
                      </a: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975-mb Wind Speed (21-h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proj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.)</a:t>
                      </a: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-0.0653</a:t>
                      </a: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22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70550"/>
                          </a:solidFill>
                          <a:effectLst/>
                          <a:latin typeface="Candara" pitchFamily="34" charset="0"/>
                        </a:rPr>
                        <a:t>7</a:t>
                      </a: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ndara" pitchFamily="34" charset="0"/>
                          <a:ea typeface="+mn-ea"/>
                          <a:cs typeface="+mn-cs"/>
                        </a:rPr>
                        <a:t>Observed Temperature  (15Z)</a:t>
                      </a: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70550"/>
                          </a:solidFill>
                          <a:effectLst/>
                          <a:latin typeface="Candara" pitchFamily="34" charset="0"/>
                        </a:rPr>
                        <a:t>0.1584</a:t>
                      </a: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22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8</a:t>
                      </a: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Sine Day of Year</a:t>
                      </a: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-0.0342</a:t>
                      </a: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0769" name="Text Box 165">
            <a:extLst>
              <a:ext uri="{FF2B5EF4-FFF2-40B4-BE49-F238E27FC236}">
                <a16:creationId xmlns:a16="http://schemas.microsoft.com/office/drawing/2014/main" id="{9A756FF8-B205-A348-AB8E-0F769FFC18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2188" y="5705475"/>
            <a:ext cx="1593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023" tIns="44015" rIns="88023" bIns="44015" anchor="b">
            <a:spAutoFit/>
          </a:bodyPr>
          <a:lstStyle>
            <a:lvl1pPr defTabSz="87947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87947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879475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879475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879475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8794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8794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8794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8794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CC"/>
                </a:solidFill>
                <a:latin typeface="Arial" panose="020B0604020202020204" pitchFamily="34" charset="0"/>
              </a:rPr>
              <a:t>Develop /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CC"/>
                </a:solidFill>
                <a:latin typeface="Arial" panose="020B0604020202020204" pitchFamily="34" charset="0"/>
              </a:rPr>
              <a:t>Evaluate</a:t>
            </a:r>
          </a:p>
        </p:txBody>
      </p:sp>
    </p:spTree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>
            <a:extLst>
              <a:ext uri="{FF2B5EF4-FFF2-40B4-BE49-F238E27FC236}">
                <a16:creationId xmlns:a16="http://schemas.microsoft.com/office/drawing/2014/main" id="{81D5AC4D-F9D8-4B4F-AAF4-8E2F6ACBB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32770" name="Text Placeholder 2">
            <a:extLst>
              <a:ext uri="{FF2B5EF4-FFF2-40B4-BE49-F238E27FC236}">
                <a16:creationId xmlns:a16="http://schemas.microsoft.com/office/drawing/2014/main" id="{9298E385-1A2C-E246-8D7B-94EB4C697D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32771" name="Content Placeholder 6">
            <a:extLst>
              <a:ext uri="{FF2B5EF4-FFF2-40B4-BE49-F238E27FC236}">
                <a16:creationId xmlns:a16="http://schemas.microsoft.com/office/drawing/2014/main" id="{6B8293CF-59D1-D141-97C5-4C3536A60A4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591032"/>
            <a:ext cx="7010400" cy="5428709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F2533-B6B9-1449-8819-C51307706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accent2"/>
                </a:solidFill>
                <a:ea typeface="+mj-ea"/>
                <a:cs typeface="+mj-cs"/>
              </a:rPr>
              <a:t>Model Output Can Usually Be Improved with Statistical Post Processing</a:t>
            </a:r>
          </a:p>
        </p:txBody>
      </p:sp>
      <p:sp>
        <p:nvSpPr>
          <p:cNvPr id="16386" name="Content Placeholder 2">
            <a:extLst>
              <a:ext uri="{FF2B5EF4-FFF2-40B4-BE49-F238E27FC236}">
                <a16:creationId xmlns:a16="http://schemas.microsoft.com/office/drawing/2014/main" id="{0D1C8A0D-6CA8-034A-A2DE-EB50D7F9D0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818" y="2209800"/>
            <a:ext cx="8077200" cy="4144963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Can remove systematic bias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Can produce probabilistic information from deterministic forecasts and historical performance.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Can provide forecasts for parameters that a model is incapable of simulating successfully due to resolution or physics issues (e.g., shallow fog)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6">
            <a:extLst>
              <a:ext uri="{FF2B5EF4-FFF2-40B4-BE49-F238E27FC236}">
                <a16:creationId xmlns:a16="http://schemas.microsoft.com/office/drawing/2014/main" id="{84504B17-3902-9E44-808A-CE4E46BE7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457200"/>
            <a:ext cx="8299450" cy="13716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There are HUNDREDS of THOUSANDS of MOS equations</a:t>
            </a:r>
          </a:p>
        </p:txBody>
      </p:sp>
      <p:sp>
        <p:nvSpPr>
          <p:cNvPr id="33794" name="Content Placeholder 7">
            <a:extLst>
              <a:ext uri="{FF2B5EF4-FFF2-40B4-BE49-F238E27FC236}">
                <a16:creationId xmlns:a16="http://schemas.microsoft.com/office/drawing/2014/main" id="{688A38BC-A09D-D14C-9D47-7BF07D094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86000"/>
            <a:ext cx="8223250" cy="4068763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Separate equations for each of thousands of locations (see more on this later)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Different equations for each variable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Different equations for each season, initialization time (e.g., 0 or 12 UTC)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Different equation for each projection (e.g., 30 h forecasts)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>
            <a:extLst>
              <a:ext uri="{FF2B5EF4-FFF2-40B4-BE49-F238E27FC236}">
                <a16:creationId xmlns:a16="http://schemas.microsoft.com/office/drawing/2014/main" id="{8E5F83B2-0C55-0143-9185-34FEFAF91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A Very Important Point</a:t>
            </a:r>
          </a:p>
        </p:txBody>
      </p:sp>
      <p:sp>
        <p:nvSpPr>
          <p:cNvPr id="34818" name="Content Placeholder 2">
            <a:extLst>
              <a:ext uri="{FF2B5EF4-FFF2-40B4-BE49-F238E27FC236}">
                <a16:creationId xmlns:a16="http://schemas.microsoft.com/office/drawing/2014/main" id="{749FB3F3-3804-6F4A-9312-B5413EE2FA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b="1" dirty="0">
                <a:ea typeface="ＭＳ Ｐゴシック" panose="020B0600070205080204" pitchFamily="34" charset="-128"/>
              </a:rPr>
              <a:t>For some variables, there is a different equation </a:t>
            </a:r>
            <a:r>
              <a:rPr lang="en-US" altLang="en-US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for each station</a:t>
            </a:r>
            <a:r>
              <a:rPr lang="en-US" altLang="en-US" b="1" dirty="0">
                <a:ea typeface="ＭＳ Ｐゴシック" panose="020B0600070205080204" pitchFamily="34" charset="-128"/>
              </a:rPr>
              <a:t>.  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Such as </a:t>
            </a:r>
            <a:r>
              <a:rPr lang="en-US" altLang="en-US" b="1" dirty="0">
                <a:ea typeface="ＭＳ Ｐゴシック" panose="020B0600070205080204" pitchFamily="34" charset="-128"/>
              </a:rPr>
              <a:t>temperature</a:t>
            </a:r>
            <a:r>
              <a:rPr lang="en-US" altLang="en-US" dirty="0">
                <a:ea typeface="ＭＳ Ｐゴシック" panose="020B0600070205080204" pitchFamily="34" charset="-128"/>
              </a:rPr>
              <a:t> and wind speed.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Such equations can take in consideration local biases, local weather features, etc.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Example: temperature MOS knows about the Puget Sound convergence zone and its effects even if the model doesn’t.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>
            <a:extLst>
              <a:ext uri="{FF2B5EF4-FFF2-40B4-BE49-F238E27FC236}">
                <a16:creationId xmlns:a16="http://schemas.microsoft.com/office/drawing/2014/main" id="{D80427F5-D899-E44B-A866-F652A45B0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A Very Important Point</a:t>
            </a:r>
          </a:p>
        </p:txBody>
      </p:sp>
      <p:sp>
        <p:nvSpPr>
          <p:cNvPr id="35842" name="Content Placeholder 2">
            <a:extLst>
              <a:ext uri="{FF2B5EF4-FFF2-40B4-BE49-F238E27FC236}">
                <a16:creationId xmlns:a16="http://schemas.microsoft.com/office/drawing/2014/main" id="{F46326B3-6AC7-1E4E-830D-93CA59052B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417638"/>
            <a:ext cx="8839200" cy="4525963"/>
          </a:xfrm>
        </p:spPr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For other variables/parameters, </a:t>
            </a:r>
            <a:r>
              <a:rPr lang="en-US" altLang="en-US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the same equation </a:t>
            </a:r>
            <a:r>
              <a:rPr lang="en-US" altLang="en-US" b="1" dirty="0">
                <a:ea typeface="ＭＳ Ｐゴシック" panose="020B0600070205080204" pitchFamily="34" charset="-128"/>
              </a:rPr>
              <a:t>is used for several locations in a region.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Parameters in which there FEW samples each hour (e.g., precipitation, severe weather)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Need to pool observations to get enough samples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Such equations DO NOT take in account local biases, local weather features, etc.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Thus, these MOS equations </a:t>
            </a:r>
            <a:r>
              <a:rPr lang="en-US" altLang="en-US" b="1" dirty="0">
                <a:ea typeface="ＭＳ Ｐゴシック" panose="020B0600070205080204" pitchFamily="34" charset="-128"/>
              </a:rPr>
              <a:t>do no add any information on local weather features </a:t>
            </a:r>
            <a:r>
              <a:rPr lang="en-US" altLang="en-US" dirty="0">
                <a:ea typeface="ＭＳ Ｐゴシック" panose="020B0600070205080204" pitchFamily="34" charset="-128"/>
              </a:rPr>
              <a:t>(other than information the model provides).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>
            <a:extLst>
              <a:ext uri="{FF2B5EF4-FFF2-40B4-BE49-F238E27FC236}">
                <a16:creationId xmlns:a16="http://schemas.microsoft.com/office/drawing/2014/main" id="{AA42FED0-A389-8C44-A862-2C49F7EE1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3657600" cy="5516562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Precipitation Regions</a:t>
            </a:r>
            <a:b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With Same MOS Equation</a:t>
            </a:r>
          </a:p>
        </p:txBody>
      </p:sp>
      <p:pic>
        <p:nvPicPr>
          <p:cNvPr id="36866" name="Content Placeholder 4">
            <a:extLst>
              <a:ext uri="{FF2B5EF4-FFF2-40B4-BE49-F238E27FC236}">
                <a16:creationId xmlns:a16="http://schemas.microsoft.com/office/drawing/2014/main" id="{7C61064D-519B-5144-AD55-BA73DDBCE4E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65715" y="383381"/>
            <a:ext cx="3836988" cy="6091238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>
            <a:extLst>
              <a:ext uri="{FF2B5EF4-FFF2-40B4-BE49-F238E27FC236}">
                <a16:creationId xmlns:a16="http://schemas.microsoft.com/office/drawing/2014/main" id="{5415D88F-0358-A84C-8C18-38B70D6C4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37890" name="Content Placeholder 4">
            <a:extLst>
              <a:ext uri="{FF2B5EF4-FFF2-40B4-BE49-F238E27FC236}">
                <a16:creationId xmlns:a16="http://schemas.microsoft.com/office/drawing/2014/main" id="{3E9CA08E-2E34-8445-B613-63C13277099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8" y="246063"/>
            <a:ext cx="4186237" cy="5918200"/>
          </a:xfrm>
        </p:spPr>
      </p:pic>
      <p:pic>
        <p:nvPicPr>
          <p:cNvPr id="37891" name="Picture 6">
            <a:extLst>
              <a:ext uri="{FF2B5EF4-FFF2-40B4-BE49-F238E27FC236}">
                <a16:creationId xmlns:a16="http://schemas.microsoft.com/office/drawing/2014/main" id="{A545A649-6F04-D24C-97CF-EA1982C68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14325"/>
            <a:ext cx="4160838" cy="588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047080-B585-9141-956D-9BBF7498AFF9}"/>
              </a:ext>
            </a:extLst>
          </p:cNvPr>
          <p:cNvSpPr txBox="1"/>
          <p:nvPr/>
        </p:nvSpPr>
        <p:spPr>
          <a:xfrm>
            <a:off x="2387577" y="5821788"/>
            <a:ext cx="39116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Thunderstorms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>
            <a:extLst>
              <a:ext uri="{FF2B5EF4-FFF2-40B4-BE49-F238E27FC236}">
                <a16:creationId xmlns:a16="http://schemas.microsoft.com/office/drawing/2014/main" id="{F6FCF87D-3222-A54E-A807-2374C9772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38914" name="Content Placeholder 4">
            <a:extLst>
              <a:ext uri="{FF2B5EF4-FFF2-40B4-BE49-F238E27FC236}">
                <a16:creationId xmlns:a16="http://schemas.microsoft.com/office/drawing/2014/main" id="{6029CD57-5D3A-6B4C-A81C-3060178B514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9800" y="76200"/>
            <a:ext cx="4648200" cy="6573838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4E913-16E8-9748-AE1C-14795CE06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Repeat So You Don’t Forget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891D9D-DE5D-524D-8E9A-85E4304A92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r>
              <a:rPr lang="en-US" dirty="0"/>
              <a:t>Temperature MOS equations are site specific</a:t>
            </a:r>
          </a:p>
          <a:p>
            <a:r>
              <a:rPr lang="en-US" dirty="0"/>
              <a:t>Precipitation and severe weather MOS equations are regional in nature.</a:t>
            </a:r>
          </a:p>
        </p:txBody>
      </p:sp>
      <p:pic>
        <p:nvPicPr>
          <p:cNvPr id="5" name="Picture 4" descr="A picture containing calendar&#10;&#10;Description automatically generated">
            <a:extLst>
              <a:ext uri="{FF2B5EF4-FFF2-40B4-BE49-F238E27FC236}">
                <a16:creationId xmlns:a16="http://schemas.microsoft.com/office/drawing/2014/main" id="{9AF2407E-2540-2840-8C6A-D3A0049D1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3103562"/>
            <a:ext cx="4279900" cy="347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5691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>
            <a:extLst>
              <a:ext uri="{FF2B5EF4-FFF2-40B4-BE49-F238E27FC236}">
                <a16:creationId xmlns:a16="http://schemas.microsoft.com/office/drawing/2014/main" id="{CC63E84A-C7F5-A545-9E95-EAB109774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MOS Characteristics</a:t>
            </a:r>
          </a:p>
        </p:txBody>
      </p:sp>
      <p:sp>
        <p:nvSpPr>
          <p:cNvPr id="39938" name="Content Placeholder 2">
            <a:extLst>
              <a:ext uri="{FF2B5EF4-FFF2-40B4-BE49-F238E27FC236}">
                <a16:creationId xmlns:a16="http://schemas.microsoft.com/office/drawing/2014/main" id="{3F5F0BEF-A04C-C042-A679-2AA50D32C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1600200"/>
            <a:ext cx="8458200" cy="4525963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Trends toward climatology at longer periods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Does poorly for transient (short-term) </a:t>
            </a:r>
            <a:r>
              <a:rPr lang="en-US" altLang="en-US" b="1" dirty="0">
                <a:ea typeface="ＭＳ Ｐゴシック" panose="020B0600070205080204" pitchFamily="34" charset="-128"/>
              </a:rPr>
              <a:t>model</a:t>
            </a:r>
            <a:r>
              <a:rPr lang="en-US" altLang="en-US" dirty="0">
                <a:ea typeface="ＭＳ Ｐゴシック" panose="020B0600070205080204" pitchFamily="34" charset="-128"/>
              </a:rPr>
              <a:t> failures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From poor synoptic </a:t>
            </a:r>
            <a:r>
              <a:rPr lang="en-US" altLang="en-US" dirty="0" err="1">
                <a:ea typeface="ＭＳ Ｐゴシック" panose="020B0600070205080204" pitchFamily="34" charset="-128"/>
              </a:rPr>
              <a:t>forecastS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Unusual biases (too warm in a cold wave)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Can go for extreme events, but often misses them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>
            <a:extLst>
              <a:ext uri="{FF2B5EF4-FFF2-40B4-BE49-F238E27FC236}">
                <a16:creationId xmlns:a16="http://schemas.microsoft.com/office/drawing/2014/main" id="{AE9AD753-5716-D34B-B8A9-6A0BA2FCF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MOS Comments</a:t>
            </a:r>
          </a:p>
        </p:txBody>
      </p:sp>
      <p:sp>
        <p:nvSpPr>
          <p:cNvPr id="40962" name="Content Placeholder 2">
            <a:extLst>
              <a:ext uri="{FF2B5EF4-FFF2-40B4-BE49-F238E27FC236}">
                <a16:creationId xmlns:a16="http://schemas.microsoft.com/office/drawing/2014/main" id="{607E184C-167D-8D43-B872-72FF790106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610600" cy="4525963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Good for “garden variety” events.  Very hard for humans to beat—but it is possible for some situations (shallow cold air) 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Average of several MOS forecasts (e.g., NAM and GFS), better than single MOS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Available for several modeling systems: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NAM MOS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GFS MOS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GEFS MOS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>
            <a:extLst>
              <a:ext uri="{FF2B5EF4-FFF2-40B4-BE49-F238E27FC236}">
                <a16:creationId xmlns:a16="http://schemas.microsoft.com/office/drawing/2014/main" id="{F79A995C-6609-6F43-9A9C-3CE9FD529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858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dirty="0">
                <a:solidFill>
                  <a:schemeClr val="accent2"/>
                </a:solidFill>
              </a:rPr>
              <a:t>MOS Developed by and Run at the NWS Meteorological Development Lab (MDL)</a:t>
            </a:r>
          </a:p>
        </p:txBody>
      </p:sp>
      <p:sp>
        <p:nvSpPr>
          <p:cNvPr id="43010" name="Content Placeholder 2">
            <a:extLst>
              <a:ext uri="{FF2B5EF4-FFF2-40B4-BE49-F238E27FC236}">
                <a16:creationId xmlns:a16="http://schemas.microsoft.com/office/drawing/2014/main" id="{3F2C829A-9921-5B41-A79B-2B2B9DFBC2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590800"/>
            <a:ext cx="7772400" cy="41148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Full range of products available at:</a:t>
            </a: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>
              <a:buFontTx/>
              <a:buNone/>
            </a:pPr>
            <a:r>
              <a:rPr lang="en-US" altLang="en-US">
                <a:ea typeface="ＭＳ Ｐゴシック" panose="020B0600070205080204" pitchFamily="34" charset="-128"/>
                <a:hlinkClick r:id="rId2"/>
              </a:rPr>
              <a:t>http://www.nws.noaa.gov/mdl/synop/index.php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87FBE-DDD8-514F-86B6-157458E19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Chart, scatter chart&#10;&#10;Description automatically generated">
            <a:extLst>
              <a:ext uri="{FF2B5EF4-FFF2-40B4-BE49-F238E27FC236}">
                <a16:creationId xmlns:a16="http://schemas.microsoft.com/office/drawing/2014/main" id="{8583E76D-5B39-BE4E-9399-E3E4F86EF4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483919"/>
            <a:ext cx="7086600" cy="5890161"/>
          </a:xfrm>
        </p:spPr>
      </p:pic>
    </p:spTree>
    <p:extLst>
      <p:ext uri="{BB962C8B-B14F-4D97-AF65-F5344CB8AC3E}">
        <p14:creationId xmlns:p14="http://schemas.microsoft.com/office/powerpoint/2010/main" val="10919830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>
            <a:extLst>
              <a:ext uri="{FF2B5EF4-FFF2-40B4-BE49-F238E27FC236}">
                <a16:creationId xmlns:a16="http://schemas.microsoft.com/office/drawing/2014/main" id="{E61D2357-2BE8-4E43-937C-1E5C63C02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44034" name="Content Placeholder 2">
            <a:extLst>
              <a:ext uri="{FF2B5EF4-FFF2-40B4-BE49-F238E27FC236}">
                <a16:creationId xmlns:a16="http://schemas.microsoft.com/office/drawing/2014/main" id="{C9680936-5B15-8141-94A2-F0A4647546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4035" name="Picture 3">
            <a:extLst>
              <a:ext uri="{FF2B5EF4-FFF2-40B4-BE49-F238E27FC236}">
                <a16:creationId xmlns:a16="http://schemas.microsoft.com/office/drawing/2014/main" id="{E098D919-800A-AA41-AE24-E9C4B7D69A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04800"/>
            <a:ext cx="4216400" cy="634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>
            <a:extLst>
              <a:ext uri="{FF2B5EF4-FFF2-40B4-BE49-F238E27FC236}">
                <a16:creationId xmlns:a16="http://schemas.microsoft.com/office/drawing/2014/main" id="{D07C3310-2856-7549-91FD-0F0BBBC02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7" name="Content Placeholder 6" descr="A picture containing calendar&#10;&#10;Description automatically generated">
            <a:extLst>
              <a:ext uri="{FF2B5EF4-FFF2-40B4-BE49-F238E27FC236}">
                <a16:creationId xmlns:a16="http://schemas.microsoft.com/office/drawing/2014/main" id="{B6D9E316-FB30-F640-8154-E8041797A3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7451" y="1417638"/>
            <a:ext cx="7584999" cy="4655343"/>
          </a:xfr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ext Box 2">
            <a:extLst>
              <a:ext uri="{FF2B5EF4-FFF2-40B4-BE49-F238E27FC236}">
                <a16:creationId xmlns:a16="http://schemas.microsoft.com/office/drawing/2014/main" id="{F63EA317-4E83-F249-997E-EBDFE2DB87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1125" y="127000"/>
            <a:ext cx="39655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chemeClr val="accent2"/>
                </a:solidFill>
              </a:rPr>
              <a:t>Gridded MOS</a:t>
            </a:r>
          </a:p>
        </p:txBody>
      </p:sp>
      <p:sp>
        <p:nvSpPr>
          <p:cNvPr id="48130" name="Text Box 3">
            <a:extLst>
              <a:ext uri="{FF2B5EF4-FFF2-40B4-BE49-F238E27FC236}">
                <a16:creationId xmlns:a16="http://schemas.microsoft.com/office/drawing/2014/main" id="{1190AE0B-7003-8448-9303-F329193147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920341"/>
            <a:ext cx="8382000" cy="575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 typeface="Times" pitchFamily="2" charset="0"/>
              <a:buChar char="•"/>
            </a:pPr>
            <a:r>
              <a:rPr lang="en-US" altLang="en-US" dirty="0"/>
              <a:t>The NWS needs MOS on a grid for many reasons, including for use in their analysis/forecasting system, AWIPS.</a:t>
            </a:r>
          </a:p>
          <a:p>
            <a:pPr eaLnBrk="1" hangingPunct="1">
              <a:spcBef>
                <a:spcPct val="50000"/>
              </a:spcBef>
              <a:buFont typeface="Times" pitchFamily="2" charset="0"/>
              <a:buChar char="•"/>
            </a:pPr>
            <a:r>
              <a:rPr lang="en-US" altLang="en-US" dirty="0"/>
              <a:t>The problem is that MOS is only available at station locations.</a:t>
            </a:r>
          </a:p>
          <a:p>
            <a:pPr eaLnBrk="1" hangingPunct="1">
              <a:spcBef>
                <a:spcPct val="50000"/>
              </a:spcBef>
              <a:buFont typeface="Times" pitchFamily="2" charset="0"/>
              <a:buChar char="•"/>
            </a:pPr>
            <a:r>
              <a:rPr lang="en-US" altLang="en-US" dirty="0"/>
              <a:t>To deal with this, NWS created </a:t>
            </a:r>
            <a:r>
              <a:rPr lang="en-US" altLang="en-US" dirty="0">
                <a:solidFill>
                  <a:srgbClr val="FF0000"/>
                </a:solidFill>
              </a:rPr>
              <a:t>Gridded MOS</a:t>
            </a:r>
            <a:r>
              <a:rPr lang="en-US" altLang="en-US" dirty="0"/>
              <a:t>.</a:t>
            </a:r>
          </a:p>
          <a:p>
            <a:pPr eaLnBrk="1" hangingPunct="1">
              <a:spcBef>
                <a:spcPct val="50000"/>
              </a:spcBef>
              <a:buFont typeface="Times" pitchFamily="2" charset="0"/>
              <a:buChar char="•"/>
            </a:pPr>
            <a:r>
              <a:rPr lang="en-US" altLang="en-US" dirty="0"/>
              <a:t>Takes MOS at individual stations and spreads it spatially based on proximity and height differences.  Also does a topographic correction dependent on climatological lapse rate.</a:t>
            </a:r>
            <a:endParaRPr lang="en-US" altLang="en-US" sz="48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2" descr="MOSstation.tiff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1D91840A-028F-7C46-B671-E4C17FB05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28600"/>
            <a:ext cx="45720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2" descr="30max00.gif   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BE5738D5-1E36-5B4B-865E-BBDC3C632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14400"/>
            <a:ext cx="7218363" cy="576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2" name="Text Box 3">
            <a:extLst>
              <a:ext uri="{FF2B5EF4-FFF2-40B4-BE49-F238E27FC236}">
                <a16:creationId xmlns:a16="http://schemas.microsoft.com/office/drawing/2014/main" id="{8521E6F1-7CCE-A744-AA01-BDEB0AD3BF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304800"/>
            <a:ext cx="622458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/>
              <a:t>Current “Operational” Gridded MOS</a:t>
            </a:r>
            <a:endParaRPr lang="en-US" altLang="en-US" sz="48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>
            <a:extLst>
              <a:ext uri="{FF2B5EF4-FFF2-40B4-BE49-F238E27FC236}">
                <a16:creationId xmlns:a16="http://schemas.microsoft.com/office/drawing/2014/main" id="{80663425-6C5A-1A43-B5B0-1B3D2B6BE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b="1" dirty="0">
                <a:solidFill>
                  <a:schemeClr val="accent6"/>
                </a:solidFill>
                <a:ea typeface="ＭＳ Ｐゴシック" charset="-128"/>
              </a:rPr>
              <a:t>Localized Aviation MOS Program</a:t>
            </a:r>
            <a:br>
              <a:rPr lang="en-US" altLang="en-US" dirty="0">
                <a:solidFill>
                  <a:schemeClr val="accent6"/>
                </a:solidFill>
                <a:ea typeface="ＭＳ Ｐゴシック" charset="-128"/>
              </a:rPr>
            </a:br>
            <a:r>
              <a:rPr lang="en-US" altLang="en-US" dirty="0">
                <a:ea typeface="ＭＳ Ｐゴシック" charset="-128"/>
              </a:rPr>
              <a:t>(LAMP)</a:t>
            </a:r>
          </a:p>
        </p:txBody>
      </p:sp>
      <p:sp>
        <p:nvSpPr>
          <p:cNvPr id="52226" name="Content Placeholder 2">
            <a:extLst>
              <a:ext uri="{FF2B5EF4-FFF2-40B4-BE49-F238E27FC236}">
                <a16:creationId xmlns:a16="http://schemas.microsoft.com/office/drawing/2014/main" id="{EE1D346E-FE71-AE42-9715-4B67FBAC4A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438400"/>
            <a:ext cx="7772400" cy="41148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Hourly updated statistical product- uses rapidly updated MOS forecasts!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Combines: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MOS guidance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the most recent surface observations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local models run hourly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GFS output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>
            <a:extLst>
              <a:ext uri="{FF2B5EF4-FFF2-40B4-BE49-F238E27FC236}">
                <a16:creationId xmlns:a16="http://schemas.microsoft.com/office/drawing/2014/main" id="{7B728AE9-BA87-BD48-BC15-F9661BD7B121}"/>
              </a:ext>
            </a:extLst>
          </p:cNvPr>
          <p:cNvSpPr>
            <a:spLocks noGrp="1" noRot="1"/>
          </p:cNvSpPr>
          <p:nvPr>
            <p:ph type="title"/>
          </p:nvPr>
        </p:nvSpPr>
        <p:spPr>
          <a:xfrm>
            <a:off x="1476375" y="0"/>
            <a:ext cx="6248400" cy="1384300"/>
          </a:xfrm>
        </p:spPr>
        <p:txBody>
          <a:bodyPr/>
          <a:lstStyle/>
          <a:p>
            <a:pPr eaLnBrk="1" hangingPunct="1"/>
            <a:r>
              <a:rPr lang="en-US" altLang="en-US" sz="3200" b="1" dirty="0">
                <a:ea typeface="ＭＳ Ｐゴシック" panose="020B0600070205080204" pitchFamily="34" charset="-128"/>
              </a:rPr>
              <a:t>Practical Example of Solving a LAMP Temperature Equation</a:t>
            </a:r>
          </a:p>
        </p:txBody>
      </p:sp>
      <p:sp>
        <p:nvSpPr>
          <p:cNvPr id="54274" name="Rectangle 4">
            <a:extLst>
              <a:ext uri="{FF2B5EF4-FFF2-40B4-BE49-F238E27FC236}">
                <a16:creationId xmlns:a16="http://schemas.microsoft.com/office/drawing/2014/main" id="{88597DB8-6D44-C44E-84A9-3831B651A8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063" y="1347788"/>
            <a:ext cx="8293100" cy="38798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FFCCFF"/>
              </a:buClr>
            </a:pPr>
            <a:endParaRPr lang="en-US" altLang="en-US" sz="280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  <a:buClr>
                <a:srgbClr val="FFCCFF"/>
              </a:buClr>
              <a:buFont typeface="Wingdings" pitchFamily="2" charset="2"/>
              <a:buNone/>
            </a:pPr>
            <a:endParaRPr lang="en-US" altLang="en-US" sz="2800">
              <a:ea typeface="ＭＳ Ｐゴシック" panose="020B0600070205080204" pitchFamily="34" charset="-128"/>
            </a:endParaRPr>
          </a:p>
        </p:txBody>
      </p:sp>
      <p:sp>
        <p:nvSpPr>
          <p:cNvPr id="54275" name="Line 3">
            <a:extLst>
              <a:ext uri="{FF2B5EF4-FFF2-40B4-BE49-F238E27FC236}">
                <a16:creationId xmlns:a16="http://schemas.microsoft.com/office/drawing/2014/main" id="{A466D44C-41C8-D342-B727-98C5EA94B1C7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" y="1371600"/>
            <a:ext cx="8458200" cy="0"/>
          </a:xfrm>
          <a:prstGeom prst="line">
            <a:avLst/>
          </a:prstGeom>
          <a:noFill/>
          <a:ln w="19050">
            <a:solidFill>
              <a:srgbClr val="FF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669" name="Text Box 5">
            <a:extLst>
              <a:ext uri="{FF2B5EF4-FFF2-40B4-BE49-F238E27FC236}">
                <a16:creationId xmlns:a16="http://schemas.microsoft.com/office/drawing/2014/main" id="{83CEE54C-5DF2-E941-83E1-CA82174805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175" y="1744663"/>
            <a:ext cx="81375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50000"/>
              </a:spcBef>
              <a:buClr>
                <a:schemeClr val="hlink"/>
              </a:buClr>
              <a:buSzPct val="120000"/>
              <a:defRPr/>
            </a:pPr>
            <a:endParaRPr lang="en-US" sz="3200">
              <a:effectLst>
                <a:outerShdw blurRad="38100" dist="38100" dir="2700000" algn="tl">
                  <a:srgbClr val="000000"/>
                </a:outerShdw>
              </a:effectLst>
              <a:latin typeface="Tahoma" pitchFamily="-105" charset="0"/>
              <a:ea typeface="+mn-ea"/>
            </a:endParaRPr>
          </a:p>
        </p:txBody>
      </p:sp>
      <p:sp>
        <p:nvSpPr>
          <p:cNvPr id="113670" name="Text Box 6">
            <a:extLst>
              <a:ext uri="{FF2B5EF4-FFF2-40B4-BE49-F238E27FC236}">
                <a16:creationId xmlns:a16="http://schemas.microsoft.com/office/drawing/2014/main" id="{7A333E6B-929A-6E44-8A89-F46B9087FB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275" y="2428875"/>
            <a:ext cx="8534400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342900" indent="-342900" eaLnBrk="0" hangingPunct="0">
              <a:defRPr sz="4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r>
              <a:rPr lang="en-US" alt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Y = LAMP temperature forecast               </a:t>
            </a:r>
            <a:endParaRPr lang="en-US" altLang="en-US" sz="2400" baseline="-250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r>
              <a:rPr lang="en-US" alt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Equation Constant  b =  -6.99456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r>
              <a:rPr lang="en-US" altLang="en-US" sz="2400" dirty="0"/>
              <a:t>Predictor x</a:t>
            </a:r>
            <a:r>
              <a:rPr lang="en-US" altLang="en-US" sz="2400" baseline="-25000" dirty="0"/>
              <a:t>1</a:t>
            </a:r>
            <a:r>
              <a:rPr lang="en-US" altLang="en-US" sz="2400" dirty="0"/>
              <a:t> = observed temperature at cycle issuance time (value 66.0)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r>
              <a:rPr lang="en-US" altLang="en-US" sz="2400" dirty="0"/>
              <a:t>Predictor x</a:t>
            </a:r>
            <a:r>
              <a:rPr lang="en-US" altLang="en-US" sz="2400" baseline="-25000" dirty="0"/>
              <a:t>2</a:t>
            </a:r>
            <a:r>
              <a:rPr lang="en-US" altLang="en-US" sz="2400" dirty="0"/>
              <a:t> = observed dew point at cycle issuance time (value 58.0)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r>
              <a:rPr lang="en-US" altLang="en-US" sz="2400" dirty="0"/>
              <a:t>Predictor x</a:t>
            </a:r>
            <a:r>
              <a:rPr lang="en-US" altLang="en-US" sz="2400" baseline="-25000" dirty="0"/>
              <a:t>3</a:t>
            </a:r>
            <a:r>
              <a:rPr lang="en-US" altLang="en-US" sz="2400" dirty="0"/>
              <a:t> = GFS MOS temperature (value 64.4)  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r>
              <a:rPr lang="en-US" altLang="en-US" sz="2400" dirty="0"/>
              <a:t>Predictor x</a:t>
            </a:r>
            <a:r>
              <a:rPr lang="en-US" altLang="en-US" sz="2400" baseline="-25000" dirty="0"/>
              <a:t>4</a:t>
            </a:r>
            <a:r>
              <a:rPr lang="en-US" altLang="en-US" sz="2400" dirty="0"/>
              <a:t> = GFS MOS dew point (value 53.0)</a:t>
            </a:r>
          </a:p>
        </p:txBody>
      </p:sp>
      <p:sp>
        <p:nvSpPr>
          <p:cNvPr id="113673" name="Text Box 9">
            <a:extLst>
              <a:ext uri="{FF2B5EF4-FFF2-40B4-BE49-F238E27FC236}">
                <a16:creationId xmlns:a16="http://schemas.microsoft.com/office/drawing/2014/main" id="{E46878EA-4E83-F94E-B3B4-F8E494B2C0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1590675"/>
            <a:ext cx="6858000" cy="830263"/>
          </a:xfrm>
          <a:prstGeom prst="rect">
            <a:avLst/>
          </a:prstGeom>
          <a:noFill/>
          <a:ln w="9525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US" altLang="en-US" sz="3200" dirty="0"/>
              <a:t>    </a:t>
            </a:r>
            <a:r>
              <a:rPr lang="en-US" altLang="en-US" sz="3200" dirty="0">
                <a:solidFill>
                  <a:srgbClr val="FF0000"/>
                </a:solidFill>
              </a:rPr>
              <a:t>Y = b + a</a:t>
            </a:r>
            <a:r>
              <a:rPr lang="en-US" altLang="en-US" sz="3200" baseline="-25000" dirty="0">
                <a:solidFill>
                  <a:srgbClr val="FF0000"/>
                </a:solidFill>
              </a:rPr>
              <a:t>1</a:t>
            </a:r>
            <a:r>
              <a:rPr lang="en-US" altLang="en-US" sz="3200" dirty="0">
                <a:solidFill>
                  <a:srgbClr val="FF0000"/>
                </a:solidFill>
              </a:rPr>
              <a:t>x</a:t>
            </a:r>
            <a:r>
              <a:rPr lang="en-US" altLang="en-US" sz="3200" baseline="-25000" dirty="0">
                <a:solidFill>
                  <a:srgbClr val="FF0000"/>
                </a:solidFill>
              </a:rPr>
              <a:t>1</a:t>
            </a:r>
            <a:r>
              <a:rPr lang="en-US" altLang="en-US" sz="3200" dirty="0">
                <a:solidFill>
                  <a:srgbClr val="FF0000"/>
                </a:solidFill>
              </a:rPr>
              <a:t> + a</a:t>
            </a:r>
            <a:r>
              <a:rPr lang="en-US" altLang="en-US" sz="3200" baseline="-25000" dirty="0">
                <a:solidFill>
                  <a:srgbClr val="FF0000"/>
                </a:solidFill>
              </a:rPr>
              <a:t>2</a:t>
            </a:r>
            <a:r>
              <a:rPr lang="en-US" altLang="en-US" sz="3200" dirty="0">
                <a:solidFill>
                  <a:srgbClr val="FF0000"/>
                </a:solidFill>
              </a:rPr>
              <a:t>x</a:t>
            </a:r>
            <a:r>
              <a:rPr lang="en-US" altLang="en-US" sz="3200" baseline="-25000" dirty="0">
                <a:solidFill>
                  <a:srgbClr val="FF0000"/>
                </a:solidFill>
              </a:rPr>
              <a:t>2</a:t>
            </a:r>
            <a:r>
              <a:rPr lang="en-US" altLang="en-US" sz="3200" dirty="0">
                <a:solidFill>
                  <a:srgbClr val="FF0000"/>
                </a:solidFill>
              </a:rPr>
              <a:t> + a</a:t>
            </a:r>
            <a:r>
              <a:rPr lang="en-US" altLang="en-US" sz="3200" baseline="-25000" dirty="0">
                <a:solidFill>
                  <a:srgbClr val="FF0000"/>
                </a:solidFill>
              </a:rPr>
              <a:t>3</a:t>
            </a:r>
            <a:r>
              <a:rPr lang="en-US" altLang="en-US" sz="3200" dirty="0">
                <a:solidFill>
                  <a:srgbClr val="FF0000"/>
                </a:solidFill>
              </a:rPr>
              <a:t>x</a:t>
            </a:r>
            <a:r>
              <a:rPr lang="en-US" altLang="en-US" sz="3200" baseline="-25000" dirty="0">
                <a:solidFill>
                  <a:srgbClr val="FF0000"/>
                </a:solidFill>
              </a:rPr>
              <a:t>3</a:t>
            </a:r>
            <a:r>
              <a:rPr lang="en-US" altLang="en-US" sz="3200" dirty="0">
                <a:solidFill>
                  <a:srgbClr val="FF0000"/>
                </a:solidFill>
              </a:rPr>
              <a:t> + a</a:t>
            </a:r>
            <a:r>
              <a:rPr lang="en-US" altLang="en-US" sz="3200" baseline="-25000" dirty="0">
                <a:solidFill>
                  <a:srgbClr val="FF0000"/>
                </a:solidFill>
              </a:rPr>
              <a:t>4</a:t>
            </a:r>
            <a:r>
              <a:rPr lang="en-US" altLang="en-US" sz="3200" dirty="0">
                <a:solidFill>
                  <a:srgbClr val="FF0000"/>
                </a:solidFill>
              </a:rPr>
              <a:t>x</a:t>
            </a:r>
            <a:r>
              <a:rPr lang="en-US" altLang="en-US" sz="3200" baseline="-25000" dirty="0">
                <a:solidFill>
                  <a:srgbClr val="FF0000"/>
                </a:solidFill>
              </a:rPr>
              <a:t>4</a:t>
            </a:r>
            <a:r>
              <a:rPr lang="en-US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en-US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>
            <a:alpha val="1098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5">
            <a:extLst>
              <a:ext uri="{FF2B5EF4-FFF2-40B4-BE49-F238E27FC236}">
                <a16:creationId xmlns:a16="http://schemas.microsoft.com/office/drawing/2014/main" id="{96666E01-D6ED-0A48-90CA-6D291C48EC4E}"/>
              </a:ext>
            </a:extLst>
          </p:cNvPr>
          <p:cNvSpPr>
            <a:spLocks noGrp="1" noRot="1"/>
          </p:cNvSpPr>
          <p:nvPr>
            <p:ph type="title"/>
          </p:nvPr>
        </p:nvSpPr>
        <p:spPr>
          <a:xfrm>
            <a:off x="7620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2800">
                <a:ea typeface="ＭＳ Ｐゴシック" panose="020B0600070205080204" pitchFamily="34" charset="-128"/>
              </a:rPr>
              <a:t>Theoretical Model Forecast Performance of LAMP, MOS, and Persistence</a:t>
            </a:r>
          </a:p>
        </p:txBody>
      </p:sp>
      <p:pic>
        <p:nvPicPr>
          <p:cNvPr id="55299" name="Picture 2">
            <a:extLst>
              <a:ext uri="{FF2B5EF4-FFF2-40B4-BE49-F238E27FC236}">
                <a16:creationId xmlns:a16="http://schemas.microsoft.com/office/drawing/2014/main" id="{537FFF11-75C8-A247-BECA-16A8166E41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600"/>
            <a:ext cx="9144000" cy="664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>
            <a:extLst>
              <a:ext uri="{FF2B5EF4-FFF2-40B4-BE49-F238E27FC236}">
                <a16:creationId xmlns:a16="http://schemas.microsoft.com/office/drawing/2014/main" id="{B5E9EC4F-68E0-BE47-8659-F6E95F95754E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z="3600" b="1" dirty="0">
                <a:ea typeface="ＭＳ Ｐゴシック" panose="020B0600070205080204" pitchFamily="34" charset="-128"/>
              </a:rPr>
              <a:t>Verification of LAMP 2-m Temperature Forecasts</a:t>
            </a:r>
          </a:p>
        </p:txBody>
      </p:sp>
      <p:graphicFrame>
        <p:nvGraphicFramePr>
          <p:cNvPr id="56322" name="Object 2">
            <a:extLst>
              <a:ext uri="{FF2B5EF4-FFF2-40B4-BE49-F238E27FC236}">
                <a16:creationId xmlns:a16="http://schemas.microsoft.com/office/drawing/2014/main" id="{4124727C-2FA1-8347-BD6B-547DCC4D9514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831850" y="1600200"/>
          <a:ext cx="7480300" cy="452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2" imgW="8229600" imgH="4978400" progId="MSGraph.Chart.8">
                  <p:embed followColorScheme="full"/>
                </p:oleObj>
              </mc:Choice>
              <mc:Fallback>
                <p:oleObj name="Chart" r:id="rId2" imgW="8229600" imgH="4978400" progId="MSGraph.Chart.8">
                  <p:embed followColorScheme="full"/>
                  <p:pic>
                    <p:nvPicPr>
                      <p:cNvPr id="0" name="Object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1850" y="1600200"/>
                        <a:ext cx="7480300" cy="452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323" name="Line 3">
            <a:extLst>
              <a:ext uri="{FF2B5EF4-FFF2-40B4-BE49-F238E27FC236}">
                <a16:creationId xmlns:a16="http://schemas.microsoft.com/office/drawing/2014/main" id="{05D26F87-7842-6D40-ADD7-6678889C940D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" y="1447800"/>
            <a:ext cx="8458200" cy="0"/>
          </a:xfrm>
          <a:prstGeom prst="line">
            <a:avLst/>
          </a:prstGeom>
          <a:noFill/>
          <a:ln w="19050">
            <a:solidFill>
              <a:srgbClr val="FF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91414-D80C-B8AB-D930-AD29A9BDC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MOS Verification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9A75BD-3A52-75F1-C87A-B9AAEE6574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During the late 20</a:t>
            </a:r>
            <a:r>
              <a:rPr lang="en-US" baseline="30000" dirty="0"/>
              <a:t>th</a:t>
            </a:r>
            <a:r>
              <a:rPr lang="en-US" dirty="0"/>
              <a:t> century, MOS essentially matched human forecaster skill for “typical” weather conditions”</a:t>
            </a:r>
          </a:p>
        </p:txBody>
      </p:sp>
      <p:graphicFrame>
        <p:nvGraphicFramePr>
          <p:cNvPr id="5" name="Object 2">
            <a:extLst>
              <a:ext uri="{FF2B5EF4-FFF2-40B4-BE49-F238E27FC236}">
                <a16:creationId xmlns:a16="http://schemas.microsoft.com/office/drawing/2014/main" id="{68C916B5-0EE5-8240-7B8A-21B6CCFC9F5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147913"/>
              </p:ext>
            </p:extLst>
          </p:nvPr>
        </p:nvGraphicFramePr>
        <p:xfrm>
          <a:off x="2438400" y="3066863"/>
          <a:ext cx="4700588" cy="35164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2" imgW="26009600" imgH="19456400" progId="WPDraw30.Drawing">
                  <p:embed/>
                </p:oleObj>
              </mc:Choice>
              <mc:Fallback>
                <p:oleObj name="Drawing" r:id="rId2" imgW="26009600" imgH="19456400" progId="WPDraw30.Drawing">
                  <p:embed/>
                  <p:pic>
                    <p:nvPicPr>
                      <p:cNvPr id="58370" name="Object 2">
                        <a:extLst>
                          <a:ext uri="{FF2B5EF4-FFF2-40B4-BE49-F238E27FC236}">
                            <a16:creationId xmlns:a16="http://schemas.microsoft.com/office/drawing/2014/main" id="{1CBBC58D-638E-5C4B-BEE6-F3EC8490DF01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3066863"/>
                        <a:ext cx="4700588" cy="3516499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304165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87FBE-DDD8-514F-86B6-157458E19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002A8880-82B7-F14F-9AC0-1EBD16D05F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596360"/>
            <a:ext cx="7581900" cy="598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0501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ext Box 4">
            <a:extLst>
              <a:ext uri="{FF2B5EF4-FFF2-40B4-BE49-F238E27FC236}">
                <a16:creationId xmlns:a16="http://schemas.microsoft.com/office/drawing/2014/main" id="{BDE8ED1B-DB82-3E48-9C3F-9D3945A57C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6725" y="2233613"/>
            <a:ext cx="6219825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/>
              <a:t>MOS Won the Department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/>
              <a:t>Forecast Contest in 2003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/>
              <a:t>For the First Time!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>
            <a:extLst>
              <a:ext uri="{FF2B5EF4-FFF2-40B4-BE49-F238E27FC236}">
                <a16:creationId xmlns:a16="http://schemas.microsoft.com/office/drawing/2014/main" id="{8B0D0480-3CF4-4141-BFB6-E21F93C98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60418" name="Rectangle 3">
            <a:extLst>
              <a:ext uri="{FF2B5EF4-FFF2-40B4-BE49-F238E27FC236}">
                <a16:creationId xmlns:a16="http://schemas.microsoft.com/office/drawing/2014/main" id="{3A1A1DA4-6DE2-B742-936D-13C33F76A8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60419" name="Picture 4" descr="final2003.tiff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1CBA2FC8-8D30-AE44-A35B-F315BAA93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33400"/>
            <a:ext cx="8229600" cy="580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ED86A-9DEF-934B-9F4B-D481F77AC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8779D77-4D57-4B4F-BE0C-2AC6950EB8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828156"/>
            <a:ext cx="8229600" cy="4070050"/>
          </a:xfrm>
        </p:spPr>
      </p:pic>
    </p:spTree>
    <p:extLst>
      <p:ext uri="{BB962C8B-B14F-4D97-AF65-F5344CB8AC3E}">
        <p14:creationId xmlns:p14="http://schemas.microsoft.com/office/powerpoint/2010/main" val="27252227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712E3-15F7-8543-8689-DDFD5EC89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650" y="533400"/>
            <a:ext cx="8229600" cy="1143000"/>
          </a:xfrm>
        </p:spPr>
        <p:txBody>
          <a:bodyPr/>
          <a:lstStyle/>
          <a:p>
            <a:r>
              <a:rPr lang="en-US" sz="4000" b="1" dirty="0">
                <a:solidFill>
                  <a:schemeClr val="accent2"/>
                </a:solidFill>
              </a:rPr>
              <a:t>Lately, Human’s Have Been Able to Slightly Improve on MOS</a:t>
            </a:r>
          </a:p>
        </p:txBody>
      </p:sp>
      <p:pic>
        <p:nvPicPr>
          <p:cNvPr id="5" name="Content Placeholder 4" descr="Chart, bar chart&#10;&#10;Description automatically generated">
            <a:extLst>
              <a:ext uri="{FF2B5EF4-FFF2-40B4-BE49-F238E27FC236}">
                <a16:creationId xmlns:a16="http://schemas.microsoft.com/office/drawing/2014/main" id="{54414025-644B-9140-A928-FEAD35FCD2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1079" y="1905000"/>
            <a:ext cx="6781841" cy="4635500"/>
          </a:xfrm>
        </p:spPr>
      </p:pic>
    </p:spTree>
    <p:extLst>
      <p:ext uri="{BB962C8B-B14F-4D97-AF65-F5344CB8AC3E}">
        <p14:creationId xmlns:p14="http://schemas.microsoft.com/office/powerpoint/2010/main" val="20545075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2C91E-14A9-2749-A1EF-3B3D3D41B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Chart, bar chart&#10;&#10;Description automatically generated">
            <a:extLst>
              <a:ext uri="{FF2B5EF4-FFF2-40B4-BE49-F238E27FC236}">
                <a16:creationId xmlns:a16="http://schemas.microsoft.com/office/drawing/2014/main" id="{3541BEF3-447A-864A-A0FD-3C6CA54178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7532" y="1295400"/>
            <a:ext cx="6868936" cy="4695031"/>
          </a:xfrm>
        </p:spPr>
      </p:pic>
    </p:spTree>
    <p:extLst>
      <p:ext uri="{BB962C8B-B14F-4D97-AF65-F5344CB8AC3E}">
        <p14:creationId xmlns:p14="http://schemas.microsoft.com/office/powerpoint/2010/main" val="31099085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4C450-AA01-D446-87DE-2753961D1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Chart, scatter chart&#10;&#10;Description automatically generated">
            <a:extLst>
              <a:ext uri="{FF2B5EF4-FFF2-40B4-BE49-F238E27FC236}">
                <a16:creationId xmlns:a16="http://schemas.microsoft.com/office/drawing/2014/main" id="{83CB9501-A8DA-3A43-B1A0-0925FBAE18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799" y="1403426"/>
            <a:ext cx="7199787" cy="4921173"/>
          </a:xfrm>
        </p:spPr>
      </p:pic>
    </p:spTree>
    <p:extLst>
      <p:ext uri="{BB962C8B-B14F-4D97-AF65-F5344CB8AC3E}">
        <p14:creationId xmlns:p14="http://schemas.microsoft.com/office/powerpoint/2010/main" val="22699846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86767-05A5-2B44-9057-23363B8CB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Precipitation</a:t>
            </a:r>
          </a:p>
        </p:txBody>
      </p:sp>
      <p:pic>
        <p:nvPicPr>
          <p:cNvPr id="5" name="Content Placeholder 4" descr="Chart, bar chart&#10;&#10;Description automatically generated">
            <a:extLst>
              <a:ext uri="{FF2B5EF4-FFF2-40B4-BE49-F238E27FC236}">
                <a16:creationId xmlns:a16="http://schemas.microsoft.com/office/drawing/2014/main" id="{BA442BDA-2C69-0647-B1D0-032F7056BC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295400"/>
            <a:ext cx="7091901" cy="4847431"/>
          </a:xfrm>
        </p:spPr>
      </p:pic>
    </p:spTree>
    <p:extLst>
      <p:ext uri="{BB962C8B-B14F-4D97-AF65-F5344CB8AC3E}">
        <p14:creationId xmlns:p14="http://schemas.microsoft.com/office/powerpoint/2010/main" val="32499677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7C58F-C0BB-1840-B936-43ABCCDE9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The National Blend of Models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0BB04CD-1FA6-724D-995F-78DC166E89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6036" y="1600200"/>
            <a:ext cx="5131927" cy="4525963"/>
          </a:xfrm>
        </p:spPr>
      </p:pic>
    </p:spTree>
    <p:extLst>
      <p:ext uri="{BB962C8B-B14F-4D97-AF65-F5344CB8AC3E}">
        <p14:creationId xmlns:p14="http://schemas.microsoft.com/office/powerpoint/2010/main" val="5894287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itle 1">
            <a:extLst>
              <a:ext uri="{FF2B5EF4-FFF2-40B4-BE49-F238E27FC236}">
                <a16:creationId xmlns:a16="http://schemas.microsoft.com/office/drawing/2014/main" id="{5B091969-50A4-E340-8566-DE69A7EAA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New NWS Approach:  National Blend of Models</a:t>
            </a:r>
          </a:p>
        </p:txBody>
      </p:sp>
      <p:sp>
        <p:nvSpPr>
          <p:cNvPr id="71682" name="Content Placeholder 2">
            <a:extLst>
              <a:ext uri="{FF2B5EF4-FFF2-40B4-BE49-F238E27FC236}">
                <a16:creationId xmlns:a16="http://schemas.microsoft.com/office/drawing/2014/main" id="{3635B947-B704-6847-A510-F5726DD922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525963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The National Blend of Models (NBM) is calibrated forecast guidance based on </a:t>
            </a:r>
            <a:r>
              <a:rPr lang="en-US" altLang="en-US" u="sng" dirty="0">
                <a:ea typeface="ＭＳ Ｐゴシック" panose="020B0600070205080204" pitchFamily="34" charset="-128"/>
              </a:rPr>
              <a:t>a combination of both NWS and non-NWS numerical weather prediction model guidance and observations. 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The goal of the NBM is to create a highly accurate, skillful, and consistent starting point for the gridded forecast.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Attempts to be more skillful than MOS.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4F0B3-914C-D749-B4EB-A5458F2D9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447" y="1371600"/>
            <a:ext cx="4343400" cy="3840162"/>
          </a:xfrm>
        </p:spPr>
        <p:txBody>
          <a:bodyPr/>
          <a:lstStyle/>
          <a:p>
            <a:r>
              <a:rPr lang="en-US" dirty="0"/>
              <a:t>Potential</a:t>
            </a:r>
            <a:br>
              <a:rPr lang="en-US" dirty="0"/>
            </a:br>
            <a:r>
              <a:rPr lang="en-US" dirty="0"/>
              <a:t>Model Inputs</a:t>
            </a:r>
          </a:p>
        </p:txBody>
      </p:sp>
      <p:pic>
        <p:nvPicPr>
          <p:cNvPr id="5" name="Content Placeholder 4" descr="Table&#10;&#10;Description automatically generated">
            <a:extLst>
              <a:ext uri="{FF2B5EF4-FFF2-40B4-BE49-F238E27FC236}">
                <a16:creationId xmlns:a16="http://schemas.microsoft.com/office/drawing/2014/main" id="{FD4C8388-276D-3848-A610-95D9E6D628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81600" y="335195"/>
            <a:ext cx="3339953" cy="6265373"/>
          </a:xfrm>
        </p:spPr>
      </p:pic>
    </p:spTree>
    <p:extLst>
      <p:ext uri="{BB962C8B-B14F-4D97-AF65-F5344CB8AC3E}">
        <p14:creationId xmlns:p14="http://schemas.microsoft.com/office/powerpoint/2010/main" val="18937715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>
            <a:extLst>
              <a:ext uri="{FF2B5EF4-FFF2-40B4-BE49-F238E27FC236}">
                <a16:creationId xmlns:a16="http://schemas.microsoft.com/office/drawing/2014/main" id="{FC83283B-5086-DE4B-BA93-4B98CC00A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Model Post-Processing</a:t>
            </a:r>
          </a:p>
        </p:txBody>
      </p:sp>
      <p:sp>
        <p:nvSpPr>
          <p:cNvPr id="17410" name="Content Placeholder 2">
            <a:extLst>
              <a:ext uri="{FF2B5EF4-FFF2-40B4-BE49-F238E27FC236}">
                <a16:creationId xmlns:a16="http://schemas.microsoft.com/office/drawing/2014/main" id="{71539DFA-52AF-DC42-92A9-4FBCE1D987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There are a variety of approaches:</a:t>
            </a:r>
          </a:p>
          <a:p>
            <a:pPr lvl="1"/>
            <a:r>
              <a:rPr lang="en-US" altLang="en-US" sz="3200" dirty="0">
                <a:ea typeface="ＭＳ Ｐゴシック" panose="020B0600070205080204" pitchFamily="34" charset="-128"/>
              </a:rPr>
              <a:t>Simple bias removal</a:t>
            </a:r>
          </a:p>
          <a:p>
            <a:pPr lvl="1"/>
            <a:r>
              <a:rPr lang="en-US" altLang="en-US" sz="3200" dirty="0">
                <a:ea typeface="ＭＳ Ｐゴシック" panose="020B0600070205080204" pitchFamily="34" charset="-128"/>
              </a:rPr>
              <a:t>Model output statistics (MOS)</a:t>
            </a:r>
          </a:p>
          <a:p>
            <a:pPr lvl="1"/>
            <a:r>
              <a:rPr lang="en-US" altLang="en-US" sz="3200" dirty="0">
                <a:ea typeface="ＭＳ Ｐゴシック" panose="020B0600070205080204" pitchFamily="34" charset="-128"/>
              </a:rPr>
              <a:t>Machine learning (ML) and artificial intelligence (AI)</a:t>
            </a:r>
          </a:p>
          <a:p>
            <a:pPr lvl="1"/>
            <a:r>
              <a:rPr lang="en-US" altLang="en-US" sz="3200" dirty="0">
                <a:ea typeface="ＭＳ Ｐゴシック" panose="020B0600070205080204" pitchFamily="34" charset="-128"/>
              </a:rPr>
              <a:t>Bayesian model averaging </a:t>
            </a:r>
          </a:p>
          <a:p>
            <a:pPr lvl="1"/>
            <a:r>
              <a:rPr lang="en-US" altLang="en-US" sz="3200" dirty="0">
                <a:ea typeface="ＭＳ Ｐゴシック" panose="020B0600070205080204" pitchFamily="34" charset="-128"/>
              </a:rPr>
              <a:t>Neutral nets</a:t>
            </a:r>
          </a:p>
          <a:p>
            <a:pPr lvl="1"/>
            <a:r>
              <a:rPr lang="en-US" altLang="en-US" sz="3200" dirty="0">
                <a:ea typeface="ＭＳ Ｐゴシック" panose="020B0600070205080204" pitchFamily="34" charset="-128"/>
              </a:rPr>
              <a:t>And more….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itle 1">
            <a:extLst>
              <a:ext uri="{FF2B5EF4-FFF2-40B4-BE49-F238E27FC236}">
                <a16:creationId xmlns:a16="http://schemas.microsoft.com/office/drawing/2014/main" id="{568A669E-A65F-6946-86D5-70BFC5C06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Blend of Models</a:t>
            </a:r>
          </a:p>
        </p:txBody>
      </p:sp>
      <p:sp>
        <p:nvSpPr>
          <p:cNvPr id="72706" name="Content Placeholder 2">
            <a:extLst>
              <a:ext uri="{FF2B5EF4-FFF2-40B4-BE49-F238E27FC236}">
                <a16:creationId xmlns:a16="http://schemas.microsoft.com/office/drawing/2014/main" id="{C245C35D-6817-8148-A9B8-015B52E3C6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Combines statistically a collection of models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2.5 km grid , V4.0 currently</a:t>
            </a:r>
          </a:p>
          <a:p>
            <a:r>
              <a:rPr lang="en-US" altLang="en-US" dirty="0">
                <a:ea typeface="ＭＳ Ｐゴシック" panose="020B0600070205080204" pitchFamily="34" charset="-128"/>
                <a:hlinkClick r:id="rId2"/>
              </a:rPr>
              <a:t>website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72707" name="Picture 2">
            <a:extLst>
              <a:ext uri="{FF2B5EF4-FFF2-40B4-BE49-F238E27FC236}">
                <a16:creationId xmlns:a16="http://schemas.microsoft.com/office/drawing/2014/main" id="{4E4784AF-3D72-0C4E-AED2-7BD277BE5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8" r="13699"/>
          <a:stretch>
            <a:fillRect/>
          </a:stretch>
        </p:blipFill>
        <p:spPr bwMode="auto">
          <a:xfrm>
            <a:off x="2895600" y="2895600"/>
            <a:ext cx="5019675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le 1">
            <a:extLst>
              <a:ext uri="{FF2B5EF4-FFF2-40B4-BE49-F238E27FC236}">
                <a16:creationId xmlns:a16="http://schemas.microsoft.com/office/drawing/2014/main" id="{1FD91F8A-4DE7-6C47-B595-A1E6CBB6B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73730" name="Content Placeholder 3">
            <a:extLst>
              <a:ext uri="{FF2B5EF4-FFF2-40B4-BE49-F238E27FC236}">
                <a16:creationId xmlns:a16="http://schemas.microsoft.com/office/drawing/2014/main" id="{80144566-E01E-AA40-9ABE-8C2731971E4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1025" y="1600200"/>
            <a:ext cx="7981950" cy="4525963"/>
          </a:xfr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>
            <a:extLst>
              <a:ext uri="{FF2B5EF4-FFF2-40B4-BE49-F238E27FC236}">
                <a16:creationId xmlns:a16="http://schemas.microsoft.com/office/drawing/2014/main" id="{C759A936-1665-F944-84FB-0975A6076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74754" name="Content Placeholder 4">
            <a:extLst>
              <a:ext uri="{FF2B5EF4-FFF2-40B4-BE49-F238E27FC236}">
                <a16:creationId xmlns:a16="http://schemas.microsoft.com/office/drawing/2014/main" id="{EED5637D-F41B-3843-AE8E-095E9F809CF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258763"/>
            <a:ext cx="5772150" cy="5961062"/>
          </a:xfr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42877-4531-DD48-8896-4458E0851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Impressive Performance During June 21 Heatwave</a:t>
            </a:r>
          </a:p>
        </p:txBody>
      </p:sp>
      <p:pic>
        <p:nvPicPr>
          <p:cNvPr id="5" name="Content Placeholder 4" descr="Chart, line chart&#10;&#10;Description automatically generated">
            <a:extLst>
              <a:ext uri="{FF2B5EF4-FFF2-40B4-BE49-F238E27FC236}">
                <a16:creationId xmlns:a16="http://schemas.microsoft.com/office/drawing/2014/main" id="{68A15AC0-BE2C-2042-9B35-E6918ACA98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91425" y="1600200"/>
            <a:ext cx="6161149" cy="4525963"/>
          </a:xfrm>
        </p:spPr>
      </p:pic>
    </p:spTree>
    <p:extLst>
      <p:ext uri="{BB962C8B-B14F-4D97-AF65-F5344CB8AC3E}">
        <p14:creationId xmlns:p14="http://schemas.microsoft.com/office/powerpoint/2010/main" val="162236405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72711-8E95-AC4F-A540-F616F9E38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D8D1161-4C4A-7049-A16E-D467A0EC86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57600" y="370390"/>
            <a:ext cx="4810414" cy="6176686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3915F41-CAB4-08EE-2380-A32811A30F3C}"/>
              </a:ext>
            </a:extLst>
          </p:cNvPr>
          <p:cNvSpPr txBox="1"/>
          <p:nvPr/>
        </p:nvSpPr>
        <p:spPr>
          <a:xfrm>
            <a:off x="914400" y="1565907"/>
            <a:ext cx="2286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Better than MOS!</a:t>
            </a:r>
          </a:p>
        </p:txBody>
      </p:sp>
    </p:spTree>
    <p:extLst>
      <p:ext uri="{BB962C8B-B14F-4D97-AF65-F5344CB8AC3E}">
        <p14:creationId xmlns:p14="http://schemas.microsoft.com/office/powerpoint/2010/main" val="411584988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72711-8E95-AC4F-A540-F616F9E38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D8D1161-4C4A-7049-A16E-D467A0EC86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09586" y="1600200"/>
            <a:ext cx="3524828" cy="4525963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505D422-AFA3-A745-A8E3-ACA0EAB18A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4068" y="456000"/>
            <a:ext cx="4829480" cy="6246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F9A704-3934-5530-2376-B63283D15DF0}"/>
              </a:ext>
            </a:extLst>
          </p:cNvPr>
          <p:cNvSpPr txBox="1"/>
          <p:nvPr/>
        </p:nvSpPr>
        <p:spPr>
          <a:xfrm>
            <a:off x="633123" y="2055506"/>
            <a:ext cx="1996059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Mixed</a:t>
            </a:r>
          </a:p>
          <a:p>
            <a:r>
              <a:rPr lang="en-US" dirty="0"/>
              <a:t>Results</a:t>
            </a:r>
          </a:p>
          <a:p>
            <a:r>
              <a:rPr lang="en-US" dirty="0"/>
              <a:t>For </a:t>
            </a:r>
          </a:p>
          <a:p>
            <a:r>
              <a:rPr lang="en-US" dirty="0"/>
              <a:t>Wind</a:t>
            </a:r>
          </a:p>
        </p:txBody>
      </p:sp>
    </p:spTree>
    <p:extLst>
      <p:ext uri="{BB962C8B-B14F-4D97-AF65-F5344CB8AC3E}">
        <p14:creationId xmlns:p14="http://schemas.microsoft.com/office/powerpoint/2010/main" val="170093333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72711-8E95-AC4F-A540-F616F9E38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4187BA-DC4B-6B40-AA64-E1F75FAE8A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629335"/>
            <a:ext cx="6438900" cy="398780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177873-C2BC-8A42-B090-6E2AF15DD6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98767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itle 1">
            <a:extLst>
              <a:ext uri="{FF2B5EF4-FFF2-40B4-BE49-F238E27FC236}">
                <a16:creationId xmlns:a16="http://schemas.microsoft.com/office/drawing/2014/main" id="{3B5817BE-616D-BA46-A9CB-41CFCF754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75778" name="Content Placeholder 4">
            <a:extLst>
              <a:ext uri="{FF2B5EF4-FFF2-40B4-BE49-F238E27FC236}">
                <a16:creationId xmlns:a16="http://schemas.microsoft.com/office/drawing/2014/main" id="{16060ED4-F050-3143-8EFE-35B5F5C82AF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7425" y="1600200"/>
            <a:ext cx="7169150" cy="4525963"/>
          </a:xfr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F5BDA-A24C-A04C-A0A2-1C4D7AB97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665FC72E-001C-7942-AB92-2CAFB576FC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8471" y="274639"/>
            <a:ext cx="4584529" cy="3764532"/>
          </a:xfrm>
        </p:spPr>
      </p:pic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03DB038F-E740-5E45-ADF8-F6ECC85AB5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0271" y="3047106"/>
            <a:ext cx="4306529" cy="3536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81962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Title 1">
            <a:extLst>
              <a:ext uri="{FF2B5EF4-FFF2-40B4-BE49-F238E27FC236}">
                <a16:creationId xmlns:a16="http://schemas.microsoft.com/office/drawing/2014/main" id="{C6B0682C-B03F-6D4D-B9C0-8E79E0286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National Blend of Models</a:t>
            </a:r>
          </a:p>
        </p:txBody>
      </p:sp>
      <p:sp>
        <p:nvSpPr>
          <p:cNvPr id="95234" name="Content Placeholder 2">
            <a:extLst>
              <a:ext uri="{FF2B5EF4-FFF2-40B4-BE49-F238E27FC236}">
                <a16:creationId xmlns:a16="http://schemas.microsoft.com/office/drawing/2014/main" id="{F3AAFBE2-11A1-5543-B567-7F089165E1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818" y="1417638"/>
            <a:ext cx="8229600" cy="4525963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The starting point of NWS gridded forecasts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Save forecasters time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Reduce issues between boundaries of different offices.</a:t>
            </a:r>
          </a:p>
        </p:txBody>
      </p:sp>
      <p:pic>
        <p:nvPicPr>
          <p:cNvPr id="95235" name="Picture 4">
            <a:extLst>
              <a:ext uri="{FF2B5EF4-FFF2-40B4-BE49-F238E27FC236}">
                <a16:creationId xmlns:a16="http://schemas.microsoft.com/office/drawing/2014/main" id="{753CDA37-4999-4541-A2FE-25C16D5EC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962400"/>
            <a:ext cx="3048000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84615-21E6-5A4F-A697-122611D09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solidFill>
                  <a:schemeClr val="accent2"/>
                </a:solidFill>
              </a:rPr>
              <a:t>Post Processing is the Secret Sauce for the Private Sector</a:t>
            </a:r>
          </a:p>
        </p:txBody>
      </p:sp>
      <p:pic>
        <p:nvPicPr>
          <p:cNvPr id="5" name="Content Placeholder 4" descr="Chart&#10;&#10;Description automatically generated with low confidence">
            <a:extLst>
              <a:ext uri="{FF2B5EF4-FFF2-40B4-BE49-F238E27FC236}">
                <a16:creationId xmlns:a16="http://schemas.microsoft.com/office/drawing/2014/main" id="{5F81364C-0694-4743-B991-2686415529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7972" y="1676400"/>
            <a:ext cx="7688056" cy="452596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D768D1-3C6F-3140-B9CE-8CEB06EE7041}"/>
              </a:ext>
            </a:extLst>
          </p:cNvPr>
          <p:cNvSpPr txBox="1"/>
          <p:nvPr/>
        </p:nvSpPr>
        <p:spPr>
          <a:xfrm>
            <a:off x="4038600" y="6168737"/>
            <a:ext cx="13019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Seattle</a:t>
            </a:r>
          </a:p>
        </p:txBody>
      </p:sp>
    </p:spTree>
    <p:extLst>
      <p:ext uri="{BB962C8B-B14F-4D97-AF65-F5344CB8AC3E}">
        <p14:creationId xmlns:p14="http://schemas.microsoft.com/office/powerpoint/2010/main" val="13347589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itle 1">
            <a:extLst>
              <a:ext uri="{FF2B5EF4-FFF2-40B4-BE49-F238E27FC236}">
                <a16:creationId xmlns:a16="http://schemas.microsoft.com/office/drawing/2014/main" id="{00CAE65B-C4AC-3244-A19B-5EDA7F9B9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59080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 Private Sector Has Gone Beyond MOS to Superior Post Processing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itle 1">
            <a:extLst>
              <a:ext uri="{FF2B5EF4-FFF2-40B4-BE49-F238E27FC236}">
                <a16:creationId xmlns:a16="http://schemas.microsoft.com/office/drawing/2014/main" id="{AA37E032-A36E-3A42-BD02-C2E0752AF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They don’t use  traditional MOS!</a:t>
            </a:r>
          </a:p>
        </p:txBody>
      </p:sp>
      <p:pic>
        <p:nvPicPr>
          <p:cNvPr id="77826" name="Content Placeholder 3" descr="weatherchannel.tiff">
            <a:extLst>
              <a:ext uri="{FF2B5EF4-FFF2-40B4-BE49-F238E27FC236}">
                <a16:creationId xmlns:a16="http://schemas.microsoft.com/office/drawing/2014/main" id="{59435F80-51D4-5D46-AA95-501CDBBCE27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1600200"/>
            <a:ext cx="3930650" cy="4525963"/>
          </a:xfrm>
        </p:spPr>
      </p:pic>
      <p:pic>
        <p:nvPicPr>
          <p:cNvPr id="77827" name="Picture 1">
            <a:extLst>
              <a:ext uri="{FF2B5EF4-FFF2-40B4-BE49-F238E27FC236}">
                <a16:creationId xmlns:a16="http://schemas.microsoft.com/office/drawing/2014/main" id="{555B346D-A38C-5948-A507-795F32DBA2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057400"/>
            <a:ext cx="3365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itle 1">
            <a:extLst>
              <a:ext uri="{FF2B5EF4-FFF2-40B4-BE49-F238E27FC236}">
                <a16:creationId xmlns:a16="http://schemas.microsoft.com/office/drawing/2014/main" id="{A42E31AD-7A76-3D44-BB12-B6D3972BD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1613"/>
            <a:ext cx="8305800" cy="762000"/>
          </a:xfrm>
        </p:spPr>
        <p:txBody>
          <a:bodyPr/>
          <a:lstStyle/>
          <a:p>
            <a:pPr eaLnBrk="1" hangingPunct="1"/>
            <a:r>
              <a:rPr lang="en-US" altLang="en-US" sz="3600" b="1">
                <a:solidFill>
                  <a:schemeClr val="accent2"/>
                </a:solidFill>
                <a:ea typeface="ＭＳ Ｐゴシック" panose="020B0600070205080204" pitchFamily="34" charset="-128"/>
              </a:rPr>
              <a:t>Dynamic MOS Using Multiple Models</a:t>
            </a:r>
          </a:p>
        </p:txBody>
      </p:sp>
      <p:sp>
        <p:nvSpPr>
          <p:cNvPr id="78850" name="Content Placeholder 2">
            <a:extLst>
              <a:ext uri="{FF2B5EF4-FFF2-40B4-BE49-F238E27FC236}">
                <a16:creationId xmlns:a16="http://schemas.microsoft.com/office/drawing/2014/main" id="{1B9076A6-9370-634A-A333-7219A2A068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63613"/>
            <a:ext cx="8077200" cy="41148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MOS equations that are updated frequently, not static like the NWS.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Multiple model and observation inputs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Example:  </a:t>
            </a:r>
            <a:r>
              <a:rPr lang="en-US" altLang="en-US" dirty="0" err="1">
                <a:ea typeface="ＭＳ Ｐゴシック" panose="020B0600070205080204" pitchFamily="34" charset="-128"/>
              </a:rPr>
              <a:t>DiCast</a:t>
            </a:r>
            <a:r>
              <a:rPr lang="en-US" altLang="en-US" dirty="0">
                <a:ea typeface="ＭＳ Ｐゴシック" panose="020B0600070205080204" pitchFamily="34" charset="-128"/>
              </a:rPr>
              <a:t> used by the Weather Channel and </a:t>
            </a:r>
            <a:r>
              <a:rPr lang="en-US" altLang="en-US" dirty="0" err="1">
                <a:ea typeface="ＭＳ Ｐゴシック" panose="020B0600070205080204" pitchFamily="34" charset="-128"/>
              </a:rPr>
              <a:t>Accuweather</a:t>
            </a:r>
            <a:r>
              <a:rPr lang="en-US" altLang="en-US" dirty="0">
                <a:ea typeface="ＭＳ Ｐゴシック" panose="020B0600070205080204" pitchFamily="34" charset="-128"/>
              </a:rPr>
              <a:t>, Developed by NCAR</a:t>
            </a:r>
          </a:p>
        </p:txBody>
      </p:sp>
      <p:pic>
        <p:nvPicPr>
          <p:cNvPr id="78851" name="Picture 3" descr="concept.jpg">
            <a:extLst>
              <a:ext uri="{FF2B5EF4-FFF2-40B4-BE49-F238E27FC236}">
                <a16:creationId xmlns:a16="http://schemas.microsoft.com/office/drawing/2014/main" id="{C0048755-296C-3249-9247-5C0102ACD8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886200"/>
            <a:ext cx="5486400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itle 1">
            <a:extLst>
              <a:ext uri="{FF2B5EF4-FFF2-40B4-BE49-F238E27FC236}">
                <a16:creationId xmlns:a16="http://schemas.microsoft.com/office/drawing/2014/main" id="{A7200425-6A07-8148-B149-696E6A65E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Dynamical MOS of MOSs</a:t>
            </a:r>
          </a:p>
        </p:txBody>
      </p:sp>
      <p:pic>
        <p:nvPicPr>
          <p:cNvPr id="79874" name="Content Placeholder 4" descr="Dicasta.tiff">
            <a:extLst>
              <a:ext uri="{FF2B5EF4-FFF2-40B4-BE49-F238E27FC236}">
                <a16:creationId xmlns:a16="http://schemas.microsoft.com/office/drawing/2014/main" id="{6577C668-7EC5-8245-B5C7-A3474755A34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512" r="-20512"/>
          <a:stretch>
            <a:fillRect/>
          </a:stretch>
        </p:blipFill>
        <p:spPr>
          <a:xfrm>
            <a:off x="-250825" y="1381125"/>
            <a:ext cx="9644063" cy="5105400"/>
          </a:xfr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itle 1">
            <a:extLst>
              <a:ext uri="{FF2B5EF4-FFF2-40B4-BE49-F238E27FC236}">
                <a16:creationId xmlns:a16="http://schemas.microsoft.com/office/drawing/2014/main" id="{D45FBDAF-2ABB-B646-B28F-29FDAACAF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DICAST skill is quite good</a:t>
            </a:r>
          </a:p>
        </p:txBody>
      </p:sp>
      <p:pic>
        <p:nvPicPr>
          <p:cNvPr id="80898" name="Content Placeholder 3" descr="wetherchannel.tiff">
            <a:extLst>
              <a:ext uri="{FF2B5EF4-FFF2-40B4-BE49-F238E27FC236}">
                <a16:creationId xmlns:a16="http://schemas.microsoft.com/office/drawing/2014/main" id="{BF7A0AE3-0865-C443-80E1-5EC4C4926F1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085" r="-64085"/>
          <a:stretch>
            <a:fillRect/>
          </a:stretch>
        </p:blipFill>
        <p:spPr>
          <a:xfrm>
            <a:off x="152400" y="1417638"/>
            <a:ext cx="9212263" cy="4876800"/>
          </a:xfr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Title 1">
            <a:extLst>
              <a:ext uri="{FF2B5EF4-FFF2-40B4-BE49-F238E27FC236}">
                <a16:creationId xmlns:a16="http://schemas.microsoft.com/office/drawing/2014/main" id="{45794248-4F7F-B640-BCE6-8D1994820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305800" cy="639762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Better than NWS MOS</a:t>
            </a:r>
          </a:p>
        </p:txBody>
      </p:sp>
      <p:pic>
        <p:nvPicPr>
          <p:cNvPr id="83970" name="Content Placeholder 3" descr="dicast.tiff">
            <a:extLst>
              <a:ext uri="{FF2B5EF4-FFF2-40B4-BE49-F238E27FC236}">
                <a16:creationId xmlns:a16="http://schemas.microsoft.com/office/drawing/2014/main" id="{E00D1E07-E0A2-EF49-9205-39F9AA280E9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8" r="10693" b="12903"/>
          <a:stretch>
            <a:fillRect/>
          </a:stretch>
        </p:blipFill>
        <p:spPr>
          <a:xfrm>
            <a:off x="1524000" y="822325"/>
            <a:ext cx="6096000" cy="5675313"/>
          </a:xfr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E259D-708D-844B-BD88-A1FC689F6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Clearly Better</a:t>
            </a:r>
          </a:p>
        </p:txBody>
      </p:sp>
      <p:pic>
        <p:nvPicPr>
          <p:cNvPr id="5" name="Content Placeholder 4" descr="Table&#10;&#10;Description automatically generated">
            <a:extLst>
              <a:ext uri="{FF2B5EF4-FFF2-40B4-BE49-F238E27FC236}">
                <a16:creationId xmlns:a16="http://schemas.microsoft.com/office/drawing/2014/main" id="{BA6FB550-F3DE-CB46-A80B-F996AD8247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854427"/>
            <a:ext cx="8229600" cy="4017509"/>
          </a:xfrm>
        </p:spPr>
      </p:pic>
    </p:spTree>
    <p:extLst>
      <p:ext uri="{BB962C8B-B14F-4D97-AF65-F5344CB8AC3E}">
        <p14:creationId xmlns:p14="http://schemas.microsoft.com/office/powerpoint/2010/main" val="62941201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C34F0-7BEA-334B-BBA5-B454170AD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Table&#10;&#10;Description automatically generated">
            <a:extLst>
              <a:ext uri="{FF2B5EF4-FFF2-40B4-BE49-F238E27FC236}">
                <a16:creationId xmlns:a16="http://schemas.microsoft.com/office/drawing/2014/main" id="{57334145-5CDC-B84E-9FF2-CF05DE4916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854427"/>
            <a:ext cx="8229600" cy="4017509"/>
          </a:xfrm>
        </p:spPr>
      </p:pic>
    </p:spTree>
    <p:extLst>
      <p:ext uri="{BB962C8B-B14F-4D97-AF65-F5344CB8AC3E}">
        <p14:creationId xmlns:p14="http://schemas.microsoft.com/office/powerpoint/2010/main" val="419091157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20FED-E706-FA40-A9AF-43204484D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Seattle</a:t>
            </a:r>
          </a:p>
        </p:txBody>
      </p:sp>
      <p:pic>
        <p:nvPicPr>
          <p:cNvPr id="5" name="Content Placeholder 4" descr="A screen shot of a graph&#10;&#10;Description automatically generated with low confidence">
            <a:extLst>
              <a:ext uri="{FF2B5EF4-FFF2-40B4-BE49-F238E27FC236}">
                <a16:creationId xmlns:a16="http://schemas.microsoft.com/office/drawing/2014/main" id="{E30F6F2E-3363-A217-E9DD-481C806DF6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643911"/>
            <a:ext cx="8229600" cy="4438541"/>
          </a:xfrm>
        </p:spPr>
      </p:pic>
    </p:spTree>
    <p:extLst>
      <p:ext uri="{BB962C8B-B14F-4D97-AF65-F5344CB8AC3E}">
        <p14:creationId xmlns:p14="http://schemas.microsoft.com/office/powerpoint/2010/main" val="323991798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Title 1">
            <a:extLst>
              <a:ext uri="{FF2B5EF4-FFF2-40B4-BE49-F238E27FC236}">
                <a16:creationId xmlns:a16="http://schemas.microsoft.com/office/drawing/2014/main" id="{925B458B-5F85-1D48-B772-1079BDD50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5334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Bayesian Model Averaging (BMA)</a:t>
            </a:r>
          </a:p>
        </p:txBody>
      </p:sp>
      <p:sp>
        <p:nvSpPr>
          <p:cNvPr id="84994" name="Content Placeholder 2">
            <a:extLst>
              <a:ext uri="{FF2B5EF4-FFF2-40B4-BE49-F238E27FC236}">
                <a16:creationId xmlns:a16="http://schemas.microsoft.com/office/drawing/2014/main" id="{FA616D0D-5D0F-0C4C-BC21-EE477AF97F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88" y="2057400"/>
            <a:ext cx="8229600" cy="4525963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A good way to optimize the use of ensembles of forecasts to provide calibrated probabilistic guidance.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Can weight models and their spread by their previous performance.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Can bias correct each before combining together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068255A2-173F-3041-8267-EA3D7ED56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Model Output Statistics (MOS)</a:t>
            </a:r>
          </a:p>
        </p:txBody>
      </p:sp>
      <p:sp>
        <p:nvSpPr>
          <p:cNvPr id="18434" name="Content Placeholder 2">
            <a:extLst>
              <a:ext uri="{FF2B5EF4-FFF2-40B4-BE49-F238E27FC236}">
                <a16:creationId xmlns:a16="http://schemas.microsoft.com/office/drawing/2014/main" id="{2E7527D8-DCE4-004F-810E-01ED0FE8F9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ea typeface="ＭＳ Ｐゴシック" panose="020B0600070205080204" pitchFamily="34" charset="-128"/>
              </a:rPr>
              <a:t>Model Output Statistics </a:t>
            </a:r>
            <a:r>
              <a:rPr lang="en-US" altLang="en-US" dirty="0">
                <a:ea typeface="ＭＳ Ｐゴシック" panose="020B0600070205080204" pitchFamily="34" charset="-128"/>
              </a:rPr>
              <a:t>was the first post-processing method used by the NWS (1969)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Based on </a:t>
            </a:r>
            <a:r>
              <a:rPr lang="en-US" altLang="en-US" b="1" dirty="0">
                <a:ea typeface="ＭＳ Ｐゴシック" panose="020B0600070205080204" pitchFamily="34" charset="-128"/>
              </a:rPr>
              <a:t>multiple linear regression</a:t>
            </a:r>
            <a:r>
              <a:rPr lang="en-US" altLang="en-US" dirty="0">
                <a:ea typeface="ＭＳ Ｐゴシック" panose="020B0600070205080204" pitchFamily="34" charset="-128"/>
              </a:rPr>
              <a:t>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Essentially unchanged over the past 50 years.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Generally assumes linear relationships between predictors and predictands.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Can remove systematic bias.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Does improve the forecast!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1" descr="bma2.tiff">
            <a:extLst>
              <a:ext uri="{FF2B5EF4-FFF2-40B4-BE49-F238E27FC236}">
                <a16:creationId xmlns:a16="http://schemas.microsoft.com/office/drawing/2014/main" id="{EEC5AACC-E958-F54B-A329-81E8AA5EED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04800"/>
            <a:ext cx="7407275" cy="611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1" descr="bma2.tiff">
            <a:extLst>
              <a:ext uri="{FF2B5EF4-FFF2-40B4-BE49-F238E27FC236}">
                <a16:creationId xmlns:a16="http://schemas.microsoft.com/office/drawing/2014/main" id="{EEC5AACC-E958-F54B-A329-81E8AA5EED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594" y="2024856"/>
            <a:ext cx="4822805" cy="398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D3C0A8-C5DB-BA4F-88CB-D4F393D7D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PDF from each model based on historical performance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493694-A015-6148-ADEB-A3CB4F43E8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965" y="2082571"/>
            <a:ext cx="3505200" cy="4525963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And then combine them based on their recent skill</a:t>
            </a:r>
          </a:p>
        </p:txBody>
      </p:sp>
    </p:spTree>
    <p:extLst>
      <p:ext uri="{BB962C8B-B14F-4D97-AF65-F5344CB8AC3E}">
        <p14:creationId xmlns:p14="http://schemas.microsoft.com/office/powerpoint/2010/main" val="263468579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Picture 1">
            <a:extLst>
              <a:ext uri="{FF2B5EF4-FFF2-40B4-BE49-F238E27FC236}">
                <a16:creationId xmlns:a16="http://schemas.microsoft.com/office/drawing/2014/main" id="{87FC02C3-F634-4B4F-85C7-E302769E7E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8616950" cy="581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itle 1">
            <a:extLst>
              <a:ext uri="{FF2B5EF4-FFF2-40B4-BE49-F238E27FC236}">
                <a16:creationId xmlns:a16="http://schemas.microsoft.com/office/drawing/2014/main" id="{9FCC6DE7-83A7-D64D-8844-9801BAF7F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Machine Learning/Artificial Intelligence</a:t>
            </a:r>
          </a:p>
        </p:txBody>
      </p:sp>
      <p:pic>
        <p:nvPicPr>
          <p:cNvPr id="88066" name="Content Placeholder 3">
            <a:extLst>
              <a:ext uri="{FF2B5EF4-FFF2-40B4-BE49-F238E27FC236}">
                <a16:creationId xmlns:a16="http://schemas.microsoft.com/office/drawing/2014/main" id="{84F9BF54-1D29-D740-BDD3-BDBEA41AD93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905000"/>
            <a:ext cx="6267450" cy="4525963"/>
          </a:xfr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itle 1">
            <a:extLst>
              <a:ext uri="{FF2B5EF4-FFF2-40B4-BE49-F238E27FC236}">
                <a16:creationId xmlns:a16="http://schemas.microsoft.com/office/drawing/2014/main" id="{12CB4664-E0E1-184B-AAC1-E07C1B4A4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altLang="en-US" sz="4000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sz="40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Machine Learning/AI</a:t>
            </a:r>
            <a:br>
              <a:rPr lang="en-US" altLang="en-US" sz="4000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endParaRPr lang="en-US" altLang="en-US" sz="4000" b="1" dirty="0">
              <a:solidFill>
                <a:schemeClr val="accent2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25084-9CED-7140-ADF8-8EE8CC3B25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Machine learning/AI algorithms “learn” information directly from data without relying on a predetermined equation. 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The algorithms adaptively improve their performance as the number of samples available for learning increases.</a:t>
            </a:r>
          </a:p>
          <a:p>
            <a:r>
              <a:rPr lang="en-US" dirty="0">
                <a:ea typeface="ＭＳ Ｐゴシック" panose="020B0600070205080204" pitchFamily="34" charset="-128"/>
              </a:rPr>
              <a:t>Heavily dependent on a large training data set</a:t>
            </a:r>
            <a:endParaRPr lang="en-US" dirty="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C0106-3CB4-0A4D-8326-53B057FAA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solidFill>
                  <a:schemeClr val="accent2"/>
                </a:solidFill>
              </a:rPr>
              <a:t>Commonly Used Machine Learning Algorithms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2C28E49-B823-854F-AA6D-29DF217A47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30" t="27740" r="48147"/>
          <a:stretch/>
        </p:blipFill>
        <p:spPr>
          <a:xfrm>
            <a:off x="990600" y="1676400"/>
            <a:ext cx="5715000" cy="4670322"/>
          </a:xfrm>
        </p:spPr>
      </p:pic>
    </p:spTree>
    <p:extLst>
      <p:ext uri="{BB962C8B-B14F-4D97-AF65-F5344CB8AC3E}">
        <p14:creationId xmlns:p14="http://schemas.microsoft.com/office/powerpoint/2010/main" val="141704656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503D2-259F-A44E-8501-A22E0B284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Not Conceptionally Different from old MOS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A212D1-CA52-B347-8AD8-ADB1BBDA46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2600" y="1905000"/>
            <a:ext cx="5410200" cy="4525963"/>
          </a:xfrm>
        </p:spPr>
        <p:txBody>
          <a:bodyPr/>
          <a:lstStyle/>
          <a:p>
            <a:r>
              <a:rPr lang="en-US" dirty="0"/>
              <a:t>Use observations/forecasts to create calibrated prediction. </a:t>
            </a:r>
          </a:p>
          <a:p>
            <a:r>
              <a:rPr lang="en-US" dirty="0"/>
              <a:t>Training data set</a:t>
            </a:r>
          </a:p>
          <a:p>
            <a:r>
              <a:rPr lang="en-US" dirty="0"/>
              <a:t>New methods are more complex and non-linear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3649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0E902-EFEB-3949-BCB2-EABA6D9F1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accent2"/>
                </a:solidFill>
                <a:ea typeface="+mj-ea"/>
                <a:cs typeface="+mj-cs"/>
              </a:rPr>
              <a:t>Neural Nets Was One of the First “Modern” ML Approaches</a:t>
            </a:r>
          </a:p>
        </p:txBody>
      </p:sp>
      <p:sp>
        <p:nvSpPr>
          <p:cNvPr id="93186" name="Content Placeholder 2">
            <a:extLst>
              <a:ext uri="{FF2B5EF4-FFF2-40B4-BE49-F238E27FC236}">
                <a16:creationId xmlns:a16="http://schemas.microsoft.com/office/drawing/2014/main" id="{6099A170-B3AD-F64F-B869-9897E29F31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76400"/>
            <a:ext cx="7391400" cy="3581400"/>
          </a:xfrm>
        </p:spPr>
        <p:txBody>
          <a:bodyPr/>
          <a:lstStyle/>
          <a:p>
            <a:pPr lvl="1" eaLnBrk="1" hangingPunct="1">
              <a:buFontTx/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	Attempts to duplicate the complex interactions between neurons in the human brain.</a:t>
            </a:r>
          </a:p>
        </p:txBody>
      </p:sp>
      <p:pic>
        <p:nvPicPr>
          <p:cNvPr id="93187" name="Picture 3" descr="0200120704002.png">
            <a:extLst>
              <a:ext uri="{FF2B5EF4-FFF2-40B4-BE49-F238E27FC236}">
                <a16:creationId xmlns:a16="http://schemas.microsoft.com/office/drawing/2014/main" id="{132D24C9-620C-974B-8FD3-A4637EAB07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940050"/>
            <a:ext cx="4535488" cy="327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Title 1">
            <a:extLst>
              <a:ext uri="{FF2B5EF4-FFF2-40B4-BE49-F238E27FC236}">
                <a16:creationId xmlns:a16="http://schemas.microsoft.com/office/drawing/2014/main" id="{9E711038-8A7E-F14D-889B-1DB393829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94210" name="Content Placeholder 3" descr="Caren.tiff">
            <a:extLst>
              <a:ext uri="{FF2B5EF4-FFF2-40B4-BE49-F238E27FC236}">
                <a16:creationId xmlns:a16="http://schemas.microsoft.com/office/drawing/2014/main" id="{F144E5F7-E504-AA44-8B00-297629343D9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900238"/>
            <a:ext cx="8229600" cy="3925887"/>
          </a:xfr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Title 1">
            <a:extLst>
              <a:ext uri="{FF2B5EF4-FFF2-40B4-BE49-F238E27FC236}">
                <a16:creationId xmlns:a16="http://schemas.microsoft.com/office/drawing/2014/main" id="{1FC6C70E-EAD0-2E41-9E54-69809403C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685800"/>
            <a:ext cx="8229600" cy="1143000"/>
          </a:xfrm>
        </p:spPr>
        <p:txBody>
          <a:bodyPr/>
          <a:lstStyle/>
          <a:p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Decision Trees are Very Popular</a:t>
            </a:r>
            <a:b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Particularly Random Forest</a:t>
            </a:r>
          </a:p>
        </p:txBody>
      </p:sp>
      <p:pic>
        <p:nvPicPr>
          <p:cNvPr id="92162" name="Content Placeholder 4">
            <a:extLst>
              <a:ext uri="{FF2B5EF4-FFF2-40B4-BE49-F238E27FC236}">
                <a16:creationId xmlns:a16="http://schemas.microsoft.com/office/drawing/2014/main" id="{58483566-3DA8-974D-885A-062D456443D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0" y="2286000"/>
            <a:ext cx="4851400" cy="3638550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2823A5E9-EE7C-FC42-81AB-2CD542F2F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Based on Multiple Linear Regression</a:t>
            </a:r>
          </a:p>
        </p:txBody>
      </p:sp>
      <p:sp>
        <p:nvSpPr>
          <p:cNvPr id="19458" name="TextBox 3">
            <a:extLst>
              <a:ext uri="{FF2B5EF4-FFF2-40B4-BE49-F238E27FC236}">
                <a16:creationId xmlns:a16="http://schemas.microsoft.com/office/drawing/2014/main" id="{2DD512BE-9D64-1B46-B649-266C8A6BF3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2362200"/>
            <a:ext cx="64960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800"/>
              <a:t>Y=a</a:t>
            </a:r>
            <a:r>
              <a:rPr lang="en-US" altLang="en-US" sz="4800" baseline="-25000"/>
              <a:t>0</a:t>
            </a:r>
            <a:r>
              <a:rPr lang="en-US" altLang="en-US" sz="4800"/>
              <a:t> + a</a:t>
            </a:r>
            <a:r>
              <a:rPr lang="en-US" altLang="en-US" sz="4800" baseline="-25000"/>
              <a:t>1</a:t>
            </a:r>
            <a:r>
              <a:rPr lang="en-US" altLang="en-US" sz="4800"/>
              <a:t> X</a:t>
            </a:r>
            <a:r>
              <a:rPr lang="en-US" altLang="en-US" sz="4800" baseline="-25000"/>
              <a:t>1</a:t>
            </a:r>
            <a:r>
              <a:rPr lang="en-US" altLang="en-US" sz="4800"/>
              <a:t>+ a</a:t>
            </a:r>
            <a:r>
              <a:rPr lang="en-US" altLang="en-US" sz="4800" baseline="-25000"/>
              <a:t>2</a:t>
            </a:r>
            <a:r>
              <a:rPr lang="en-US" altLang="en-US" sz="4800"/>
              <a:t>X</a:t>
            </a:r>
            <a:r>
              <a:rPr lang="en-US" altLang="en-US" sz="4800" baseline="-25000"/>
              <a:t>2</a:t>
            </a:r>
            <a:r>
              <a:rPr lang="en-US" altLang="en-US" sz="4800"/>
              <a:t> + …</a:t>
            </a:r>
          </a:p>
        </p:txBody>
      </p:sp>
      <p:sp>
        <p:nvSpPr>
          <p:cNvPr id="19459" name="TextBox 1">
            <a:extLst>
              <a:ext uri="{FF2B5EF4-FFF2-40B4-BE49-F238E27FC236}">
                <a16:creationId xmlns:a16="http://schemas.microsoft.com/office/drawing/2014/main" id="{7F5D42B9-A6CB-3649-9BA0-C6496200FD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3491912"/>
            <a:ext cx="75438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/>
              <a:t>Y is the predictand</a:t>
            </a:r>
            <a:r>
              <a:rPr lang="en-US" altLang="en-US" dirty="0"/>
              <a:t>—what we want to predict (e.g., probability of </a:t>
            </a:r>
            <a:r>
              <a:rPr lang="en-US" altLang="en-US" dirty="0" err="1"/>
              <a:t>precip</a:t>
            </a:r>
            <a:r>
              <a:rPr lang="en-US" altLang="en-US" dirty="0"/>
              <a:t> at SEA)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/>
              <a:t>X</a:t>
            </a:r>
            <a:r>
              <a:rPr lang="en-US" altLang="en-US" b="1" baseline="-25000" dirty="0"/>
              <a:t>i</a:t>
            </a:r>
            <a:r>
              <a:rPr lang="en-US" altLang="en-US" b="1" dirty="0"/>
              <a:t> are the predictors</a:t>
            </a:r>
            <a:r>
              <a:rPr lang="en-US" altLang="en-US" dirty="0"/>
              <a:t>….can be model output or observations.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 err="1"/>
              <a:t>a</a:t>
            </a:r>
            <a:r>
              <a:rPr lang="en-US" altLang="en-US" b="1" baseline="-25000" dirty="0" err="1"/>
              <a:t>i</a:t>
            </a:r>
            <a:r>
              <a:rPr lang="en-US" altLang="en-US" b="1" dirty="0"/>
              <a:t> are coefficients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A203F-A28E-AA48-BFC0-225305592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5DD317D-276A-4547-A78C-198604C991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501972"/>
            <a:ext cx="8229600" cy="2722418"/>
          </a:xfrm>
        </p:spPr>
      </p:pic>
    </p:spTree>
    <p:extLst>
      <p:ext uri="{BB962C8B-B14F-4D97-AF65-F5344CB8AC3E}">
        <p14:creationId xmlns:p14="http://schemas.microsoft.com/office/powerpoint/2010/main" val="169332928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29575-9F03-0A4D-8809-999FC4352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Machine Learning and the Future of Weather Prediction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CDE2E2-B585-014E-83D2-027781AC71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Clearly valuable for quality control of observations (e.g., smartphones)</a:t>
            </a:r>
          </a:p>
          <a:p>
            <a:r>
              <a:rPr lang="en-US" dirty="0"/>
              <a:t>Clearly valuable for post-processing of model forecasts.</a:t>
            </a:r>
          </a:p>
          <a:p>
            <a:r>
              <a:rPr lang="en-US" dirty="0"/>
              <a:t>Very promising results in using ML to replace or improve parameterizations.</a:t>
            </a:r>
          </a:p>
          <a:p>
            <a:r>
              <a:rPr lang="en-US" dirty="0"/>
              <a:t>Some attempts to replace the whole modeling system for single variables</a:t>
            </a:r>
          </a:p>
        </p:txBody>
      </p:sp>
    </p:spTree>
    <p:extLst>
      <p:ext uri="{BB962C8B-B14F-4D97-AF65-F5344CB8AC3E}">
        <p14:creationId xmlns:p14="http://schemas.microsoft.com/office/powerpoint/2010/main" val="5212168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4796F-55C8-284F-B873-574D7A13D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Machine Learning Thoughts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9FD50A-1FE0-C644-82EF-2CE722AFD2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have a HUGE amount of observational data (e.g., satellites) and a complex non-linear system to deal with.</a:t>
            </a:r>
          </a:p>
          <a:p>
            <a:r>
              <a:rPr lang="en-US" dirty="0"/>
              <a:t>ML should be useful in such an environment</a:t>
            </a:r>
          </a:p>
          <a:p>
            <a:r>
              <a:rPr lang="en-US" dirty="0"/>
              <a:t>But our equations (e.g., primitive equations) DO have important information and are significant restraints.</a:t>
            </a:r>
          </a:p>
          <a:p>
            <a:r>
              <a:rPr lang="en-US" dirty="0"/>
              <a:t>Probably a mixture of ML and the dynamical equations will be optimal.</a:t>
            </a:r>
          </a:p>
        </p:txBody>
      </p:sp>
    </p:spTree>
    <p:extLst>
      <p:ext uri="{BB962C8B-B14F-4D97-AF65-F5344CB8AC3E}">
        <p14:creationId xmlns:p14="http://schemas.microsoft.com/office/powerpoint/2010/main" val="26048696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A2F04EA8-6AFD-1D4A-9ED1-3D98C8532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Multiple Linear Regression in MOS</a:t>
            </a:r>
          </a:p>
        </p:txBody>
      </p:sp>
      <p:sp>
        <p:nvSpPr>
          <p:cNvPr id="20482" name="Content Placeholder 2">
            <a:extLst>
              <a:ext uri="{FF2B5EF4-FFF2-40B4-BE49-F238E27FC236}">
                <a16:creationId xmlns:a16="http://schemas.microsoft.com/office/drawing/2014/main" id="{6EDB59EA-E412-5946-AA1A-724326FBF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Select X</a:t>
            </a:r>
            <a:r>
              <a:rPr lang="en-US" altLang="en-US" baseline="-25000" dirty="0">
                <a:ea typeface="ＭＳ Ｐゴシック" panose="020B0600070205080204" pitchFamily="34" charset="-128"/>
              </a:rPr>
              <a:t>i</a:t>
            </a:r>
            <a:r>
              <a:rPr lang="en-US" altLang="en-US" dirty="0">
                <a:ea typeface="ＭＳ Ｐゴシック" panose="020B0600070205080204" pitchFamily="34" charset="-128"/>
              </a:rPr>
              <a:t>  and calculate a</a:t>
            </a:r>
            <a:r>
              <a:rPr lang="en-US" altLang="en-US" baseline="-25000" dirty="0">
                <a:ea typeface="ＭＳ Ｐゴシック" panose="020B0600070205080204" pitchFamily="34" charset="-128"/>
              </a:rPr>
              <a:t>i</a:t>
            </a:r>
            <a:r>
              <a:rPr lang="en-US" altLang="en-US" dirty="0">
                <a:ea typeface="ＭＳ Ｐゴシック" panose="020B0600070205080204" pitchFamily="34" charset="-128"/>
              </a:rPr>
              <a:t> using BOTH model and observational data.  So X</a:t>
            </a:r>
            <a:r>
              <a:rPr lang="en-US" altLang="en-US" baseline="-25000" dirty="0">
                <a:ea typeface="ＭＳ Ｐゴシック" panose="020B0600070205080204" pitchFamily="34" charset="-128"/>
              </a:rPr>
              <a:t>i</a:t>
            </a:r>
            <a:r>
              <a:rPr lang="en-US" altLang="en-US" dirty="0">
                <a:ea typeface="ＭＳ Ｐゴシック" panose="020B0600070205080204" pitchFamily="34" charset="-128"/>
              </a:rPr>
              <a:t> can be either model output or observations.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Advantage</a:t>
            </a:r>
            <a:r>
              <a:rPr lang="en-US" altLang="en-US" dirty="0">
                <a:ea typeface="ＭＳ Ｐゴシック" panose="020B0600070205080204" pitchFamily="34" charset="-128"/>
              </a:rPr>
              <a:t>:  can adjust for model biases (e.g., too warm) since uses model forecasts as predictors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Disadvantage</a:t>
            </a:r>
            <a:r>
              <a:rPr lang="en-US" altLang="en-US" dirty="0">
                <a:ea typeface="ＭＳ Ｐゴシック" panose="020B0600070205080204" pitchFamily="34" charset="-128"/>
              </a:rPr>
              <a:t>:  Requires several years of model runs to derive equations.  If model changes significantly, have to rederive equations.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Whistler805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Whistler805</Template>
  <TotalTime>8440</TotalTime>
  <Words>1940</Words>
  <Application>Microsoft Macintosh PowerPoint</Application>
  <PresentationFormat>On-screen Show (4:3)</PresentationFormat>
  <Paragraphs>289</Paragraphs>
  <Slides>82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82</vt:i4>
      </vt:variant>
    </vt:vector>
  </HeadingPairs>
  <TitlesOfParts>
    <vt:vector size="92" baseType="lpstr">
      <vt:lpstr>Arial</vt:lpstr>
      <vt:lpstr>Calibri</vt:lpstr>
      <vt:lpstr>Candara</vt:lpstr>
      <vt:lpstr>Tahoma</vt:lpstr>
      <vt:lpstr>Times</vt:lpstr>
      <vt:lpstr>Times New Roman</vt:lpstr>
      <vt:lpstr>Wingdings</vt:lpstr>
      <vt:lpstr>Whistler805</vt:lpstr>
      <vt:lpstr>Chart</vt:lpstr>
      <vt:lpstr>Drawing</vt:lpstr>
      <vt:lpstr>Model Post Processing</vt:lpstr>
      <vt:lpstr>Model Output Can Usually Be Improved with Statistical Post Processing</vt:lpstr>
      <vt:lpstr>PowerPoint Presentation</vt:lpstr>
      <vt:lpstr>PowerPoint Presentation</vt:lpstr>
      <vt:lpstr>Model Post-Processing</vt:lpstr>
      <vt:lpstr>Post Processing is the Secret Sauce for the Private Sector</vt:lpstr>
      <vt:lpstr>Model Output Statistics (MOS)</vt:lpstr>
      <vt:lpstr>Based on Multiple Linear Regression</vt:lpstr>
      <vt:lpstr>Multiple Linear Regression in MOS</vt:lpstr>
      <vt:lpstr>How do we select Xi?   Use screening regression</vt:lpstr>
      <vt:lpstr>Correlation Coefficient (r) Between Two Time Series</vt:lpstr>
      <vt:lpstr>Example of potential predictors</vt:lpstr>
      <vt:lpstr>NWS MOS Stops at 12 predictors</vt:lpstr>
      <vt:lpstr>Why does the NWS stop at 12 predictors?</vt:lpstr>
      <vt:lpstr>Examples of MOS predictors</vt:lpstr>
      <vt:lpstr>Day 2 (30-h) GFS MOS Max Temp Equation for KSLC  (Cool Season – 0000 UTC cycle)</vt:lpstr>
      <vt:lpstr>Day 2 (42-h) GFS MOS Max Temp Equation for KUNV  (Warm Season – 1200 UTC cycle)</vt:lpstr>
      <vt:lpstr>Day 2 (30-h) GFS MOS Min Temp Equation for KDCA  (Cool Season - 1200 UTC cycle)</vt:lpstr>
      <vt:lpstr>PowerPoint Presentation</vt:lpstr>
      <vt:lpstr>There are HUNDREDS of THOUSANDS of MOS equations</vt:lpstr>
      <vt:lpstr>A Very Important Point</vt:lpstr>
      <vt:lpstr>A Very Important Point</vt:lpstr>
      <vt:lpstr>Precipitation Regions With Same MOS Equation</vt:lpstr>
      <vt:lpstr>PowerPoint Presentation</vt:lpstr>
      <vt:lpstr>PowerPoint Presentation</vt:lpstr>
      <vt:lpstr>Repeat So You Don’t Forget</vt:lpstr>
      <vt:lpstr>MOS Characteristics</vt:lpstr>
      <vt:lpstr>MOS Comments</vt:lpstr>
      <vt:lpstr>MOS Developed by and Run at the NWS Meteorological Development Lab (MDL)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Localized Aviation MOS Program (LAMP)</vt:lpstr>
      <vt:lpstr>Practical Example of Solving a LAMP Temperature Equation</vt:lpstr>
      <vt:lpstr>Theoretical Model Forecast Performance of LAMP, MOS, and Persistence</vt:lpstr>
      <vt:lpstr>Verification of LAMP 2-m Temperature Forecasts</vt:lpstr>
      <vt:lpstr>MOS Verification</vt:lpstr>
      <vt:lpstr>PowerPoint Presentation</vt:lpstr>
      <vt:lpstr>PowerPoint Presentation</vt:lpstr>
      <vt:lpstr>PowerPoint Presentation</vt:lpstr>
      <vt:lpstr>Lately, Human’s Have Been Able to Slightly Improve on MOS</vt:lpstr>
      <vt:lpstr>PowerPoint Presentation</vt:lpstr>
      <vt:lpstr>PowerPoint Presentation</vt:lpstr>
      <vt:lpstr>Precipitation</vt:lpstr>
      <vt:lpstr>The National Blend of Models</vt:lpstr>
      <vt:lpstr>New NWS Approach:  National Blend of Models</vt:lpstr>
      <vt:lpstr>Potential Model Inputs</vt:lpstr>
      <vt:lpstr>Blend of Models</vt:lpstr>
      <vt:lpstr>PowerPoint Presentation</vt:lpstr>
      <vt:lpstr>PowerPoint Presentation</vt:lpstr>
      <vt:lpstr>Impressive Performance During June 21 Heatwave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National Blend of Models</vt:lpstr>
      <vt:lpstr>The Private Sector Has Gone Beyond MOS to Superior Post Processing</vt:lpstr>
      <vt:lpstr>They don’t use  traditional MOS!</vt:lpstr>
      <vt:lpstr>Dynamic MOS Using Multiple Models</vt:lpstr>
      <vt:lpstr>Dynamical MOS of MOSs</vt:lpstr>
      <vt:lpstr>DICAST skill is quite good</vt:lpstr>
      <vt:lpstr>Better than NWS MOS</vt:lpstr>
      <vt:lpstr>Clearly Better</vt:lpstr>
      <vt:lpstr>PowerPoint Presentation</vt:lpstr>
      <vt:lpstr>Seattle</vt:lpstr>
      <vt:lpstr>Bayesian Model Averaging (BMA)</vt:lpstr>
      <vt:lpstr>PowerPoint Presentation</vt:lpstr>
      <vt:lpstr>A PDF from each model based on historical performance</vt:lpstr>
      <vt:lpstr>PowerPoint Presentation</vt:lpstr>
      <vt:lpstr>Machine Learning/Artificial Intelligence</vt:lpstr>
      <vt:lpstr> Machine Learning/AI </vt:lpstr>
      <vt:lpstr>Commonly Used Machine Learning Algorithms</vt:lpstr>
      <vt:lpstr>Not Conceptionally Different from old MOS</vt:lpstr>
      <vt:lpstr>Neural Nets Was One of the First “Modern” ML Approaches</vt:lpstr>
      <vt:lpstr>PowerPoint Presentation</vt:lpstr>
      <vt:lpstr>Decision Trees are Very Popular Particularly Random Forest</vt:lpstr>
      <vt:lpstr>PowerPoint Presentation</vt:lpstr>
      <vt:lpstr>Machine Learning and the Future of Weather Prediction</vt:lpstr>
      <vt:lpstr>Machine Learning Thoughts</vt:lpstr>
    </vt:vector>
  </TitlesOfParts>
  <Company>University of Washington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Jeff Baars</dc:creator>
  <cp:keywords/>
  <cp:lastModifiedBy>Clifford F. Mass</cp:lastModifiedBy>
  <cp:revision>146</cp:revision>
  <dcterms:created xsi:type="dcterms:W3CDTF">2015-05-27T17:40:27Z</dcterms:created>
  <dcterms:modified xsi:type="dcterms:W3CDTF">2023-05-22T20:01:18Z</dcterms:modified>
</cp:coreProperties>
</file>