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3"/>
  </p:notesMasterIdLst>
  <p:handoutMasterIdLst>
    <p:handoutMasterId r:id="rId84"/>
  </p:handoutMasterIdLst>
  <p:sldIdLst>
    <p:sldId id="275" r:id="rId2"/>
    <p:sldId id="349" r:id="rId3"/>
    <p:sldId id="297" r:id="rId4"/>
    <p:sldId id="294" r:id="rId5"/>
    <p:sldId id="282" r:id="rId6"/>
    <p:sldId id="296" r:id="rId7"/>
    <p:sldId id="334" r:id="rId8"/>
    <p:sldId id="295" r:id="rId9"/>
    <p:sldId id="262" r:id="rId10"/>
    <p:sldId id="380" r:id="rId11"/>
    <p:sldId id="350" r:id="rId12"/>
    <p:sldId id="351" r:id="rId13"/>
    <p:sldId id="352" r:id="rId14"/>
    <p:sldId id="381" r:id="rId15"/>
    <p:sldId id="310" r:id="rId16"/>
    <p:sldId id="368" r:id="rId17"/>
    <p:sldId id="382" r:id="rId18"/>
    <p:sldId id="320" r:id="rId19"/>
    <p:sldId id="321" r:id="rId20"/>
    <p:sldId id="340" r:id="rId21"/>
    <p:sldId id="307" r:id="rId22"/>
    <p:sldId id="383" r:id="rId23"/>
    <p:sldId id="338" r:id="rId24"/>
    <p:sldId id="328" r:id="rId25"/>
    <p:sldId id="369" r:id="rId26"/>
    <p:sldId id="370" r:id="rId27"/>
    <p:sldId id="273" r:id="rId28"/>
    <p:sldId id="339" r:id="rId29"/>
    <p:sldId id="326" r:id="rId30"/>
    <p:sldId id="354" r:id="rId31"/>
    <p:sldId id="308" r:id="rId32"/>
    <p:sldId id="257" r:id="rId33"/>
    <p:sldId id="356" r:id="rId34"/>
    <p:sldId id="358" r:id="rId35"/>
    <p:sldId id="360" r:id="rId36"/>
    <p:sldId id="361" r:id="rId37"/>
    <p:sldId id="341" r:id="rId38"/>
    <p:sldId id="261" r:id="rId39"/>
    <p:sldId id="318" r:id="rId40"/>
    <p:sldId id="329" r:id="rId41"/>
    <p:sldId id="357" r:id="rId42"/>
    <p:sldId id="362" r:id="rId43"/>
    <p:sldId id="384" r:id="rId44"/>
    <p:sldId id="348" r:id="rId45"/>
    <p:sldId id="385" r:id="rId46"/>
    <p:sldId id="345" r:id="rId47"/>
    <p:sldId id="346" r:id="rId48"/>
    <p:sldId id="372" r:id="rId49"/>
    <p:sldId id="347" r:id="rId50"/>
    <p:sldId id="363" r:id="rId51"/>
    <p:sldId id="373" r:id="rId52"/>
    <p:sldId id="374" r:id="rId53"/>
    <p:sldId id="281" r:id="rId54"/>
    <p:sldId id="277" r:id="rId55"/>
    <p:sldId id="276" r:id="rId56"/>
    <p:sldId id="386" r:id="rId57"/>
    <p:sldId id="375" r:id="rId58"/>
    <p:sldId id="343" r:id="rId59"/>
    <p:sldId id="344" r:id="rId60"/>
    <p:sldId id="263" r:id="rId61"/>
    <p:sldId id="264" r:id="rId62"/>
    <p:sldId id="371" r:id="rId63"/>
    <p:sldId id="265" r:id="rId64"/>
    <p:sldId id="268" r:id="rId65"/>
    <p:sldId id="366" r:id="rId66"/>
    <p:sldId id="367" r:id="rId67"/>
    <p:sldId id="376" r:id="rId68"/>
    <p:sldId id="364" r:id="rId69"/>
    <p:sldId id="260" r:id="rId70"/>
    <p:sldId id="342" r:id="rId71"/>
    <p:sldId id="287" r:id="rId72"/>
    <p:sldId id="365" r:id="rId73"/>
    <p:sldId id="388" r:id="rId74"/>
    <p:sldId id="267" r:id="rId75"/>
    <p:sldId id="387" r:id="rId76"/>
    <p:sldId id="389" r:id="rId77"/>
    <p:sldId id="377" r:id="rId78"/>
    <p:sldId id="378" r:id="rId79"/>
    <p:sldId id="390" r:id="rId80"/>
    <p:sldId id="379" r:id="rId81"/>
    <p:sldId id="359" r:id="rId8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04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3"/>
    <p:restoredTop sz="94755"/>
  </p:normalViewPr>
  <p:slideViewPr>
    <p:cSldViewPr>
      <p:cViewPr varScale="1">
        <p:scale>
          <a:sx n="89" d="100"/>
          <a:sy n="89" d="100"/>
        </p:scale>
        <p:origin x="672"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CE5CD5-D9EA-124D-8B0A-E7322F9B473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2DAED884-B3EE-934E-BAD7-704EB5989F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ＭＳ Ｐゴシック" charset="-128"/>
              </a:defRPr>
            </a:lvl1pPr>
          </a:lstStyle>
          <a:p>
            <a:pPr>
              <a:defRPr/>
            </a:pPr>
            <a:fld id="{0D346E14-A799-FB46-AE0E-A81EAAE07117}" type="datetimeFigureOut">
              <a:rPr lang="en-US"/>
              <a:pPr>
                <a:defRPr/>
              </a:pPr>
              <a:t>11/29/21</a:t>
            </a:fld>
            <a:endParaRPr lang="en-US"/>
          </a:p>
        </p:txBody>
      </p:sp>
      <p:sp>
        <p:nvSpPr>
          <p:cNvPr id="4" name="Footer Placeholder 3">
            <a:extLst>
              <a:ext uri="{FF2B5EF4-FFF2-40B4-BE49-F238E27FC236}">
                <a16:creationId xmlns:a16="http://schemas.microsoft.com/office/drawing/2014/main" id="{E85B1970-A7CF-EC49-A984-912ED8E7CF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71EE3524-0EAE-0946-BDE8-96F92768A4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ＭＳ Ｐゴシック" charset="-128"/>
              </a:defRPr>
            </a:lvl1pPr>
          </a:lstStyle>
          <a:p>
            <a:pPr>
              <a:defRPr/>
            </a:pPr>
            <a:fld id="{79275704-FD1F-734E-B2B5-7FD212C628D0}"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260A65-2E86-874F-A632-DF82DFCE597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charset="0"/>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31C21BE5-C5BA-6E49-92F0-96CAA4D160F8}"/>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defRPr>
            </a:lvl1pPr>
          </a:lstStyle>
          <a:p>
            <a:pPr>
              <a:defRPr/>
            </a:pPr>
            <a:fld id="{74F9423C-5430-9E43-A833-8B2008BD8F11}" type="datetime1">
              <a:rPr lang="en-US" altLang="x-none"/>
              <a:pPr>
                <a:defRPr/>
              </a:pPr>
              <a:t>11/29/21</a:t>
            </a:fld>
            <a:endParaRPr lang="en-US" altLang="x-none"/>
          </a:p>
        </p:txBody>
      </p:sp>
      <p:sp>
        <p:nvSpPr>
          <p:cNvPr id="4" name="Slide Image Placeholder 3">
            <a:extLst>
              <a:ext uri="{FF2B5EF4-FFF2-40B4-BE49-F238E27FC236}">
                <a16:creationId xmlns:a16="http://schemas.microsoft.com/office/drawing/2014/main" id="{4936FE5C-CF42-D541-9BD2-3B91A8C385DA}"/>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7CCD6E70-9EAB-D541-8BA1-BFEBA32C9465}"/>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DC81F24-6DC0-A748-A7F5-C9FCC25A815A}"/>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8B59153E-AEB4-BE4B-BA66-7F4D634D7FBF}"/>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Times" charset="0"/>
                <a:ea typeface="ＭＳ Ｐゴシック" charset="-128"/>
              </a:defRPr>
            </a:lvl1pPr>
          </a:lstStyle>
          <a:p>
            <a:pPr>
              <a:defRPr/>
            </a:pPr>
            <a:fld id="{AAA5AA34-623D-0F41-9E1E-6A8B09A4C0D9}"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D54EDC71-BC13-9448-8170-22BDF1830B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9CB33CE-C2DF-7741-AA14-D2B269EE00CF}" type="slidenum">
              <a:rPr lang="en-US" altLang="en-US" sz="1200" smtClean="0"/>
              <a:pPr/>
              <a:t>7</a:t>
            </a:fld>
            <a:endParaRPr lang="en-US" altLang="en-US" sz="1200"/>
          </a:p>
        </p:txBody>
      </p:sp>
      <p:sp>
        <p:nvSpPr>
          <p:cNvPr id="22531" name="Rectangle 2">
            <a:extLst>
              <a:ext uri="{FF2B5EF4-FFF2-40B4-BE49-F238E27FC236}">
                <a16:creationId xmlns:a16="http://schemas.microsoft.com/office/drawing/2014/main" id="{210103A6-AF48-7644-887D-E765B4455317}"/>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2" name="Rectangle 3">
            <a:extLst>
              <a:ext uri="{FF2B5EF4-FFF2-40B4-BE49-F238E27FC236}">
                <a16:creationId xmlns:a16="http://schemas.microsoft.com/office/drawing/2014/main" id="{78B5E529-627D-8044-9E6C-43E047C4B488}"/>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11.24: </a:t>
            </a:r>
            <a:r>
              <a:rPr lang="el-GR" altLang="en-US">
                <a:solidFill>
                  <a:srgbClr val="000000"/>
                </a:solidFill>
                <a:ea typeface="ＭＳ Ｐゴシック" panose="020B0600070205080204" pitchFamily="34" charset="-128"/>
              </a:rPr>
              <a:t>Flood waters inundate New Orleans, Louisiana, during August, 2005, after the winds and storm surge from Hurricane Katrina caused several levee breaks.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F88E383B-1BF0-2840-9A77-FCE0724513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B6CEA57-ED7E-CF4C-9235-7AB10D599888}" type="slidenum">
              <a:rPr lang="en-US" altLang="en-US" sz="1200" smtClean="0"/>
              <a:pPr/>
              <a:t>39</a:t>
            </a:fld>
            <a:endParaRPr lang="en-US" altLang="en-US" sz="1200"/>
          </a:p>
        </p:txBody>
      </p:sp>
      <p:sp>
        <p:nvSpPr>
          <p:cNvPr id="58371" name="Rectangle 2">
            <a:extLst>
              <a:ext uri="{FF2B5EF4-FFF2-40B4-BE49-F238E27FC236}">
                <a16:creationId xmlns:a16="http://schemas.microsoft.com/office/drawing/2014/main" id="{EFC8884B-AD78-134D-874E-E326C61D2FDD}"/>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a:extLst>
              <a:ext uri="{FF2B5EF4-FFF2-40B4-BE49-F238E27FC236}">
                <a16:creationId xmlns:a16="http://schemas.microsoft.com/office/drawing/2014/main" id="{D7ECB449-7309-A445-9EF5-3630D1531F54}"/>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11.15: </a:t>
            </a:r>
            <a:r>
              <a:rPr lang="el-GR" altLang="en-US">
                <a:solidFill>
                  <a:srgbClr val="000000"/>
                </a:solidFill>
                <a:ea typeface="ＭＳ Ｐゴシック" panose="020B0600070205080204" pitchFamily="34" charset="-128"/>
              </a:rPr>
              <a:t>The changing of the ocean level as different category hurricanes make landfall along the coast. Notice that the water typically rises about 4 feet with a Category 1 hurricane, but may rise to 22 feet (or more) with a Category 5 storm.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D47D2703-3854-494B-82E0-D30E56577F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3F30421-9D77-454F-9DD9-6492CCD0CE03}" type="slidenum">
              <a:rPr lang="en-US" altLang="en-US" sz="1200" smtClean="0"/>
              <a:pPr/>
              <a:t>40</a:t>
            </a:fld>
            <a:endParaRPr lang="en-US" altLang="en-US" sz="1200"/>
          </a:p>
        </p:txBody>
      </p:sp>
      <p:sp>
        <p:nvSpPr>
          <p:cNvPr id="60419" name="Rectangle 2">
            <a:extLst>
              <a:ext uri="{FF2B5EF4-FFF2-40B4-BE49-F238E27FC236}">
                <a16:creationId xmlns:a16="http://schemas.microsoft.com/office/drawing/2014/main" id="{29EEFF60-0C09-5F47-B0F2-CDE39798E50D}"/>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a:extLst>
              <a:ext uri="{FF2B5EF4-FFF2-40B4-BE49-F238E27FC236}">
                <a16:creationId xmlns:a16="http://schemas.microsoft.com/office/drawing/2014/main" id="{E6478B3B-0E2B-D14F-8D3E-8859FA3D2BE4}"/>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11.21: </a:t>
            </a:r>
            <a:r>
              <a:rPr lang="el-GR" altLang="en-US">
                <a:solidFill>
                  <a:srgbClr val="000000"/>
                </a:solidFill>
                <a:ea typeface="ＭＳ Ｐゴシック" panose="020B0600070205080204" pitchFamily="34" charset="-128"/>
              </a:rPr>
              <a:t>Beach homes along the Gulf coast at Orange Beach, Alabama (a) before, and (b) after Hurricane Ivan made landfall during September, 2004. (Red arrows are for reference.)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0841BB5-962D-074E-B6EE-029B9472E1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DD804AE-474C-704C-9A94-4A3948B0E0F7}" type="slidenum">
              <a:rPr lang="en-US" altLang="en-US" sz="1200" smtClean="0"/>
              <a:pPr/>
              <a:t>15</a:t>
            </a:fld>
            <a:endParaRPr lang="en-US" altLang="en-US" sz="1200"/>
          </a:p>
        </p:txBody>
      </p:sp>
      <p:sp>
        <p:nvSpPr>
          <p:cNvPr id="29699" name="Rectangle 2">
            <a:extLst>
              <a:ext uri="{FF2B5EF4-FFF2-40B4-BE49-F238E27FC236}">
                <a16:creationId xmlns:a16="http://schemas.microsoft.com/office/drawing/2014/main" id="{2D2800F6-B8A5-5041-9571-C8B406768B98}"/>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Rectangle 3">
            <a:extLst>
              <a:ext uri="{FF2B5EF4-FFF2-40B4-BE49-F238E27FC236}">
                <a16:creationId xmlns:a16="http://schemas.microsoft.com/office/drawing/2014/main" id="{2170A2CE-F2A4-984F-B077-10E6CD1E707D}"/>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11.10: </a:t>
            </a:r>
            <a:r>
              <a:rPr lang="el-GR" altLang="en-US">
                <a:solidFill>
                  <a:srgbClr val="000000"/>
                </a:solidFill>
                <a:ea typeface="ＭＳ Ｐゴシック" panose="020B0600070205080204" pitchFamily="34" charset="-128"/>
              </a:rPr>
              <a:t>Regions where tropical storms form (red shading), the names given to storms, and the typical paths they take (red arrows).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658E8E8E-9DB5-C049-80AC-0C145895F3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2467C4D-1742-FA4E-B0BA-71B10FE41305}" type="slidenum">
              <a:rPr lang="en-US" altLang="en-US" sz="1200" smtClean="0"/>
              <a:pPr/>
              <a:t>18</a:t>
            </a:fld>
            <a:endParaRPr lang="en-US" altLang="en-US" sz="1200"/>
          </a:p>
        </p:txBody>
      </p:sp>
      <p:sp>
        <p:nvSpPr>
          <p:cNvPr id="31747" name="Rectangle 2">
            <a:extLst>
              <a:ext uri="{FF2B5EF4-FFF2-40B4-BE49-F238E27FC236}">
                <a16:creationId xmlns:a16="http://schemas.microsoft.com/office/drawing/2014/main" id="{145AE4AB-6EA8-6847-987D-ED89E781423B}"/>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Rectangle 3">
            <a:extLst>
              <a:ext uri="{FF2B5EF4-FFF2-40B4-BE49-F238E27FC236}">
                <a16:creationId xmlns:a16="http://schemas.microsoft.com/office/drawing/2014/main" id="{57C3A804-13AA-B84E-AFDE-ACC315430243}"/>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endParaRPr lang="el-GR" altLang="en-US">
              <a:solidFill>
                <a:srgbClr val="000000"/>
              </a:solidFill>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7DD16770-D003-804D-B210-F69AF333B9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DC1A91C-FD0C-8741-96EC-415E3C5DCFA7}" type="slidenum">
              <a:rPr lang="en-US" altLang="en-US" sz="1200" smtClean="0"/>
              <a:pPr/>
              <a:t>19</a:t>
            </a:fld>
            <a:endParaRPr lang="en-US" altLang="en-US" sz="1200"/>
          </a:p>
        </p:txBody>
      </p:sp>
      <p:sp>
        <p:nvSpPr>
          <p:cNvPr id="33795" name="Rectangle 2">
            <a:extLst>
              <a:ext uri="{FF2B5EF4-FFF2-40B4-BE49-F238E27FC236}">
                <a16:creationId xmlns:a16="http://schemas.microsoft.com/office/drawing/2014/main" id="{DF6C3CD0-D554-A24B-9D99-7768A7AAAC90}"/>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Rectangle 3">
            <a:extLst>
              <a:ext uri="{FF2B5EF4-FFF2-40B4-BE49-F238E27FC236}">
                <a16:creationId xmlns:a16="http://schemas.microsoft.com/office/drawing/2014/main" id="{B378DA21-D81A-6745-98B7-8B9921AC5028}"/>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11.16: </a:t>
            </a:r>
            <a:r>
              <a:rPr lang="el-GR" altLang="en-US">
                <a:solidFill>
                  <a:srgbClr val="000000"/>
                </a:solidFill>
                <a:ea typeface="ＭＳ Ｐゴシック" panose="020B0600070205080204" pitchFamily="34" charset="-128"/>
              </a:rPr>
              <a:t>The number of hurricanes (by each category) that made landfall along the coastline of the United States from 1900 through 2005. All of the hurricanes struck the Gulf or Atlantic coasts. Categories 3, 4, and 5 are considered major hurricanes.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74178285-CFE1-0B49-B495-49113D00AD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FD34D56-B8E0-E746-B2C6-31553FED3D4C}" type="slidenum">
              <a:rPr lang="en-US" altLang="en-US" sz="1200" smtClean="0"/>
              <a:pPr/>
              <a:t>21</a:t>
            </a:fld>
            <a:endParaRPr lang="en-US" altLang="en-US" sz="1200"/>
          </a:p>
        </p:txBody>
      </p:sp>
      <p:sp>
        <p:nvSpPr>
          <p:cNvPr id="36867" name="Rectangle 2">
            <a:extLst>
              <a:ext uri="{FF2B5EF4-FFF2-40B4-BE49-F238E27FC236}">
                <a16:creationId xmlns:a16="http://schemas.microsoft.com/office/drawing/2014/main" id="{C0E16C60-4281-9040-8D9D-4B4AE44B5D4D}"/>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FC75F222-B810-784D-A6DE-BC864D250494}"/>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11.7: </a:t>
            </a:r>
            <a:r>
              <a:rPr lang="el-GR" altLang="en-US">
                <a:solidFill>
                  <a:srgbClr val="000000"/>
                </a:solidFill>
                <a:ea typeface="ＭＳ Ｐゴシック" panose="020B0600070205080204" pitchFamily="34" charset="-128"/>
              </a:rPr>
              <a:t>The total number of hurricanes and tropical storms (red shade) and hurricanes only (yellow shade) that have formed during the past 100 years in the Atlantic Basin—the Atlantic Ocean, the Caribbean Sea, and the Gulf of Mexico.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2C8E5627-FF08-8C4B-844A-4CF6F8845F7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25C3FA6-4B3D-0948-AABB-60A623054BF7}" type="slidenum">
              <a:rPr lang="en-US" altLang="en-US" sz="1200" smtClean="0"/>
              <a:pPr/>
              <a:t>24</a:t>
            </a:fld>
            <a:endParaRPr lang="en-US" altLang="en-US" sz="1200"/>
          </a:p>
        </p:txBody>
      </p:sp>
      <p:sp>
        <p:nvSpPr>
          <p:cNvPr id="39939" name="Rectangle 2">
            <a:extLst>
              <a:ext uri="{FF2B5EF4-FFF2-40B4-BE49-F238E27FC236}">
                <a16:creationId xmlns:a16="http://schemas.microsoft.com/office/drawing/2014/main" id="{6776F9C2-15B6-3D43-9BF5-605C5E7A2C72}"/>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a:extLst>
              <a:ext uri="{FF2B5EF4-FFF2-40B4-BE49-F238E27FC236}">
                <a16:creationId xmlns:a16="http://schemas.microsoft.com/office/drawing/2014/main" id="{E96675F2-B0F8-0142-9627-F6533375ABC2}"/>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11.20: </a:t>
            </a:r>
            <a:r>
              <a:rPr lang="el-GR" altLang="en-US">
                <a:solidFill>
                  <a:srgbClr val="000000"/>
                </a:solidFill>
                <a:ea typeface="ＭＳ Ｐゴシック" panose="020B0600070205080204" pitchFamily="34" charset="-128"/>
              </a:rPr>
              <a:t>Visible satellite image of Hurricane Ivan as it makes landfall near Gulf Shores, Alabama, on September 15, 2004. Ivan is a major hurricane with winds of 105 knots (121 mi/hr) and a surface air pressure of 945 mb (27.91 in).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59E4BD02-B9BE-284F-94D1-10E0DB74B4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21E4F3F-9989-9F4C-B74E-368EEA0B3C5D}" type="slidenum">
              <a:rPr lang="en-US" altLang="en-US" sz="1200" smtClean="0"/>
              <a:pPr/>
              <a:t>29</a:t>
            </a:fld>
            <a:endParaRPr lang="en-US" altLang="en-US" sz="1200"/>
          </a:p>
        </p:txBody>
      </p:sp>
      <p:sp>
        <p:nvSpPr>
          <p:cNvPr id="44035" name="Rectangle 2">
            <a:extLst>
              <a:ext uri="{FF2B5EF4-FFF2-40B4-BE49-F238E27FC236}">
                <a16:creationId xmlns:a16="http://schemas.microsoft.com/office/drawing/2014/main" id="{9674EE1B-4B37-C340-B938-73DD4222A8DC}"/>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Rectangle 3">
            <a:extLst>
              <a:ext uri="{FF2B5EF4-FFF2-40B4-BE49-F238E27FC236}">
                <a16:creationId xmlns:a16="http://schemas.microsoft.com/office/drawing/2014/main" id="{B1AE68A2-776C-784E-878A-294A92B2A251}"/>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11.18: </a:t>
            </a:r>
            <a:r>
              <a:rPr lang="el-GR" altLang="en-US">
                <a:solidFill>
                  <a:srgbClr val="000000"/>
                </a:solidFill>
                <a:ea typeface="ＭＳ Ｐゴシック" panose="020B0600070205080204" pitchFamily="34" charset="-128"/>
              </a:rPr>
              <a:t>Color radar image of Hurricane Andrew as it moves on shore over south Florida on the morning of August 24, 1992. The National Hurricane Center (NHC) is located about 30 km (19 mi) from the center of the eye.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AD3A05BD-4403-AA4B-BB2E-10175146AA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DCA6CD8-D5AC-3D4B-90D8-110692692374}" type="slidenum">
              <a:rPr lang="en-US" altLang="en-US" sz="1200" smtClean="0"/>
              <a:pPr/>
              <a:t>31</a:t>
            </a:fld>
            <a:endParaRPr lang="en-US" altLang="en-US" sz="1200"/>
          </a:p>
        </p:txBody>
      </p:sp>
      <p:sp>
        <p:nvSpPr>
          <p:cNvPr id="47107" name="Rectangle 2">
            <a:extLst>
              <a:ext uri="{FF2B5EF4-FFF2-40B4-BE49-F238E27FC236}">
                <a16:creationId xmlns:a16="http://schemas.microsoft.com/office/drawing/2014/main" id="{7C17AAB5-A9F5-CC4E-86BF-6B5DEA4B4A93}"/>
              </a:ext>
            </a:extLst>
          </p:cNvPr>
          <p:cNvSpPr>
            <a:spLocks noGrp="1" noRot="1" noChangeAspect="1" noChangeArrowheads="1" noTextEdit="1"/>
          </p:cNvSpPr>
          <p:nvPr>
            <p:ph type="sldImg"/>
          </p:nvPr>
        </p:nvSpPr>
        <p:spPr bwMode="auto">
          <a:xfrm>
            <a:off x="1143000" y="687388"/>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8" name="Rectangle 3">
            <a:extLst>
              <a:ext uri="{FF2B5EF4-FFF2-40B4-BE49-F238E27FC236}">
                <a16:creationId xmlns:a16="http://schemas.microsoft.com/office/drawing/2014/main" id="{B705CFBE-BE59-B44C-AB04-DCBE75C2B583}"/>
              </a:ext>
            </a:extLst>
          </p:cNvPr>
          <p:cNvSpPr>
            <a:spLocks noGrp="1" noChangeArrowheads="1"/>
          </p:cNvSpPr>
          <p:nvPr>
            <p:ph type="body" idx="1"/>
          </p:nvPr>
        </p:nvSpPr>
        <p:spPr bwMode="auto">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6" tIns="45714" rIns="91426" bIns="45714" numCol="1" anchor="t" anchorCtr="0" compatLnSpc="1">
            <a:prstTxWarp prst="textNoShape">
              <a:avLst/>
            </a:prstTxWarp>
          </a:bodyPr>
          <a:lstStyle/>
          <a:p>
            <a:pPr eaLnBrk="1" hangingPunct="1">
              <a:spcBef>
                <a:spcPct val="0"/>
              </a:spcBef>
            </a:pPr>
            <a:r>
              <a:rPr lang="el-GR" altLang="en-US" b="1">
                <a:solidFill>
                  <a:srgbClr val="000000"/>
                </a:solidFill>
                <a:ea typeface="ＭＳ Ｐゴシック" panose="020B0600070205080204" pitchFamily="34" charset="-128"/>
              </a:rPr>
              <a:t>Figure 11.8: </a:t>
            </a:r>
            <a:r>
              <a:rPr lang="el-GR" altLang="en-US">
                <a:solidFill>
                  <a:srgbClr val="000000"/>
                </a:solidFill>
                <a:ea typeface="ＭＳ Ｐゴシック" panose="020B0600070205080204" pitchFamily="34" charset="-128"/>
              </a:rPr>
              <a:t>The top diagram shows an intensifying tropical cyclone. As latent heat is released inside the clouds, the warming of the air aloft creates an area of high pressure, which induces air to move outward, away from the high. The warming of the air lowers the air density, which in turn lowers the surface air pressure. As surface winds rush in toward the surface low, they extract sensible heat, latent heat, and moisture from the warm ocean. As the warm, moist air flows in toward the center of the storm, it is swept upward into the clouds of the eyewall. As warming continues, surface pressure lowers even more, the storm intensifies, and the winds blow even faster. This situation increases the transfer of heat and moisture from the ocean surface. The middle diagram illustrates how the air pressure drops rapidly as you approach the eye of the storm. The lower diagram shows how surface winds normally reach maximum strength in the region of the eyewall.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B46ED17D-924E-9A4A-8F39-79E59D8102D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pitchFamily="2" charset="0"/>
                <a:ea typeface="ＭＳ Ｐゴシック" panose="020B0600070205080204" pitchFamily="34" charset="-128"/>
              </a:defRPr>
            </a:lvl1pPr>
            <a:lvl2pPr marL="37931725" indent="-37474525">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pPr algn="r"/>
            <a:fld id="{022E77E2-2BF6-D742-BCA4-4D2A7A6951F6}" type="slidenum">
              <a:rPr lang="en-US" altLang="en-US" sz="1200">
                <a:latin typeface="Arial" panose="020B0604020202020204" pitchFamily="34" charset="0"/>
              </a:rPr>
              <a:pPr algn="r"/>
              <a:t>34</a:t>
            </a:fld>
            <a:endParaRPr lang="en-US" altLang="en-US" sz="1200">
              <a:latin typeface="Arial" panose="020B0604020202020204" pitchFamily="34" charset="0"/>
            </a:endParaRPr>
          </a:p>
        </p:txBody>
      </p:sp>
      <p:sp>
        <p:nvSpPr>
          <p:cNvPr id="51202" name="Rectangle 2">
            <a:extLst>
              <a:ext uri="{FF2B5EF4-FFF2-40B4-BE49-F238E27FC236}">
                <a16:creationId xmlns:a16="http://schemas.microsoft.com/office/drawing/2014/main" id="{B8B360BD-DC73-FE48-ACE2-CB095CDC1C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Rectangle 3">
            <a:extLst>
              <a:ext uri="{FF2B5EF4-FFF2-40B4-BE49-F238E27FC236}">
                <a16:creationId xmlns:a16="http://schemas.microsoft.com/office/drawing/2014/main" id="{6289491C-07AD-9F40-9F40-8983E3C734CA}"/>
              </a:ext>
            </a:extLst>
          </p:cNvPr>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5292DE2-5A54-F442-9F10-F77E0A2D00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813239-C6C3-AC45-9DA2-D852A69DB3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AB9EEFE-911F-7F4F-A118-7AA2AA63D396}"/>
              </a:ext>
            </a:extLst>
          </p:cNvPr>
          <p:cNvSpPr>
            <a:spLocks noGrp="1" noChangeArrowheads="1"/>
          </p:cNvSpPr>
          <p:nvPr>
            <p:ph type="sldNum" sz="quarter" idx="12"/>
          </p:nvPr>
        </p:nvSpPr>
        <p:spPr>
          <a:ln/>
        </p:spPr>
        <p:txBody>
          <a:bodyPr/>
          <a:lstStyle>
            <a:lvl1pPr>
              <a:defRPr/>
            </a:lvl1pPr>
          </a:lstStyle>
          <a:p>
            <a:pPr>
              <a:defRPr/>
            </a:pPr>
            <a:fld id="{1F3E08AC-1878-EE42-848A-9476BC0A2B28}" type="slidenum">
              <a:rPr lang="en-US" altLang="x-none"/>
              <a:pPr>
                <a:defRPr/>
              </a:pPr>
              <a:t>‹#›</a:t>
            </a:fld>
            <a:endParaRPr lang="en-US" altLang="x-none"/>
          </a:p>
        </p:txBody>
      </p:sp>
    </p:spTree>
    <p:extLst>
      <p:ext uri="{BB962C8B-B14F-4D97-AF65-F5344CB8AC3E}">
        <p14:creationId xmlns:p14="http://schemas.microsoft.com/office/powerpoint/2010/main" val="1793509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196AFD2-42F4-8D46-BF66-A422B42990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E4B64B3-F9D1-C648-B1FE-D7DADF8FC7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626172-0C88-8447-AFA8-948DCF3FDF4E}"/>
              </a:ext>
            </a:extLst>
          </p:cNvPr>
          <p:cNvSpPr>
            <a:spLocks noGrp="1" noChangeArrowheads="1"/>
          </p:cNvSpPr>
          <p:nvPr>
            <p:ph type="sldNum" sz="quarter" idx="12"/>
          </p:nvPr>
        </p:nvSpPr>
        <p:spPr>
          <a:ln/>
        </p:spPr>
        <p:txBody>
          <a:bodyPr/>
          <a:lstStyle>
            <a:lvl1pPr>
              <a:defRPr/>
            </a:lvl1pPr>
          </a:lstStyle>
          <a:p>
            <a:pPr>
              <a:defRPr/>
            </a:pPr>
            <a:fld id="{FC585CB4-87A8-834D-8BE3-31409019459D}" type="slidenum">
              <a:rPr lang="en-US" altLang="x-none"/>
              <a:pPr>
                <a:defRPr/>
              </a:pPr>
              <a:t>‹#›</a:t>
            </a:fld>
            <a:endParaRPr lang="en-US" altLang="x-none"/>
          </a:p>
        </p:txBody>
      </p:sp>
    </p:spTree>
    <p:extLst>
      <p:ext uri="{BB962C8B-B14F-4D97-AF65-F5344CB8AC3E}">
        <p14:creationId xmlns:p14="http://schemas.microsoft.com/office/powerpoint/2010/main" val="1626542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AD031C4-E7CE-754B-9305-3A17604AD1A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F74C3C-9FBC-0343-953E-35BF3B075E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8158B0E-5984-E14D-A9F1-29A920135AB2}"/>
              </a:ext>
            </a:extLst>
          </p:cNvPr>
          <p:cNvSpPr>
            <a:spLocks noGrp="1" noChangeArrowheads="1"/>
          </p:cNvSpPr>
          <p:nvPr>
            <p:ph type="sldNum" sz="quarter" idx="12"/>
          </p:nvPr>
        </p:nvSpPr>
        <p:spPr>
          <a:ln/>
        </p:spPr>
        <p:txBody>
          <a:bodyPr/>
          <a:lstStyle>
            <a:lvl1pPr>
              <a:defRPr/>
            </a:lvl1pPr>
          </a:lstStyle>
          <a:p>
            <a:pPr>
              <a:defRPr/>
            </a:pPr>
            <a:fld id="{6875448D-D60D-A143-8842-A795E790FC3D}" type="slidenum">
              <a:rPr lang="en-US" altLang="x-none"/>
              <a:pPr>
                <a:defRPr/>
              </a:pPr>
              <a:t>‹#›</a:t>
            </a:fld>
            <a:endParaRPr lang="en-US" altLang="x-none"/>
          </a:p>
        </p:txBody>
      </p:sp>
    </p:spTree>
    <p:extLst>
      <p:ext uri="{BB962C8B-B14F-4D97-AF65-F5344CB8AC3E}">
        <p14:creationId xmlns:p14="http://schemas.microsoft.com/office/powerpoint/2010/main" val="1250889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A0F2BC7-21AB-2A4E-AC3A-F669B00E547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EE325B-BFB6-FE4C-A9F9-3812DB39F2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E23A8BF-324A-1F4F-B536-485CF1FBC386}"/>
              </a:ext>
            </a:extLst>
          </p:cNvPr>
          <p:cNvSpPr>
            <a:spLocks noGrp="1" noChangeArrowheads="1"/>
          </p:cNvSpPr>
          <p:nvPr>
            <p:ph type="sldNum" sz="quarter" idx="12"/>
          </p:nvPr>
        </p:nvSpPr>
        <p:spPr>
          <a:ln/>
        </p:spPr>
        <p:txBody>
          <a:bodyPr/>
          <a:lstStyle>
            <a:lvl1pPr>
              <a:defRPr/>
            </a:lvl1pPr>
          </a:lstStyle>
          <a:p>
            <a:pPr>
              <a:defRPr/>
            </a:pPr>
            <a:fld id="{173DDF9F-AD77-BE4F-AD76-CB09DB0CF747}" type="slidenum">
              <a:rPr lang="en-US" altLang="x-none"/>
              <a:pPr>
                <a:defRPr/>
              </a:pPr>
              <a:t>‹#›</a:t>
            </a:fld>
            <a:endParaRPr lang="en-US" altLang="x-none"/>
          </a:p>
        </p:txBody>
      </p:sp>
    </p:spTree>
    <p:extLst>
      <p:ext uri="{BB962C8B-B14F-4D97-AF65-F5344CB8AC3E}">
        <p14:creationId xmlns:p14="http://schemas.microsoft.com/office/powerpoint/2010/main" val="1673091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3644806-F53A-7C4F-8385-C873A3D1E98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D71318-E8B8-2E4C-A4CC-0282000D62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7EBDE3E-88B6-6E43-953B-D834193DBE20}"/>
              </a:ext>
            </a:extLst>
          </p:cNvPr>
          <p:cNvSpPr>
            <a:spLocks noGrp="1" noChangeArrowheads="1"/>
          </p:cNvSpPr>
          <p:nvPr>
            <p:ph type="sldNum" sz="quarter" idx="12"/>
          </p:nvPr>
        </p:nvSpPr>
        <p:spPr>
          <a:ln/>
        </p:spPr>
        <p:txBody>
          <a:bodyPr/>
          <a:lstStyle>
            <a:lvl1pPr>
              <a:defRPr/>
            </a:lvl1pPr>
          </a:lstStyle>
          <a:p>
            <a:pPr>
              <a:defRPr/>
            </a:pPr>
            <a:fld id="{A7C9A353-4FCB-2348-846A-3629B4398B2F}" type="slidenum">
              <a:rPr lang="en-US" altLang="x-none"/>
              <a:pPr>
                <a:defRPr/>
              </a:pPr>
              <a:t>‹#›</a:t>
            </a:fld>
            <a:endParaRPr lang="en-US" altLang="x-none"/>
          </a:p>
        </p:txBody>
      </p:sp>
    </p:spTree>
    <p:extLst>
      <p:ext uri="{BB962C8B-B14F-4D97-AF65-F5344CB8AC3E}">
        <p14:creationId xmlns:p14="http://schemas.microsoft.com/office/powerpoint/2010/main" val="2372104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4A0F45C-40B5-C649-963B-EE697CABBC7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77F3D0-6185-3147-A588-CA97F50FB4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CE4A13-08DF-884A-865B-40938B6AC66B}"/>
              </a:ext>
            </a:extLst>
          </p:cNvPr>
          <p:cNvSpPr>
            <a:spLocks noGrp="1" noChangeArrowheads="1"/>
          </p:cNvSpPr>
          <p:nvPr>
            <p:ph type="sldNum" sz="quarter" idx="12"/>
          </p:nvPr>
        </p:nvSpPr>
        <p:spPr>
          <a:ln/>
        </p:spPr>
        <p:txBody>
          <a:bodyPr/>
          <a:lstStyle>
            <a:lvl1pPr>
              <a:defRPr/>
            </a:lvl1pPr>
          </a:lstStyle>
          <a:p>
            <a:pPr>
              <a:defRPr/>
            </a:pPr>
            <a:fld id="{06D46F85-D5D8-6A45-958B-06FADB19EE5F}" type="slidenum">
              <a:rPr lang="en-US" altLang="x-none"/>
              <a:pPr>
                <a:defRPr/>
              </a:pPr>
              <a:t>‹#›</a:t>
            </a:fld>
            <a:endParaRPr lang="en-US" altLang="x-none"/>
          </a:p>
        </p:txBody>
      </p:sp>
    </p:spTree>
    <p:extLst>
      <p:ext uri="{BB962C8B-B14F-4D97-AF65-F5344CB8AC3E}">
        <p14:creationId xmlns:p14="http://schemas.microsoft.com/office/powerpoint/2010/main" val="3043536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3C67D39-00E5-144A-A5A8-84B4DFA0F9A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2D36DB4-4ED1-284B-BB21-5DB614150D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F6E40A7-A810-834F-BE25-BB6B4D730635}"/>
              </a:ext>
            </a:extLst>
          </p:cNvPr>
          <p:cNvSpPr>
            <a:spLocks noGrp="1" noChangeArrowheads="1"/>
          </p:cNvSpPr>
          <p:nvPr>
            <p:ph type="sldNum" sz="quarter" idx="12"/>
          </p:nvPr>
        </p:nvSpPr>
        <p:spPr>
          <a:ln/>
        </p:spPr>
        <p:txBody>
          <a:bodyPr/>
          <a:lstStyle>
            <a:lvl1pPr>
              <a:defRPr/>
            </a:lvl1pPr>
          </a:lstStyle>
          <a:p>
            <a:pPr>
              <a:defRPr/>
            </a:pPr>
            <a:fld id="{008A1273-A51E-AC4E-AD8C-271837F7AB76}" type="slidenum">
              <a:rPr lang="en-US" altLang="x-none"/>
              <a:pPr>
                <a:defRPr/>
              </a:pPr>
              <a:t>‹#›</a:t>
            </a:fld>
            <a:endParaRPr lang="en-US" altLang="x-none"/>
          </a:p>
        </p:txBody>
      </p:sp>
    </p:spTree>
    <p:extLst>
      <p:ext uri="{BB962C8B-B14F-4D97-AF65-F5344CB8AC3E}">
        <p14:creationId xmlns:p14="http://schemas.microsoft.com/office/powerpoint/2010/main" val="626076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A429C8A-1734-A945-9322-DF5E6844F53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9DC6D54-766F-5044-88AA-8D5EC156B1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820F4E09-5D08-4048-83D7-7B3EC5115CF2}"/>
              </a:ext>
            </a:extLst>
          </p:cNvPr>
          <p:cNvSpPr>
            <a:spLocks noGrp="1" noChangeArrowheads="1"/>
          </p:cNvSpPr>
          <p:nvPr>
            <p:ph type="sldNum" sz="quarter" idx="12"/>
          </p:nvPr>
        </p:nvSpPr>
        <p:spPr>
          <a:ln/>
        </p:spPr>
        <p:txBody>
          <a:bodyPr/>
          <a:lstStyle>
            <a:lvl1pPr>
              <a:defRPr/>
            </a:lvl1pPr>
          </a:lstStyle>
          <a:p>
            <a:pPr>
              <a:defRPr/>
            </a:pPr>
            <a:fld id="{0013C2D4-E7C1-114C-8530-B58ADA09FEBB}" type="slidenum">
              <a:rPr lang="en-US" altLang="x-none"/>
              <a:pPr>
                <a:defRPr/>
              </a:pPr>
              <a:t>‹#›</a:t>
            </a:fld>
            <a:endParaRPr lang="en-US" altLang="x-none"/>
          </a:p>
        </p:txBody>
      </p:sp>
    </p:spTree>
    <p:extLst>
      <p:ext uri="{BB962C8B-B14F-4D97-AF65-F5344CB8AC3E}">
        <p14:creationId xmlns:p14="http://schemas.microsoft.com/office/powerpoint/2010/main" val="2139049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1F907DB-90B4-D949-B3CB-37DC74C2FB3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9BAF3679-8931-EA4D-8E0D-0EB26A4EDD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104956D-10BE-FA44-BF2A-CEF94D38D673}"/>
              </a:ext>
            </a:extLst>
          </p:cNvPr>
          <p:cNvSpPr>
            <a:spLocks noGrp="1" noChangeArrowheads="1"/>
          </p:cNvSpPr>
          <p:nvPr>
            <p:ph type="sldNum" sz="quarter" idx="12"/>
          </p:nvPr>
        </p:nvSpPr>
        <p:spPr>
          <a:ln/>
        </p:spPr>
        <p:txBody>
          <a:bodyPr/>
          <a:lstStyle>
            <a:lvl1pPr>
              <a:defRPr/>
            </a:lvl1pPr>
          </a:lstStyle>
          <a:p>
            <a:pPr>
              <a:defRPr/>
            </a:pPr>
            <a:fld id="{D5BCF1D4-EB43-D842-BF91-941E813D0A3D}" type="slidenum">
              <a:rPr lang="en-US" altLang="x-none"/>
              <a:pPr>
                <a:defRPr/>
              </a:pPr>
              <a:t>‹#›</a:t>
            </a:fld>
            <a:endParaRPr lang="en-US" altLang="x-none"/>
          </a:p>
        </p:txBody>
      </p:sp>
    </p:spTree>
    <p:extLst>
      <p:ext uri="{BB962C8B-B14F-4D97-AF65-F5344CB8AC3E}">
        <p14:creationId xmlns:p14="http://schemas.microsoft.com/office/powerpoint/2010/main" val="3389717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6E13CFD-92E9-2C46-800B-0979DE1A50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B50F70-C28A-F14E-A60A-08E79331A1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84F445-6F30-994D-8463-B95F75BA4E9B}"/>
              </a:ext>
            </a:extLst>
          </p:cNvPr>
          <p:cNvSpPr>
            <a:spLocks noGrp="1" noChangeArrowheads="1"/>
          </p:cNvSpPr>
          <p:nvPr>
            <p:ph type="sldNum" sz="quarter" idx="12"/>
          </p:nvPr>
        </p:nvSpPr>
        <p:spPr>
          <a:ln/>
        </p:spPr>
        <p:txBody>
          <a:bodyPr/>
          <a:lstStyle>
            <a:lvl1pPr>
              <a:defRPr/>
            </a:lvl1pPr>
          </a:lstStyle>
          <a:p>
            <a:pPr>
              <a:defRPr/>
            </a:pPr>
            <a:fld id="{6FF2D806-CD93-664C-B58C-789188D7D8C0}" type="slidenum">
              <a:rPr lang="en-US" altLang="x-none"/>
              <a:pPr>
                <a:defRPr/>
              </a:pPr>
              <a:t>‹#›</a:t>
            </a:fld>
            <a:endParaRPr lang="en-US" altLang="x-none"/>
          </a:p>
        </p:txBody>
      </p:sp>
    </p:spTree>
    <p:extLst>
      <p:ext uri="{BB962C8B-B14F-4D97-AF65-F5344CB8AC3E}">
        <p14:creationId xmlns:p14="http://schemas.microsoft.com/office/powerpoint/2010/main" val="3866032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4375946-01AF-EC4A-AD4F-CF86792ED07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4D3E851-F49B-5C4F-AED7-4013F54B1D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AAF4373-5B2A-9141-8638-35222FDD818F}"/>
              </a:ext>
            </a:extLst>
          </p:cNvPr>
          <p:cNvSpPr>
            <a:spLocks noGrp="1" noChangeArrowheads="1"/>
          </p:cNvSpPr>
          <p:nvPr>
            <p:ph type="sldNum" sz="quarter" idx="12"/>
          </p:nvPr>
        </p:nvSpPr>
        <p:spPr>
          <a:ln/>
        </p:spPr>
        <p:txBody>
          <a:bodyPr/>
          <a:lstStyle>
            <a:lvl1pPr>
              <a:defRPr/>
            </a:lvl1pPr>
          </a:lstStyle>
          <a:p>
            <a:pPr>
              <a:defRPr/>
            </a:pPr>
            <a:fld id="{1EF7A4E6-0CAC-5348-9D89-15A7D4E00B0B}" type="slidenum">
              <a:rPr lang="en-US" altLang="x-none"/>
              <a:pPr>
                <a:defRPr/>
              </a:pPr>
              <a:t>‹#›</a:t>
            </a:fld>
            <a:endParaRPr lang="en-US" altLang="x-none"/>
          </a:p>
        </p:txBody>
      </p:sp>
    </p:spTree>
    <p:extLst>
      <p:ext uri="{BB962C8B-B14F-4D97-AF65-F5344CB8AC3E}">
        <p14:creationId xmlns:p14="http://schemas.microsoft.com/office/powerpoint/2010/main" val="1972644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08307AE-1D40-9C49-817E-3E8127A58EBB}"/>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AC485FC-7B91-AE44-AFAD-AE5F06ACF3A1}"/>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F14D572-4E27-4C4B-B91B-DD1EF524A49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E4568ABF-C4D8-2949-9CD4-D2C3725DF9B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06E1CB77-A008-8C4A-81FC-09CFF0737F4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ＭＳ Ｐゴシック" charset="-128"/>
              </a:defRPr>
            </a:lvl1pPr>
          </a:lstStyle>
          <a:p>
            <a:pPr>
              <a:defRPr/>
            </a:pPr>
            <a:fld id="{19F350A1-A712-B045-BA42-898C654AD217}"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wSXvcveNSTQ" TargetMode="External"/><Relationship Id="rId2" Type="http://schemas.openxmlformats.org/officeDocument/2006/relationships/hyperlink" Target="http://www.youtube.com/watch?v=H9VpwmtnOZc" TargetMode="External"/><Relationship Id="rId1" Type="http://schemas.openxmlformats.org/officeDocument/2006/relationships/slideLayout" Target="../slideLayouts/slideLayout6.xml"/><Relationship Id="rId4" Type="http://schemas.openxmlformats.org/officeDocument/2006/relationships/hyperlink" Target="https://www.youtube.com/watch?v=C6zGEMMMjw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youtube.com/watch?v=l9vDSWugz08" TargetMode="External"/><Relationship Id="rId2" Type="http://schemas.openxmlformats.org/officeDocument/2006/relationships/hyperlink" Target="http://www.youtube.com/watch?v=nV6Qtrt2CNQ&amp;feature=fvsr" TargetMode="Externa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026" descr="ivan091504-1515zb.jpg                                          001D0D8C&#10;Cliff Disk                     BB5EA40C:">
            <a:extLst>
              <a:ext uri="{FF2B5EF4-FFF2-40B4-BE49-F238E27FC236}">
                <a16:creationId xmlns:a16="http://schemas.microsoft.com/office/drawing/2014/main" id="{7359F498-0D58-804E-BCDF-493E5F728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534400"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Text Box 3">
            <a:extLst>
              <a:ext uri="{FF2B5EF4-FFF2-40B4-BE49-F238E27FC236}">
                <a16:creationId xmlns:a16="http://schemas.microsoft.com/office/drawing/2014/main" id="{64D9B7D4-4F71-0043-A5AC-BB1684C35930}"/>
              </a:ext>
            </a:extLst>
          </p:cNvPr>
          <p:cNvSpPr txBox="1">
            <a:spLocks noChangeArrowheads="1"/>
          </p:cNvSpPr>
          <p:nvPr/>
        </p:nvSpPr>
        <p:spPr bwMode="auto">
          <a:xfrm>
            <a:off x="1371600" y="304800"/>
            <a:ext cx="647004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000" dirty="0"/>
              <a:t>Hurricanes:  ATMS 101A2021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4AFB89CD-68FF-2D4E-A4EE-5E02383B726B}"/>
              </a:ext>
            </a:extLst>
          </p:cNvPr>
          <p:cNvPicPr>
            <a:picLocks noChangeAspect="1"/>
          </p:cNvPicPr>
          <p:nvPr/>
        </p:nvPicPr>
        <p:blipFill>
          <a:blip r:embed="rId2"/>
          <a:stretch>
            <a:fillRect/>
          </a:stretch>
        </p:blipFill>
        <p:spPr>
          <a:xfrm>
            <a:off x="0" y="1384442"/>
            <a:ext cx="9144000" cy="4089115"/>
          </a:xfrm>
          <a:prstGeom prst="rect">
            <a:avLst/>
          </a:prstGeom>
        </p:spPr>
      </p:pic>
    </p:spTree>
    <p:extLst>
      <p:ext uri="{BB962C8B-B14F-4D97-AF65-F5344CB8AC3E}">
        <p14:creationId xmlns:p14="http://schemas.microsoft.com/office/powerpoint/2010/main" val="3713842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C5BDBFE4-2BA1-BC42-AD82-38AA26572ECF}"/>
              </a:ext>
            </a:extLst>
          </p:cNvPr>
          <p:cNvSpPr>
            <a:spLocks noGrp="1" noChangeArrowheads="1"/>
          </p:cNvSpPr>
          <p:nvPr>
            <p:ph type="title"/>
          </p:nvPr>
        </p:nvSpPr>
        <p:spPr>
          <a:xfrm>
            <a:off x="3124200" y="457200"/>
            <a:ext cx="6248400" cy="990600"/>
          </a:xfrm>
        </p:spPr>
        <p:txBody>
          <a:bodyPr/>
          <a:lstStyle/>
          <a:p>
            <a:r>
              <a:rPr lang="en-US" altLang="en-US" dirty="0">
                <a:ea typeface="ＭＳ Ｐゴシック" panose="020B0600070205080204" pitchFamily="34" charset="-128"/>
              </a:rPr>
              <a:t>Super Typhoon Haiyan</a:t>
            </a:r>
          </a:p>
        </p:txBody>
      </p:sp>
      <p:sp>
        <p:nvSpPr>
          <p:cNvPr id="25602" name="Rectangle 3">
            <a:extLst>
              <a:ext uri="{FF2B5EF4-FFF2-40B4-BE49-F238E27FC236}">
                <a16:creationId xmlns:a16="http://schemas.microsoft.com/office/drawing/2014/main" id="{6C827F9B-DEC7-6F43-AEF3-C7FCA998BE4A}"/>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5603" name="Picture 4" descr="haiyan">
            <a:extLst>
              <a:ext uri="{FF2B5EF4-FFF2-40B4-BE49-F238E27FC236}">
                <a16:creationId xmlns:a16="http://schemas.microsoft.com/office/drawing/2014/main" id="{D4AAB7AA-3C98-6F47-A842-C46466278F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2428875"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monster-typhoon-philippines-haiyan_73273_600x450">
            <a:extLst>
              <a:ext uri="{FF2B5EF4-FFF2-40B4-BE49-F238E27FC236}">
                <a16:creationId xmlns:a16="http://schemas.microsoft.com/office/drawing/2014/main" id="{4A66918D-F7DB-C74D-95B5-24F3E2233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00200"/>
            <a:ext cx="57150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55920CF9-C761-2E4B-9631-4FC14ABDF293}"/>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26626" name="Rectangle 3">
            <a:extLst>
              <a:ext uri="{FF2B5EF4-FFF2-40B4-BE49-F238E27FC236}">
                <a16:creationId xmlns:a16="http://schemas.microsoft.com/office/drawing/2014/main" id="{80B8E369-7415-C142-8A6D-96432A321AA6}"/>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6627" name="Picture 4" descr="1461780_624520054271903_1498249114_n">
            <a:extLst>
              <a:ext uri="{FF2B5EF4-FFF2-40B4-BE49-F238E27FC236}">
                <a16:creationId xmlns:a16="http://schemas.microsoft.com/office/drawing/2014/main" id="{BA0739C0-1373-E042-AD8C-379E605C7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762000"/>
            <a:ext cx="65532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5243F8B3-CD52-B740-AAB9-268EC5EA7E56}"/>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27650" name="Rectangle 3">
            <a:extLst>
              <a:ext uri="{FF2B5EF4-FFF2-40B4-BE49-F238E27FC236}">
                <a16:creationId xmlns:a16="http://schemas.microsoft.com/office/drawing/2014/main" id="{A851659E-8638-4544-9389-5E46775FBE41}"/>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27651" name="Picture 4" descr="BYgJhUsCEAEI1Wb">
            <a:extLst>
              <a:ext uri="{FF2B5EF4-FFF2-40B4-BE49-F238E27FC236}">
                <a16:creationId xmlns:a16="http://schemas.microsoft.com/office/drawing/2014/main" id="{A5FC6449-F15C-AC44-800D-C1464CA25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9275" y="609600"/>
            <a:ext cx="550545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B695F-694A-D940-874D-7EE34894C88E}"/>
              </a:ext>
            </a:extLst>
          </p:cNvPr>
          <p:cNvSpPr>
            <a:spLocks noGrp="1"/>
          </p:cNvSpPr>
          <p:nvPr>
            <p:ph type="title"/>
          </p:nvPr>
        </p:nvSpPr>
        <p:spPr/>
        <p:txBody>
          <a:bodyPr/>
          <a:lstStyle/>
          <a:p>
            <a:r>
              <a:rPr lang="en-US" b="1" dirty="0"/>
              <a:t>Indian Ocean Cyclone Bhola</a:t>
            </a:r>
            <a:br>
              <a:rPr lang="en-US" b="1" dirty="0"/>
            </a:br>
            <a:r>
              <a:rPr lang="en-US" dirty="0"/>
              <a:t>Over 500,000 died during storm surge</a:t>
            </a:r>
          </a:p>
        </p:txBody>
      </p:sp>
      <p:pic>
        <p:nvPicPr>
          <p:cNvPr id="5" name="Content Placeholder 4" descr="A picture containing outdoor, night sky&#10;&#10;Description automatically generated">
            <a:extLst>
              <a:ext uri="{FF2B5EF4-FFF2-40B4-BE49-F238E27FC236}">
                <a16:creationId xmlns:a16="http://schemas.microsoft.com/office/drawing/2014/main" id="{DF8971EC-D9BD-484F-B9E0-72C9982B4D0E}"/>
              </a:ext>
            </a:extLst>
          </p:cNvPr>
          <p:cNvPicPr>
            <a:picLocks noGrp="1" noChangeAspect="1"/>
          </p:cNvPicPr>
          <p:nvPr>
            <p:ph idx="1"/>
          </p:nvPr>
        </p:nvPicPr>
        <p:blipFill>
          <a:blip r:embed="rId2"/>
          <a:stretch>
            <a:fillRect/>
          </a:stretch>
        </p:blipFill>
        <p:spPr>
          <a:xfrm>
            <a:off x="685800" y="2286000"/>
            <a:ext cx="4514850" cy="3804968"/>
          </a:xfrm>
        </p:spPr>
      </p:pic>
      <p:pic>
        <p:nvPicPr>
          <p:cNvPr id="7" name="Picture 6" descr="A picture containing plant, cave&#10;&#10;Description automatically generated">
            <a:extLst>
              <a:ext uri="{FF2B5EF4-FFF2-40B4-BE49-F238E27FC236}">
                <a16:creationId xmlns:a16="http://schemas.microsoft.com/office/drawing/2014/main" id="{2904D1A2-D36F-6E40-8363-EABC0CC9BFD5}"/>
              </a:ext>
            </a:extLst>
          </p:cNvPr>
          <p:cNvPicPr>
            <a:picLocks noChangeAspect="1"/>
          </p:cNvPicPr>
          <p:nvPr/>
        </p:nvPicPr>
        <p:blipFill rotWithShape="1">
          <a:blip r:embed="rId3"/>
          <a:srcRect r="23047"/>
          <a:stretch/>
        </p:blipFill>
        <p:spPr>
          <a:xfrm>
            <a:off x="5486400" y="2905075"/>
            <a:ext cx="3200400" cy="2566818"/>
          </a:xfrm>
          <a:prstGeom prst="rect">
            <a:avLst/>
          </a:prstGeom>
        </p:spPr>
      </p:pic>
    </p:spTree>
    <p:extLst>
      <p:ext uri="{BB962C8B-B14F-4D97-AF65-F5344CB8AC3E}">
        <p14:creationId xmlns:p14="http://schemas.microsoft.com/office/powerpoint/2010/main" val="3622316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descr="1110">
            <a:extLst>
              <a:ext uri="{FF2B5EF4-FFF2-40B4-BE49-F238E27FC236}">
                <a16:creationId xmlns:a16="http://schemas.microsoft.com/office/drawing/2014/main" id="{B6665069-4EA1-AE43-922B-D211694A8E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100806"/>
            <a:ext cx="8861425" cy="665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2" hidden="1">
            <a:extLst>
              <a:ext uri="{FF2B5EF4-FFF2-40B4-BE49-F238E27FC236}">
                <a16:creationId xmlns:a16="http://schemas.microsoft.com/office/drawing/2014/main" id="{42625F70-58F3-FF43-933D-28C2B11B796F}"/>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28675" name="Rectangle 3">
            <a:extLst>
              <a:ext uri="{FF2B5EF4-FFF2-40B4-BE49-F238E27FC236}">
                <a16:creationId xmlns:a16="http://schemas.microsoft.com/office/drawing/2014/main" id="{37698791-5BB0-4148-8C0B-FC092E09ACA5}"/>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11-10, p. 307</a:t>
            </a:r>
          </a:p>
        </p:txBody>
      </p:sp>
      <p:sp>
        <p:nvSpPr>
          <p:cNvPr id="28676" name="TextBox 4">
            <a:extLst>
              <a:ext uri="{FF2B5EF4-FFF2-40B4-BE49-F238E27FC236}">
                <a16:creationId xmlns:a16="http://schemas.microsoft.com/office/drawing/2014/main" id="{ED67ABF7-3BAB-5941-84CB-6F77349B18E7}"/>
              </a:ext>
            </a:extLst>
          </p:cNvPr>
          <p:cNvSpPr txBox="1">
            <a:spLocks noChangeArrowheads="1"/>
          </p:cNvSpPr>
          <p:nvPr/>
        </p:nvSpPr>
        <p:spPr bwMode="auto">
          <a:xfrm>
            <a:off x="1403761" y="4800600"/>
            <a:ext cx="63364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dirty="0">
                <a:solidFill>
                  <a:schemeClr val="tx2"/>
                </a:solidFill>
              </a:rPr>
              <a:t>Tropics but not on the equator!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FCABD-1F2F-1F45-ABD9-58BED8A88EC1}"/>
              </a:ext>
            </a:extLst>
          </p:cNvPr>
          <p:cNvSpPr>
            <a:spLocks noGrp="1"/>
          </p:cNvSpPr>
          <p:nvPr>
            <p:ph type="title"/>
          </p:nvPr>
        </p:nvSpPr>
        <p:spPr>
          <a:xfrm>
            <a:off x="685800" y="304800"/>
            <a:ext cx="7772400" cy="1143000"/>
          </a:xfrm>
        </p:spPr>
        <p:txBody>
          <a:bodyPr/>
          <a:lstStyle/>
          <a:p>
            <a:r>
              <a:rPr lang="en-US" dirty="0">
                <a:solidFill>
                  <a:schemeClr val="accent2"/>
                </a:solidFill>
              </a:rPr>
              <a:t>Hurricane Dislike the Equator!</a:t>
            </a:r>
          </a:p>
        </p:txBody>
      </p:sp>
      <p:pic>
        <p:nvPicPr>
          <p:cNvPr id="4" name="Picture 3">
            <a:extLst>
              <a:ext uri="{FF2B5EF4-FFF2-40B4-BE49-F238E27FC236}">
                <a16:creationId xmlns:a16="http://schemas.microsoft.com/office/drawing/2014/main" id="{FB48B84F-83D4-FC4E-AD81-8502CFEDAB1C}"/>
              </a:ext>
            </a:extLst>
          </p:cNvPr>
          <p:cNvPicPr>
            <a:picLocks noChangeAspect="1"/>
          </p:cNvPicPr>
          <p:nvPr/>
        </p:nvPicPr>
        <p:blipFill>
          <a:blip r:embed="rId2"/>
          <a:stretch>
            <a:fillRect/>
          </a:stretch>
        </p:blipFill>
        <p:spPr>
          <a:xfrm>
            <a:off x="342900" y="1452562"/>
            <a:ext cx="8458200" cy="4148699"/>
          </a:xfrm>
          <a:prstGeom prst="rect">
            <a:avLst/>
          </a:prstGeom>
        </p:spPr>
      </p:pic>
      <p:sp>
        <p:nvSpPr>
          <p:cNvPr id="3" name="TextBox 2">
            <a:extLst>
              <a:ext uri="{FF2B5EF4-FFF2-40B4-BE49-F238E27FC236}">
                <a16:creationId xmlns:a16="http://schemas.microsoft.com/office/drawing/2014/main" id="{C92C584B-BDA1-6B43-A815-0B63D42C46A5}"/>
              </a:ext>
            </a:extLst>
          </p:cNvPr>
          <p:cNvSpPr txBox="1"/>
          <p:nvPr/>
        </p:nvSpPr>
        <p:spPr>
          <a:xfrm>
            <a:off x="685800" y="5943600"/>
            <a:ext cx="7680308" cy="461665"/>
          </a:xfrm>
          <a:prstGeom prst="rect">
            <a:avLst/>
          </a:prstGeom>
          <a:noFill/>
        </p:spPr>
        <p:txBody>
          <a:bodyPr wrap="none" rtlCol="0">
            <a:spAutoFit/>
          </a:bodyPr>
          <a:lstStyle/>
          <a:p>
            <a:r>
              <a:rPr lang="en-US" dirty="0"/>
              <a:t>Why?  Because needs some of the earth rotation to get a spin</a:t>
            </a:r>
          </a:p>
        </p:txBody>
      </p:sp>
    </p:spTree>
    <p:extLst>
      <p:ext uri="{BB962C8B-B14F-4D97-AF65-F5344CB8AC3E}">
        <p14:creationId xmlns:p14="http://schemas.microsoft.com/office/powerpoint/2010/main" val="2895958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9866-248E-7A47-A0F9-768ECA8CF1F2}"/>
              </a:ext>
            </a:extLst>
          </p:cNvPr>
          <p:cNvSpPr>
            <a:spLocks noGrp="1"/>
          </p:cNvSpPr>
          <p:nvPr>
            <p:ph type="title"/>
          </p:nvPr>
        </p:nvSpPr>
        <p:spPr>
          <a:xfrm>
            <a:off x="660400" y="1409700"/>
            <a:ext cx="3352800" cy="4038600"/>
          </a:xfrm>
        </p:spPr>
        <p:txBody>
          <a:bodyPr/>
          <a:lstStyle/>
          <a:p>
            <a:r>
              <a:rPr lang="en-US" dirty="0"/>
              <a:t>Hurricane Categories</a:t>
            </a:r>
          </a:p>
        </p:txBody>
      </p:sp>
      <p:pic>
        <p:nvPicPr>
          <p:cNvPr id="4" name="Picture 3" descr="A group of people posing for the camera&#10;&#10;Description automatically generated with medium confidence">
            <a:extLst>
              <a:ext uri="{FF2B5EF4-FFF2-40B4-BE49-F238E27FC236}">
                <a16:creationId xmlns:a16="http://schemas.microsoft.com/office/drawing/2014/main" id="{08F659EB-1075-C143-9F20-0209AABE8B6B}"/>
              </a:ext>
            </a:extLst>
          </p:cNvPr>
          <p:cNvPicPr>
            <a:picLocks noChangeAspect="1"/>
          </p:cNvPicPr>
          <p:nvPr/>
        </p:nvPicPr>
        <p:blipFill>
          <a:blip r:embed="rId2"/>
          <a:stretch>
            <a:fillRect/>
          </a:stretch>
        </p:blipFill>
        <p:spPr>
          <a:xfrm>
            <a:off x="4572000" y="615950"/>
            <a:ext cx="3949700" cy="5626100"/>
          </a:xfrm>
          <a:prstGeom prst="rect">
            <a:avLst/>
          </a:prstGeom>
        </p:spPr>
      </p:pic>
    </p:spTree>
    <p:extLst>
      <p:ext uri="{BB962C8B-B14F-4D97-AF65-F5344CB8AC3E}">
        <p14:creationId xmlns:p14="http://schemas.microsoft.com/office/powerpoint/2010/main" val="35617416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 descr="11T2">
            <a:extLst>
              <a:ext uri="{FF2B5EF4-FFF2-40B4-BE49-F238E27FC236}">
                <a16:creationId xmlns:a16="http://schemas.microsoft.com/office/drawing/2014/main" id="{7616FCA7-D457-B846-8A78-1485A9F219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533400"/>
            <a:ext cx="8940800" cy="597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Rectangle 2" hidden="1">
            <a:extLst>
              <a:ext uri="{FF2B5EF4-FFF2-40B4-BE49-F238E27FC236}">
                <a16:creationId xmlns:a16="http://schemas.microsoft.com/office/drawing/2014/main" id="{14AC8E78-A93C-0445-AA6E-AC8DACAB8908}"/>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30723" name="Rectangle 3">
            <a:extLst>
              <a:ext uri="{FF2B5EF4-FFF2-40B4-BE49-F238E27FC236}">
                <a16:creationId xmlns:a16="http://schemas.microsoft.com/office/drawing/2014/main" id="{0B9221DC-C4E7-0441-B831-79971B0750E6}"/>
              </a:ext>
            </a:extLst>
          </p:cNvPr>
          <p:cNvSpPr>
            <a:spLocks noChangeArrowheads="1"/>
          </p:cNvSpPr>
          <p:nvPr/>
        </p:nvSpPr>
        <p:spPr bwMode="auto">
          <a:xfrm>
            <a:off x="7515225" y="6562725"/>
            <a:ext cx="16287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Table 11-2, p. 313</a:t>
            </a:r>
          </a:p>
        </p:txBody>
      </p:sp>
      <p:sp>
        <p:nvSpPr>
          <p:cNvPr id="30724" name="TextBox 4">
            <a:extLst>
              <a:ext uri="{FF2B5EF4-FFF2-40B4-BE49-F238E27FC236}">
                <a16:creationId xmlns:a16="http://schemas.microsoft.com/office/drawing/2014/main" id="{F22F7E40-92BC-DF4E-B69B-E0B688BB31A5}"/>
              </a:ext>
            </a:extLst>
          </p:cNvPr>
          <p:cNvSpPr txBox="1">
            <a:spLocks noChangeArrowheads="1"/>
          </p:cNvSpPr>
          <p:nvPr/>
        </p:nvSpPr>
        <p:spPr bwMode="auto">
          <a:xfrm>
            <a:off x="1828800" y="76200"/>
            <a:ext cx="5677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t>Saffir-Simpson Hurricane Category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descr="1116">
            <a:extLst>
              <a:ext uri="{FF2B5EF4-FFF2-40B4-BE49-F238E27FC236}">
                <a16:creationId xmlns:a16="http://schemas.microsoft.com/office/drawing/2014/main" id="{6DE16899-D7F9-4248-A647-AFD43CED7A8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7130"/>
            <a:ext cx="6169025"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Rectangle 2" hidden="1">
            <a:extLst>
              <a:ext uri="{FF2B5EF4-FFF2-40B4-BE49-F238E27FC236}">
                <a16:creationId xmlns:a16="http://schemas.microsoft.com/office/drawing/2014/main" id="{64E9EE32-519D-8C48-AA47-CE2B2871E617}"/>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32771" name="Rectangle 3">
            <a:extLst>
              <a:ext uri="{FF2B5EF4-FFF2-40B4-BE49-F238E27FC236}">
                <a16:creationId xmlns:a16="http://schemas.microsoft.com/office/drawing/2014/main" id="{DD2696B9-04FD-414E-9405-1834E4A3EC7A}"/>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11-16, p. 313</a:t>
            </a:r>
          </a:p>
        </p:txBody>
      </p:sp>
      <p:sp>
        <p:nvSpPr>
          <p:cNvPr id="2" name="TextBox 1">
            <a:extLst>
              <a:ext uri="{FF2B5EF4-FFF2-40B4-BE49-F238E27FC236}">
                <a16:creationId xmlns:a16="http://schemas.microsoft.com/office/drawing/2014/main" id="{C3768099-586F-0F4F-8109-6A7C4F30128D}"/>
              </a:ext>
            </a:extLst>
          </p:cNvPr>
          <p:cNvSpPr txBox="1"/>
          <p:nvPr/>
        </p:nvSpPr>
        <p:spPr>
          <a:xfrm>
            <a:off x="4608512" y="457200"/>
            <a:ext cx="2819400" cy="1200329"/>
          </a:xfrm>
          <a:prstGeom prst="rect">
            <a:avLst/>
          </a:prstGeom>
          <a:noFill/>
        </p:spPr>
        <p:txBody>
          <a:bodyPr wrap="square" rtlCol="0">
            <a:spAutoFit/>
          </a:bodyPr>
          <a:lstStyle/>
          <a:p>
            <a:r>
              <a:rPr lang="en-US" b="1" dirty="0"/>
              <a:t>Category 4 and 5 Hurricanes are relatively rare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1BB160CD-72C4-544B-81A8-270992B455AA}"/>
              </a:ext>
            </a:extLst>
          </p:cNvPr>
          <p:cNvSpPr>
            <a:spLocks noGrp="1" noChangeArrowheads="1"/>
          </p:cNvSpPr>
          <p:nvPr>
            <p:ph type="title"/>
          </p:nvPr>
        </p:nvSpPr>
        <p:spPr/>
        <p:txBody>
          <a:bodyPr/>
          <a:lstStyle/>
          <a:p>
            <a:r>
              <a:rPr lang="en-US" altLang="en-US" dirty="0">
                <a:solidFill>
                  <a:schemeClr val="accent2"/>
                </a:solidFill>
                <a:ea typeface="ＭＳ Ｐゴシック" panose="020B0600070205080204" pitchFamily="34" charset="-128"/>
              </a:rPr>
              <a:t>Hurricane Definition</a:t>
            </a:r>
          </a:p>
        </p:txBody>
      </p:sp>
      <p:sp>
        <p:nvSpPr>
          <p:cNvPr id="16386" name="Rectangle 3">
            <a:extLst>
              <a:ext uri="{FF2B5EF4-FFF2-40B4-BE49-F238E27FC236}">
                <a16:creationId xmlns:a16="http://schemas.microsoft.com/office/drawing/2014/main" id="{C9EB8F11-AAF7-DB4B-9C2C-323B2270A0C7}"/>
              </a:ext>
            </a:extLst>
          </p:cNvPr>
          <p:cNvSpPr>
            <a:spLocks noGrp="1" noChangeArrowheads="1"/>
          </p:cNvSpPr>
          <p:nvPr>
            <p:ph type="body" idx="1"/>
          </p:nvPr>
        </p:nvSpPr>
        <p:spPr/>
        <p:txBody>
          <a:bodyPr/>
          <a:lstStyle/>
          <a:p>
            <a:r>
              <a:rPr lang="en-US" altLang="en-US" dirty="0">
                <a:ea typeface="ＭＳ Ｐゴシック" panose="020B0600070205080204" pitchFamily="34" charset="-128"/>
              </a:rPr>
              <a:t>A </a:t>
            </a:r>
            <a:r>
              <a:rPr lang="en-US" altLang="en-US" b="1" dirty="0">
                <a:ea typeface="ＭＳ Ｐゴシック" panose="020B0600070205080204" pitchFamily="34" charset="-128"/>
              </a:rPr>
              <a:t>tropical cyclone </a:t>
            </a:r>
            <a:r>
              <a:rPr lang="en-US" altLang="en-US" dirty="0">
                <a:ea typeface="ＭＳ Ｐゴシック" panose="020B0600070205080204" pitchFamily="34" charset="-128"/>
              </a:rPr>
              <a:t>with </a:t>
            </a:r>
            <a:r>
              <a:rPr lang="en-US" altLang="en-US" b="1" dirty="0">
                <a:ea typeface="ＭＳ Ｐゴシック" panose="020B0600070205080204" pitchFamily="34" charset="-128"/>
              </a:rPr>
              <a:t>sustained one-minute winds of at least 74 mph (64 knots</a:t>
            </a:r>
            <a:r>
              <a:rPr lang="en-US" altLang="en-US" dirty="0">
                <a:ea typeface="ＭＳ Ｐゴシック" panose="020B0600070205080204" pitchFamily="34" charset="-128"/>
              </a:rPr>
              <a:t>) at an elevation of 10 meters.</a:t>
            </a:r>
          </a:p>
          <a:p>
            <a:r>
              <a:rPr lang="en-US" altLang="en-US" dirty="0">
                <a:ea typeface="ＭＳ Ｐゴシック" panose="020B0600070205080204" pitchFamily="34" charset="-128"/>
              </a:rPr>
              <a:t> Derived from the Spanish word "</a:t>
            </a:r>
            <a:r>
              <a:rPr lang="en-US" altLang="en-US" dirty="0" err="1">
                <a:ea typeface="ＭＳ Ｐゴシック" panose="020B0600070205080204" pitchFamily="34" charset="-128"/>
              </a:rPr>
              <a:t>huracan</a:t>
            </a:r>
            <a:r>
              <a:rPr lang="en-US" altLang="en-US" dirty="0">
                <a:ea typeface="ＭＳ Ｐゴシック" panose="020B0600070205080204" pitchFamily="34" charset="-128"/>
              </a:rPr>
              <a:t>" , which was most likely inspired by </a:t>
            </a:r>
            <a:r>
              <a:rPr lang="en-US" altLang="en-US" dirty="0" err="1">
                <a:ea typeface="ＭＳ Ｐゴシック" panose="020B0600070205080204" pitchFamily="34" charset="-128"/>
              </a:rPr>
              <a:t>Hunraken</a:t>
            </a:r>
            <a:r>
              <a:rPr lang="en-US" altLang="en-US" dirty="0">
                <a:ea typeface="ＭＳ Ｐゴシック" panose="020B0600070205080204" pitchFamily="34" charset="-128"/>
              </a:rPr>
              <a:t>, the name for the ancient Mayan storm god or </a:t>
            </a:r>
            <a:r>
              <a:rPr lang="en-US" altLang="en-US" dirty="0" err="1">
                <a:ea typeface="ＭＳ Ｐゴシック" panose="020B0600070205080204" pitchFamily="34" charset="-128"/>
              </a:rPr>
              <a:t>Hurakan</a:t>
            </a:r>
            <a:r>
              <a:rPr lang="en-US" altLang="en-US" dirty="0">
                <a:ea typeface="ＭＳ Ｐゴシック" panose="020B0600070205080204" pitchFamily="34" charset="-128"/>
              </a:rPr>
              <a:t>, the Quiche god of thunder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6C6807C9-302C-7C43-BE0B-BDE383F85E70}"/>
              </a:ext>
            </a:extLst>
          </p:cNvPr>
          <p:cNvSpPr>
            <a:spLocks noGrp="1"/>
          </p:cNvSpPr>
          <p:nvPr>
            <p:ph type="title"/>
          </p:nvPr>
        </p:nvSpPr>
        <p:spPr/>
        <p:txBody>
          <a:bodyPr/>
          <a:lstStyle/>
          <a:p>
            <a:r>
              <a:rPr lang="en-US" altLang="en-US">
                <a:ea typeface="ＭＳ Ｐゴシック" panose="020B0600070205080204" pitchFamily="34" charset="-128"/>
              </a:rPr>
              <a:t>Experience a hurricane</a:t>
            </a:r>
          </a:p>
        </p:txBody>
      </p:sp>
      <p:sp>
        <p:nvSpPr>
          <p:cNvPr id="34818" name="TextBox 2">
            <a:extLst>
              <a:ext uri="{FF2B5EF4-FFF2-40B4-BE49-F238E27FC236}">
                <a16:creationId xmlns:a16="http://schemas.microsoft.com/office/drawing/2014/main" id="{29496388-3B26-0A41-A949-837CC164E555}"/>
              </a:ext>
            </a:extLst>
          </p:cNvPr>
          <p:cNvSpPr txBox="1">
            <a:spLocks noChangeArrowheads="1"/>
          </p:cNvSpPr>
          <p:nvPr/>
        </p:nvSpPr>
        <p:spPr bwMode="auto">
          <a:xfrm>
            <a:off x="1600200" y="2286000"/>
            <a:ext cx="65262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hlinkClick r:id="rId2"/>
              </a:rPr>
              <a:t>http://www.youtube.com/watch?v=H9VpwmtnOZc</a:t>
            </a:r>
            <a:endParaRPr lang="en-US" altLang="en-US" sz="2400" dirty="0"/>
          </a:p>
        </p:txBody>
      </p:sp>
      <p:sp>
        <p:nvSpPr>
          <p:cNvPr id="2" name="TextBox 1">
            <a:extLst>
              <a:ext uri="{FF2B5EF4-FFF2-40B4-BE49-F238E27FC236}">
                <a16:creationId xmlns:a16="http://schemas.microsoft.com/office/drawing/2014/main" id="{304C694A-6B3B-D34F-B7B0-563CDACECA22}"/>
              </a:ext>
            </a:extLst>
          </p:cNvPr>
          <p:cNvSpPr txBox="1"/>
          <p:nvPr/>
        </p:nvSpPr>
        <p:spPr>
          <a:xfrm>
            <a:off x="1482415" y="3339202"/>
            <a:ext cx="6643998" cy="461665"/>
          </a:xfrm>
          <a:prstGeom prst="rect">
            <a:avLst/>
          </a:prstGeom>
          <a:noFill/>
        </p:spPr>
        <p:txBody>
          <a:bodyPr wrap="none" rtlCol="0">
            <a:spAutoFit/>
          </a:bodyPr>
          <a:lstStyle/>
          <a:p>
            <a:r>
              <a:rPr lang="en-US" dirty="0">
                <a:hlinkClick r:id="rId3"/>
              </a:rPr>
              <a:t>https://www.youtube.com/watch?v=wSXvcveNSTQ</a:t>
            </a:r>
            <a:endParaRPr lang="en-US" dirty="0"/>
          </a:p>
        </p:txBody>
      </p:sp>
      <p:sp>
        <p:nvSpPr>
          <p:cNvPr id="3" name="TextBox 2">
            <a:extLst>
              <a:ext uri="{FF2B5EF4-FFF2-40B4-BE49-F238E27FC236}">
                <a16:creationId xmlns:a16="http://schemas.microsoft.com/office/drawing/2014/main" id="{AB851DC0-C251-6543-BCD4-65A7A5196266}"/>
              </a:ext>
            </a:extLst>
          </p:cNvPr>
          <p:cNvSpPr txBox="1"/>
          <p:nvPr/>
        </p:nvSpPr>
        <p:spPr>
          <a:xfrm>
            <a:off x="1600200" y="4419600"/>
            <a:ext cx="6797887" cy="461665"/>
          </a:xfrm>
          <a:prstGeom prst="rect">
            <a:avLst/>
          </a:prstGeom>
          <a:noFill/>
        </p:spPr>
        <p:txBody>
          <a:bodyPr wrap="none" rtlCol="0">
            <a:spAutoFit/>
          </a:bodyPr>
          <a:lstStyle/>
          <a:p>
            <a:r>
              <a:rPr lang="en-US" dirty="0">
                <a:hlinkClick r:id="rId4"/>
              </a:rPr>
              <a:t>https://www.youtube.com/watch?v=C6zGEMMMjws</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4" descr="1107">
            <a:extLst>
              <a:ext uri="{FF2B5EF4-FFF2-40B4-BE49-F238E27FC236}">
                <a16:creationId xmlns:a16="http://schemas.microsoft.com/office/drawing/2014/main" id="{F6890962-2C15-6048-AAA8-339747A0DF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046163"/>
            <a:ext cx="8940800" cy="476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2" hidden="1">
            <a:extLst>
              <a:ext uri="{FF2B5EF4-FFF2-40B4-BE49-F238E27FC236}">
                <a16:creationId xmlns:a16="http://schemas.microsoft.com/office/drawing/2014/main" id="{F43550E8-8DF6-7542-B138-EAF68747894C}"/>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35843" name="Rectangle 3">
            <a:extLst>
              <a:ext uri="{FF2B5EF4-FFF2-40B4-BE49-F238E27FC236}">
                <a16:creationId xmlns:a16="http://schemas.microsoft.com/office/drawing/2014/main" id="{5713E1DA-E8CC-4844-BFF4-4418648DF0AF}"/>
              </a:ext>
            </a:extLst>
          </p:cNvPr>
          <p:cNvSpPr>
            <a:spLocks noChangeArrowheads="1"/>
          </p:cNvSpPr>
          <p:nvPr/>
        </p:nvSpPr>
        <p:spPr bwMode="auto">
          <a:xfrm>
            <a:off x="6324600" y="5943600"/>
            <a:ext cx="148113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2400" b="1" dirty="0"/>
              <a:t>Atlantic Basin Hurricanes and Tropical Storms</a:t>
            </a:r>
          </a:p>
        </p:txBody>
      </p:sp>
      <p:sp>
        <p:nvSpPr>
          <p:cNvPr id="2" name="TextBox 1">
            <a:extLst>
              <a:ext uri="{FF2B5EF4-FFF2-40B4-BE49-F238E27FC236}">
                <a16:creationId xmlns:a16="http://schemas.microsoft.com/office/drawing/2014/main" id="{D431E399-4203-1641-A16B-76AC3FD47333}"/>
              </a:ext>
            </a:extLst>
          </p:cNvPr>
          <p:cNvSpPr txBox="1"/>
          <p:nvPr/>
        </p:nvSpPr>
        <p:spPr>
          <a:xfrm>
            <a:off x="6129338" y="1828800"/>
            <a:ext cx="1414170" cy="830997"/>
          </a:xfrm>
          <a:prstGeom prst="rect">
            <a:avLst/>
          </a:prstGeom>
          <a:noFill/>
        </p:spPr>
        <p:txBody>
          <a:bodyPr wrap="none" rtlCol="0">
            <a:spAutoFit/>
          </a:bodyPr>
          <a:lstStyle/>
          <a:p>
            <a:r>
              <a:rPr lang="en-US" dirty="0"/>
              <a:t>Hurricane</a:t>
            </a:r>
          </a:p>
          <a:p>
            <a:r>
              <a:rPr lang="en-US" dirty="0"/>
              <a:t>Season</a:t>
            </a:r>
          </a:p>
        </p:txBody>
      </p:sp>
      <p:sp>
        <p:nvSpPr>
          <p:cNvPr id="3" name="TextBox 2">
            <a:extLst>
              <a:ext uri="{FF2B5EF4-FFF2-40B4-BE49-F238E27FC236}">
                <a16:creationId xmlns:a16="http://schemas.microsoft.com/office/drawing/2014/main" id="{C7426EB1-BC6C-5546-9453-A9697B50197D}"/>
              </a:ext>
            </a:extLst>
          </p:cNvPr>
          <p:cNvSpPr txBox="1"/>
          <p:nvPr/>
        </p:nvSpPr>
        <p:spPr>
          <a:xfrm>
            <a:off x="1981200" y="381000"/>
            <a:ext cx="5198859" cy="646331"/>
          </a:xfrm>
          <a:prstGeom prst="rect">
            <a:avLst/>
          </a:prstGeom>
          <a:noFill/>
        </p:spPr>
        <p:txBody>
          <a:bodyPr wrap="none" rtlCol="0">
            <a:spAutoFit/>
          </a:bodyPr>
          <a:lstStyle/>
          <a:p>
            <a:r>
              <a:rPr lang="en-US" sz="3600" dirty="0"/>
              <a:t>What is Hurricane Season?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3F5AD-4377-D242-BAB9-AFB83E30C48B}"/>
              </a:ext>
            </a:extLst>
          </p:cNvPr>
          <p:cNvSpPr>
            <a:spLocks noGrp="1"/>
          </p:cNvSpPr>
          <p:nvPr>
            <p:ph type="title"/>
          </p:nvPr>
        </p:nvSpPr>
        <p:spPr/>
        <p:txBody>
          <a:bodyPr/>
          <a:lstStyle/>
          <a:p>
            <a:endParaRPr lang="en-US"/>
          </a:p>
        </p:txBody>
      </p:sp>
      <p:pic>
        <p:nvPicPr>
          <p:cNvPr id="4" name="Picture 3" descr="Graphical user interface, text, application, website&#10;&#10;Description automatically generated">
            <a:extLst>
              <a:ext uri="{FF2B5EF4-FFF2-40B4-BE49-F238E27FC236}">
                <a16:creationId xmlns:a16="http://schemas.microsoft.com/office/drawing/2014/main" id="{6A73AE50-DA00-514D-82FE-BA9FCEB537F5}"/>
              </a:ext>
            </a:extLst>
          </p:cNvPr>
          <p:cNvPicPr>
            <a:picLocks noChangeAspect="1"/>
          </p:cNvPicPr>
          <p:nvPr/>
        </p:nvPicPr>
        <p:blipFill>
          <a:blip r:embed="rId2"/>
          <a:stretch>
            <a:fillRect/>
          </a:stretch>
        </p:blipFill>
        <p:spPr>
          <a:xfrm>
            <a:off x="150000" y="590550"/>
            <a:ext cx="9144000" cy="2235648"/>
          </a:xfrm>
          <a:prstGeom prst="rect">
            <a:avLst/>
          </a:prstGeom>
        </p:spPr>
      </p:pic>
      <p:pic>
        <p:nvPicPr>
          <p:cNvPr id="6" name="Picture 5" descr="A large cruise ship&#10;&#10;Description automatically generated with low confidence">
            <a:extLst>
              <a:ext uri="{FF2B5EF4-FFF2-40B4-BE49-F238E27FC236}">
                <a16:creationId xmlns:a16="http://schemas.microsoft.com/office/drawing/2014/main" id="{29C7E5E7-577D-5B45-9453-8B430D28A267}"/>
              </a:ext>
            </a:extLst>
          </p:cNvPr>
          <p:cNvPicPr>
            <a:picLocks noChangeAspect="1"/>
          </p:cNvPicPr>
          <p:nvPr/>
        </p:nvPicPr>
        <p:blipFill>
          <a:blip r:embed="rId3"/>
          <a:stretch>
            <a:fillRect/>
          </a:stretch>
        </p:blipFill>
        <p:spPr>
          <a:xfrm>
            <a:off x="2667000" y="3124200"/>
            <a:ext cx="4874400" cy="3229290"/>
          </a:xfrm>
          <a:prstGeom prst="rect">
            <a:avLst/>
          </a:prstGeom>
        </p:spPr>
      </p:pic>
    </p:spTree>
    <p:extLst>
      <p:ext uri="{BB962C8B-B14F-4D97-AF65-F5344CB8AC3E}">
        <p14:creationId xmlns:p14="http://schemas.microsoft.com/office/powerpoint/2010/main" val="2657253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86FF78D4-C0AA-8541-BEBA-5E5910CEE332}"/>
              </a:ext>
            </a:extLst>
          </p:cNvPr>
          <p:cNvSpPr>
            <a:spLocks noGrp="1"/>
          </p:cNvSpPr>
          <p:nvPr>
            <p:ph type="title"/>
          </p:nvPr>
        </p:nvSpPr>
        <p:spPr>
          <a:xfrm>
            <a:off x="609600" y="2590800"/>
            <a:ext cx="7772400" cy="1143000"/>
          </a:xfrm>
        </p:spPr>
        <p:txBody>
          <a:bodyPr/>
          <a:lstStyle/>
          <a:p>
            <a:r>
              <a:rPr lang="en-US" altLang="en-US" b="1" dirty="0">
                <a:ea typeface="ＭＳ Ｐゴシック" panose="020B0600070205080204" pitchFamily="34" charset="-128"/>
              </a:rPr>
              <a:t>Hurricane Structure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4" descr="1120">
            <a:extLst>
              <a:ext uri="{FF2B5EF4-FFF2-40B4-BE49-F238E27FC236}">
                <a16:creationId xmlns:a16="http://schemas.microsoft.com/office/drawing/2014/main" id="{5412B892-3E49-1E41-A20B-A961C00B32D0}"/>
              </a:ext>
            </a:extLst>
          </p:cNvPr>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l="11628" t="8264" r="9556" b="13822"/>
          <a:stretch/>
        </p:blipFill>
        <p:spPr bwMode="auto">
          <a:xfrm>
            <a:off x="3352800" y="533400"/>
            <a:ext cx="5422899" cy="5867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hidden="1">
            <a:extLst>
              <a:ext uri="{FF2B5EF4-FFF2-40B4-BE49-F238E27FC236}">
                <a16:creationId xmlns:a16="http://schemas.microsoft.com/office/drawing/2014/main" id="{F7417F0D-A8B1-684D-896D-A3003FC07980}"/>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38916" name="TextBox 4">
            <a:extLst>
              <a:ext uri="{FF2B5EF4-FFF2-40B4-BE49-F238E27FC236}">
                <a16:creationId xmlns:a16="http://schemas.microsoft.com/office/drawing/2014/main" id="{66BD0BCE-5E5C-604A-A992-E44011A4ADAF}"/>
              </a:ext>
            </a:extLst>
          </p:cNvPr>
          <p:cNvSpPr txBox="1">
            <a:spLocks noChangeArrowheads="1"/>
          </p:cNvSpPr>
          <p:nvPr/>
        </p:nvSpPr>
        <p:spPr bwMode="auto">
          <a:xfrm>
            <a:off x="368301" y="674400"/>
            <a:ext cx="27432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Major Features:</a:t>
            </a:r>
          </a:p>
          <a:p>
            <a:pPr>
              <a:spcBef>
                <a:spcPct val="0"/>
              </a:spcBef>
              <a:buFontTx/>
              <a:buNone/>
            </a:pPr>
            <a:endParaRPr lang="en-US" altLang="en-US" b="1" dirty="0">
              <a:solidFill>
                <a:schemeClr val="accent2"/>
              </a:solidFill>
            </a:endParaRPr>
          </a:p>
          <a:p>
            <a:pPr>
              <a:spcBef>
                <a:spcPct val="0"/>
              </a:spcBef>
              <a:buFontTx/>
              <a:buNone/>
            </a:pPr>
            <a:r>
              <a:rPr lang="en-US" altLang="en-US" b="1" dirty="0">
                <a:solidFill>
                  <a:schemeClr val="accent2"/>
                </a:solidFill>
              </a:rPr>
              <a:t>Eye (nearly clear)</a:t>
            </a:r>
          </a:p>
          <a:p>
            <a:pPr>
              <a:spcBef>
                <a:spcPct val="0"/>
              </a:spcBef>
              <a:buFontTx/>
              <a:buNone/>
            </a:pPr>
            <a:endParaRPr lang="en-US" altLang="en-US" b="1" dirty="0">
              <a:solidFill>
                <a:schemeClr val="accent2"/>
              </a:solidFill>
            </a:endParaRPr>
          </a:p>
          <a:p>
            <a:pPr>
              <a:spcBef>
                <a:spcPct val="0"/>
              </a:spcBef>
              <a:buFontTx/>
              <a:buNone/>
            </a:pPr>
            <a:r>
              <a:rPr lang="en-US" altLang="en-US" b="1" dirty="0">
                <a:solidFill>
                  <a:schemeClr val="accent2"/>
                </a:solidFill>
              </a:rPr>
              <a:t>Eye Wall Rainband</a:t>
            </a:r>
          </a:p>
          <a:p>
            <a:pPr>
              <a:spcBef>
                <a:spcPct val="0"/>
              </a:spcBef>
              <a:buFontTx/>
              <a:buNone/>
            </a:pPr>
            <a:endParaRPr lang="en-US" altLang="en-US" b="1" dirty="0">
              <a:solidFill>
                <a:schemeClr val="accent2"/>
              </a:solidFill>
            </a:endParaRPr>
          </a:p>
          <a:p>
            <a:pPr>
              <a:spcBef>
                <a:spcPct val="0"/>
              </a:spcBef>
              <a:buFontTx/>
              <a:buNone/>
            </a:pPr>
            <a:r>
              <a:rPr lang="en-US" altLang="en-US" b="1" dirty="0">
                <a:solidFill>
                  <a:schemeClr val="accent2"/>
                </a:solidFill>
              </a:rPr>
              <a:t>Spiral </a:t>
            </a:r>
            <a:r>
              <a:rPr lang="en-US" altLang="en-US" b="1" dirty="0" err="1">
                <a:solidFill>
                  <a:schemeClr val="accent2"/>
                </a:solidFill>
              </a:rPr>
              <a:t>Rainbands</a:t>
            </a:r>
            <a:endParaRPr lang="en-US" altLang="en-US" b="1" dirty="0">
              <a:solidFill>
                <a:schemeClr val="accent2"/>
              </a:solidFill>
            </a:endParaRPr>
          </a:p>
        </p:txBody>
      </p:sp>
      <p:cxnSp>
        <p:nvCxnSpPr>
          <p:cNvPr id="3" name="Straight Arrow Connector 2">
            <a:extLst>
              <a:ext uri="{FF2B5EF4-FFF2-40B4-BE49-F238E27FC236}">
                <a16:creationId xmlns:a16="http://schemas.microsoft.com/office/drawing/2014/main" id="{71AEC2AC-481A-AE4F-818E-4A836ADB35A0}"/>
              </a:ext>
            </a:extLst>
          </p:cNvPr>
          <p:cNvCxnSpPr>
            <a:cxnSpLocks/>
          </p:cNvCxnSpPr>
          <p:nvPr/>
        </p:nvCxnSpPr>
        <p:spPr bwMode="auto">
          <a:xfrm>
            <a:off x="2590800" y="2590800"/>
            <a:ext cx="2667000" cy="99060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8" name="Straight Arrow Connector 7">
            <a:extLst>
              <a:ext uri="{FF2B5EF4-FFF2-40B4-BE49-F238E27FC236}">
                <a16:creationId xmlns:a16="http://schemas.microsoft.com/office/drawing/2014/main" id="{B6567B4B-4C59-C54C-B9DB-D33D7A156E6E}"/>
              </a:ext>
            </a:extLst>
          </p:cNvPr>
          <p:cNvCxnSpPr>
            <a:cxnSpLocks/>
          </p:cNvCxnSpPr>
          <p:nvPr/>
        </p:nvCxnSpPr>
        <p:spPr bwMode="auto">
          <a:xfrm flipV="1">
            <a:off x="2362200" y="3810000"/>
            <a:ext cx="3048000" cy="38100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F76F8839-C4B2-A840-B918-29FB4BD52A2F}"/>
              </a:ext>
            </a:extLst>
          </p:cNvPr>
          <p:cNvCxnSpPr>
            <a:cxnSpLocks/>
          </p:cNvCxnSpPr>
          <p:nvPr/>
        </p:nvCxnSpPr>
        <p:spPr bwMode="auto">
          <a:xfrm flipV="1">
            <a:off x="2362200" y="4000500"/>
            <a:ext cx="4419600" cy="1306800"/>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73C1D-8C9B-CD46-9359-9F6F6BC0363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C4F5DED-A661-0846-8D3B-FAAD5D42EC67}"/>
              </a:ext>
            </a:extLst>
          </p:cNvPr>
          <p:cNvPicPr>
            <a:picLocks noChangeAspect="1"/>
          </p:cNvPicPr>
          <p:nvPr/>
        </p:nvPicPr>
        <p:blipFill>
          <a:blip r:embed="rId2"/>
          <a:stretch>
            <a:fillRect/>
          </a:stretch>
        </p:blipFill>
        <p:spPr>
          <a:xfrm>
            <a:off x="2438400" y="762000"/>
            <a:ext cx="4691797" cy="5613400"/>
          </a:xfrm>
          <a:prstGeom prst="rect">
            <a:avLst/>
          </a:prstGeom>
        </p:spPr>
      </p:pic>
    </p:spTree>
    <p:extLst>
      <p:ext uri="{BB962C8B-B14F-4D97-AF65-F5344CB8AC3E}">
        <p14:creationId xmlns:p14="http://schemas.microsoft.com/office/powerpoint/2010/main" val="4164858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1C770-8F8F-3646-98D0-78DD819C12C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CF95CE45-913F-1449-9528-F826F88F9B4B}"/>
              </a:ext>
            </a:extLst>
          </p:cNvPr>
          <p:cNvPicPr>
            <a:picLocks noChangeAspect="1"/>
          </p:cNvPicPr>
          <p:nvPr/>
        </p:nvPicPr>
        <p:blipFill>
          <a:blip r:embed="rId2"/>
          <a:stretch>
            <a:fillRect/>
          </a:stretch>
        </p:blipFill>
        <p:spPr>
          <a:xfrm>
            <a:off x="304800" y="304800"/>
            <a:ext cx="8229600" cy="6172200"/>
          </a:xfrm>
          <a:prstGeom prst="rect">
            <a:avLst/>
          </a:prstGeom>
        </p:spPr>
      </p:pic>
    </p:spTree>
    <p:extLst>
      <p:ext uri="{BB962C8B-B14F-4D97-AF65-F5344CB8AC3E}">
        <p14:creationId xmlns:p14="http://schemas.microsoft.com/office/powerpoint/2010/main" val="765006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026" descr="katina-radarLG.jpg                                             001D0D8C&#10;Cliff Disk                     BB5EA40C:">
            <a:extLst>
              <a:ext uri="{FF2B5EF4-FFF2-40B4-BE49-F238E27FC236}">
                <a16:creationId xmlns:a16="http://schemas.microsoft.com/office/drawing/2014/main" id="{DB445B69-33AA-AB4E-8B5C-B7EC49237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1204913"/>
            <a:ext cx="6886575" cy="444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 descr="op_claud_ani.gif">
            <a:extLst>
              <a:ext uri="{FF2B5EF4-FFF2-40B4-BE49-F238E27FC236}">
                <a16:creationId xmlns:a16="http://schemas.microsoft.com/office/drawing/2014/main" id="{A4C9FA6E-D5E1-EE43-BEC2-226DFDE41B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54150" y="946150"/>
            <a:ext cx="6235700"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4" descr="1118">
            <a:extLst>
              <a:ext uri="{FF2B5EF4-FFF2-40B4-BE49-F238E27FC236}">
                <a16:creationId xmlns:a16="http://schemas.microsoft.com/office/drawing/2014/main" id="{99524C3C-FA73-0D4C-A7E2-417EEA9AF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338" y="101600"/>
            <a:ext cx="7551737" cy="665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hidden="1">
            <a:extLst>
              <a:ext uri="{FF2B5EF4-FFF2-40B4-BE49-F238E27FC236}">
                <a16:creationId xmlns:a16="http://schemas.microsoft.com/office/drawing/2014/main" id="{F9377FAA-412F-9449-9BA3-C356D7D75C01}"/>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43011" name="Rectangle 3">
            <a:extLst>
              <a:ext uri="{FF2B5EF4-FFF2-40B4-BE49-F238E27FC236}">
                <a16:creationId xmlns:a16="http://schemas.microsoft.com/office/drawing/2014/main" id="{F652F5A5-2E72-9C4D-AB29-A4B03E53F97E}"/>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11-18, p. 316</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B6595C16-02F8-A644-87C9-1F9BF6F055D0}"/>
              </a:ext>
            </a:extLst>
          </p:cNvPr>
          <p:cNvSpPr>
            <a:spLocks noGrp="1"/>
          </p:cNvSpPr>
          <p:nvPr>
            <p:ph type="title"/>
          </p:nvPr>
        </p:nvSpPr>
        <p:spPr>
          <a:xfrm>
            <a:off x="685800" y="609600"/>
            <a:ext cx="8001000" cy="685800"/>
          </a:xfrm>
        </p:spPr>
        <p:txBody>
          <a:bodyPr/>
          <a:lstStyle/>
          <a:p>
            <a:r>
              <a:rPr lang="en-US" altLang="en-US" dirty="0">
                <a:solidFill>
                  <a:schemeClr val="accent2"/>
                </a:solidFill>
                <a:ea typeface="ＭＳ Ｐゴシック" panose="020B0600070205080204" pitchFamily="34" charset="-128"/>
              </a:rPr>
              <a:t>Hurricane Facts</a:t>
            </a:r>
          </a:p>
        </p:txBody>
      </p:sp>
      <p:sp>
        <p:nvSpPr>
          <p:cNvPr id="17410" name="Content Placeholder 2">
            <a:extLst>
              <a:ext uri="{FF2B5EF4-FFF2-40B4-BE49-F238E27FC236}">
                <a16:creationId xmlns:a16="http://schemas.microsoft.com/office/drawing/2014/main" id="{D4FBD0EF-DDA0-6044-A366-E1DDE40043D6}"/>
              </a:ext>
            </a:extLst>
          </p:cNvPr>
          <p:cNvSpPr>
            <a:spLocks noGrp="1"/>
          </p:cNvSpPr>
          <p:nvPr>
            <p:ph idx="1"/>
          </p:nvPr>
        </p:nvSpPr>
        <p:spPr>
          <a:xfrm>
            <a:off x="457200" y="1447800"/>
            <a:ext cx="6400800" cy="4114800"/>
          </a:xfrm>
        </p:spPr>
        <p:txBody>
          <a:bodyPr/>
          <a:lstStyle/>
          <a:p>
            <a:r>
              <a:rPr lang="en-US" altLang="en-US" dirty="0">
                <a:ea typeface="ＭＳ Ｐゴシック" panose="020B0600070205080204" pitchFamily="34" charset="-128"/>
              </a:rPr>
              <a:t>Strongest U.S. hurricane on record (Camille) had winds exceeding 200 mph.</a:t>
            </a:r>
          </a:p>
          <a:p>
            <a:r>
              <a:rPr lang="en-US" altLang="en-US" dirty="0">
                <a:ea typeface="ＭＳ Ｐゴシック" panose="020B0600070205080204" pitchFamily="34" charset="-128"/>
              </a:rPr>
              <a:t>Typically 500-1000 km in diameter (smaller than midlatitude cyclones).</a:t>
            </a:r>
          </a:p>
          <a:p>
            <a:r>
              <a:rPr lang="en-US" altLang="en-US" dirty="0">
                <a:ea typeface="ＭＳ Ｐゴシック" panose="020B0600070205080204" pitchFamily="34" charset="-128"/>
              </a:rPr>
              <a:t>Can be associated with heavy rain (10-20 inches or more!), tornadoes, and </a:t>
            </a:r>
            <a:r>
              <a:rPr lang="en-US" altLang="en-US" b="1" dirty="0">
                <a:ea typeface="ＭＳ Ｐゴシック" panose="020B0600070205080204" pitchFamily="34" charset="-128"/>
              </a:rPr>
              <a:t>storm surges </a:t>
            </a:r>
            <a:r>
              <a:rPr lang="en-US" altLang="en-US" dirty="0">
                <a:ea typeface="ＭＳ Ｐゴシック" panose="020B0600070205080204" pitchFamily="34" charset="-128"/>
              </a:rPr>
              <a:t>on the coast.</a:t>
            </a:r>
          </a:p>
          <a:p>
            <a:r>
              <a:rPr lang="en-US" altLang="en-US" dirty="0">
                <a:ea typeface="ＭＳ Ｐゴシック" panose="020B0600070205080204" pitchFamily="34" charset="-128"/>
              </a:rPr>
              <a:t>Also called </a:t>
            </a:r>
            <a:r>
              <a:rPr lang="en-US" altLang="en-US" b="1" dirty="0">
                <a:ea typeface="ＭＳ Ｐゴシック" panose="020B0600070205080204" pitchFamily="34" charset="-128"/>
              </a:rPr>
              <a:t>typhoons (western Pacific)</a:t>
            </a:r>
          </a:p>
        </p:txBody>
      </p:sp>
      <p:pic>
        <p:nvPicPr>
          <p:cNvPr id="4" name="Picture 1026" descr="katrina-nasa-350.jpg                                           001D0D8C&#10;Cliff Disk                     BB5EA40C:">
            <a:extLst>
              <a:ext uri="{FF2B5EF4-FFF2-40B4-BE49-F238E27FC236}">
                <a16:creationId xmlns:a16="http://schemas.microsoft.com/office/drawing/2014/main" id="{32AC0AB8-D80F-CC4E-9862-B91906BBBA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3688" y="2362200"/>
            <a:ext cx="194750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FIG11_004">
            <a:extLst>
              <a:ext uri="{FF2B5EF4-FFF2-40B4-BE49-F238E27FC236}">
                <a16:creationId xmlns:a16="http://schemas.microsoft.com/office/drawing/2014/main" id="{69E121FD-538D-EB47-AD50-A160AF685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descr="1108">
            <a:extLst>
              <a:ext uri="{FF2B5EF4-FFF2-40B4-BE49-F238E27FC236}">
                <a16:creationId xmlns:a16="http://schemas.microsoft.com/office/drawing/2014/main" id="{49448481-9C00-B341-81B5-955148E91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536575"/>
            <a:ext cx="8940800"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2" hidden="1">
            <a:extLst>
              <a:ext uri="{FF2B5EF4-FFF2-40B4-BE49-F238E27FC236}">
                <a16:creationId xmlns:a16="http://schemas.microsoft.com/office/drawing/2014/main" id="{7D2A5EE6-4445-434B-B3F3-E9B288942AF4}"/>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46083" name="Rectangle 3">
            <a:extLst>
              <a:ext uri="{FF2B5EF4-FFF2-40B4-BE49-F238E27FC236}">
                <a16:creationId xmlns:a16="http://schemas.microsoft.com/office/drawing/2014/main" id="{E2009C63-0320-B340-8D7B-1BC76F711D46}"/>
              </a:ext>
            </a:extLst>
          </p:cNvPr>
          <p:cNvSpPr>
            <a:spLocks noChangeArrowheads="1"/>
          </p:cNvSpPr>
          <p:nvPr/>
        </p:nvSpPr>
        <p:spPr bwMode="auto">
          <a:xfrm>
            <a:off x="7662863" y="6562725"/>
            <a:ext cx="1481137"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11-8, p. 305</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descr="Katrinaeye.tiff                                                00029E37&#10;Cliff Disk                     BB5EA40C:">
            <a:extLst>
              <a:ext uri="{FF2B5EF4-FFF2-40B4-BE49-F238E27FC236}">
                <a16:creationId xmlns:a16="http://schemas.microsoft.com/office/drawing/2014/main" id="{89CF021D-37F1-0744-8946-8BEA196E0C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3" y="133350"/>
            <a:ext cx="8828087" cy="65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TextBox 2">
            <a:extLst>
              <a:ext uri="{FF2B5EF4-FFF2-40B4-BE49-F238E27FC236}">
                <a16:creationId xmlns:a16="http://schemas.microsoft.com/office/drawing/2014/main" id="{349C16E2-E6B5-454C-84A1-401FA7CCE2AC}"/>
              </a:ext>
            </a:extLst>
          </p:cNvPr>
          <p:cNvSpPr txBox="1">
            <a:spLocks noChangeArrowheads="1"/>
          </p:cNvSpPr>
          <p:nvPr/>
        </p:nvSpPr>
        <p:spPr bwMode="auto">
          <a:xfrm>
            <a:off x="1170916" y="457200"/>
            <a:ext cx="34002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dirty="0">
                <a:solidFill>
                  <a:schemeClr val="bg1"/>
                </a:solidFill>
              </a:rPr>
              <a:t>Eye slopes outward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FIG11_00A">
            <a:extLst>
              <a:ext uri="{FF2B5EF4-FFF2-40B4-BE49-F238E27FC236}">
                <a16:creationId xmlns:a16="http://schemas.microsoft.com/office/drawing/2014/main" id="{CEA2290C-B7E9-F24F-B2CA-DB2C185D58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031" t="2040" r="34019" b="2040"/>
          <a:stretch>
            <a:fillRect/>
          </a:stretch>
        </p:blipFill>
        <p:spPr bwMode="auto">
          <a:xfrm>
            <a:off x="1450975" y="307975"/>
            <a:ext cx="2894013" cy="6318250"/>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9154" name="Text Box 3">
            <a:extLst>
              <a:ext uri="{FF2B5EF4-FFF2-40B4-BE49-F238E27FC236}">
                <a16:creationId xmlns:a16="http://schemas.microsoft.com/office/drawing/2014/main" id="{5EF0828B-1576-8740-8105-C6FAAE83596C}"/>
              </a:ext>
            </a:extLst>
          </p:cNvPr>
          <p:cNvSpPr txBox="1">
            <a:spLocks noChangeArrowheads="1"/>
          </p:cNvSpPr>
          <p:nvPr/>
        </p:nvSpPr>
        <p:spPr bwMode="auto">
          <a:xfrm>
            <a:off x="4724400" y="439916"/>
            <a:ext cx="3810000"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3600" dirty="0">
                <a:latin typeface="Arial" panose="020B0604020202020204" pitchFamily="34" charset="0"/>
              </a:rPr>
              <a:t>In much the same way an ice skater spins more quickly as her arms are tucked close to her body, air in a hurricane also moves faster near the eyewall than near the outer edge.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a:extLst>
              <a:ext uri="{FF2B5EF4-FFF2-40B4-BE49-F238E27FC236}">
                <a16:creationId xmlns:a16="http://schemas.microsoft.com/office/drawing/2014/main" id="{E2EA7980-25EE-0249-A869-8D07A98D132E}"/>
              </a:ext>
            </a:extLst>
          </p:cNvPr>
          <p:cNvSpPr>
            <a:spLocks noChangeArrowheads="1"/>
          </p:cNvSpPr>
          <p:nvPr/>
        </p:nvSpPr>
        <p:spPr bwMode="auto">
          <a:xfrm>
            <a:off x="990600" y="-93821"/>
            <a:ext cx="7504113"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ct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000" dirty="0">
              <a:solidFill>
                <a:schemeClr val="bg1"/>
              </a:solidFill>
              <a:latin typeface="Arial" panose="020B0604020202020204" pitchFamily="34" charset="0"/>
            </a:endParaRPr>
          </a:p>
          <a:p>
            <a:pPr>
              <a:spcBef>
                <a:spcPct val="0"/>
              </a:spcBef>
              <a:buFontTx/>
              <a:buNone/>
            </a:pPr>
            <a:r>
              <a:rPr lang="en-US" altLang="en-US" dirty="0">
                <a:solidFill>
                  <a:schemeClr val="accent2"/>
                </a:solidFill>
                <a:latin typeface="Arial" panose="020B0604020202020204" pitchFamily="34" charset="0"/>
              </a:rPr>
              <a:t>Destruction is most intense on right front side of cyclone (wind + storm speed are in same direction)   X marks the spot!</a:t>
            </a:r>
          </a:p>
        </p:txBody>
      </p:sp>
      <p:pic>
        <p:nvPicPr>
          <p:cNvPr id="50178" name="Picture 4" descr="FIG12_010">
            <a:extLst>
              <a:ext uri="{FF2B5EF4-FFF2-40B4-BE49-F238E27FC236}">
                <a16:creationId xmlns:a16="http://schemas.microsoft.com/office/drawing/2014/main" id="{31B22ECE-4BEE-594C-83BD-F17B7E38B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540" t="1440" r="9540" b="5040"/>
          <a:stretch>
            <a:fillRect/>
          </a:stretch>
        </p:blipFill>
        <p:spPr bwMode="auto">
          <a:xfrm>
            <a:off x="2057400" y="1803463"/>
            <a:ext cx="5486400" cy="4587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B96A9FE-9618-C948-A58B-9460E5848B8D}"/>
              </a:ext>
            </a:extLst>
          </p:cNvPr>
          <p:cNvSpPr txBox="1"/>
          <p:nvPr/>
        </p:nvSpPr>
        <p:spPr>
          <a:xfrm>
            <a:off x="5181600" y="3451034"/>
            <a:ext cx="518091" cy="646331"/>
          </a:xfrm>
          <a:prstGeom prst="rect">
            <a:avLst/>
          </a:prstGeom>
          <a:noFill/>
        </p:spPr>
        <p:txBody>
          <a:bodyPr wrap="none" rtlCol="0">
            <a:spAutoFit/>
          </a:bodyPr>
          <a:lstStyle/>
          <a:p>
            <a:r>
              <a:rPr lang="en-US" sz="3600" b="1" dirty="0"/>
              <a:t>X</a:t>
            </a:r>
          </a:p>
        </p:txBody>
      </p:sp>
      <p:sp>
        <p:nvSpPr>
          <p:cNvPr id="3" name="Right Arrow 2">
            <a:extLst>
              <a:ext uri="{FF2B5EF4-FFF2-40B4-BE49-F238E27FC236}">
                <a16:creationId xmlns:a16="http://schemas.microsoft.com/office/drawing/2014/main" id="{EFD0986D-B35C-6240-A622-623309DC0F2D}"/>
              </a:ext>
            </a:extLst>
          </p:cNvPr>
          <p:cNvSpPr/>
          <p:nvPr/>
        </p:nvSpPr>
        <p:spPr bwMode="auto">
          <a:xfrm>
            <a:off x="4465355" y="4953409"/>
            <a:ext cx="716245" cy="189683"/>
          </a:xfrm>
          <a:prstGeom prst="rightArrow">
            <a:avLst/>
          </a:prstGeom>
          <a:solidFill>
            <a:srgbClr val="E3044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6" name="Right Arrow 5">
            <a:extLst>
              <a:ext uri="{FF2B5EF4-FFF2-40B4-BE49-F238E27FC236}">
                <a16:creationId xmlns:a16="http://schemas.microsoft.com/office/drawing/2014/main" id="{1F1DE043-6FAF-7D4E-8451-46A4D3DE25EE}"/>
              </a:ext>
            </a:extLst>
          </p:cNvPr>
          <p:cNvSpPr/>
          <p:nvPr/>
        </p:nvSpPr>
        <p:spPr bwMode="auto">
          <a:xfrm rot="10800000">
            <a:off x="4384533" y="3188753"/>
            <a:ext cx="716245" cy="189683"/>
          </a:xfrm>
          <a:prstGeom prst="rightArrow">
            <a:avLst/>
          </a:prstGeom>
          <a:solidFill>
            <a:srgbClr val="E3044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9D2AF03E-D91A-2045-91C2-1E791ED02874}"/>
              </a:ext>
            </a:extLst>
          </p:cNvPr>
          <p:cNvSpPr>
            <a:spLocks noGrp="1" noChangeArrowheads="1"/>
          </p:cNvSpPr>
          <p:nvPr>
            <p:ph type="title" idx="4294967295"/>
          </p:nvPr>
        </p:nvSpPr>
        <p:spPr>
          <a:xfrm>
            <a:off x="685800" y="197779"/>
            <a:ext cx="7772400" cy="762000"/>
          </a:xfrm>
        </p:spPr>
        <p:txBody>
          <a:bodyPr/>
          <a:lstStyle/>
          <a:p>
            <a:pPr eaLnBrk="1" hangingPunct="1"/>
            <a:r>
              <a:rPr lang="en-US" altLang="en-US" sz="3600" b="1" dirty="0">
                <a:solidFill>
                  <a:schemeClr val="accent2"/>
                </a:solidFill>
                <a:ea typeface="ＭＳ Ｐゴシック" panose="020B0600070205080204" pitchFamily="34" charset="-128"/>
              </a:rPr>
              <a:t>Eye wall replacement cycle</a:t>
            </a:r>
          </a:p>
        </p:txBody>
      </p:sp>
      <p:sp>
        <p:nvSpPr>
          <p:cNvPr id="52226" name="Rectangle 5">
            <a:extLst>
              <a:ext uri="{FF2B5EF4-FFF2-40B4-BE49-F238E27FC236}">
                <a16:creationId xmlns:a16="http://schemas.microsoft.com/office/drawing/2014/main" id="{73FBE50C-50B6-DA46-B81A-4440D4E00434}"/>
              </a:ext>
            </a:extLst>
          </p:cNvPr>
          <p:cNvSpPr>
            <a:spLocks noChangeArrowheads="1"/>
          </p:cNvSpPr>
          <p:nvPr/>
        </p:nvSpPr>
        <p:spPr bwMode="auto">
          <a:xfrm>
            <a:off x="-21131" y="1219200"/>
            <a:ext cx="5670884"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39775" indent="-346075">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pPr>
            <a:r>
              <a:rPr lang="en-US" altLang="en-US" dirty="0">
                <a:solidFill>
                  <a:schemeClr val="tx2"/>
                </a:solidFill>
                <a:latin typeface="Arial" panose="020B0604020202020204" pitchFamily="34" charset="0"/>
              </a:rPr>
              <a:t>A shrinking eyewall is generally associated with storm intensification.</a:t>
            </a:r>
          </a:p>
          <a:p>
            <a:pPr>
              <a:spcBef>
                <a:spcPct val="0"/>
              </a:spcBef>
            </a:pPr>
            <a:r>
              <a:rPr lang="en-US" altLang="en-US" dirty="0">
                <a:solidFill>
                  <a:schemeClr val="tx2"/>
                </a:solidFill>
                <a:latin typeface="Arial" panose="020B0604020202020204" pitchFamily="34" charset="0"/>
              </a:rPr>
              <a:t>Some intense hurricanes develop </a:t>
            </a:r>
            <a:r>
              <a:rPr lang="en-US" altLang="en-US" b="1" dirty="0">
                <a:solidFill>
                  <a:schemeClr val="tx2"/>
                </a:solidFill>
                <a:latin typeface="Arial" panose="020B0604020202020204" pitchFamily="34" charset="0"/>
              </a:rPr>
              <a:t>double eye walls.</a:t>
            </a:r>
            <a:endParaRPr lang="en-US" altLang="en-US" dirty="0">
              <a:solidFill>
                <a:schemeClr val="tx2"/>
              </a:solidFill>
              <a:latin typeface="Arial" panose="020B0604020202020204" pitchFamily="34" charset="0"/>
            </a:endParaRPr>
          </a:p>
          <a:p>
            <a:pPr>
              <a:spcBef>
                <a:spcPct val="0"/>
              </a:spcBef>
            </a:pPr>
            <a:r>
              <a:rPr lang="en-US" altLang="en-US" b="1" dirty="0">
                <a:solidFill>
                  <a:schemeClr val="tx2"/>
                </a:solidFill>
                <a:latin typeface="Arial" panose="020B0604020202020204" pitchFamily="34" charset="0"/>
              </a:rPr>
              <a:t>Eye wall replacement</a:t>
            </a:r>
            <a:r>
              <a:rPr lang="en-US" altLang="en-US" dirty="0">
                <a:solidFill>
                  <a:schemeClr val="tx2"/>
                </a:solidFill>
                <a:latin typeface="Arial" panose="020B0604020202020204" pitchFamily="34" charset="0"/>
              </a:rPr>
              <a:t> leads to weakening of the hurricane winds, followed by strengthening.</a:t>
            </a:r>
          </a:p>
        </p:txBody>
      </p:sp>
      <p:pic>
        <p:nvPicPr>
          <p:cNvPr id="3" name="Picture 2" descr="A picture containing text&#10;&#10;Description automatically generated">
            <a:extLst>
              <a:ext uri="{FF2B5EF4-FFF2-40B4-BE49-F238E27FC236}">
                <a16:creationId xmlns:a16="http://schemas.microsoft.com/office/drawing/2014/main" id="{871E6A1B-83AB-704B-B05C-C8074010D20B}"/>
              </a:ext>
            </a:extLst>
          </p:cNvPr>
          <p:cNvPicPr>
            <a:picLocks noChangeAspect="1"/>
          </p:cNvPicPr>
          <p:nvPr/>
        </p:nvPicPr>
        <p:blipFill rotWithShape="1">
          <a:blip r:embed="rId2"/>
          <a:srcRect l="15833" t="2365" r="5000" b="7711"/>
          <a:stretch/>
        </p:blipFill>
        <p:spPr>
          <a:xfrm>
            <a:off x="5486400" y="1981200"/>
            <a:ext cx="3404269" cy="25908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7CC36076-2EEF-4F4A-8991-DC4E605FCF3D}"/>
              </a:ext>
            </a:extLst>
          </p:cNvPr>
          <p:cNvSpPr>
            <a:spLocks noGrp="1" noChangeArrowheads="1"/>
          </p:cNvSpPr>
          <p:nvPr>
            <p:ph type="title"/>
          </p:nvPr>
        </p:nvSpPr>
        <p:spPr/>
        <p:txBody>
          <a:bodyPr/>
          <a:lstStyle/>
          <a:p>
            <a:endParaRPr lang="en-US" altLang="en-US">
              <a:ea typeface="ＭＳ Ｐゴシック" panose="020B0600070205080204" pitchFamily="34" charset="-128"/>
            </a:endParaRPr>
          </a:p>
        </p:txBody>
      </p:sp>
      <p:sp>
        <p:nvSpPr>
          <p:cNvPr id="53250" name="Rectangle 3">
            <a:extLst>
              <a:ext uri="{FF2B5EF4-FFF2-40B4-BE49-F238E27FC236}">
                <a16:creationId xmlns:a16="http://schemas.microsoft.com/office/drawing/2014/main" id="{D786D5E4-AF3B-CF41-815D-DE09FA52EA50}"/>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53251" name="Picture 4" descr="typhoon_sudal">
            <a:extLst>
              <a:ext uri="{FF2B5EF4-FFF2-40B4-BE49-F238E27FC236}">
                <a16:creationId xmlns:a16="http://schemas.microsoft.com/office/drawing/2014/main" id="{F04CF899-FEF1-D54A-AC5B-C2A3F2A762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62000"/>
            <a:ext cx="7620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1EFCF4CB-0253-6B42-BF99-061A9697007C}"/>
              </a:ext>
            </a:extLst>
          </p:cNvPr>
          <p:cNvSpPr>
            <a:spLocks noGrp="1"/>
          </p:cNvSpPr>
          <p:nvPr>
            <p:ph type="ctrTitle"/>
          </p:nvPr>
        </p:nvSpPr>
        <p:spPr>
          <a:xfrm>
            <a:off x="533400" y="838200"/>
            <a:ext cx="7772400" cy="1470025"/>
          </a:xfrm>
        </p:spPr>
        <p:txBody>
          <a:bodyPr/>
          <a:lstStyle/>
          <a:p>
            <a:r>
              <a:rPr lang="en-US" altLang="en-US" dirty="0">
                <a:ea typeface="ＭＳ Ｐゴシック" panose="020B0600070205080204" pitchFamily="34" charset="-128"/>
              </a:rPr>
              <a:t>The Greatest Damage and Loss of Life from Hurricanes is Near the Coast with </a:t>
            </a:r>
            <a:r>
              <a:rPr lang="en-US" altLang="en-US" dirty="0">
                <a:solidFill>
                  <a:srgbClr val="FF0000"/>
                </a:solidFill>
                <a:ea typeface="ＭＳ Ｐゴシック" panose="020B0600070205080204" pitchFamily="34" charset="-128"/>
              </a:rPr>
              <a:t>Storm Surges</a:t>
            </a:r>
          </a:p>
        </p:txBody>
      </p:sp>
      <p:pic>
        <p:nvPicPr>
          <p:cNvPr id="3" name="Picture 2">
            <a:extLst>
              <a:ext uri="{FF2B5EF4-FFF2-40B4-BE49-F238E27FC236}">
                <a16:creationId xmlns:a16="http://schemas.microsoft.com/office/drawing/2014/main" id="{73E16B7B-1837-A14C-ABD9-7C12FB35E6EC}"/>
              </a:ext>
            </a:extLst>
          </p:cNvPr>
          <p:cNvPicPr>
            <a:picLocks noChangeAspect="1"/>
          </p:cNvPicPr>
          <p:nvPr/>
        </p:nvPicPr>
        <p:blipFill>
          <a:blip r:embed="rId2"/>
          <a:stretch>
            <a:fillRect/>
          </a:stretch>
        </p:blipFill>
        <p:spPr>
          <a:xfrm>
            <a:off x="1336675" y="3048000"/>
            <a:ext cx="6470650" cy="335348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storm_surge_lutgens.jpg                                        00000010&#13;Macintosh2 HD                  ABA78158:">
            <a:extLst>
              <a:ext uri="{FF2B5EF4-FFF2-40B4-BE49-F238E27FC236}">
                <a16:creationId xmlns:a16="http://schemas.microsoft.com/office/drawing/2014/main" id="{BACF931A-6D03-774D-9849-2C2668CFFC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56288"/>
            <a:ext cx="6629400" cy="56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1115">
            <a:extLst>
              <a:ext uri="{FF2B5EF4-FFF2-40B4-BE49-F238E27FC236}">
                <a16:creationId xmlns:a16="http://schemas.microsoft.com/office/drawing/2014/main" id="{193F179A-25E9-5948-9F5D-BBCAF45F2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2087563"/>
            <a:ext cx="8940800"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6" name="Rectangle 2" hidden="1">
            <a:extLst>
              <a:ext uri="{FF2B5EF4-FFF2-40B4-BE49-F238E27FC236}">
                <a16:creationId xmlns:a16="http://schemas.microsoft.com/office/drawing/2014/main" id="{24F52690-E0C3-D740-BCAE-6D9BEBADA295}"/>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57347" name="Rectangle 3">
            <a:extLst>
              <a:ext uri="{FF2B5EF4-FFF2-40B4-BE49-F238E27FC236}">
                <a16:creationId xmlns:a16="http://schemas.microsoft.com/office/drawing/2014/main" id="{FD7F0CB4-0853-FF43-8AFA-C8634EE78BCE}"/>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11-15, p. 312</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FC7D5BEA-CD65-4944-9D30-6B265CA79EF3}"/>
              </a:ext>
            </a:extLst>
          </p:cNvPr>
          <p:cNvSpPr>
            <a:spLocks noGrp="1"/>
          </p:cNvSpPr>
          <p:nvPr>
            <p:ph type="title"/>
          </p:nvPr>
        </p:nvSpPr>
        <p:spPr/>
        <p:txBody>
          <a:bodyPr/>
          <a:lstStyle/>
          <a:p>
            <a:pPr eaLnBrk="1" hangingPunct="1"/>
            <a:endParaRPr lang="en-US" altLang="en-US">
              <a:ea typeface="ＭＳ Ｐゴシック" panose="020B0600070205080204" pitchFamily="34" charset="-128"/>
            </a:endParaRPr>
          </a:p>
        </p:txBody>
      </p:sp>
      <p:pic>
        <p:nvPicPr>
          <p:cNvPr id="18434" name="Content Placeholder 3" descr="billiondisaster.tiff">
            <a:extLst>
              <a:ext uri="{FF2B5EF4-FFF2-40B4-BE49-F238E27FC236}">
                <a16:creationId xmlns:a16="http://schemas.microsoft.com/office/drawing/2014/main" id="{00F45C76-3EF6-C749-BA81-538FC63E5E9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457200"/>
            <a:ext cx="8001000" cy="6000750"/>
          </a:xfrm>
        </p:spPr>
      </p:pic>
      <p:sp>
        <p:nvSpPr>
          <p:cNvPr id="2" name="Left Arrow 1">
            <a:extLst>
              <a:ext uri="{FF2B5EF4-FFF2-40B4-BE49-F238E27FC236}">
                <a16:creationId xmlns:a16="http://schemas.microsoft.com/office/drawing/2014/main" id="{2D2BE4A9-B069-D146-A2DE-FC558CE974F4}"/>
              </a:ext>
            </a:extLst>
          </p:cNvPr>
          <p:cNvSpPr/>
          <p:nvPr/>
        </p:nvSpPr>
        <p:spPr bwMode="auto">
          <a:xfrm>
            <a:off x="7495786" y="4267200"/>
            <a:ext cx="1924828" cy="990600"/>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3" name="TextBox 2">
            <a:extLst>
              <a:ext uri="{FF2B5EF4-FFF2-40B4-BE49-F238E27FC236}">
                <a16:creationId xmlns:a16="http://schemas.microsoft.com/office/drawing/2014/main" id="{B1A20404-015B-7440-B4ED-0E2805244AB0}"/>
              </a:ext>
            </a:extLst>
          </p:cNvPr>
          <p:cNvSpPr txBox="1"/>
          <p:nvPr/>
        </p:nvSpPr>
        <p:spPr>
          <a:xfrm>
            <a:off x="8103089" y="3962400"/>
            <a:ext cx="1015021" cy="461665"/>
          </a:xfrm>
          <a:prstGeom prst="rect">
            <a:avLst/>
          </a:prstGeom>
          <a:noFill/>
        </p:spPr>
        <p:txBody>
          <a:bodyPr wrap="none" rtlCol="0">
            <a:spAutoFit/>
          </a:bodyPr>
          <a:lstStyle/>
          <a:p>
            <a:r>
              <a:rPr lang="en-US" dirty="0"/>
              <a:t>SE US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descr="1121">
            <a:extLst>
              <a:ext uri="{FF2B5EF4-FFF2-40B4-BE49-F238E27FC236}">
                <a16:creationId xmlns:a16="http://schemas.microsoft.com/office/drawing/2014/main" id="{DCC0CEE1-91B3-DF47-813F-8C24144149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300163"/>
            <a:ext cx="8940800" cy="425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2" hidden="1">
            <a:extLst>
              <a:ext uri="{FF2B5EF4-FFF2-40B4-BE49-F238E27FC236}">
                <a16:creationId xmlns:a16="http://schemas.microsoft.com/office/drawing/2014/main" id="{CDAF0569-630D-FF42-9B75-DE64B56023A9}"/>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59395" name="Rectangle 3">
            <a:extLst>
              <a:ext uri="{FF2B5EF4-FFF2-40B4-BE49-F238E27FC236}">
                <a16:creationId xmlns:a16="http://schemas.microsoft.com/office/drawing/2014/main" id="{6CA0920C-E3F3-2540-BC16-32F07985E03E}"/>
              </a:ext>
            </a:extLst>
          </p:cNvPr>
          <p:cNvSpPr>
            <a:spLocks noChangeArrowheads="1"/>
          </p:cNvSpPr>
          <p:nvPr/>
        </p:nvSpPr>
        <p:spPr bwMode="auto">
          <a:xfrm>
            <a:off x="4648200" y="5562600"/>
            <a:ext cx="15795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Before and after Hurricane Iva, Sept 2004, coastal Alabama</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FIG11_009A">
            <a:extLst>
              <a:ext uri="{FF2B5EF4-FFF2-40B4-BE49-F238E27FC236}">
                <a16:creationId xmlns:a16="http://schemas.microsoft.com/office/drawing/2014/main" id="{DA81E872-245E-D04C-9437-CA48CE2B7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81" t="17999" r="990" b="17999"/>
          <a:stretch>
            <a:fillRect/>
          </a:stretch>
        </p:blipFill>
        <p:spPr bwMode="auto">
          <a:xfrm>
            <a:off x="304800" y="533400"/>
            <a:ext cx="5791200" cy="2895600"/>
          </a:xfrm>
          <a:prstGeom prst="rect">
            <a:avLst/>
          </a:prstGeom>
          <a:noFill/>
          <a:ln w="3492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8851" name="Picture 3" descr="FIG11_009B">
            <a:extLst>
              <a:ext uri="{FF2B5EF4-FFF2-40B4-BE49-F238E27FC236}">
                <a16:creationId xmlns:a16="http://schemas.microsoft.com/office/drawing/2014/main" id="{2FEC1E82-F232-8547-BE36-0410451CD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81" t="19321" r="1981" b="19321"/>
          <a:stretch>
            <a:fillRect/>
          </a:stretch>
        </p:blipFill>
        <p:spPr bwMode="auto">
          <a:xfrm>
            <a:off x="304800" y="3657600"/>
            <a:ext cx="5791200" cy="2773363"/>
          </a:xfrm>
          <a:prstGeom prst="rect">
            <a:avLst/>
          </a:prstGeom>
          <a:noFill/>
          <a:ln w="349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8852" name="Text Box 4">
            <a:extLst>
              <a:ext uri="{FF2B5EF4-FFF2-40B4-BE49-F238E27FC236}">
                <a16:creationId xmlns:a16="http://schemas.microsoft.com/office/drawing/2014/main" id="{6ED18C2E-758C-CB48-99C7-3F9B06E7BDFD}"/>
              </a:ext>
            </a:extLst>
          </p:cNvPr>
          <p:cNvSpPr txBox="1">
            <a:spLocks noChangeArrowheads="1"/>
          </p:cNvSpPr>
          <p:nvPr/>
        </p:nvSpPr>
        <p:spPr bwMode="auto">
          <a:xfrm>
            <a:off x="6400800" y="1295400"/>
            <a:ext cx="1752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2400" dirty="0">
                <a:latin typeface="Arial" panose="020B0604020202020204" pitchFamily="34" charset="0"/>
              </a:rPr>
              <a:t>Before a hurricane storm surge</a:t>
            </a:r>
          </a:p>
        </p:txBody>
      </p:sp>
      <p:sp>
        <p:nvSpPr>
          <p:cNvPr id="78853" name="Text Box 5">
            <a:extLst>
              <a:ext uri="{FF2B5EF4-FFF2-40B4-BE49-F238E27FC236}">
                <a16:creationId xmlns:a16="http://schemas.microsoft.com/office/drawing/2014/main" id="{38893FC6-B4EB-D440-B962-3FD5CFF2AF69}"/>
              </a:ext>
            </a:extLst>
          </p:cNvPr>
          <p:cNvSpPr txBox="1">
            <a:spLocks noChangeArrowheads="1"/>
          </p:cNvSpPr>
          <p:nvPr/>
        </p:nvSpPr>
        <p:spPr bwMode="auto">
          <a:xfrm>
            <a:off x="6477000" y="4191000"/>
            <a:ext cx="1828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eaLnBrk="1" hangingPunct="1">
              <a:spcBef>
                <a:spcPct val="50000"/>
              </a:spcBef>
              <a:buFontTx/>
              <a:buNone/>
            </a:pPr>
            <a:r>
              <a:rPr lang="en-US" altLang="en-US" sz="2400">
                <a:latin typeface="Arial" panose="020B0604020202020204" pitchFamily="34" charset="0"/>
              </a:rPr>
              <a:t>After a hurricane.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additive="base">
                                        <p:cTn id="7" dur="500" fill="hold"/>
                                        <p:tgtEl>
                                          <p:spTgt spid="78850"/>
                                        </p:tgtEl>
                                        <p:attrNameLst>
                                          <p:attrName>ppt_x</p:attrName>
                                        </p:attrNameLst>
                                      </p:cBhvr>
                                      <p:tavLst>
                                        <p:tav tm="0">
                                          <p:val>
                                            <p:strVal val="0-#ppt_w/2"/>
                                          </p:val>
                                        </p:tav>
                                        <p:tav tm="100000">
                                          <p:val>
                                            <p:strVal val="#ppt_x"/>
                                          </p:val>
                                        </p:tav>
                                      </p:tavLst>
                                    </p:anim>
                                    <p:anim calcmode="lin" valueType="num">
                                      <p:cBhvr additive="base">
                                        <p:cTn id="8" dur="500" fill="hold"/>
                                        <p:tgtEl>
                                          <p:spTgt spid="788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8852"/>
                                        </p:tgtEl>
                                        <p:attrNameLst>
                                          <p:attrName>style.visibility</p:attrName>
                                        </p:attrNameLst>
                                      </p:cBhvr>
                                      <p:to>
                                        <p:strVal val="visible"/>
                                      </p:to>
                                    </p:set>
                                    <p:anim calcmode="lin" valueType="num">
                                      <p:cBhvr additive="base">
                                        <p:cTn id="13" dur="500" fill="hold"/>
                                        <p:tgtEl>
                                          <p:spTgt spid="78852"/>
                                        </p:tgtEl>
                                        <p:attrNameLst>
                                          <p:attrName>ppt_x</p:attrName>
                                        </p:attrNameLst>
                                      </p:cBhvr>
                                      <p:tavLst>
                                        <p:tav tm="0">
                                          <p:val>
                                            <p:strVal val="1+#ppt_w/2"/>
                                          </p:val>
                                        </p:tav>
                                        <p:tav tm="100000">
                                          <p:val>
                                            <p:strVal val="#ppt_x"/>
                                          </p:val>
                                        </p:tav>
                                      </p:tavLst>
                                    </p:anim>
                                    <p:anim calcmode="lin" valueType="num">
                                      <p:cBhvr additive="base">
                                        <p:cTn id="14" dur="500" fill="hold"/>
                                        <p:tgtEl>
                                          <p:spTgt spid="7885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78851"/>
                                        </p:tgtEl>
                                        <p:attrNameLst>
                                          <p:attrName>style.visibility</p:attrName>
                                        </p:attrNameLst>
                                      </p:cBhvr>
                                      <p:to>
                                        <p:strVal val="visible"/>
                                      </p:to>
                                    </p:set>
                                    <p:anim calcmode="lin" valueType="num">
                                      <p:cBhvr additive="base">
                                        <p:cTn id="19" dur="500" fill="hold"/>
                                        <p:tgtEl>
                                          <p:spTgt spid="78851"/>
                                        </p:tgtEl>
                                        <p:attrNameLst>
                                          <p:attrName>ppt_x</p:attrName>
                                        </p:attrNameLst>
                                      </p:cBhvr>
                                      <p:tavLst>
                                        <p:tav tm="0">
                                          <p:val>
                                            <p:strVal val="0-#ppt_w/2"/>
                                          </p:val>
                                        </p:tav>
                                        <p:tav tm="100000">
                                          <p:val>
                                            <p:strVal val="#ppt_x"/>
                                          </p:val>
                                        </p:tav>
                                      </p:tavLst>
                                    </p:anim>
                                    <p:anim calcmode="lin" valueType="num">
                                      <p:cBhvr additive="base">
                                        <p:cTn id="20" dur="500" fill="hold"/>
                                        <p:tgtEl>
                                          <p:spTgt spid="78851"/>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8853"/>
                                        </p:tgtEl>
                                        <p:attrNameLst>
                                          <p:attrName>style.visibility</p:attrName>
                                        </p:attrNameLst>
                                      </p:cBhvr>
                                      <p:to>
                                        <p:strVal val="visible"/>
                                      </p:to>
                                    </p:set>
                                    <p:anim calcmode="lin" valueType="num">
                                      <p:cBhvr additive="base">
                                        <p:cTn id="25" dur="500" fill="hold"/>
                                        <p:tgtEl>
                                          <p:spTgt spid="78853"/>
                                        </p:tgtEl>
                                        <p:attrNameLst>
                                          <p:attrName>ppt_x</p:attrName>
                                        </p:attrNameLst>
                                      </p:cBhvr>
                                      <p:tavLst>
                                        <p:tav tm="0">
                                          <p:val>
                                            <p:strVal val="1+#ppt_w/2"/>
                                          </p:val>
                                        </p:tav>
                                        <p:tav tm="100000">
                                          <p:val>
                                            <p:strVal val="#ppt_x"/>
                                          </p:val>
                                        </p:tav>
                                      </p:tavLst>
                                    </p:anim>
                                    <p:anim calcmode="lin" valueType="num">
                                      <p:cBhvr additive="base">
                                        <p:cTn id="26" dur="500" fill="hold"/>
                                        <p:tgtEl>
                                          <p:spTgt spid="788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utoUpdateAnimBg="0"/>
      <p:bldP spid="78853"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a:extLst>
              <a:ext uri="{FF2B5EF4-FFF2-40B4-BE49-F238E27FC236}">
                <a16:creationId xmlns:a16="http://schemas.microsoft.com/office/drawing/2014/main" id="{C662EAD9-232F-F541-9ED4-ACD85562D70A}"/>
              </a:ext>
            </a:extLst>
          </p:cNvPr>
          <p:cNvSpPr>
            <a:spLocks noGrp="1"/>
          </p:cNvSpPr>
          <p:nvPr>
            <p:ph type="title"/>
          </p:nvPr>
        </p:nvSpPr>
        <p:spPr>
          <a:xfrm>
            <a:off x="685800" y="304800"/>
            <a:ext cx="7772400" cy="1143000"/>
          </a:xfrm>
        </p:spPr>
        <p:txBody>
          <a:bodyPr/>
          <a:lstStyle/>
          <a:p>
            <a:r>
              <a:rPr lang="en-US" altLang="en-US" b="1" dirty="0">
                <a:solidFill>
                  <a:schemeClr val="accent2"/>
                </a:solidFill>
                <a:ea typeface="ＭＳ Ｐゴシック" panose="020B0600070205080204" pitchFamily="34" charset="-128"/>
              </a:rPr>
              <a:t>Storm Surge</a:t>
            </a:r>
          </a:p>
        </p:txBody>
      </p:sp>
      <p:sp>
        <p:nvSpPr>
          <p:cNvPr id="62466" name="Content Placeholder 2">
            <a:extLst>
              <a:ext uri="{FF2B5EF4-FFF2-40B4-BE49-F238E27FC236}">
                <a16:creationId xmlns:a16="http://schemas.microsoft.com/office/drawing/2014/main" id="{537EADD5-286A-A348-90FA-1333FC35A605}"/>
              </a:ext>
            </a:extLst>
          </p:cNvPr>
          <p:cNvSpPr>
            <a:spLocks noGrp="1"/>
          </p:cNvSpPr>
          <p:nvPr>
            <p:ph idx="1"/>
          </p:nvPr>
        </p:nvSpPr>
        <p:spPr>
          <a:xfrm>
            <a:off x="762000" y="1447800"/>
            <a:ext cx="7772400" cy="4114800"/>
          </a:xfrm>
        </p:spPr>
        <p:txBody>
          <a:bodyPr/>
          <a:lstStyle/>
          <a:p>
            <a:r>
              <a:rPr lang="en-US" altLang="en-US" dirty="0">
                <a:ea typeface="ＭＳ Ｐゴシック" panose="020B0600070205080204" pitchFamily="34" charset="-128"/>
              </a:rPr>
              <a:t>Produced by the storm pushing water up on the coast AND</a:t>
            </a:r>
          </a:p>
          <a:p>
            <a:r>
              <a:rPr lang="en-US" altLang="en-US" dirty="0">
                <a:ea typeface="ＭＳ Ｐゴシック" panose="020B0600070205080204" pitchFamily="34" charset="-128"/>
              </a:rPr>
              <a:t>By the low pressure of the hurricane.</a:t>
            </a:r>
          </a:p>
        </p:txBody>
      </p:sp>
      <p:pic>
        <p:nvPicPr>
          <p:cNvPr id="3" name="Picture 2" descr="Map&#10;&#10;Description automatically generated">
            <a:extLst>
              <a:ext uri="{FF2B5EF4-FFF2-40B4-BE49-F238E27FC236}">
                <a16:creationId xmlns:a16="http://schemas.microsoft.com/office/drawing/2014/main" id="{45949A96-C487-0742-BFBD-FA973C53D012}"/>
              </a:ext>
            </a:extLst>
          </p:cNvPr>
          <p:cNvPicPr>
            <a:picLocks noChangeAspect="1"/>
          </p:cNvPicPr>
          <p:nvPr/>
        </p:nvPicPr>
        <p:blipFill>
          <a:blip r:embed="rId2"/>
          <a:stretch>
            <a:fillRect/>
          </a:stretch>
        </p:blipFill>
        <p:spPr>
          <a:xfrm>
            <a:off x="2819400" y="3233810"/>
            <a:ext cx="4419600" cy="343368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0176-A242-C244-A38C-1992844506DB}"/>
              </a:ext>
            </a:extLst>
          </p:cNvPr>
          <p:cNvSpPr>
            <a:spLocks noGrp="1"/>
          </p:cNvSpPr>
          <p:nvPr>
            <p:ph type="title"/>
          </p:nvPr>
        </p:nvSpPr>
        <p:spPr/>
        <p:txBody>
          <a:bodyPr/>
          <a:lstStyle/>
          <a:p>
            <a:r>
              <a:rPr lang="en-US" b="1" dirty="0"/>
              <a:t>Sea Level Rises Under Low Pressure</a:t>
            </a:r>
          </a:p>
        </p:txBody>
      </p:sp>
      <p:pic>
        <p:nvPicPr>
          <p:cNvPr id="5" name="Content Placeholder 4" descr="Diagram&#10;&#10;Description automatically generated">
            <a:extLst>
              <a:ext uri="{FF2B5EF4-FFF2-40B4-BE49-F238E27FC236}">
                <a16:creationId xmlns:a16="http://schemas.microsoft.com/office/drawing/2014/main" id="{EA1439E7-5CCB-8842-8E0A-CEEF8AF4A7C2}"/>
              </a:ext>
            </a:extLst>
          </p:cNvPr>
          <p:cNvPicPr>
            <a:picLocks noGrp="1" noChangeAspect="1"/>
          </p:cNvPicPr>
          <p:nvPr>
            <p:ph idx="1"/>
          </p:nvPr>
        </p:nvPicPr>
        <p:blipFill>
          <a:blip r:embed="rId2"/>
          <a:stretch>
            <a:fillRect/>
          </a:stretch>
        </p:blipFill>
        <p:spPr>
          <a:xfrm>
            <a:off x="1066800" y="2133600"/>
            <a:ext cx="6146800" cy="3706159"/>
          </a:xfrm>
        </p:spPr>
      </p:pic>
    </p:spTree>
    <p:extLst>
      <p:ext uri="{BB962C8B-B14F-4D97-AF65-F5344CB8AC3E}">
        <p14:creationId xmlns:p14="http://schemas.microsoft.com/office/powerpoint/2010/main" val="41191185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BCF07AEE-010B-3541-8E47-5B80DA4EB7AB}"/>
              </a:ext>
            </a:extLst>
          </p:cNvPr>
          <p:cNvSpPr>
            <a:spLocks noGrp="1"/>
          </p:cNvSpPr>
          <p:nvPr>
            <p:ph type="title"/>
          </p:nvPr>
        </p:nvSpPr>
        <p:spPr/>
        <p:txBody>
          <a:bodyPr/>
          <a:lstStyle/>
          <a:p>
            <a:r>
              <a:rPr lang="en-US" altLang="en-US">
                <a:ea typeface="ＭＳ Ｐゴシック" panose="020B0600070205080204" pitchFamily="34" charset="-128"/>
              </a:rPr>
              <a:t>Storm Surge Video</a:t>
            </a:r>
          </a:p>
        </p:txBody>
      </p:sp>
      <p:sp>
        <p:nvSpPr>
          <p:cNvPr id="63490" name="TextBox 2">
            <a:hlinkClick r:id="rId2"/>
            <a:extLst>
              <a:ext uri="{FF2B5EF4-FFF2-40B4-BE49-F238E27FC236}">
                <a16:creationId xmlns:a16="http://schemas.microsoft.com/office/drawing/2014/main" id="{0C31FDB3-8076-CB49-BB4E-0405E2584229}"/>
              </a:ext>
            </a:extLst>
          </p:cNvPr>
          <p:cNvSpPr txBox="1">
            <a:spLocks noChangeArrowheads="1"/>
          </p:cNvSpPr>
          <p:nvPr/>
        </p:nvSpPr>
        <p:spPr bwMode="auto">
          <a:xfrm>
            <a:off x="609600" y="2438400"/>
            <a:ext cx="810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2"/>
              </a:rPr>
              <a:t>http://www.youtube.com/watch?v=nV6Qtrt2CNQ&amp;feature=fvsr</a:t>
            </a:r>
            <a:endParaRPr lang="en-US" altLang="en-US" sz="2400"/>
          </a:p>
        </p:txBody>
      </p:sp>
      <p:sp>
        <p:nvSpPr>
          <p:cNvPr id="63491" name="TextBox 3">
            <a:extLst>
              <a:ext uri="{FF2B5EF4-FFF2-40B4-BE49-F238E27FC236}">
                <a16:creationId xmlns:a16="http://schemas.microsoft.com/office/drawing/2014/main" id="{3EAA54E0-E3E3-D349-97EE-F7357441FF33}"/>
              </a:ext>
            </a:extLst>
          </p:cNvPr>
          <p:cNvSpPr txBox="1">
            <a:spLocks noChangeArrowheads="1"/>
          </p:cNvSpPr>
          <p:nvPr/>
        </p:nvSpPr>
        <p:spPr bwMode="auto">
          <a:xfrm>
            <a:off x="838200" y="3657600"/>
            <a:ext cx="6343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hlinkClick r:id="rId3"/>
              </a:rPr>
              <a:t>http://www.youtube.com/watch?v=l9vDSWugz08</a:t>
            </a:r>
            <a:endParaRPr lang="en-US" altLang="en-US" sz="2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9C155-A65E-864B-B292-2A107A4BD7CE}"/>
              </a:ext>
            </a:extLst>
          </p:cNvPr>
          <p:cNvSpPr>
            <a:spLocks noGrp="1"/>
          </p:cNvSpPr>
          <p:nvPr>
            <p:ph type="title"/>
          </p:nvPr>
        </p:nvSpPr>
        <p:spPr>
          <a:xfrm>
            <a:off x="533400" y="383401"/>
            <a:ext cx="7772400" cy="1143000"/>
          </a:xfrm>
        </p:spPr>
        <p:txBody>
          <a:bodyPr/>
          <a:lstStyle/>
          <a:p>
            <a:r>
              <a:rPr lang="en-US" dirty="0"/>
              <a:t>The National Weather Service Runs Storm Surge Models</a:t>
            </a:r>
          </a:p>
        </p:txBody>
      </p:sp>
      <p:pic>
        <p:nvPicPr>
          <p:cNvPr id="6" name="Picture 5" descr="Map&#10;&#10;Description automatically generated">
            <a:extLst>
              <a:ext uri="{FF2B5EF4-FFF2-40B4-BE49-F238E27FC236}">
                <a16:creationId xmlns:a16="http://schemas.microsoft.com/office/drawing/2014/main" id="{5774AB1A-2856-1E4C-99A9-95FCEC0AF1AE}"/>
              </a:ext>
            </a:extLst>
          </p:cNvPr>
          <p:cNvPicPr>
            <a:picLocks noChangeAspect="1"/>
          </p:cNvPicPr>
          <p:nvPr/>
        </p:nvPicPr>
        <p:blipFill>
          <a:blip r:embed="rId2"/>
          <a:stretch>
            <a:fillRect/>
          </a:stretch>
        </p:blipFill>
        <p:spPr>
          <a:xfrm>
            <a:off x="354198" y="2209800"/>
            <a:ext cx="5027221" cy="3883800"/>
          </a:xfrm>
          <a:prstGeom prst="rect">
            <a:avLst/>
          </a:prstGeom>
        </p:spPr>
      </p:pic>
      <p:pic>
        <p:nvPicPr>
          <p:cNvPr id="8" name="Picture 7" descr="A picture containing text, sign&#10;&#10;Description automatically generated">
            <a:extLst>
              <a:ext uri="{FF2B5EF4-FFF2-40B4-BE49-F238E27FC236}">
                <a16:creationId xmlns:a16="http://schemas.microsoft.com/office/drawing/2014/main" id="{B8FC1C05-40B3-5A49-A788-E50C8BE899FE}"/>
              </a:ext>
            </a:extLst>
          </p:cNvPr>
          <p:cNvPicPr>
            <a:picLocks noChangeAspect="1"/>
          </p:cNvPicPr>
          <p:nvPr/>
        </p:nvPicPr>
        <p:blipFill>
          <a:blip r:embed="rId3"/>
          <a:stretch>
            <a:fillRect/>
          </a:stretch>
        </p:blipFill>
        <p:spPr>
          <a:xfrm>
            <a:off x="5381419" y="2743200"/>
            <a:ext cx="3738768" cy="2095501"/>
          </a:xfrm>
          <a:prstGeom prst="rect">
            <a:avLst/>
          </a:prstGeom>
        </p:spPr>
      </p:pic>
    </p:spTree>
    <p:extLst>
      <p:ext uri="{BB962C8B-B14F-4D97-AF65-F5344CB8AC3E}">
        <p14:creationId xmlns:p14="http://schemas.microsoft.com/office/powerpoint/2010/main" val="2735829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a:extLst>
              <a:ext uri="{FF2B5EF4-FFF2-40B4-BE49-F238E27FC236}">
                <a16:creationId xmlns:a16="http://schemas.microsoft.com/office/drawing/2014/main" id="{41F48C2E-F30B-B84D-9A75-5FF92E133FF5}"/>
              </a:ext>
            </a:extLst>
          </p:cNvPr>
          <p:cNvSpPr>
            <a:spLocks noGrp="1"/>
          </p:cNvSpPr>
          <p:nvPr>
            <p:ph type="title"/>
          </p:nvPr>
        </p:nvSpPr>
        <p:spPr>
          <a:xfrm>
            <a:off x="762000" y="914400"/>
            <a:ext cx="7772400" cy="1143000"/>
          </a:xfrm>
        </p:spPr>
        <p:txBody>
          <a:bodyPr/>
          <a:lstStyle/>
          <a:p>
            <a:r>
              <a:rPr lang="en-US" altLang="en-US" b="1" dirty="0">
                <a:solidFill>
                  <a:schemeClr val="accent2"/>
                </a:solidFill>
                <a:ea typeface="ＭＳ Ｐゴシック" panose="020B0600070205080204" pitchFamily="34" charset="-128"/>
              </a:rPr>
              <a:t>What is the energy source of Hurricanes?</a:t>
            </a:r>
          </a:p>
        </p:txBody>
      </p:sp>
      <p:pic>
        <p:nvPicPr>
          <p:cNvPr id="4" name="Picture 3" descr="A picture containing motorcycle, indoor, object, sitting&#10;&#10;Description automatically generated">
            <a:extLst>
              <a:ext uri="{FF2B5EF4-FFF2-40B4-BE49-F238E27FC236}">
                <a16:creationId xmlns:a16="http://schemas.microsoft.com/office/drawing/2014/main" id="{86FA4F6F-D317-5B41-A946-0296D8532B15}"/>
              </a:ext>
            </a:extLst>
          </p:cNvPr>
          <p:cNvPicPr>
            <a:picLocks noChangeAspect="1"/>
          </p:cNvPicPr>
          <p:nvPr/>
        </p:nvPicPr>
        <p:blipFill>
          <a:blip r:embed="rId2"/>
          <a:stretch>
            <a:fillRect/>
          </a:stretch>
        </p:blipFill>
        <p:spPr>
          <a:xfrm>
            <a:off x="2514600" y="2657817"/>
            <a:ext cx="4781550" cy="3285783"/>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6">
            <a:extLst>
              <a:ext uri="{FF2B5EF4-FFF2-40B4-BE49-F238E27FC236}">
                <a16:creationId xmlns:a16="http://schemas.microsoft.com/office/drawing/2014/main" id="{B7406775-C109-974B-9B1A-78843CCD0812}"/>
              </a:ext>
            </a:extLst>
          </p:cNvPr>
          <p:cNvSpPr>
            <a:spLocks noGrp="1"/>
          </p:cNvSpPr>
          <p:nvPr>
            <p:ph type="title"/>
          </p:nvPr>
        </p:nvSpPr>
        <p:spPr>
          <a:xfrm>
            <a:off x="681210" y="152400"/>
            <a:ext cx="7772400" cy="1143000"/>
          </a:xfrm>
        </p:spPr>
        <p:txBody>
          <a:bodyPr/>
          <a:lstStyle/>
          <a:p>
            <a:r>
              <a:rPr lang="en-US" altLang="en-US" b="1" dirty="0">
                <a:solidFill>
                  <a:schemeClr val="accent2"/>
                </a:solidFill>
                <a:ea typeface="ＭＳ Ｐゴシック" panose="020B0600070205080204" pitchFamily="34" charset="-128"/>
              </a:rPr>
              <a:t>Hurricane Energy Source</a:t>
            </a:r>
          </a:p>
        </p:txBody>
      </p:sp>
      <p:sp>
        <p:nvSpPr>
          <p:cNvPr id="65538" name="Content Placeholder 7">
            <a:extLst>
              <a:ext uri="{FF2B5EF4-FFF2-40B4-BE49-F238E27FC236}">
                <a16:creationId xmlns:a16="http://schemas.microsoft.com/office/drawing/2014/main" id="{9DE28ADB-6B7E-DB43-9281-6CD245A544D2}"/>
              </a:ext>
            </a:extLst>
          </p:cNvPr>
          <p:cNvSpPr>
            <a:spLocks noGrp="1"/>
          </p:cNvSpPr>
          <p:nvPr>
            <p:ph idx="1"/>
          </p:nvPr>
        </p:nvSpPr>
        <p:spPr>
          <a:xfrm>
            <a:off x="715178" y="1143000"/>
            <a:ext cx="8153400" cy="4114800"/>
          </a:xfrm>
        </p:spPr>
        <p:txBody>
          <a:bodyPr/>
          <a:lstStyle/>
          <a:p>
            <a:r>
              <a:rPr lang="en-US" altLang="en-US" dirty="0">
                <a:ea typeface="ＭＳ Ｐゴシック" panose="020B0600070205080204" pitchFamily="34" charset="-128"/>
              </a:rPr>
              <a:t>Hurricanes get their energy from </a:t>
            </a:r>
            <a:r>
              <a:rPr lang="en-US" altLang="en-US" b="1" dirty="0">
                <a:ea typeface="ＭＳ Ｐゴシック" panose="020B0600070205080204" pitchFamily="34" charset="-128"/>
              </a:rPr>
              <a:t>the warm, waters of the tropics.</a:t>
            </a:r>
          </a:p>
          <a:p>
            <a:r>
              <a:rPr lang="en-US" altLang="en-US" dirty="0">
                <a:ea typeface="ＭＳ Ｐゴシック" panose="020B0600070205080204" pitchFamily="34" charset="-128"/>
              </a:rPr>
              <a:t>Warm water provides </a:t>
            </a:r>
            <a:r>
              <a:rPr lang="en-US" altLang="en-US" b="1" dirty="0">
                <a:ea typeface="ＭＳ Ｐゴシック" panose="020B0600070205080204" pitchFamily="34" charset="-128"/>
              </a:rPr>
              <a:t>heat and moisture.</a:t>
            </a:r>
          </a:p>
          <a:p>
            <a:r>
              <a:rPr lang="en-US" altLang="en-US" dirty="0">
                <a:ea typeface="ＭＳ Ｐゴシック" panose="020B0600070205080204" pitchFamily="34" charset="-128"/>
              </a:rPr>
              <a:t>Latent heat released when water vapor  condenses in hurricane clouds.</a:t>
            </a:r>
          </a:p>
        </p:txBody>
      </p:sp>
      <p:pic>
        <p:nvPicPr>
          <p:cNvPr id="3" name="Picture 2" descr="A picture containing snow, nature, outdoor, covered&#10;&#10;Description automatically generated">
            <a:extLst>
              <a:ext uri="{FF2B5EF4-FFF2-40B4-BE49-F238E27FC236}">
                <a16:creationId xmlns:a16="http://schemas.microsoft.com/office/drawing/2014/main" id="{DADD8494-6050-EF4C-8CB8-46D9523A5DC3}"/>
              </a:ext>
            </a:extLst>
          </p:cNvPr>
          <p:cNvPicPr>
            <a:picLocks noChangeAspect="1"/>
          </p:cNvPicPr>
          <p:nvPr/>
        </p:nvPicPr>
        <p:blipFill>
          <a:blip r:embed="rId2"/>
          <a:stretch>
            <a:fillRect/>
          </a:stretch>
        </p:blipFill>
        <p:spPr>
          <a:xfrm>
            <a:off x="4114800" y="3912322"/>
            <a:ext cx="3874123" cy="2585096"/>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90798-0802-D344-919F-9E2E27D6EDFF}"/>
              </a:ext>
            </a:extLst>
          </p:cNvPr>
          <p:cNvSpPr>
            <a:spLocks noGrp="1"/>
          </p:cNvSpPr>
          <p:nvPr>
            <p:ph type="title"/>
          </p:nvPr>
        </p:nvSpPr>
        <p:spPr>
          <a:xfrm>
            <a:off x="676618" y="266700"/>
            <a:ext cx="7772400" cy="1143000"/>
          </a:xfrm>
        </p:spPr>
        <p:txBody>
          <a:bodyPr/>
          <a:lstStyle/>
          <a:p>
            <a:r>
              <a:rPr lang="en-US" b="1" dirty="0">
                <a:solidFill>
                  <a:schemeClr val="accent2"/>
                </a:solidFill>
              </a:rPr>
              <a:t>Necessary Conditions</a:t>
            </a:r>
          </a:p>
        </p:txBody>
      </p:sp>
      <p:sp>
        <p:nvSpPr>
          <p:cNvPr id="3" name="Content Placeholder 2">
            <a:extLst>
              <a:ext uri="{FF2B5EF4-FFF2-40B4-BE49-F238E27FC236}">
                <a16:creationId xmlns:a16="http://schemas.microsoft.com/office/drawing/2014/main" id="{72DA2557-0842-C840-99B7-5DCF67F903E0}"/>
              </a:ext>
            </a:extLst>
          </p:cNvPr>
          <p:cNvSpPr>
            <a:spLocks noGrp="1"/>
          </p:cNvSpPr>
          <p:nvPr>
            <p:ph idx="1"/>
          </p:nvPr>
        </p:nvSpPr>
        <p:spPr>
          <a:xfrm>
            <a:off x="304800" y="1295400"/>
            <a:ext cx="8763000" cy="4114800"/>
          </a:xfrm>
        </p:spPr>
        <p:txBody>
          <a:bodyPr/>
          <a:lstStyle/>
          <a:p>
            <a:r>
              <a:rPr lang="en-US" altLang="en-US" dirty="0">
                <a:ea typeface="ＭＳ Ｐゴシック" panose="020B0600070205080204" pitchFamily="34" charset="-128"/>
              </a:rPr>
              <a:t>Water surface to be at least 80F (27C)</a:t>
            </a:r>
          </a:p>
          <a:p>
            <a:r>
              <a:rPr lang="en-US" altLang="en-US" dirty="0">
                <a:ea typeface="ＭＳ Ｐゴシック" panose="020B0600070205080204" pitchFamily="34" charset="-128"/>
              </a:rPr>
              <a:t>Also need moist air through depth of atmosphere</a:t>
            </a:r>
          </a:p>
          <a:p>
            <a:r>
              <a:rPr lang="en-US" altLang="en-US" dirty="0">
                <a:ea typeface="ＭＳ Ｐゴシック" panose="020B0600070205080204" pitchFamily="34" charset="-128"/>
              </a:rPr>
              <a:t>Weak wind shear.</a:t>
            </a:r>
          </a:p>
          <a:p>
            <a:r>
              <a:rPr lang="en-US" altLang="en-US" dirty="0">
                <a:ea typeface="ＭＳ Ｐゴシック" panose="020B0600070205080204" pitchFamily="34" charset="-128"/>
              </a:rPr>
              <a:t>Starts with a weak tropical disturbance</a:t>
            </a:r>
            <a:endParaRPr lang="en-US" dirty="0"/>
          </a:p>
        </p:txBody>
      </p:sp>
      <p:pic>
        <p:nvPicPr>
          <p:cNvPr id="5" name="Picture 4" descr="A close up of a map&#10;&#10;Description automatically generated">
            <a:extLst>
              <a:ext uri="{FF2B5EF4-FFF2-40B4-BE49-F238E27FC236}">
                <a16:creationId xmlns:a16="http://schemas.microsoft.com/office/drawing/2014/main" id="{EA015BA0-D777-184A-B8BF-1A58C632D96E}"/>
              </a:ext>
            </a:extLst>
          </p:cNvPr>
          <p:cNvPicPr>
            <a:picLocks noChangeAspect="1"/>
          </p:cNvPicPr>
          <p:nvPr/>
        </p:nvPicPr>
        <p:blipFill>
          <a:blip r:embed="rId2"/>
          <a:stretch>
            <a:fillRect/>
          </a:stretch>
        </p:blipFill>
        <p:spPr>
          <a:xfrm>
            <a:off x="2362200" y="3581400"/>
            <a:ext cx="5105400" cy="3157373"/>
          </a:xfrm>
          <a:prstGeom prst="rect">
            <a:avLst/>
          </a:prstGeom>
        </p:spPr>
      </p:pic>
    </p:spTree>
    <p:extLst>
      <p:ext uri="{BB962C8B-B14F-4D97-AF65-F5344CB8AC3E}">
        <p14:creationId xmlns:p14="http://schemas.microsoft.com/office/powerpoint/2010/main" val="19204449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itle 1">
            <a:extLst>
              <a:ext uri="{FF2B5EF4-FFF2-40B4-BE49-F238E27FC236}">
                <a16:creationId xmlns:a16="http://schemas.microsoft.com/office/drawing/2014/main" id="{08021E47-D310-8C44-8970-9020C2ED007D}"/>
              </a:ext>
            </a:extLst>
          </p:cNvPr>
          <p:cNvSpPr>
            <a:spLocks noGrp="1"/>
          </p:cNvSpPr>
          <p:nvPr>
            <p:ph type="title"/>
          </p:nvPr>
        </p:nvSpPr>
        <p:spPr/>
        <p:txBody>
          <a:bodyPr/>
          <a:lstStyle/>
          <a:p>
            <a:r>
              <a:rPr lang="en-US" altLang="en-US" sz="3600" b="1" dirty="0">
                <a:ea typeface="ＭＳ Ｐゴシック" panose="020B0600070205080204" pitchFamily="34" charset="-128"/>
              </a:rPr>
              <a:t>Revving Up a Hurricanes:  Two Positive Feedbacks Involving Warm Water</a:t>
            </a:r>
          </a:p>
        </p:txBody>
      </p:sp>
      <p:pic>
        <p:nvPicPr>
          <p:cNvPr id="66562" name="Content Placeholder 3" descr="cisk">
            <a:extLst>
              <a:ext uri="{FF2B5EF4-FFF2-40B4-BE49-F238E27FC236}">
                <a16:creationId xmlns:a16="http://schemas.microsoft.com/office/drawing/2014/main" id="{5BC36869-F7DE-6243-8717-7903491C1E4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2342" r="-42342"/>
          <a:stretch>
            <a:fillRect/>
          </a:stretch>
        </p:blipFill>
        <p:spPr>
          <a:xfrm>
            <a:off x="3962400" y="2438400"/>
            <a:ext cx="6172200" cy="3268662"/>
          </a:xfrm>
        </p:spPr>
      </p:pic>
      <p:sp>
        <p:nvSpPr>
          <p:cNvPr id="66563" name="Text Box 4">
            <a:extLst>
              <a:ext uri="{FF2B5EF4-FFF2-40B4-BE49-F238E27FC236}">
                <a16:creationId xmlns:a16="http://schemas.microsoft.com/office/drawing/2014/main" id="{6198F45C-6378-0548-ABA3-94D52612C474}"/>
              </a:ext>
            </a:extLst>
          </p:cNvPr>
          <p:cNvSpPr txBox="1">
            <a:spLocks noChangeArrowheads="1"/>
          </p:cNvSpPr>
          <p:nvPr/>
        </p:nvSpPr>
        <p:spPr bwMode="auto">
          <a:xfrm>
            <a:off x="457200" y="2057400"/>
            <a:ext cx="48006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dirty="0">
                <a:solidFill>
                  <a:schemeClr val="accent2"/>
                </a:solidFill>
              </a:rPr>
              <a:t>Convergence-Convection (CISK—Conditional Instability of the Second Kind)</a:t>
            </a:r>
          </a:p>
          <a:p>
            <a:pPr>
              <a:spcBef>
                <a:spcPct val="0"/>
              </a:spcBef>
              <a:buFontTx/>
              <a:buNone/>
            </a:pPr>
            <a:endParaRPr lang="en-US" altLang="en-US" dirty="0">
              <a:solidFill>
                <a:schemeClr val="accent2"/>
              </a:solidFill>
            </a:endParaRPr>
          </a:p>
          <a:p>
            <a:pPr>
              <a:spcBef>
                <a:spcPct val="0"/>
              </a:spcBef>
              <a:buFontTx/>
              <a:buNone/>
            </a:pPr>
            <a:r>
              <a:rPr lang="en-US" altLang="en-US" dirty="0">
                <a:solidFill>
                  <a:schemeClr val="accent2"/>
                </a:solidFill>
              </a:rPr>
              <a:t>Surface flux-Convection (WISHE—Wind Induced Surface Heat Exchange)</a:t>
            </a:r>
          </a:p>
          <a:p>
            <a:pPr>
              <a:spcBef>
                <a:spcPct val="0"/>
              </a:spcBef>
              <a:buFontTx/>
              <a:buNone/>
            </a:pPr>
            <a:endParaRPr lang="en-US" altLang="en-US" sz="2400" dirty="0">
              <a:solidFill>
                <a:schemeClr val="accent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71287572-AD29-9F48-84D1-A5EE4EBB1E1F}"/>
              </a:ext>
            </a:extLst>
          </p:cNvPr>
          <p:cNvSpPr>
            <a:spLocks noGrp="1" noChangeArrowheads="1"/>
          </p:cNvSpPr>
          <p:nvPr>
            <p:ph type="title"/>
          </p:nvPr>
        </p:nvSpPr>
        <p:spPr>
          <a:xfrm>
            <a:off x="685800" y="609600"/>
            <a:ext cx="2895600" cy="1143000"/>
          </a:xfrm>
        </p:spPr>
        <p:txBody>
          <a:bodyPr/>
          <a:lstStyle/>
          <a:p>
            <a:pPr eaLnBrk="1" hangingPunct="1"/>
            <a:r>
              <a:rPr lang="en-US" altLang="en-US" b="1" dirty="0">
                <a:solidFill>
                  <a:schemeClr val="accent2"/>
                </a:solidFill>
                <a:ea typeface="ＭＳ Ｐゴシック" panose="020B0600070205080204" pitchFamily="34" charset="-128"/>
              </a:rPr>
              <a:t>Katrina</a:t>
            </a:r>
          </a:p>
        </p:txBody>
      </p:sp>
      <p:sp>
        <p:nvSpPr>
          <p:cNvPr id="19458" name="Rectangle 3">
            <a:extLst>
              <a:ext uri="{FF2B5EF4-FFF2-40B4-BE49-F238E27FC236}">
                <a16:creationId xmlns:a16="http://schemas.microsoft.com/office/drawing/2014/main" id="{40F2F782-E864-7A40-8B18-E07B9CAA3C5E}"/>
              </a:ext>
            </a:extLst>
          </p:cNvPr>
          <p:cNvSpPr>
            <a:spLocks noGrp="1" noChangeArrowheads="1"/>
          </p:cNvSpPr>
          <p:nvPr>
            <p:ph type="body" idx="1"/>
          </p:nvPr>
        </p:nvSpPr>
        <p:spPr>
          <a:xfrm>
            <a:off x="381000" y="1828800"/>
            <a:ext cx="3505200" cy="4495800"/>
          </a:xfrm>
        </p:spPr>
        <p:txBody>
          <a:bodyPr/>
          <a:lstStyle/>
          <a:p>
            <a:pPr eaLnBrk="1" hangingPunct="1"/>
            <a:r>
              <a:rPr lang="en-US" altLang="en-US" dirty="0">
                <a:ea typeface="ＭＳ Ｐゴシック" panose="020B0600070205080204" pitchFamily="34" charset="-128"/>
              </a:rPr>
              <a:t>1833 deaths</a:t>
            </a:r>
          </a:p>
          <a:p>
            <a:pPr eaLnBrk="1" hangingPunct="1"/>
            <a:r>
              <a:rPr lang="en-US" altLang="en-US" dirty="0">
                <a:ea typeface="ＭＳ Ｐゴシック" panose="020B0600070205080204" pitchFamily="34" charset="-128"/>
              </a:rPr>
              <a:t>$125 billion in damage</a:t>
            </a:r>
          </a:p>
          <a:p>
            <a:pPr eaLnBrk="1" hangingPunct="1"/>
            <a:r>
              <a:rPr lang="en-US" altLang="en-US" dirty="0">
                <a:ea typeface="ＭＳ Ｐゴシック" panose="020B0600070205080204" pitchFamily="34" charset="-128"/>
              </a:rPr>
              <a:t>Most destructive hurricane in U.S. history</a:t>
            </a:r>
          </a:p>
        </p:txBody>
      </p:sp>
      <p:pic>
        <p:nvPicPr>
          <p:cNvPr id="19459" name="Picture 1026" descr="katrina-nasa-350.jpg                                           001D0D8C&#10;Cliff Disk                     BB5EA40C:">
            <a:extLst>
              <a:ext uri="{FF2B5EF4-FFF2-40B4-BE49-F238E27FC236}">
                <a16:creationId xmlns:a16="http://schemas.microsoft.com/office/drawing/2014/main" id="{1E7ACE08-8338-AC44-8217-F134E54C2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457200"/>
            <a:ext cx="47212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1452B011-2778-3A49-A944-80A50E03E689}"/>
              </a:ext>
            </a:extLst>
          </p:cNvPr>
          <p:cNvSpPr>
            <a:spLocks noGrp="1"/>
          </p:cNvSpPr>
          <p:nvPr>
            <p:ph type="title"/>
          </p:nvPr>
        </p:nvSpPr>
        <p:spPr/>
        <p:txBody>
          <a:bodyPr/>
          <a:lstStyle/>
          <a:p>
            <a:r>
              <a:rPr lang="en-US" altLang="en-US" dirty="0">
                <a:solidFill>
                  <a:schemeClr val="accent2"/>
                </a:solidFill>
                <a:ea typeface="ＭＳ Ｐゴシック" panose="020B0600070205080204" pitchFamily="34" charset="-128"/>
              </a:rPr>
              <a:t>CISK</a:t>
            </a:r>
          </a:p>
        </p:txBody>
      </p:sp>
      <p:pic>
        <p:nvPicPr>
          <p:cNvPr id="67586" name="Content Placeholder 3">
            <a:extLst>
              <a:ext uri="{FF2B5EF4-FFF2-40B4-BE49-F238E27FC236}">
                <a16:creationId xmlns:a16="http://schemas.microsoft.com/office/drawing/2014/main" id="{4FA374BE-33E3-9A46-B04C-982CA4CDDA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445"/>
          <a:stretch/>
        </p:blipFill>
        <p:spPr>
          <a:xfrm>
            <a:off x="723900" y="1344613"/>
            <a:ext cx="7772400" cy="3789363"/>
          </a:xfrm>
        </p:spPr>
      </p:pic>
      <p:sp>
        <p:nvSpPr>
          <p:cNvPr id="2" name="TextBox 1">
            <a:extLst>
              <a:ext uri="{FF2B5EF4-FFF2-40B4-BE49-F238E27FC236}">
                <a16:creationId xmlns:a16="http://schemas.microsoft.com/office/drawing/2014/main" id="{82395B6B-4C90-DD41-94C2-528B864C696C}"/>
              </a:ext>
            </a:extLst>
          </p:cNvPr>
          <p:cNvSpPr txBox="1"/>
          <p:nvPr/>
        </p:nvSpPr>
        <p:spPr>
          <a:xfrm>
            <a:off x="1524000" y="5468936"/>
            <a:ext cx="7315200" cy="1200329"/>
          </a:xfrm>
          <a:prstGeom prst="rect">
            <a:avLst/>
          </a:prstGeom>
          <a:noFill/>
        </p:spPr>
        <p:txBody>
          <a:bodyPr wrap="square" rtlCol="0">
            <a:spAutoFit/>
          </a:bodyPr>
          <a:lstStyle/>
          <a:p>
            <a:r>
              <a:rPr lang="en-US" dirty="0"/>
              <a:t>A weak disturbance starts it off.  Air converges into low, producing condensation, latent heating and pressure to fall.  Lower pressure pulls in more moisture.</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a:extLst>
              <a:ext uri="{FF2B5EF4-FFF2-40B4-BE49-F238E27FC236}">
                <a16:creationId xmlns:a16="http://schemas.microsoft.com/office/drawing/2014/main" id="{1452B011-2778-3A49-A944-80A50E03E689}"/>
              </a:ext>
            </a:extLst>
          </p:cNvPr>
          <p:cNvSpPr>
            <a:spLocks noGrp="1"/>
          </p:cNvSpPr>
          <p:nvPr>
            <p:ph type="title"/>
          </p:nvPr>
        </p:nvSpPr>
        <p:spPr>
          <a:xfrm>
            <a:off x="685800" y="381000"/>
            <a:ext cx="7772400" cy="1143000"/>
          </a:xfrm>
        </p:spPr>
        <p:txBody>
          <a:bodyPr/>
          <a:lstStyle/>
          <a:p>
            <a:r>
              <a:rPr lang="en-US" altLang="en-US" b="1" dirty="0">
                <a:solidFill>
                  <a:schemeClr val="accent2"/>
                </a:solidFill>
                <a:ea typeface="ＭＳ Ｐゴシック" panose="020B0600070205080204" pitchFamily="34" charset="-128"/>
              </a:rPr>
              <a:t>WISHE</a:t>
            </a:r>
          </a:p>
        </p:txBody>
      </p:sp>
      <p:pic>
        <p:nvPicPr>
          <p:cNvPr id="67586" name="Content Placeholder 3">
            <a:extLst>
              <a:ext uri="{FF2B5EF4-FFF2-40B4-BE49-F238E27FC236}">
                <a16:creationId xmlns:a16="http://schemas.microsoft.com/office/drawing/2014/main" id="{4FA374BE-33E3-9A46-B04C-982CA4CDDA7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445"/>
          <a:stretch/>
        </p:blipFill>
        <p:spPr>
          <a:xfrm>
            <a:off x="705971" y="1371600"/>
            <a:ext cx="7772400" cy="3789363"/>
          </a:xfrm>
        </p:spPr>
      </p:pic>
      <p:sp>
        <p:nvSpPr>
          <p:cNvPr id="2" name="TextBox 1">
            <a:extLst>
              <a:ext uri="{FF2B5EF4-FFF2-40B4-BE49-F238E27FC236}">
                <a16:creationId xmlns:a16="http://schemas.microsoft.com/office/drawing/2014/main" id="{82395B6B-4C90-DD41-94C2-528B864C696C}"/>
              </a:ext>
            </a:extLst>
          </p:cNvPr>
          <p:cNvSpPr txBox="1"/>
          <p:nvPr/>
        </p:nvSpPr>
        <p:spPr>
          <a:xfrm>
            <a:off x="533400" y="5160963"/>
            <a:ext cx="8458200" cy="1569660"/>
          </a:xfrm>
          <a:prstGeom prst="rect">
            <a:avLst/>
          </a:prstGeom>
          <a:noFill/>
        </p:spPr>
        <p:txBody>
          <a:bodyPr wrap="square" rtlCol="0">
            <a:spAutoFit/>
          </a:bodyPr>
          <a:lstStyle/>
          <a:p>
            <a:r>
              <a:rPr lang="en-US" dirty="0"/>
              <a:t>A weak disturbance starts it off.  Air converges into low, producing condensation, heating and pressure to fall.  Winds pick up, which draws more moisture from the ocean.  More condensation, heating, pressure falls</a:t>
            </a:r>
          </a:p>
        </p:txBody>
      </p:sp>
    </p:spTree>
    <p:extLst>
      <p:ext uri="{BB962C8B-B14F-4D97-AF65-F5344CB8AC3E}">
        <p14:creationId xmlns:p14="http://schemas.microsoft.com/office/powerpoint/2010/main" val="3700769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77965-647E-4D46-8EA9-7F63CD1DC7B0}"/>
              </a:ext>
            </a:extLst>
          </p:cNvPr>
          <p:cNvSpPr>
            <a:spLocks noGrp="1"/>
          </p:cNvSpPr>
          <p:nvPr>
            <p:ph type="title"/>
          </p:nvPr>
        </p:nvSpPr>
        <p:spPr/>
        <p:txBody>
          <a:bodyPr/>
          <a:lstStyle/>
          <a:p>
            <a:r>
              <a:rPr lang="en-US" b="1" dirty="0">
                <a:solidFill>
                  <a:schemeClr val="accent2"/>
                </a:solidFill>
              </a:rPr>
              <a:t>Spray coming off big ocean waves provides water vapor</a:t>
            </a:r>
          </a:p>
        </p:txBody>
      </p:sp>
      <p:pic>
        <p:nvPicPr>
          <p:cNvPr id="5" name="Content Placeholder 4">
            <a:extLst>
              <a:ext uri="{FF2B5EF4-FFF2-40B4-BE49-F238E27FC236}">
                <a16:creationId xmlns:a16="http://schemas.microsoft.com/office/drawing/2014/main" id="{B1D01847-87DD-3F4F-992D-32AE2703E842}"/>
              </a:ext>
            </a:extLst>
          </p:cNvPr>
          <p:cNvPicPr>
            <a:picLocks noGrp="1" noChangeAspect="1"/>
          </p:cNvPicPr>
          <p:nvPr>
            <p:ph idx="1"/>
          </p:nvPr>
        </p:nvPicPr>
        <p:blipFill>
          <a:blip r:embed="rId2"/>
          <a:stretch>
            <a:fillRect/>
          </a:stretch>
        </p:blipFill>
        <p:spPr>
          <a:xfrm>
            <a:off x="685800" y="2121408"/>
            <a:ext cx="7772400" cy="3834384"/>
          </a:xfrm>
        </p:spPr>
      </p:pic>
      <p:sp>
        <p:nvSpPr>
          <p:cNvPr id="3" name="TextBox 2">
            <a:extLst>
              <a:ext uri="{FF2B5EF4-FFF2-40B4-BE49-F238E27FC236}">
                <a16:creationId xmlns:a16="http://schemas.microsoft.com/office/drawing/2014/main" id="{E325A73D-7B4E-5D47-907C-F4971B5A0AF6}"/>
              </a:ext>
            </a:extLst>
          </p:cNvPr>
          <p:cNvSpPr txBox="1"/>
          <p:nvPr/>
        </p:nvSpPr>
        <p:spPr>
          <a:xfrm>
            <a:off x="914400" y="6093767"/>
            <a:ext cx="7637860" cy="830997"/>
          </a:xfrm>
          <a:prstGeom prst="rect">
            <a:avLst/>
          </a:prstGeom>
          <a:noFill/>
        </p:spPr>
        <p:txBody>
          <a:bodyPr wrap="none" rtlCol="0">
            <a:spAutoFit/>
          </a:bodyPr>
          <a:lstStyle/>
          <a:p>
            <a:r>
              <a:rPr lang="en-US" dirty="0"/>
              <a:t>Stronger wind produces more spray, inject more water vapor</a:t>
            </a:r>
          </a:p>
          <a:p>
            <a:r>
              <a:rPr lang="en-US" dirty="0"/>
              <a:t>Into atmosphere.</a:t>
            </a:r>
          </a:p>
        </p:txBody>
      </p:sp>
    </p:spTree>
    <p:extLst>
      <p:ext uri="{BB962C8B-B14F-4D97-AF65-F5344CB8AC3E}">
        <p14:creationId xmlns:p14="http://schemas.microsoft.com/office/powerpoint/2010/main" val="21599584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Box 2">
            <a:extLst>
              <a:ext uri="{FF2B5EF4-FFF2-40B4-BE49-F238E27FC236}">
                <a16:creationId xmlns:a16="http://schemas.microsoft.com/office/drawing/2014/main" id="{AA9DFE9B-2E8E-2E43-801C-D07052DFEF6E}"/>
              </a:ext>
            </a:extLst>
          </p:cNvPr>
          <p:cNvSpPr txBox="1">
            <a:spLocks noChangeArrowheads="1"/>
          </p:cNvSpPr>
          <p:nvPr/>
        </p:nvSpPr>
        <p:spPr bwMode="auto">
          <a:xfrm>
            <a:off x="2008094" y="685800"/>
            <a:ext cx="54641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4000" b="1" dirty="0">
                <a:solidFill>
                  <a:schemeClr val="accent2"/>
                </a:solidFill>
              </a:rPr>
              <a:t>Hurricane Origins</a:t>
            </a:r>
            <a:endParaRPr lang="en-US" altLang="en-US" sz="2400" b="1" dirty="0">
              <a:solidFill>
                <a:schemeClr val="accent2"/>
              </a:solidFill>
            </a:endParaRPr>
          </a:p>
        </p:txBody>
      </p:sp>
      <p:pic>
        <p:nvPicPr>
          <p:cNvPr id="3" name="Picture 2">
            <a:extLst>
              <a:ext uri="{FF2B5EF4-FFF2-40B4-BE49-F238E27FC236}">
                <a16:creationId xmlns:a16="http://schemas.microsoft.com/office/drawing/2014/main" id="{12E1234A-8B63-5A4E-8026-6AECEF0FBC0F}"/>
              </a:ext>
            </a:extLst>
          </p:cNvPr>
          <p:cNvPicPr>
            <a:picLocks noChangeAspect="1"/>
          </p:cNvPicPr>
          <p:nvPr/>
        </p:nvPicPr>
        <p:blipFill>
          <a:blip r:embed="rId2"/>
          <a:stretch>
            <a:fillRect/>
          </a:stretch>
        </p:blipFill>
        <p:spPr>
          <a:xfrm>
            <a:off x="2008094" y="1485900"/>
            <a:ext cx="4724400" cy="47244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026" descr="agburt_12_07.jpg                                               001D0D8C&#10;Cliff Disk                     BB5EA40C:">
            <a:extLst>
              <a:ext uri="{FF2B5EF4-FFF2-40B4-BE49-F238E27FC236}">
                <a16:creationId xmlns:a16="http://schemas.microsoft.com/office/drawing/2014/main" id="{A98C9035-CA46-F949-A6F0-8D381BE31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752600"/>
            <a:ext cx="65532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Text Box 3">
            <a:extLst>
              <a:ext uri="{FF2B5EF4-FFF2-40B4-BE49-F238E27FC236}">
                <a16:creationId xmlns:a16="http://schemas.microsoft.com/office/drawing/2014/main" id="{55AA6308-6A78-E04A-994C-9B23B2C4F13E}"/>
              </a:ext>
            </a:extLst>
          </p:cNvPr>
          <p:cNvSpPr txBox="1">
            <a:spLocks noChangeArrowheads="1"/>
          </p:cNvSpPr>
          <p:nvPr/>
        </p:nvSpPr>
        <p:spPr bwMode="auto">
          <a:xfrm>
            <a:off x="1600200" y="609600"/>
            <a:ext cx="69500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dirty="0"/>
              <a:t>Many Atlantic Hurricanes Begin as Tropical Waves Over Africa</a:t>
            </a:r>
          </a:p>
        </p:txBody>
      </p:sp>
      <p:sp>
        <p:nvSpPr>
          <p:cNvPr id="2" name="TextBox 1">
            <a:extLst>
              <a:ext uri="{FF2B5EF4-FFF2-40B4-BE49-F238E27FC236}">
                <a16:creationId xmlns:a16="http://schemas.microsoft.com/office/drawing/2014/main" id="{E667CC34-7BF1-A04A-9063-344A55AAD5DD}"/>
              </a:ext>
            </a:extLst>
          </p:cNvPr>
          <p:cNvSpPr txBox="1"/>
          <p:nvPr/>
        </p:nvSpPr>
        <p:spPr>
          <a:xfrm>
            <a:off x="1844752" y="5845156"/>
            <a:ext cx="6064096" cy="523220"/>
          </a:xfrm>
          <a:prstGeom prst="rect">
            <a:avLst/>
          </a:prstGeom>
          <a:noFill/>
        </p:spPr>
        <p:txBody>
          <a:bodyPr wrap="none" rtlCol="0">
            <a:spAutoFit/>
          </a:bodyPr>
          <a:lstStyle/>
          <a:p>
            <a:r>
              <a:rPr lang="en-US" sz="2800" dirty="0"/>
              <a:t>Also known as African or easterly waves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1026" descr="eastoverlay.gif                                                001D0D8C&#10;Cliff Disk                     BB5EA40C:">
            <a:extLst>
              <a:ext uri="{FF2B5EF4-FFF2-40B4-BE49-F238E27FC236}">
                <a16:creationId xmlns:a16="http://schemas.microsoft.com/office/drawing/2014/main" id="{D6AB7AA8-049D-9A4B-93FE-2CA9EF4F20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647" y="1295400"/>
            <a:ext cx="7257503"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1FD52F2F-A130-3141-B616-6FE5D9BE73F3}"/>
              </a:ext>
            </a:extLst>
          </p:cNvPr>
          <p:cNvPicPr>
            <a:picLocks noChangeAspect="1"/>
          </p:cNvPicPr>
          <p:nvPr/>
        </p:nvPicPr>
        <p:blipFill>
          <a:blip r:embed="rId2"/>
          <a:stretch>
            <a:fillRect/>
          </a:stretch>
        </p:blipFill>
        <p:spPr>
          <a:xfrm>
            <a:off x="1828800" y="1371600"/>
            <a:ext cx="5971478" cy="4533900"/>
          </a:xfrm>
          <a:prstGeom prst="rect">
            <a:avLst/>
          </a:prstGeom>
        </p:spPr>
      </p:pic>
    </p:spTree>
    <p:extLst>
      <p:ext uri="{BB962C8B-B14F-4D97-AF65-F5344CB8AC3E}">
        <p14:creationId xmlns:p14="http://schemas.microsoft.com/office/powerpoint/2010/main" val="31316510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DBC6C-0A2C-1D4D-84BC-A34FD3A59BBB}"/>
              </a:ext>
            </a:extLst>
          </p:cNvPr>
          <p:cNvSpPr>
            <a:spLocks noGrp="1"/>
          </p:cNvSpPr>
          <p:nvPr>
            <p:ph type="title"/>
          </p:nvPr>
        </p:nvSpPr>
        <p:spPr>
          <a:xfrm>
            <a:off x="228600" y="609600"/>
            <a:ext cx="8686800" cy="1143000"/>
          </a:xfrm>
        </p:spPr>
        <p:txBody>
          <a:bodyPr/>
          <a:lstStyle/>
          <a:p>
            <a:r>
              <a:rPr lang="en-US" b="1" dirty="0">
                <a:solidFill>
                  <a:schemeClr val="accent2"/>
                </a:solidFill>
              </a:rPr>
              <a:t>Some easterly waves transition into tropical storms and hurricanes</a:t>
            </a:r>
          </a:p>
        </p:txBody>
      </p:sp>
      <p:sp>
        <p:nvSpPr>
          <p:cNvPr id="3" name="Content Placeholder 2">
            <a:extLst>
              <a:ext uri="{FF2B5EF4-FFF2-40B4-BE49-F238E27FC236}">
                <a16:creationId xmlns:a16="http://schemas.microsoft.com/office/drawing/2014/main" id="{C22AF987-7D4A-7640-8303-358D011FD4BD}"/>
              </a:ext>
            </a:extLst>
          </p:cNvPr>
          <p:cNvSpPr>
            <a:spLocks noGrp="1"/>
          </p:cNvSpPr>
          <p:nvPr>
            <p:ph idx="1"/>
          </p:nvPr>
        </p:nvSpPr>
        <p:spPr/>
        <p:txBody>
          <a:bodyPr/>
          <a:lstStyle/>
          <a:p>
            <a:r>
              <a:rPr lang="en-US" dirty="0"/>
              <a:t>Need environments with warm ocean water</a:t>
            </a:r>
          </a:p>
          <a:p>
            <a:r>
              <a:rPr lang="en-US" dirty="0"/>
              <a:t>Lack of strong wind shear (change) in the vertical (which tears storms apart)</a:t>
            </a:r>
          </a:p>
          <a:p>
            <a:r>
              <a:rPr lang="en-US" dirty="0"/>
              <a:t>Moist atmosphere above</a:t>
            </a:r>
          </a:p>
        </p:txBody>
      </p:sp>
      <p:pic>
        <p:nvPicPr>
          <p:cNvPr id="5" name="Picture 4">
            <a:extLst>
              <a:ext uri="{FF2B5EF4-FFF2-40B4-BE49-F238E27FC236}">
                <a16:creationId xmlns:a16="http://schemas.microsoft.com/office/drawing/2014/main" id="{6BCE4C98-B874-1A49-84E6-FE77C3A3DB72}"/>
              </a:ext>
            </a:extLst>
          </p:cNvPr>
          <p:cNvPicPr>
            <a:picLocks noChangeAspect="1"/>
          </p:cNvPicPr>
          <p:nvPr/>
        </p:nvPicPr>
        <p:blipFill>
          <a:blip r:embed="rId2"/>
          <a:stretch>
            <a:fillRect/>
          </a:stretch>
        </p:blipFill>
        <p:spPr>
          <a:xfrm>
            <a:off x="1828800" y="4419600"/>
            <a:ext cx="5486400" cy="2029968"/>
          </a:xfrm>
          <a:prstGeom prst="rect">
            <a:avLst/>
          </a:prstGeom>
        </p:spPr>
      </p:pic>
    </p:spTree>
    <p:extLst>
      <p:ext uri="{BB962C8B-B14F-4D97-AF65-F5344CB8AC3E}">
        <p14:creationId xmlns:p14="http://schemas.microsoft.com/office/powerpoint/2010/main" val="40316687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443FFF2B-75E7-1B41-882B-A5A8D3242F52}"/>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1682" name="Rectangle 3">
            <a:extLst>
              <a:ext uri="{FF2B5EF4-FFF2-40B4-BE49-F238E27FC236}">
                <a16:creationId xmlns:a16="http://schemas.microsoft.com/office/drawing/2014/main" id="{4ED637EA-EFB6-734D-801D-B7ED6639FD7D}"/>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1683" name="Picture 5" descr="Easterly_Waves_fig02.jpg                                       00029E37&#10;Cliff Disk                     BB5EA40C:">
            <a:extLst>
              <a:ext uri="{FF2B5EF4-FFF2-40B4-BE49-F238E27FC236}">
                <a16:creationId xmlns:a16="http://schemas.microsoft.com/office/drawing/2014/main" id="{D595C443-5E22-D941-981E-AAD4C1AF3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667125"/>
            <a:ext cx="579120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6" descr="Easterly_Waves_fig01.jpg                                       00029E37&#10;Cliff Disk                     BB5EA40C:">
            <a:extLst>
              <a:ext uri="{FF2B5EF4-FFF2-40B4-BE49-F238E27FC236}">
                <a16:creationId xmlns:a16="http://schemas.microsoft.com/office/drawing/2014/main" id="{FBF22B6B-4FC8-8648-A70E-61A1D5502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04800"/>
            <a:ext cx="6934200"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83FB4238-BA43-5745-9BD6-28811E99CC03}"/>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2706" name="Rectangle 3">
            <a:extLst>
              <a:ext uri="{FF2B5EF4-FFF2-40B4-BE49-F238E27FC236}">
                <a16:creationId xmlns:a16="http://schemas.microsoft.com/office/drawing/2014/main" id="{8F9964EE-E92E-D749-9278-C7988401F17A}"/>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72707" name="Picture 4" descr="ATL_WAVES_VIS.gif                                              00029E37&#10;Cliff Disk                     BB5EA40C:">
            <a:extLst>
              <a:ext uri="{FF2B5EF4-FFF2-40B4-BE49-F238E27FC236}">
                <a16:creationId xmlns:a16="http://schemas.microsoft.com/office/drawing/2014/main" id="{19F22927-9A22-834C-BC1B-BE3DB7A40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4250" y="703263"/>
            <a:ext cx="7173913"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a:extLst>
              <a:ext uri="{FF2B5EF4-FFF2-40B4-BE49-F238E27FC236}">
                <a16:creationId xmlns:a16="http://schemas.microsoft.com/office/drawing/2014/main" id="{351214D6-94BF-DF4B-B0A3-D43D93B5BB3B}"/>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20482" name="Content Placeholder 3" descr="hurricane-katrina.jpg">
            <a:extLst>
              <a:ext uri="{FF2B5EF4-FFF2-40B4-BE49-F238E27FC236}">
                <a16:creationId xmlns:a16="http://schemas.microsoft.com/office/drawing/2014/main" id="{DDCA6BFA-C3D5-FB4B-B382-2D4B0F3531F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9133" r="-19133"/>
          <a:stretch>
            <a:fillRect/>
          </a:stretch>
        </p:blipFill>
        <p:spPr>
          <a:xfrm>
            <a:off x="-762000" y="457200"/>
            <a:ext cx="7772400" cy="4114800"/>
          </a:xfrm>
        </p:spPr>
      </p:pic>
      <p:pic>
        <p:nvPicPr>
          <p:cNvPr id="20483" name="Picture 4" descr="Hurricane%20Katrina%20Response2[1].jpg">
            <a:extLst>
              <a:ext uri="{FF2B5EF4-FFF2-40B4-BE49-F238E27FC236}">
                <a16:creationId xmlns:a16="http://schemas.microsoft.com/office/drawing/2014/main" id="{6ABAC651-E787-C945-B343-7A8FF3BC19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581400"/>
            <a:ext cx="4502150" cy="298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FA0993A4-8084-2A47-B268-86901C14B9E6}"/>
              </a:ext>
            </a:extLst>
          </p:cNvPr>
          <p:cNvSpPr>
            <a:spLocks noGrp="1" noChangeArrowheads="1"/>
          </p:cNvSpPr>
          <p:nvPr>
            <p:ph type="title"/>
          </p:nvPr>
        </p:nvSpPr>
        <p:spPr/>
        <p:txBody>
          <a:bodyPr/>
          <a:lstStyle/>
          <a:p>
            <a:pPr eaLnBrk="1" hangingPunct="1"/>
            <a:r>
              <a:rPr lang="en-US" altLang="en-US" b="1" dirty="0">
                <a:solidFill>
                  <a:schemeClr val="accent2"/>
                </a:solidFill>
                <a:ea typeface="ＭＳ Ｐゴシック" panose="020B0600070205080204" pitchFamily="34" charset="-128"/>
              </a:rPr>
              <a:t>Hurricane Prediction: A Mixed Report</a:t>
            </a:r>
          </a:p>
        </p:txBody>
      </p:sp>
      <p:sp>
        <p:nvSpPr>
          <p:cNvPr id="73730" name="Rectangle 3">
            <a:extLst>
              <a:ext uri="{FF2B5EF4-FFF2-40B4-BE49-F238E27FC236}">
                <a16:creationId xmlns:a16="http://schemas.microsoft.com/office/drawing/2014/main" id="{C5FA4166-4F48-834F-87DA-D041903BD092}"/>
              </a:ext>
            </a:extLst>
          </p:cNvPr>
          <p:cNvSpPr>
            <a:spLocks noGrp="1" noChangeArrowheads="1"/>
          </p:cNvSpPr>
          <p:nvPr>
            <p:ph type="body" idx="1"/>
          </p:nvPr>
        </p:nvSpPr>
        <p:spPr/>
        <p:txBody>
          <a:bodyPr/>
          <a:lstStyle/>
          <a:p>
            <a:pPr eaLnBrk="1" hangingPunct="1"/>
            <a:r>
              <a:rPr lang="en-US" altLang="en-US" dirty="0">
                <a:ea typeface="ＭＳ Ｐゴシック" panose="020B0600070205080204" pitchFamily="34" charset="-128"/>
              </a:rPr>
              <a:t>During the past thirty years there has been a </a:t>
            </a:r>
            <a:r>
              <a:rPr lang="en-US" altLang="en-US" b="1" dirty="0">
                <a:ea typeface="ＭＳ Ｐゴシック" panose="020B0600070205080204" pitchFamily="34" charset="-128"/>
              </a:rPr>
              <a:t>substantial improvement </a:t>
            </a:r>
            <a:r>
              <a:rPr lang="en-US" altLang="en-US" dirty="0">
                <a:ea typeface="ＭＳ Ｐゴシック" panose="020B0600070205080204" pitchFamily="34" charset="-128"/>
              </a:rPr>
              <a:t>in hurricane </a:t>
            </a:r>
            <a:r>
              <a:rPr lang="en-US" altLang="en-US" b="1" dirty="0">
                <a:ea typeface="ＭＳ Ｐゴシック" panose="020B0600070205080204" pitchFamily="34" charset="-128"/>
              </a:rPr>
              <a:t>track forecasts </a:t>
            </a:r>
            <a:r>
              <a:rPr lang="en-US" altLang="en-US" dirty="0">
                <a:ea typeface="ＭＳ Ｐゴシック" panose="020B0600070205080204" pitchFamily="34" charset="-128"/>
              </a:rPr>
              <a:t>as computer models improved and more data became available to describe the hurricane environment.</a:t>
            </a:r>
          </a:p>
          <a:p>
            <a:pPr eaLnBrk="1" hangingPunct="1"/>
            <a:r>
              <a:rPr lang="en-US" altLang="en-US" dirty="0">
                <a:ea typeface="ＭＳ Ｐゴシック" panose="020B0600070205080204" pitchFamily="34" charset="-128"/>
              </a:rPr>
              <a:t>Over the same period </a:t>
            </a:r>
            <a:r>
              <a:rPr lang="en-US" altLang="en-US" b="1" dirty="0">
                <a:ea typeface="ＭＳ Ｐゴシック" panose="020B0600070205080204" pitchFamily="34" charset="-128"/>
              </a:rPr>
              <a:t>only minimal improvement</a:t>
            </a:r>
            <a:r>
              <a:rPr lang="en-US" altLang="en-US" dirty="0">
                <a:ea typeface="ＭＳ Ｐゴシック" panose="020B0600070205080204" pitchFamily="34" charset="-128"/>
              </a:rPr>
              <a:t> in hurricane intensity forecasts.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2FF4A3D9-BD5D-8549-AF21-BA03D85A8BA1}"/>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4754" name="Rectangle 3">
            <a:extLst>
              <a:ext uri="{FF2B5EF4-FFF2-40B4-BE49-F238E27FC236}">
                <a16:creationId xmlns:a16="http://schemas.microsoft.com/office/drawing/2014/main" id="{837F0EE8-4DB5-D249-BE87-CC6A547F3604}"/>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A0BD5979-6182-814E-ABA4-0F7B9DF3D599}"/>
              </a:ext>
            </a:extLst>
          </p:cNvPr>
          <p:cNvPicPr>
            <a:picLocks noChangeAspect="1"/>
          </p:cNvPicPr>
          <p:nvPr/>
        </p:nvPicPr>
        <p:blipFill>
          <a:blip r:embed="rId2"/>
          <a:stretch>
            <a:fillRect/>
          </a:stretch>
        </p:blipFill>
        <p:spPr>
          <a:xfrm>
            <a:off x="381000" y="290762"/>
            <a:ext cx="8349916" cy="6262437"/>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BAD59-8D99-F64A-BB89-3130399EE6B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F2D6A7B-D288-0B42-A730-5B7F799EFEFD}"/>
              </a:ext>
            </a:extLst>
          </p:cNvPr>
          <p:cNvPicPr>
            <a:picLocks noGrp="1" noChangeAspect="1"/>
          </p:cNvPicPr>
          <p:nvPr>
            <p:ph idx="1"/>
          </p:nvPr>
        </p:nvPicPr>
        <p:blipFill>
          <a:blip r:embed="rId2"/>
          <a:stretch>
            <a:fillRect/>
          </a:stretch>
        </p:blipFill>
        <p:spPr>
          <a:xfrm>
            <a:off x="609600" y="381000"/>
            <a:ext cx="8077200" cy="6057900"/>
          </a:xfrm>
        </p:spPr>
      </p:pic>
    </p:spTree>
    <p:extLst>
      <p:ext uri="{BB962C8B-B14F-4D97-AF65-F5344CB8AC3E}">
        <p14:creationId xmlns:p14="http://schemas.microsoft.com/office/powerpoint/2010/main" val="15551454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549A8495-CEA7-6242-9948-7B5C59CC852C}"/>
              </a:ext>
            </a:extLst>
          </p:cNvPr>
          <p:cNvSpPr>
            <a:spLocks noGrp="1" noChangeArrowheads="1"/>
          </p:cNvSpPr>
          <p:nvPr>
            <p:ph type="title"/>
          </p:nvPr>
        </p:nvSpPr>
        <p:spPr/>
        <p:txBody>
          <a:bodyPr/>
          <a:lstStyle/>
          <a:p>
            <a:pPr eaLnBrk="1" hangingPunct="1"/>
            <a:endParaRPr lang="en-US" altLang="en-US">
              <a:ea typeface="ＭＳ Ｐゴシック" panose="020B0600070205080204" pitchFamily="34" charset="-128"/>
            </a:endParaRPr>
          </a:p>
        </p:txBody>
      </p:sp>
      <p:sp>
        <p:nvSpPr>
          <p:cNvPr id="79874" name="Rectangle 3">
            <a:extLst>
              <a:ext uri="{FF2B5EF4-FFF2-40B4-BE49-F238E27FC236}">
                <a16:creationId xmlns:a16="http://schemas.microsoft.com/office/drawing/2014/main" id="{414D3965-18EC-CE48-BFDD-922015523E5B}"/>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3" name="Picture 2">
            <a:extLst>
              <a:ext uri="{FF2B5EF4-FFF2-40B4-BE49-F238E27FC236}">
                <a16:creationId xmlns:a16="http://schemas.microsoft.com/office/drawing/2014/main" id="{8F668FA2-8CD5-AF4C-94CD-05BEB75FFC1D}"/>
              </a:ext>
            </a:extLst>
          </p:cNvPr>
          <p:cNvPicPr>
            <a:picLocks noChangeAspect="1"/>
          </p:cNvPicPr>
          <p:nvPr/>
        </p:nvPicPr>
        <p:blipFill>
          <a:blip r:embed="rId2"/>
          <a:stretch>
            <a:fillRect/>
          </a:stretch>
        </p:blipFill>
        <p:spPr>
          <a:xfrm>
            <a:off x="508000" y="113184"/>
            <a:ext cx="8128000" cy="6096000"/>
          </a:xfrm>
          <a:prstGeom prst="rect">
            <a:avLst/>
          </a:prstGeom>
        </p:spPr>
      </p:pic>
      <p:sp>
        <p:nvSpPr>
          <p:cNvPr id="2" name="TextBox 1">
            <a:extLst>
              <a:ext uri="{FF2B5EF4-FFF2-40B4-BE49-F238E27FC236}">
                <a16:creationId xmlns:a16="http://schemas.microsoft.com/office/drawing/2014/main" id="{1DF87459-51A4-7647-BA8B-C1397A5C776D}"/>
              </a:ext>
            </a:extLst>
          </p:cNvPr>
          <p:cNvSpPr txBox="1"/>
          <p:nvPr/>
        </p:nvSpPr>
        <p:spPr>
          <a:xfrm>
            <a:off x="1796188" y="6283151"/>
            <a:ext cx="6576287" cy="461665"/>
          </a:xfrm>
          <a:prstGeom prst="rect">
            <a:avLst/>
          </a:prstGeom>
          <a:noFill/>
        </p:spPr>
        <p:txBody>
          <a:bodyPr wrap="none" rtlCol="0">
            <a:spAutoFit/>
          </a:bodyPr>
          <a:lstStyle/>
          <a:p>
            <a:r>
              <a:rPr lang="en-US" b="1" dirty="0"/>
              <a:t>Intensity forecast improvements have been small</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17.AL1205W.GIF                                                 0013DC77&#10;Cliff Disk                     BB5EA40C:">
            <a:extLst>
              <a:ext uri="{FF2B5EF4-FFF2-40B4-BE49-F238E27FC236}">
                <a16:creationId xmlns:a16="http://schemas.microsoft.com/office/drawing/2014/main" id="{0C5DE2C8-85A7-2245-BEA7-C3FC5D12B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19200"/>
            <a:ext cx="6527800"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Text Box 3">
            <a:extLst>
              <a:ext uri="{FF2B5EF4-FFF2-40B4-BE49-F238E27FC236}">
                <a16:creationId xmlns:a16="http://schemas.microsoft.com/office/drawing/2014/main" id="{72DDB6EE-CAD1-7644-A81A-AFEC993DBAD7}"/>
              </a:ext>
            </a:extLst>
          </p:cNvPr>
          <p:cNvSpPr txBox="1">
            <a:spLocks noChangeArrowheads="1"/>
          </p:cNvSpPr>
          <p:nvPr/>
        </p:nvSpPr>
        <p:spPr bwMode="auto">
          <a:xfrm>
            <a:off x="1600200" y="228600"/>
            <a:ext cx="63563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Katrina</a:t>
            </a:r>
          </a:p>
          <a:p>
            <a:pPr>
              <a:spcBef>
                <a:spcPct val="0"/>
              </a:spcBef>
              <a:buFontTx/>
              <a:buNone/>
            </a:pPr>
            <a:r>
              <a:rPr lang="en-US" altLang="en-US" sz="2400"/>
              <a:t>48-h Before:  Virtually a Perfect Forecast of Track</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5C6C8A7E-AFFE-5D48-BA3C-B52DC701BD09}"/>
              </a:ext>
            </a:extLst>
          </p:cNvPr>
          <p:cNvSpPr>
            <a:spLocks noGrp="1"/>
          </p:cNvSpPr>
          <p:nvPr>
            <p:ph type="title"/>
          </p:nvPr>
        </p:nvSpPr>
        <p:spPr/>
        <p:txBody>
          <a:bodyPr/>
          <a:lstStyle/>
          <a:p>
            <a:r>
              <a:rPr lang="en-US" altLang="en-US">
                <a:ea typeface="ＭＳ Ｐゴシック" panose="020B0600070205080204" pitchFamily="34" charset="-128"/>
              </a:rPr>
              <a:t>Hurricane Irma 2017 Tour de Force</a:t>
            </a:r>
          </a:p>
        </p:txBody>
      </p:sp>
      <p:pic>
        <p:nvPicPr>
          <p:cNvPr id="77826" name="Content Placeholder 3">
            <a:extLst>
              <a:ext uri="{FF2B5EF4-FFF2-40B4-BE49-F238E27FC236}">
                <a16:creationId xmlns:a16="http://schemas.microsoft.com/office/drawing/2014/main" id="{513622A1-02B6-8140-9439-BAE5EC5B2A2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243013" y="1981200"/>
            <a:ext cx="6657975" cy="41148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a:extLst>
              <a:ext uri="{FF2B5EF4-FFF2-40B4-BE49-F238E27FC236}">
                <a16:creationId xmlns:a16="http://schemas.microsoft.com/office/drawing/2014/main" id="{55A6758D-E658-AA48-88E1-1D82FD6D1778}"/>
              </a:ext>
            </a:extLst>
          </p:cNvPr>
          <p:cNvSpPr>
            <a:spLocks noGrp="1"/>
          </p:cNvSpPr>
          <p:nvPr>
            <p:ph type="title"/>
          </p:nvPr>
        </p:nvSpPr>
        <p:spPr>
          <a:xfrm>
            <a:off x="185737" y="4495800"/>
            <a:ext cx="4343400" cy="1117600"/>
          </a:xfrm>
        </p:spPr>
        <p:txBody>
          <a:bodyPr/>
          <a:lstStyle/>
          <a:p>
            <a:r>
              <a:rPr lang="en-US" altLang="en-US" sz="3200" dirty="0">
                <a:ea typeface="ＭＳ Ｐゴシック" panose="020B0600070205080204" pitchFamily="34" charset="-128"/>
              </a:rPr>
              <a:t>Today we run ensembles of many forecasts to understand the uncertainties in track forecasts</a:t>
            </a:r>
          </a:p>
        </p:txBody>
      </p:sp>
      <p:pic>
        <p:nvPicPr>
          <p:cNvPr id="78850" name="Content Placeholder 3">
            <a:extLst>
              <a:ext uri="{FF2B5EF4-FFF2-40B4-BE49-F238E27FC236}">
                <a16:creationId xmlns:a16="http://schemas.microsoft.com/office/drawing/2014/main" id="{8EF402CF-2975-B940-B09D-1D0576A699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419600" y="3670300"/>
            <a:ext cx="4538663" cy="3048000"/>
          </a:xfrm>
        </p:spPr>
      </p:pic>
      <p:pic>
        <p:nvPicPr>
          <p:cNvPr id="78851" name="Picture 4">
            <a:extLst>
              <a:ext uri="{FF2B5EF4-FFF2-40B4-BE49-F238E27FC236}">
                <a16:creationId xmlns:a16="http://schemas.microsoft.com/office/drawing/2014/main" id="{B1597859-8585-9F49-B0D3-EF0840203E7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50800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4FD1E-484E-034A-B6E2-F563B70590A0}"/>
              </a:ext>
            </a:extLst>
          </p:cNvPr>
          <p:cNvSpPr>
            <a:spLocks noGrp="1"/>
          </p:cNvSpPr>
          <p:nvPr>
            <p:ph type="title"/>
          </p:nvPr>
        </p:nvSpPr>
        <p:spPr>
          <a:xfrm>
            <a:off x="609600" y="346631"/>
            <a:ext cx="8153400" cy="1143000"/>
          </a:xfrm>
        </p:spPr>
        <p:txBody>
          <a:bodyPr/>
          <a:lstStyle/>
          <a:p>
            <a:r>
              <a:rPr lang="en-US" b="1" dirty="0">
                <a:solidFill>
                  <a:schemeClr val="accent2"/>
                </a:solidFill>
              </a:rPr>
              <a:t>Why track forecasts are so good?</a:t>
            </a:r>
          </a:p>
        </p:txBody>
      </p:sp>
      <p:sp>
        <p:nvSpPr>
          <p:cNvPr id="3" name="Content Placeholder 2">
            <a:extLst>
              <a:ext uri="{FF2B5EF4-FFF2-40B4-BE49-F238E27FC236}">
                <a16:creationId xmlns:a16="http://schemas.microsoft.com/office/drawing/2014/main" id="{A5079E54-41CF-014E-B9F3-F6BF6A9C73B0}"/>
              </a:ext>
            </a:extLst>
          </p:cNvPr>
          <p:cNvSpPr>
            <a:spLocks noGrp="1"/>
          </p:cNvSpPr>
          <p:nvPr>
            <p:ph idx="1"/>
          </p:nvPr>
        </p:nvSpPr>
        <p:spPr>
          <a:xfrm>
            <a:off x="609600" y="1489631"/>
            <a:ext cx="7772400" cy="4114800"/>
          </a:xfrm>
        </p:spPr>
        <p:txBody>
          <a:bodyPr/>
          <a:lstStyle/>
          <a:p>
            <a:r>
              <a:rPr lang="en-US" dirty="0"/>
              <a:t>Don’t need to predict the internal details of the storm.</a:t>
            </a:r>
          </a:p>
          <a:p>
            <a:r>
              <a:rPr lang="en-US" dirty="0"/>
              <a:t>Storms tend to follow the large-scale flow, which today is relatively well forecast.</a:t>
            </a:r>
          </a:p>
        </p:txBody>
      </p:sp>
      <p:pic>
        <p:nvPicPr>
          <p:cNvPr id="4" name="Content Placeholder 3">
            <a:extLst>
              <a:ext uri="{FF2B5EF4-FFF2-40B4-BE49-F238E27FC236}">
                <a16:creationId xmlns:a16="http://schemas.microsoft.com/office/drawing/2014/main" id="{A0EACAB3-554B-9F4D-AED4-9BBC650FED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7968" y="3810000"/>
            <a:ext cx="3776663" cy="253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25059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Title 1">
            <a:extLst>
              <a:ext uri="{FF2B5EF4-FFF2-40B4-BE49-F238E27FC236}">
                <a16:creationId xmlns:a16="http://schemas.microsoft.com/office/drawing/2014/main" id="{326C5D8A-08D0-634A-82FF-EAD2F7EFC1C2}"/>
              </a:ext>
            </a:extLst>
          </p:cNvPr>
          <p:cNvSpPr>
            <a:spLocks noGrp="1"/>
          </p:cNvSpPr>
          <p:nvPr>
            <p:ph type="title"/>
          </p:nvPr>
        </p:nvSpPr>
        <p:spPr>
          <a:xfrm>
            <a:off x="609600" y="2286000"/>
            <a:ext cx="7772400" cy="1143000"/>
          </a:xfrm>
        </p:spPr>
        <p:txBody>
          <a:bodyPr/>
          <a:lstStyle/>
          <a:p>
            <a:r>
              <a:rPr lang="en-US" altLang="en-US" b="1" dirty="0">
                <a:solidFill>
                  <a:schemeClr val="accent2"/>
                </a:solidFill>
                <a:ea typeface="ＭＳ Ｐゴシック" panose="020B0600070205080204" pitchFamily="34" charset="-128"/>
              </a:rPr>
              <a:t>Hurricane Predictions Have Been Enhanced by In-situ Aircraft Observations in and Around Hurricanes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3" descr="jeff_smith.sm.jpg                                              00000010&#13;Macintosh2 HD                  ABA78158:">
            <a:extLst>
              <a:ext uri="{FF2B5EF4-FFF2-40B4-BE49-F238E27FC236}">
                <a16:creationId xmlns:a16="http://schemas.microsoft.com/office/drawing/2014/main" id="{4056B963-CD16-E245-8AA1-5B6E2F5FA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37338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2" name="Picture 3" descr="163343main_NOAA-P3.jpg">
            <a:extLst>
              <a:ext uri="{FF2B5EF4-FFF2-40B4-BE49-F238E27FC236}">
                <a16:creationId xmlns:a16="http://schemas.microsoft.com/office/drawing/2014/main" id="{300FA9B0-17E5-A744-9265-DC2BC81408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
            <a:ext cx="73533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extBox 4">
            <a:extLst>
              <a:ext uri="{FF2B5EF4-FFF2-40B4-BE49-F238E27FC236}">
                <a16:creationId xmlns:a16="http://schemas.microsoft.com/office/drawing/2014/main" id="{D13A97CC-27D9-774D-A53C-2CCD5BFDD95D}"/>
              </a:ext>
            </a:extLst>
          </p:cNvPr>
          <p:cNvSpPr txBox="1">
            <a:spLocks noChangeArrowheads="1"/>
          </p:cNvSpPr>
          <p:nvPr/>
        </p:nvSpPr>
        <p:spPr bwMode="auto">
          <a:xfrm>
            <a:off x="381000" y="4724400"/>
            <a:ext cx="26193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NOAA P3</a:t>
            </a:r>
          </a:p>
          <a:p>
            <a:pPr>
              <a:spcBef>
                <a:spcPct val="0"/>
              </a:spcBef>
              <a:buFontTx/>
              <a:buNone/>
            </a:pPr>
            <a:r>
              <a:rPr lang="en-US" altLang="en-US" sz="2400"/>
              <a:t>“Hurricane Hunter”</a:t>
            </a:r>
          </a:p>
          <a:p>
            <a:pPr>
              <a:spcBef>
                <a:spcPct val="0"/>
              </a:spcBef>
              <a:buFontTx/>
              <a:buNone/>
            </a:pPr>
            <a:r>
              <a:rPr lang="en-US" altLang="en-US" sz="2400"/>
              <a:t>Aircraft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1124">
            <a:extLst>
              <a:ext uri="{FF2B5EF4-FFF2-40B4-BE49-F238E27FC236}">
                <a16:creationId xmlns:a16="http://schemas.microsoft.com/office/drawing/2014/main" id="{1B7FF76C-05A3-3748-A628-0D45AC43D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87325"/>
            <a:ext cx="8940800" cy="648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hidden="1">
            <a:extLst>
              <a:ext uri="{FF2B5EF4-FFF2-40B4-BE49-F238E27FC236}">
                <a16:creationId xmlns:a16="http://schemas.microsoft.com/office/drawing/2014/main" id="{5A3EF78C-BDA2-7740-A568-D8D9B9973CD7}"/>
              </a:ext>
            </a:extLst>
          </p:cNvPr>
          <p:cNvSpPr>
            <a:spLocks noGrp="1" noChangeArrowheads="1"/>
          </p:cNvSpPr>
          <p:nvPr>
            <p:ph type="title"/>
          </p:nvPr>
        </p:nvSpPr>
        <p:spPr/>
        <p:txBody>
          <a:bodyPr/>
          <a:lstStyle/>
          <a:p>
            <a:r>
              <a:rPr lang="en-US" altLang="en-US">
                <a:ea typeface="ＭＳ Ｐゴシック" panose="020B0600070205080204" pitchFamily="34" charset="-128"/>
              </a:rPr>
              <a:t>	</a:t>
            </a:r>
          </a:p>
        </p:txBody>
      </p:sp>
      <p:sp>
        <p:nvSpPr>
          <p:cNvPr id="21507" name="Rectangle 3">
            <a:extLst>
              <a:ext uri="{FF2B5EF4-FFF2-40B4-BE49-F238E27FC236}">
                <a16:creationId xmlns:a16="http://schemas.microsoft.com/office/drawing/2014/main" id="{B825C394-5098-BC42-8919-8241223FBBEB}"/>
              </a:ext>
            </a:extLst>
          </p:cNvPr>
          <p:cNvSpPr>
            <a:spLocks noChangeArrowheads="1"/>
          </p:cNvSpPr>
          <p:nvPr/>
        </p:nvSpPr>
        <p:spPr bwMode="auto">
          <a:xfrm>
            <a:off x="7564438" y="6562725"/>
            <a:ext cx="15795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lstStyle>
            <a:lvl1pPr defTabSz="820738">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defTabSz="820738">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defTabSz="820738">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defTabSz="820738">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defTabSz="820738">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defTabSz="820738"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gn="r">
              <a:spcBef>
                <a:spcPct val="0"/>
              </a:spcBef>
              <a:buFontTx/>
              <a:buNone/>
            </a:pPr>
            <a:r>
              <a:rPr lang="en-US" altLang="en-US" sz="1400" b="1"/>
              <a:t>Fig. 11-24, p. 320</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descr="g4-1.jpg">
            <a:extLst>
              <a:ext uri="{FF2B5EF4-FFF2-40B4-BE49-F238E27FC236}">
                <a16:creationId xmlns:a16="http://schemas.microsoft.com/office/drawing/2014/main" id="{396DEA94-CDE0-7847-B345-C6E5ED0DD4D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04800"/>
            <a:ext cx="6172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Box 2">
            <a:extLst>
              <a:ext uri="{FF2B5EF4-FFF2-40B4-BE49-F238E27FC236}">
                <a16:creationId xmlns:a16="http://schemas.microsoft.com/office/drawing/2014/main" id="{EAB7B0BD-BEB1-6647-8BD8-8CC2E529EDBE}"/>
              </a:ext>
            </a:extLst>
          </p:cNvPr>
          <p:cNvSpPr txBox="1">
            <a:spLocks noChangeArrowheads="1"/>
          </p:cNvSpPr>
          <p:nvPr/>
        </p:nvSpPr>
        <p:spPr bwMode="auto">
          <a:xfrm rot="10800000" flipV="1">
            <a:off x="2362200" y="4387245"/>
            <a:ext cx="5181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dirty="0"/>
              <a:t>Gulfstream IV-SP (G-IV) is a high altitude, high speed, twin turbofan jet aircraft:  can release dropsondes into </a:t>
            </a:r>
            <a:r>
              <a:rPr lang="en-US" altLang="en-US" sz="2400" dirty="0" err="1"/>
              <a:t>strom</a:t>
            </a:r>
            <a:endParaRPr lang="en-US" altLang="en-US" sz="2400"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dropsonde.jpg">
            <a:extLst>
              <a:ext uri="{FF2B5EF4-FFF2-40B4-BE49-F238E27FC236}">
                <a16:creationId xmlns:a16="http://schemas.microsoft.com/office/drawing/2014/main" id="{3EC42A94-A56B-714C-B255-E0927587E6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14400"/>
            <a:ext cx="3530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6" name="Picture 3" descr="dropsonde2.gif">
            <a:extLst>
              <a:ext uri="{FF2B5EF4-FFF2-40B4-BE49-F238E27FC236}">
                <a16:creationId xmlns:a16="http://schemas.microsoft.com/office/drawing/2014/main" id="{03928C68-687E-E944-9F4D-F562875589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14400"/>
            <a:ext cx="41417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a:extLst>
              <a:ext uri="{FF2B5EF4-FFF2-40B4-BE49-F238E27FC236}">
                <a16:creationId xmlns:a16="http://schemas.microsoft.com/office/drawing/2014/main" id="{C752ADDA-46B8-FE41-9A7A-31B25B6FACF9}"/>
              </a:ext>
            </a:extLst>
          </p:cNvPr>
          <p:cNvSpPr>
            <a:spLocks noGrp="1"/>
          </p:cNvSpPr>
          <p:nvPr>
            <p:ph type="title"/>
          </p:nvPr>
        </p:nvSpPr>
        <p:spPr>
          <a:xfrm>
            <a:off x="685800" y="279400"/>
            <a:ext cx="7848600" cy="685800"/>
          </a:xfrm>
        </p:spPr>
        <p:txBody>
          <a:bodyPr/>
          <a:lstStyle/>
          <a:p>
            <a:r>
              <a:rPr lang="en-US" altLang="en-US" dirty="0">
                <a:ea typeface="ＭＳ Ｐゴシック" panose="020B0600070205080204" pitchFamily="34" charset="-128"/>
              </a:rPr>
              <a:t>New Technology:  Drones</a:t>
            </a:r>
          </a:p>
        </p:txBody>
      </p:sp>
      <p:pic>
        <p:nvPicPr>
          <p:cNvPr id="84994" name="Content Placeholder 3">
            <a:extLst>
              <a:ext uri="{FF2B5EF4-FFF2-40B4-BE49-F238E27FC236}">
                <a16:creationId xmlns:a16="http://schemas.microsoft.com/office/drawing/2014/main" id="{6C717D51-02C4-1E47-941C-B8C48419DFFE}"/>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595688" y="4217988"/>
            <a:ext cx="3033712" cy="2317750"/>
          </a:xfrm>
        </p:spPr>
      </p:pic>
      <p:pic>
        <p:nvPicPr>
          <p:cNvPr id="84995" name="Picture 4">
            <a:extLst>
              <a:ext uri="{FF2B5EF4-FFF2-40B4-BE49-F238E27FC236}">
                <a16:creationId xmlns:a16="http://schemas.microsoft.com/office/drawing/2014/main" id="{82821A94-9898-C647-BB19-4A6944DCDE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8159750"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FCB57-C8A8-4349-A88C-81B6BD052A41}"/>
              </a:ext>
            </a:extLst>
          </p:cNvPr>
          <p:cNvSpPr>
            <a:spLocks noGrp="1"/>
          </p:cNvSpPr>
          <p:nvPr>
            <p:ph type="title"/>
          </p:nvPr>
        </p:nvSpPr>
        <p:spPr/>
        <p:txBody>
          <a:bodyPr/>
          <a:lstStyle/>
          <a:p>
            <a:r>
              <a:rPr lang="en-US" b="1" dirty="0">
                <a:solidFill>
                  <a:schemeClr val="accent2"/>
                </a:solidFill>
              </a:rPr>
              <a:t>Why are hurricane intensity forecasts far less skillful?</a:t>
            </a:r>
          </a:p>
        </p:txBody>
      </p:sp>
      <p:sp>
        <p:nvSpPr>
          <p:cNvPr id="3" name="Content Placeholder 2">
            <a:extLst>
              <a:ext uri="{FF2B5EF4-FFF2-40B4-BE49-F238E27FC236}">
                <a16:creationId xmlns:a16="http://schemas.microsoft.com/office/drawing/2014/main" id="{C66A739F-5790-1E47-8BFA-2DA86EA9F1E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3E33A01-9328-2140-85D2-67D8F7A5CAB6}"/>
              </a:ext>
            </a:extLst>
          </p:cNvPr>
          <p:cNvPicPr>
            <a:picLocks noChangeAspect="1"/>
          </p:cNvPicPr>
          <p:nvPr/>
        </p:nvPicPr>
        <p:blipFill>
          <a:blip r:embed="rId2"/>
          <a:stretch>
            <a:fillRect/>
          </a:stretch>
        </p:blipFill>
        <p:spPr>
          <a:xfrm>
            <a:off x="2057400" y="1957387"/>
            <a:ext cx="5816600" cy="4362450"/>
          </a:xfrm>
          <a:prstGeom prst="rect">
            <a:avLst/>
          </a:prstGeom>
        </p:spPr>
      </p:pic>
    </p:spTree>
    <p:extLst>
      <p:ext uri="{BB962C8B-B14F-4D97-AF65-F5344CB8AC3E}">
        <p14:creationId xmlns:p14="http://schemas.microsoft.com/office/powerpoint/2010/main" val="42106960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41888518-7030-954D-806E-6E93D8F9DEAB}"/>
              </a:ext>
            </a:extLst>
          </p:cNvPr>
          <p:cNvSpPr>
            <a:spLocks noGrp="1" noChangeArrowheads="1"/>
          </p:cNvSpPr>
          <p:nvPr>
            <p:ph type="title"/>
          </p:nvPr>
        </p:nvSpPr>
        <p:spPr>
          <a:xfrm>
            <a:off x="114300" y="952499"/>
            <a:ext cx="8915399" cy="457200"/>
          </a:xfrm>
        </p:spPr>
        <p:txBody>
          <a:bodyPr/>
          <a:lstStyle/>
          <a:p>
            <a:pPr eaLnBrk="1" hangingPunct="1"/>
            <a:r>
              <a:rPr lang="en-US" altLang="en-US" sz="3600" b="1" dirty="0">
                <a:solidFill>
                  <a:schemeClr val="accent2"/>
                </a:solidFill>
                <a:ea typeface="ＭＳ Ｐゴシック" panose="020B0600070205080204" pitchFamily="34" charset="-128"/>
              </a:rPr>
              <a:t>To forecast intensity, you have to forecast the detailed internal structure of hurricanes</a:t>
            </a:r>
          </a:p>
        </p:txBody>
      </p:sp>
      <p:pic>
        <p:nvPicPr>
          <p:cNvPr id="9" name="Picture 1026" descr="katina-radarLG.jpg                                             001D0D8C&#10;Cliff Disk                     BB5EA40C:">
            <a:extLst>
              <a:ext uri="{FF2B5EF4-FFF2-40B4-BE49-F238E27FC236}">
                <a16:creationId xmlns:a16="http://schemas.microsoft.com/office/drawing/2014/main" id="{006EEAE0-D459-1045-AE0D-0FE86BC1E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034832"/>
            <a:ext cx="6567486" cy="424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41888518-7030-954D-806E-6E93D8F9DEAB}"/>
              </a:ext>
            </a:extLst>
          </p:cNvPr>
          <p:cNvSpPr>
            <a:spLocks noGrp="1" noChangeArrowheads="1"/>
          </p:cNvSpPr>
          <p:nvPr>
            <p:ph type="title"/>
          </p:nvPr>
        </p:nvSpPr>
        <p:spPr>
          <a:xfrm>
            <a:off x="152400" y="304800"/>
            <a:ext cx="8915399" cy="457200"/>
          </a:xfrm>
        </p:spPr>
        <p:txBody>
          <a:bodyPr/>
          <a:lstStyle/>
          <a:p>
            <a:pPr eaLnBrk="1" hangingPunct="1"/>
            <a:r>
              <a:rPr lang="en-US" altLang="en-US" sz="2800" b="1" dirty="0">
                <a:solidFill>
                  <a:schemeClr val="accent2"/>
                </a:solidFill>
                <a:ea typeface="ＭＳ Ｐゴシック" panose="020B0600070205080204" pitchFamily="34" charset="-128"/>
              </a:rPr>
              <a:t>Substantial Promise in the Future</a:t>
            </a:r>
          </a:p>
        </p:txBody>
      </p:sp>
      <p:sp>
        <p:nvSpPr>
          <p:cNvPr id="86018" name="Rectangle 3">
            <a:extLst>
              <a:ext uri="{FF2B5EF4-FFF2-40B4-BE49-F238E27FC236}">
                <a16:creationId xmlns:a16="http://schemas.microsoft.com/office/drawing/2014/main" id="{90F5C4F5-1779-4940-806F-D09D6F0A4A25}"/>
              </a:ext>
            </a:extLst>
          </p:cNvPr>
          <p:cNvSpPr>
            <a:spLocks noGrp="1" noChangeArrowheads="1"/>
          </p:cNvSpPr>
          <p:nvPr>
            <p:ph type="body" idx="1"/>
          </p:nvPr>
        </p:nvSpPr>
        <p:spPr>
          <a:xfrm>
            <a:off x="685800" y="914400"/>
            <a:ext cx="7924800" cy="1676400"/>
          </a:xfrm>
        </p:spPr>
        <p:txBody>
          <a:bodyPr/>
          <a:lstStyle/>
          <a:p>
            <a:pPr marL="0" indent="0" eaLnBrk="1" hangingPunct="1">
              <a:buNone/>
            </a:pPr>
            <a:r>
              <a:rPr lang="en-US" altLang="en-US" dirty="0">
                <a:ea typeface="ＭＳ Ｐゴシック" panose="020B0600070205080204" pitchFamily="34" charset="-128"/>
              </a:rPr>
              <a:t>The use of higher resolution models and better data around and in hurricanes should result in better intensity predictions.</a:t>
            </a:r>
          </a:p>
        </p:txBody>
      </p:sp>
      <p:pic>
        <p:nvPicPr>
          <p:cNvPr id="86019" name="Picture 4" descr="199909140000.rr.floyd.si.4.gif                                 00029E37&#10;Cliff Disk                     BB5EA40C:">
            <a:extLst>
              <a:ext uri="{FF2B5EF4-FFF2-40B4-BE49-F238E27FC236}">
                <a16:creationId xmlns:a16="http://schemas.microsoft.com/office/drawing/2014/main" id="{20E187C7-5A95-2D45-8FB8-67C54B743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320" t="7201" r="4320"/>
          <a:stretch>
            <a:fillRect/>
          </a:stretch>
        </p:blipFill>
        <p:spPr bwMode="auto">
          <a:xfrm>
            <a:off x="4724400" y="3276600"/>
            <a:ext cx="4114800"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5" descr="199909140000.rr.floyd.si.2.gif                                 00029E37&#10;Cliff Disk                     BB5EA40C:">
            <a:extLst>
              <a:ext uri="{FF2B5EF4-FFF2-40B4-BE49-F238E27FC236}">
                <a16:creationId xmlns:a16="http://schemas.microsoft.com/office/drawing/2014/main" id="{E29AAFEE-67C7-8845-9F57-8AC22C38B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60" t="7201" r="5760"/>
          <a:stretch>
            <a:fillRect/>
          </a:stretch>
        </p:blipFill>
        <p:spPr bwMode="auto">
          <a:xfrm>
            <a:off x="457200" y="3276600"/>
            <a:ext cx="3968750"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ext Box 6">
            <a:extLst>
              <a:ext uri="{FF2B5EF4-FFF2-40B4-BE49-F238E27FC236}">
                <a16:creationId xmlns:a16="http://schemas.microsoft.com/office/drawing/2014/main" id="{D135F124-860B-0C45-AE66-AD7B538FD974}"/>
              </a:ext>
            </a:extLst>
          </p:cNvPr>
          <p:cNvSpPr txBox="1">
            <a:spLocks noChangeArrowheads="1"/>
          </p:cNvSpPr>
          <p:nvPr/>
        </p:nvSpPr>
        <p:spPr bwMode="auto">
          <a:xfrm>
            <a:off x="990600" y="2743200"/>
            <a:ext cx="302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50000"/>
              </a:spcBef>
              <a:buFontTx/>
              <a:buNone/>
            </a:pPr>
            <a:r>
              <a:rPr lang="en-US" altLang="en-US" sz="2400"/>
              <a:t>15-km grid spacing</a:t>
            </a:r>
          </a:p>
        </p:txBody>
      </p:sp>
      <p:sp>
        <p:nvSpPr>
          <p:cNvPr id="86022" name="Text Box 7">
            <a:extLst>
              <a:ext uri="{FF2B5EF4-FFF2-40B4-BE49-F238E27FC236}">
                <a16:creationId xmlns:a16="http://schemas.microsoft.com/office/drawing/2014/main" id="{0FBB00E6-BFAD-C742-B112-8E86FE06AE56}"/>
              </a:ext>
            </a:extLst>
          </p:cNvPr>
          <p:cNvSpPr txBox="1">
            <a:spLocks noChangeArrowheads="1"/>
          </p:cNvSpPr>
          <p:nvPr/>
        </p:nvSpPr>
        <p:spPr bwMode="auto">
          <a:xfrm>
            <a:off x="5257800" y="2743200"/>
            <a:ext cx="275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37931725" indent="-37474525">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1.67 km grid spacing</a:t>
            </a:r>
          </a:p>
        </p:txBody>
      </p:sp>
    </p:spTree>
    <p:extLst>
      <p:ext uri="{BB962C8B-B14F-4D97-AF65-F5344CB8AC3E}">
        <p14:creationId xmlns:p14="http://schemas.microsoft.com/office/powerpoint/2010/main" val="28054303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16ED3-AAE1-044E-A34D-10FD571DCEBE}"/>
              </a:ext>
            </a:extLst>
          </p:cNvPr>
          <p:cNvSpPr>
            <a:spLocks noGrp="1"/>
          </p:cNvSpPr>
          <p:nvPr>
            <p:ph type="title"/>
          </p:nvPr>
        </p:nvSpPr>
        <p:spPr>
          <a:xfrm>
            <a:off x="685800" y="2286000"/>
            <a:ext cx="7772400" cy="1143000"/>
          </a:xfrm>
        </p:spPr>
        <p:txBody>
          <a:bodyPr/>
          <a:lstStyle/>
          <a:p>
            <a:r>
              <a:rPr lang="en-US" dirty="0"/>
              <a:t>Why doesn’t the Pacific Northwest get hurricanes?</a:t>
            </a:r>
          </a:p>
        </p:txBody>
      </p:sp>
    </p:spTree>
    <p:extLst>
      <p:ext uri="{BB962C8B-B14F-4D97-AF65-F5344CB8AC3E}">
        <p14:creationId xmlns:p14="http://schemas.microsoft.com/office/powerpoint/2010/main" val="17940048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64337-20D3-524F-98D2-25110F98C500}"/>
              </a:ext>
            </a:extLst>
          </p:cNvPr>
          <p:cNvSpPr>
            <a:spLocks noGrp="1"/>
          </p:cNvSpPr>
          <p:nvPr>
            <p:ph type="title"/>
          </p:nvPr>
        </p:nvSpPr>
        <p:spPr/>
        <p:txBody>
          <a:bodyPr/>
          <a:lstStyle/>
          <a:p>
            <a:r>
              <a:rPr lang="en-US" b="1" dirty="0">
                <a:solidFill>
                  <a:schemeClr val="accent2"/>
                </a:solidFill>
              </a:rPr>
              <a:t>The Answer</a:t>
            </a:r>
          </a:p>
        </p:txBody>
      </p:sp>
      <p:sp>
        <p:nvSpPr>
          <p:cNvPr id="3" name="Content Placeholder 2">
            <a:extLst>
              <a:ext uri="{FF2B5EF4-FFF2-40B4-BE49-F238E27FC236}">
                <a16:creationId xmlns:a16="http://schemas.microsoft.com/office/drawing/2014/main" id="{CEF46850-C538-5447-AC6F-54106DF7F5F2}"/>
              </a:ext>
            </a:extLst>
          </p:cNvPr>
          <p:cNvSpPr>
            <a:spLocks noGrp="1"/>
          </p:cNvSpPr>
          <p:nvPr>
            <p:ph idx="1"/>
          </p:nvPr>
        </p:nvSpPr>
        <p:spPr/>
        <p:txBody>
          <a:bodyPr/>
          <a:lstStyle/>
          <a:p>
            <a:pPr marL="0" indent="0">
              <a:buNone/>
            </a:pPr>
            <a:r>
              <a:rPr lang="en-US" dirty="0"/>
              <a:t>Cold water along the coast!</a:t>
            </a:r>
          </a:p>
        </p:txBody>
      </p:sp>
      <p:pic>
        <p:nvPicPr>
          <p:cNvPr id="5" name="Picture 4">
            <a:extLst>
              <a:ext uri="{FF2B5EF4-FFF2-40B4-BE49-F238E27FC236}">
                <a16:creationId xmlns:a16="http://schemas.microsoft.com/office/drawing/2014/main" id="{0D8D3F35-4CBF-D14A-BCEF-4542244AD4BE}"/>
              </a:ext>
            </a:extLst>
          </p:cNvPr>
          <p:cNvPicPr>
            <a:picLocks noChangeAspect="1"/>
          </p:cNvPicPr>
          <p:nvPr/>
        </p:nvPicPr>
        <p:blipFill>
          <a:blip r:embed="rId2"/>
          <a:stretch>
            <a:fillRect/>
          </a:stretch>
        </p:blipFill>
        <p:spPr>
          <a:xfrm>
            <a:off x="1066800" y="2590800"/>
            <a:ext cx="5943600" cy="3653544"/>
          </a:xfrm>
          <a:prstGeom prst="rect">
            <a:avLst/>
          </a:prstGeom>
        </p:spPr>
      </p:pic>
    </p:spTree>
    <p:extLst>
      <p:ext uri="{BB962C8B-B14F-4D97-AF65-F5344CB8AC3E}">
        <p14:creationId xmlns:p14="http://schemas.microsoft.com/office/powerpoint/2010/main" val="41945935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DEE80-044B-D44A-8578-4873DFB5F325}"/>
              </a:ext>
            </a:extLst>
          </p:cNvPr>
          <p:cNvSpPr>
            <a:spLocks noGrp="1"/>
          </p:cNvSpPr>
          <p:nvPr>
            <p:ph type="title"/>
          </p:nvPr>
        </p:nvSpPr>
        <p:spPr>
          <a:xfrm>
            <a:off x="685800" y="1117447"/>
            <a:ext cx="7772400" cy="1143000"/>
          </a:xfrm>
        </p:spPr>
        <p:txBody>
          <a:bodyPr/>
          <a:lstStyle/>
          <a:p>
            <a:r>
              <a:rPr lang="en-US" b="1" dirty="0">
                <a:solidFill>
                  <a:schemeClr val="accent2"/>
                </a:solidFill>
              </a:rPr>
              <a:t>Global Warming and Hurricanes:  What Should We Expect?</a:t>
            </a:r>
          </a:p>
        </p:txBody>
      </p:sp>
      <p:pic>
        <p:nvPicPr>
          <p:cNvPr id="5" name="Content Placeholder 4">
            <a:extLst>
              <a:ext uri="{FF2B5EF4-FFF2-40B4-BE49-F238E27FC236}">
                <a16:creationId xmlns:a16="http://schemas.microsoft.com/office/drawing/2014/main" id="{F86808EC-EB9B-A448-82DE-9699A4F7EB8D}"/>
              </a:ext>
            </a:extLst>
          </p:cNvPr>
          <p:cNvPicPr>
            <a:picLocks noGrp="1" noChangeAspect="1"/>
          </p:cNvPicPr>
          <p:nvPr>
            <p:ph idx="1"/>
          </p:nvPr>
        </p:nvPicPr>
        <p:blipFill>
          <a:blip r:embed="rId2"/>
          <a:stretch>
            <a:fillRect/>
          </a:stretch>
        </p:blipFill>
        <p:spPr>
          <a:xfrm>
            <a:off x="685800" y="2908147"/>
            <a:ext cx="7772400" cy="2260906"/>
          </a:xfrm>
        </p:spPr>
      </p:pic>
    </p:spTree>
    <p:extLst>
      <p:ext uri="{BB962C8B-B14F-4D97-AF65-F5344CB8AC3E}">
        <p14:creationId xmlns:p14="http://schemas.microsoft.com/office/powerpoint/2010/main" val="16514777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E971A-1DD6-3A43-88D4-476638D279AF}"/>
              </a:ext>
            </a:extLst>
          </p:cNvPr>
          <p:cNvSpPr>
            <a:spLocks noGrp="1"/>
          </p:cNvSpPr>
          <p:nvPr>
            <p:ph type="title"/>
          </p:nvPr>
        </p:nvSpPr>
        <p:spPr>
          <a:xfrm>
            <a:off x="381000" y="228600"/>
            <a:ext cx="8534400" cy="762000"/>
          </a:xfrm>
        </p:spPr>
        <p:txBody>
          <a:bodyPr/>
          <a:lstStyle/>
          <a:p>
            <a:r>
              <a:rPr lang="en-US" b="1" dirty="0">
                <a:solidFill>
                  <a:schemeClr val="accent2"/>
                </a:solidFill>
              </a:rPr>
              <a:t>Hurricane Projections under GW</a:t>
            </a:r>
          </a:p>
        </p:txBody>
      </p:sp>
      <p:sp>
        <p:nvSpPr>
          <p:cNvPr id="3" name="Content Placeholder 2">
            <a:extLst>
              <a:ext uri="{FF2B5EF4-FFF2-40B4-BE49-F238E27FC236}">
                <a16:creationId xmlns:a16="http://schemas.microsoft.com/office/drawing/2014/main" id="{E99229E6-6E2E-FE4E-B948-EF362707D55D}"/>
              </a:ext>
            </a:extLst>
          </p:cNvPr>
          <p:cNvSpPr>
            <a:spLocks noGrp="1"/>
          </p:cNvSpPr>
          <p:nvPr>
            <p:ph idx="1"/>
          </p:nvPr>
        </p:nvSpPr>
        <p:spPr>
          <a:xfrm>
            <a:off x="109818" y="1143000"/>
            <a:ext cx="8839200" cy="4114800"/>
          </a:xfrm>
        </p:spPr>
        <p:txBody>
          <a:bodyPr/>
          <a:lstStyle/>
          <a:p>
            <a:r>
              <a:rPr lang="en-US" sz="3600" u="sng" dirty="0"/>
              <a:t>Sea level rise: </a:t>
            </a:r>
            <a:r>
              <a:rPr lang="en-US" sz="3600" dirty="0"/>
              <a:t>should be causing higher coastal inundation levels with tropical storms.</a:t>
            </a:r>
          </a:p>
          <a:p>
            <a:r>
              <a:rPr lang="en-US" sz="3600" u="sng" dirty="0"/>
              <a:t>Tropical cyclone rainfall rates will likely increase: </a:t>
            </a:r>
            <a:r>
              <a:rPr lang="en-US" sz="3600" dirty="0"/>
              <a:t>Modeling studies on average project an increase on the order of 10-15% for rainfall rates averaged within about 100 km of the storm for 2 C global warming</a:t>
            </a:r>
          </a:p>
        </p:txBody>
      </p:sp>
    </p:spTree>
    <p:extLst>
      <p:ext uri="{BB962C8B-B14F-4D97-AF65-F5344CB8AC3E}">
        <p14:creationId xmlns:p14="http://schemas.microsoft.com/office/powerpoint/2010/main" val="1411039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B516E5C2-A584-4B4D-A618-592407DD1646}"/>
              </a:ext>
            </a:extLst>
          </p:cNvPr>
          <p:cNvSpPr>
            <a:spLocks noGrp="1"/>
          </p:cNvSpPr>
          <p:nvPr>
            <p:ph type="title"/>
          </p:nvPr>
        </p:nvSpPr>
        <p:spPr>
          <a:xfrm>
            <a:off x="381000" y="152400"/>
            <a:ext cx="8534400" cy="1143000"/>
          </a:xfrm>
        </p:spPr>
        <p:txBody>
          <a:bodyPr/>
          <a:lstStyle/>
          <a:p>
            <a:r>
              <a:rPr lang="en-US" altLang="en-US" sz="2800" b="1" dirty="0">
                <a:ea typeface="ＭＳ Ｐゴシック" panose="020B0600070205080204" pitchFamily="34" charset="-128"/>
              </a:rPr>
              <a:t>1900 Galveston, TX Hurricane: The Greatest Loss of Life of Any U.S. Meteorological Event (8000 died)</a:t>
            </a:r>
          </a:p>
        </p:txBody>
      </p:sp>
      <p:pic>
        <p:nvPicPr>
          <p:cNvPr id="23554" name="Content Placeholder 4" descr="1900-galveston-hurricane-4.jpg">
            <a:extLst>
              <a:ext uri="{FF2B5EF4-FFF2-40B4-BE49-F238E27FC236}">
                <a16:creationId xmlns:a16="http://schemas.microsoft.com/office/drawing/2014/main" id="{571EABB8-3CB4-AF4F-B861-F0598ECA021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4306" r="-4306"/>
          <a:stretch>
            <a:fillRect/>
          </a:stretch>
        </p:blipFill>
        <p:spPr>
          <a:xfrm>
            <a:off x="4572000" y="1371600"/>
            <a:ext cx="4173538" cy="2209800"/>
          </a:xfrm>
        </p:spPr>
      </p:pic>
      <p:pic>
        <p:nvPicPr>
          <p:cNvPr id="23555" name="Picture 6" descr="Galveston-Hurricane.jpg">
            <a:extLst>
              <a:ext uri="{FF2B5EF4-FFF2-40B4-BE49-F238E27FC236}">
                <a16:creationId xmlns:a16="http://schemas.microsoft.com/office/drawing/2014/main" id="{7C15BB71-BB40-0443-AECE-A6CB18B1FAB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657600"/>
            <a:ext cx="4132263"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7" descr="1900_GALVESTON-HURRICANE-TRACK.jpg">
            <a:extLst>
              <a:ext uri="{FF2B5EF4-FFF2-40B4-BE49-F238E27FC236}">
                <a16:creationId xmlns:a16="http://schemas.microsoft.com/office/drawing/2014/main" id="{D0C84428-92EF-2E42-942E-9CBE2F1D47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362200"/>
            <a:ext cx="41640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E971A-1DD6-3A43-88D4-476638D279AF}"/>
              </a:ext>
            </a:extLst>
          </p:cNvPr>
          <p:cNvSpPr>
            <a:spLocks noGrp="1"/>
          </p:cNvSpPr>
          <p:nvPr>
            <p:ph type="title"/>
          </p:nvPr>
        </p:nvSpPr>
        <p:spPr>
          <a:xfrm>
            <a:off x="381000" y="228600"/>
            <a:ext cx="8534400" cy="762000"/>
          </a:xfrm>
        </p:spPr>
        <p:txBody>
          <a:bodyPr/>
          <a:lstStyle/>
          <a:p>
            <a:r>
              <a:rPr lang="en-US" b="1" dirty="0">
                <a:solidFill>
                  <a:schemeClr val="accent2"/>
                </a:solidFill>
              </a:rPr>
              <a:t>Hurricane Projections under GW</a:t>
            </a:r>
          </a:p>
        </p:txBody>
      </p:sp>
      <p:sp>
        <p:nvSpPr>
          <p:cNvPr id="3" name="Content Placeholder 2">
            <a:extLst>
              <a:ext uri="{FF2B5EF4-FFF2-40B4-BE49-F238E27FC236}">
                <a16:creationId xmlns:a16="http://schemas.microsoft.com/office/drawing/2014/main" id="{E99229E6-6E2E-FE4E-B948-EF362707D55D}"/>
              </a:ext>
            </a:extLst>
          </p:cNvPr>
          <p:cNvSpPr>
            <a:spLocks noGrp="1"/>
          </p:cNvSpPr>
          <p:nvPr>
            <p:ph idx="1"/>
          </p:nvPr>
        </p:nvSpPr>
        <p:spPr>
          <a:xfrm>
            <a:off x="109818" y="1143000"/>
            <a:ext cx="8839200" cy="4114800"/>
          </a:xfrm>
        </p:spPr>
        <p:txBody>
          <a:bodyPr/>
          <a:lstStyle/>
          <a:p>
            <a:r>
              <a:rPr lang="en-US" sz="3600" u="sng" dirty="0"/>
              <a:t>Tropical cyclone intensities globally will likely increase</a:t>
            </a:r>
            <a:r>
              <a:rPr lang="en-US" sz="3600" dirty="0"/>
              <a:t> slightly --on average (by 1 to 10% according to model projections for a 2 degree Celsius global warming). </a:t>
            </a:r>
          </a:p>
          <a:p>
            <a:r>
              <a:rPr lang="en-US" sz="3600" u="sng" dirty="0"/>
              <a:t>The global proportion of tropical cyclones that reach very intense (Category 4 and 5) levels will likely increase</a:t>
            </a:r>
            <a:r>
              <a:rPr lang="en-US" sz="3600" dirty="0"/>
              <a:t> due to anthropogenic warming over the 21st century. </a:t>
            </a:r>
          </a:p>
        </p:txBody>
      </p:sp>
    </p:spTree>
    <p:extLst>
      <p:ext uri="{BB962C8B-B14F-4D97-AF65-F5344CB8AC3E}">
        <p14:creationId xmlns:p14="http://schemas.microsoft.com/office/powerpoint/2010/main" val="13253619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C361F6AC-9FE8-DE4A-91B0-E8851C98C295}"/>
              </a:ext>
            </a:extLst>
          </p:cNvPr>
          <p:cNvSpPr>
            <a:spLocks noGrp="1" noChangeArrowheads="1"/>
          </p:cNvSpPr>
          <p:nvPr>
            <p:ph type="title"/>
          </p:nvPr>
        </p:nvSpPr>
        <p:spPr>
          <a:xfrm>
            <a:off x="685800" y="304800"/>
            <a:ext cx="7772400" cy="1143000"/>
          </a:xfrm>
        </p:spPr>
        <p:txBody>
          <a:bodyPr/>
          <a:lstStyle/>
          <a:p>
            <a:r>
              <a:rPr lang="en-US" altLang="en-US" dirty="0">
                <a:ea typeface="ＭＳ Ｐゴシック" panose="020B0600070205080204" pitchFamily="34" charset="-128"/>
              </a:rPr>
              <a:t>U.S Hurricane Headquarters: National Hurricane Center</a:t>
            </a:r>
          </a:p>
        </p:txBody>
      </p:sp>
      <p:sp>
        <p:nvSpPr>
          <p:cNvPr id="87042" name="Rectangle 3">
            <a:extLst>
              <a:ext uri="{FF2B5EF4-FFF2-40B4-BE49-F238E27FC236}">
                <a16:creationId xmlns:a16="http://schemas.microsoft.com/office/drawing/2014/main" id="{D7A6D4B0-A0C9-1244-8756-8A41DE5CD682}"/>
              </a:ext>
            </a:extLst>
          </p:cNvPr>
          <p:cNvSpPr>
            <a:spLocks noGrp="1" noChangeArrowheads="1"/>
          </p:cNvSpPr>
          <p:nvPr>
            <p:ph type="body" idx="1"/>
          </p:nvPr>
        </p:nvSpPr>
        <p:spPr/>
        <p:txBody>
          <a:bodyPr/>
          <a:lstStyle/>
          <a:p>
            <a:endParaRPr lang="en-US" altLang="en-US">
              <a:ea typeface="ＭＳ Ｐゴシック" panose="020B0600070205080204" pitchFamily="34" charset="-128"/>
            </a:endParaRPr>
          </a:p>
        </p:txBody>
      </p:sp>
      <p:pic>
        <p:nvPicPr>
          <p:cNvPr id="87043" name="Picture 4" descr="NHC">
            <a:extLst>
              <a:ext uri="{FF2B5EF4-FFF2-40B4-BE49-F238E27FC236}">
                <a16:creationId xmlns:a16="http://schemas.microsoft.com/office/drawing/2014/main" id="{98A424EA-7BCD-6D4F-9C0B-82AB33AD8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5025" y="1676400"/>
            <a:ext cx="4933950" cy="466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wea00417.jpg                                                   00000010&#13;Macintosh2 HD                  ABA78158:">
            <a:extLst>
              <a:ext uri="{FF2B5EF4-FFF2-40B4-BE49-F238E27FC236}">
                <a16:creationId xmlns:a16="http://schemas.microsoft.com/office/drawing/2014/main" id="{F6B07BB5-EB9A-6D4C-BB6B-0FD914CE49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47700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1488</TotalTime>
  <Words>1721</Words>
  <Application>Microsoft Macintosh PowerPoint</Application>
  <PresentationFormat>On-screen Show (4:3)</PresentationFormat>
  <Paragraphs>159</Paragraphs>
  <Slides>81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81</vt:i4>
      </vt:variant>
    </vt:vector>
  </HeadingPairs>
  <TitlesOfParts>
    <vt:vector size="85" baseType="lpstr">
      <vt:lpstr>Arial</vt:lpstr>
      <vt:lpstr>Calibri</vt:lpstr>
      <vt:lpstr>Times</vt:lpstr>
      <vt:lpstr>Blank Presentation</vt:lpstr>
      <vt:lpstr>PowerPoint Presentation</vt:lpstr>
      <vt:lpstr>Hurricane Definition</vt:lpstr>
      <vt:lpstr>Hurricane Facts</vt:lpstr>
      <vt:lpstr>PowerPoint Presentation</vt:lpstr>
      <vt:lpstr>Katrina</vt:lpstr>
      <vt:lpstr>PowerPoint Presentation</vt:lpstr>
      <vt:lpstr> </vt:lpstr>
      <vt:lpstr>1900 Galveston, TX Hurricane: The Greatest Loss of Life of Any U.S. Meteorological Event (8000 died)</vt:lpstr>
      <vt:lpstr>PowerPoint Presentation</vt:lpstr>
      <vt:lpstr>PowerPoint Presentation</vt:lpstr>
      <vt:lpstr>Super Typhoon Haiyan</vt:lpstr>
      <vt:lpstr>PowerPoint Presentation</vt:lpstr>
      <vt:lpstr>PowerPoint Presentation</vt:lpstr>
      <vt:lpstr>Indian Ocean Cyclone Bhola Over 500,000 died during storm surge</vt:lpstr>
      <vt:lpstr> </vt:lpstr>
      <vt:lpstr>Hurricane Dislike the Equator!</vt:lpstr>
      <vt:lpstr>Hurricane Categories</vt:lpstr>
      <vt:lpstr> </vt:lpstr>
      <vt:lpstr> </vt:lpstr>
      <vt:lpstr>Experience a hurricane</vt:lpstr>
      <vt:lpstr> </vt:lpstr>
      <vt:lpstr>PowerPoint Presentation</vt:lpstr>
      <vt:lpstr>Hurricane Structure</vt:lpstr>
      <vt:lpstr> </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Eye wall replacement cycle</vt:lpstr>
      <vt:lpstr>PowerPoint Presentation</vt:lpstr>
      <vt:lpstr>The Greatest Damage and Loss of Life from Hurricanes is Near the Coast with Storm Surges</vt:lpstr>
      <vt:lpstr>PowerPoint Presentation</vt:lpstr>
      <vt:lpstr> </vt:lpstr>
      <vt:lpstr> </vt:lpstr>
      <vt:lpstr>PowerPoint Presentation</vt:lpstr>
      <vt:lpstr>Storm Surge</vt:lpstr>
      <vt:lpstr>Sea Level Rises Under Low Pressure</vt:lpstr>
      <vt:lpstr>Storm Surge Video</vt:lpstr>
      <vt:lpstr>The National Weather Service Runs Storm Surge Models</vt:lpstr>
      <vt:lpstr>What is the energy source of Hurricanes?</vt:lpstr>
      <vt:lpstr>Hurricane Energy Source</vt:lpstr>
      <vt:lpstr>Necessary Conditions</vt:lpstr>
      <vt:lpstr>Revving Up a Hurricanes:  Two Positive Feedbacks Involving Warm Water</vt:lpstr>
      <vt:lpstr>CISK</vt:lpstr>
      <vt:lpstr>WISHE</vt:lpstr>
      <vt:lpstr>Spray coming off big ocean waves provides water vapor</vt:lpstr>
      <vt:lpstr>PowerPoint Presentation</vt:lpstr>
      <vt:lpstr>PowerPoint Presentation</vt:lpstr>
      <vt:lpstr>PowerPoint Presentation</vt:lpstr>
      <vt:lpstr>PowerPoint Presentation</vt:lpstr>
      <vt:lpstr>Some easterly waves transition into tropical storms and hurricanes</vt:lpstr>
      <vt:lpstr>PowerPoint Presentation</vt:lpstr>
      <vt:lpstr>PowerPoint Presentation</vt:lpstr>
      <vt:lpstr>Hurricane Prediction: A Mixed Report</vt:lpstr>
      <vt:lpstr>PowerPoint Presentation</vt:lpstr>
      <vt:lpstr>PowerPoint Presentation</vt:lpstr>
      <vt:lpstr>PowerPoint Presentation</vt:lpstr>
      <vt:lpstr>PowerPoint Presentation</vt:lpstr>
      <vt:lpstr>Hurricane Irma 2017 Tour de Force</vt:lpstr>
      <vt:lpstr>Today we run ensembles of many forecasts to understand the uncertainties in track forecasts</vt:lpstr>
      <vt:lpstr>Why track forecasts are so good?</vt:lpstr>
      <vt:lpstr>Hurricane Predictions Have Been Enhanced by In-situ Aircraft Observations in and Around Hurricanes</vt:lpstr>
      <vt:lpstr>PowerPoint Presentation</vt:lpstr>
      <vt:lpstr>PowerPoint Presentation</vt:lpstr>
      <vt:lpstr>PowerPoint Presentation</vt:lpstr>
      <vt:lpstr>New Technology:  Drones</vt:lpstr>
      <vt:lpstr>Why are hurricane intensity forecasts far less skillful?</vt:lpstr>
      <vt:lpstr>To forecast intensity, you have to forecast the detailed internal structure of hurricanes</vt:lpstr>
      <vt:lpstr>Substantial Promise in the Future</vt:lpstr>
      <vt:lpstr>Why doesn’t the Pacific Northwest get hurricanes?</vt:lpstr>
      <vt:lpstr>The Answer</vt:lpstr>
      <vt:lpstr>Global Warming and Hurricanes:  What Should We Expect?</vt:lpstr>
      <vt:lpstr>Hurricane Projections under GW</vt:lpstr>
      <vt:lpstr>Hurricane Projections under GW</vt:lpstr>
      <vt:lpstr>U.S Hurricane Headquarters: National Hurricane Center</vt:lpstr>
    </vt:vector>
  </TitlesOfParts>
  <Company>University of Washington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Hurricanes</dc:title>
  <dc:creator>Clifford Mass</dc:creator>
  <cp:lastModifiedBy>Clifford F. Mass</cp:lastModifiedBy>
  <cp:revision>55</cp:revision>
  <dcterms:created xsi:type="dcterms:W3CDTF">2009-12-08T00:46:12Z</dcterms:created>
  <dcterms:modified xsi:type="dcterms:W3CDTF">2021-11-30T02:24:00Z</dcterms:modified>
</cp:coreProperties>
</file>