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2"/>
  </p:notesMasterIdLst>
  <p:handoutMasterIdLst>
    <p:handoutMasterId r:id="rId63"/>
  </p:handoutMasterIdLst>
  <p:sldIdLst>
    <p:sldId id="275" r:id="rId2"/>
    <p:sldId id="349" r:id="rId3"/>
    <p:sldId id="297" r:id="rId4"/>
    <p:sldId id="294" r:id="rId5"/>
    <p:sldId id="282" r:id="rId6"/>
    <p:sldId id="296" r:id="rId7"/>
    <p:sldId id="334" r:id="rId8"/>
    <p:sldId id="295" r:id="rId9"/>
    <p:sldId id="262" r:id="rId10"/>
    <p:sldId id="350" r:id="rId11"/>
    <p:sldId id="351" r:id="rId12"/>
    <p:sldId id="352" r:id="rId13"/>
    <p:sldId id="310" r:id="rId14"/>
    <p:sldId id="320" r:id="rId15"/>
    <p:sldId id="321" r:id="rId16"/>
    <p:sldId id="340" r:id="rId17"/>
    <p:sldId id="307" r:id="rId18"/>
    <p:sldId id="338" r:id="rId19"/>
    <p:sldId id="328" r:id="rId20"/>
    <p:sldId id="273" r:id="rId21"/>
    <p:sldId id="339" r:id="rId22"/>
    <p:sldId id="326" r:id="rId23"/>
    <p:sldId id="354" r:id="rId24"/>
    <p:sldId id="308" r:id="rId25"/>
    <p:sldId id="257" r:id="rId26"/>
    <p:sldId id="356" r:id="rId27"/>
    <p:sldId id="358" r:id="rId28"/>
    <p:sldId id="360" r:id="rId29"/>
    <p:sldId id="361" r:id="rId30"/>
    <p:sldId id="341" r:id="rId31"/>
    <p:sldId id="279" r:id="rId32"/>
    <p:sldId id="261" r:id="rId33"/>
    <p:sldId id="318" r:id="rId34"/>
    <p:sldId id="329" r:id="rId35"/>
    <p:sldId id="357" r:id="rId36"/>
    <p:sldId id="362" r:id="rId37"/>
    <p:sldId id="348" r:id="rId38"/>
    <p:sldId id="345" r:id="rId39"/>
    <p:sldId id="346" r:id="rId40"/>
    <p:sldId id="347" r:id="rId41"/>
    <p:sldId id="363" r:id="rId42"/>
    <p:sldId id="281" r:id="rId43"/>
    <p:sldId id="277" r:id="rId44"/>
    <p:sldId id="276" r:id="rId45"/>
    <p:sldId id="343" r:id="rId46"/>
    <p:sldId id="344" r:id="rId47"/>
    <p:sldId id="263" r:id="rId48"/>
    <p:sldId id="264" r:id="rId49"/>
    <p:sldId id="266" r:id="rId50"/>
    <p:sldId id="268" r:id="rId51"/>
    <p:sldId id="366" r:id="rId52"/>
    <p:sldId id="367" r:id="rId53"/>
    <p:sldId id="265" r:id="rId54"/>
    <p:sldId id="364" r:id="rId55"/>
    <p:sldId id="260" r:id="rId56"/>
    <p:sldId id="287" r:id="rId57"/>
    <p:sldId id="342" r:id="rId58"/>
    <p:sldId id="365" r:id="rId59"/>
    <p:sldId id="267" r:id="rId60"/>
    <p:sldId id="359" r:id="rId6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pitchFamily="2"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pitchFamily="2"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pitchFamily="2"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pitchFamily="2"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2"/>
    <p:restoredTop sz="94637"/>
  </p:normalViewPr>
  <p:slideViewPr>
    <p:cSldViewPr>
      <p:cViewPr varScale="1">
        <p:scale>
          <a:sx n="159" d="100"/>
          <a:sy n="159" d="100"/>
        </p:scale>
        <p:origin x="1576"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ACE5CD5-D9EA-124D-8B0A-E7322F9B473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imes"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2DAED884-B3EE-934E-BAD7-704EB5989F3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Times" charset="0"/>
                <a:ea typeface="ＭＳ Ｐゴシック" charset="-128"/>
              </a:defRPr>
            </a:lvl1pPr>
          </a:lstStyle>
          <a:p>
            <a:pPr>
              <a:defRPr/>
            </a:pPr>
            <a:fld id="{0D346E14-A799-FB46-AE0E-A81EAAE07117}" type="datetimeFigureOut">
              <a:rPr lang="en-US"/>
              <a:pPr>
                <a:defRPr/>
              </a:pPr>
              <a:t>3/12/19</a:t>
            </a:fld>
            <a:endParaRPr lang="en-US"/>
          </a:p>
        </p:txBody>
      </p:sp>
      <p:sp>
        <p:nvSpPr>
          <p:cNvPr id="4" name="Footer Placeholder 3">
            <a:extLst>
              <a:ext uri="{FF2B5EF4-FFF2-40B4-BE49-F238E27FC236}">
                <a16:creationId xmlns:a16="http://schemas.microsoft.com/office/drawing/2014/main" id="{E85B1970-A7CF-EC49-A984-912ED8E7CF3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Times" charset="0"/>
                <a:ea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71EE3524-0EAE-0946-BDE8-96F92768A46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atin typeface="Times" charset="0"/>
                <a:ea typeface="ＭＳ Ｐゴシック" charset="-128"/>
              </a:defRPr>
            </a:lvl1pPr>
          </a:lstStyle>
          <a:p>
            <a:pPr>
              <a:defRPr/>
            </a:pPr>
            <a:fld id="{79275704-FD1F-734E-B2B5-7FD212C628D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9260A65-2E86-874F-A632-DF82DFCE5972}"/>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charset="0"/>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31C21BE5-C5BA-6E49-92F0-96CAA4D160F8}"/>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Times" charset="0"/>
                <a:ea typeface="ＭＳ Ｐゴシック" charset="-128"/>
              </a:defRPr>
            </a:lvl1pPr>
          </a:lstStyle>
          <a:p>
            <a:pPr>
              <a:defRPr/>
            </a:pPr>
            <a:fld id="{74F9423C-5430-9E43-A833-8B2008BD8F11}" type="datetime1">
              <a:rPr lang="en-US" altLang="x-none"/>
              <a:pPr>
                <a:defRPr/>
              </a:pPr>
              <a:t>3/12/19</a:t>
            </a:fld>
            <a:endParaRPr lang="en-US" altLang="x-none"/>
          </a:p>
        </p:txBody>
      </p:sp>
      <p:sp>
        <p:nvSpPr>
          <p:cNvPr id="4" name="Slide Image Placeholder 3">
            <a:extLst>
              <a:ext uri="{FF2B5EF4-FFF2-40B4-BE49-F238E27FC236}">
                <a16:creationId xmlns:a16="http://schemas.microsoft.com/office/drawing/2014/main" id="{4936FE5C-CF42-D541-9BD2-3B91A8C385DA}"/>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7CCD6E70-9EAB-D541-8BA1-BFEBA32C9465}"/>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DC81F24-6DC0-A748-A7F5-C9FCC25A815A}"/>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imes" charset="0"/>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8B59153E-AEB4-BE4B-BA66-7F4D634D7FBF}"/>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Times" charset="0"/>
                <a:ea typeface="ＭＳ Ｐゴシック" charset="-128"/>
              </a:defRPr>
            </a:lvl1pPr>
          </a:lstStyle>
          <a:p>
            <a:pPr>
              <a:defRPr/>
            </a:pPr>
            <a:fld id="{AAA5AA34-623D-0F41-9E1E-6A8B09A4C0D9}" type="slidenum">
              <a:rPr lang="en-US" altLang="x-none"/>
              <a:pPr>
                <a:defRPr/>
              </a:pPr>
              <a:t>‹#›</a:t>
            </a:fld>
            <a:endParaRPr lang="en-US" altLang="x-none"/>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D54EDC71-BC13-9448-8170-22BDF1830B6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69CB33CE-C2DF-7741-AA14-D2B269EE00CF}" type="slidenum">
              <a:rPr lang="en-US" altLang="en-US" sz="1200" smtClean="0"/>
              <a:pPr/>
              <a:t>7</a:t>
            </a:fld>
            <a:endParaRPr lang="en-US" altLang="en-US" sz="1200"/>
          </a:p>
        </p:txBody>
      </p:sp>
      <p:sp>
        <p:nvSpPr>
          <p:cNvPr id="22531" name="Rectangle 2">
            <a:extLst>
              <a:ext uri="{FF2B5EF4-FFF2-40B4-BE49-F238E27FC236}">
                <a16:creationId xmlns:a16="http://schemas.microsoft.com/office/drawing/2014/main" id="{210103A6-AF48-7644-887D-E765B4455317}"/>
              </a:ext>
            </a:extLst>
          </p:cNvPr>
          <p:cNvSpPr>
            <a:spLocks noRot="1" noChangeArrowheads="1" noTextEdit="1"/>
          </p:cNvSpPr>
          <p:nvPr>
            <p:ph type="sldImg"/>
          </p:nvPr>
        </p:nvSpPr>
        <p:spPr bwMode="auto">
          <a:xfrm>
            <a:off x="1143000" y="6873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2" name="Rectangle 3">
            <a:extLst>
              <a:ext uri="{FF2B5EF4-FFF2-40B4-BE49-F238E27FC236}">
                <a16:creationId xmlns:a16="http://schemas.microsoft.com/office/drawing/2014/main" id="{78B5E529-627D-8044-9E6C-43E047C4B488}"/>
              </a:ext>
            </a:extLst>
          </p:cNvPr>
          <p:cNvSpPr>
            <a:spLocks noGrp="1" noChangeArrowheads="1"/>
          </p:cNvSpPr>
          <p:nvPr>
            <p:ph type="body" idx="1"/>
          </p:nvPr>
        </p:nvSpPr>
        <p:spPr bwMode="auto">
          <a:xfrm>
            <a:off x="912813" y="4343400"/>
            <a:ext cx="5032375"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4" rIns="91426" bIns="45714" numCol="1" anchor="t" anchorCtr="0" compatLnSpc="1">
            <a:prstTxWarp prst="textNoShape">
              <a:avLst/>
            </a:prstTxWarp>
          </a:bodyPr>
          <a:lstStyle/>
          <a:p>
            <a:pPr eaLnBrk="1" hangingPunct="1">
              <a:spcBef>
                <a:spcPct val="0"/>
              </a:spcBef>
            </a:pPr>
            <a:r>
              <a:rPr lang="el-GR" altLang="en-US" b="1">
                <a:solidFill>
                  <a:srgbClr val="000000"/>
                </a:solidFill>
                <a:ea typeface="ＭＳ Ｐゴシック" panose="020B0600070205080204" pitchFamily="34" charset="-128"/>
              </a:rPr>
              <a:t>Figure 11.24: </a:t>
            </a:r>
            <a:r>
              <a:rPr lang="el-GR" altLang="en-US">
                <a:solidFill>
                  <a:srgbClr val="000000"/>
                </a:solidFill>
                <a:ea typeface="ＭＳ Ｐゴシック" panose="020B0600070205080204" pitchFamily="34" charset="-128"/>
              </a:rPr>
              <a:t>Flood waters inundate New Orleans, Louisiana, during August, 2005, after the winds and storm surge from Hurricane Katrina caused several levee breaks.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F88E383B-1BF0-2840-9A77-FCE07245131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FB6CEA57-ED7E-CF4C-9235-7AB10D599888}" type="slidenum">
              <a:rPr lang="en-US" altLang="en-US" sz="1200" smtClean="0"/>
              <a:pPr/>
              <a:t>33</a:t>
            </a:fld>
            <a:endParaRPr lang="en-US" altLang="en-US" sz="1200"/>
          </a:p>
        </p:txBody>
      </p:sp>
      <p:sp>
        <p:nvSpPr>
          <p:cNvPr id="58371" name="Rectangle 2">
            <a:extLst>
              <a:ext uri="{FF2B5EF4-FFF2-40B4-BE49-F238E27FC236}">
                <a16:creationId xmlns:a16="http://schemas.microsoft.com/office/drawing/2014/main" id="{EFC8884B-AD78-134D-874E-E326C61D2FDD}"/>
              </a:ext>
            </a:extLst>
          </p:cNvPr>
          <p:cNvSpPr>
            <a:spLocks noRot="1" noChangeArrowheads="1" noTextEdit="1"/>
          </p:cNvSpPr>
          <p:nvPr>
            <p:ph type="sldImg"/>
          </p:nvPr>
        </p:nvSpPr>
        <p:spPr bwMode="auto">
          <a:xfrm>
            <a:off x="1143000" y="6873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a:extLst>
              <a:ext uri="{FF2B5EF4-FFF2-40B4-BE49-F238E27FC236}">
                <a16:creationId xmlns:a16="http://schemas.microsoft.com/office/drawing/2014/main" id="{D7ECB449-7309-A445-9EF5-3630D1531F54}"/>
              </a:ext>
            </a:extLst>
          </p:cNvPr>
          <p:cNvSpPr>
            <a:spLocks noGrp="1" noChangeArrowheads="1"/>
          </p:cNvSpPr>
          <p:nvPr>
            <p:ph type="body" idx="1"/>
          </p:nvPr>
        </p:nvSpPr>
        <p:spPr bwMode="auto">
          <a:xfrm>
            <a:off x="912813" y="4343400"/>
            <a:ext cx="5032375"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4" rIns="91426" bIns="45714" numCol="1" anchor="t" anchorCtr="0" compatLnSpc="1">
            <a:prstTxWarp prst="textNoShape">
              <a:avLst/>
            </a:prstTxWarp>
          </a:bodyPr>
          <a:lstStyle/>
          <a:p>
            <a:pPr eaLnBrk="1" hangingPunct="1">
              <a:spcBef>
                <a:spcPct val="0"/>
              </a:spcBef>
            </a:pPr>
            <a:r>
              <a:rPr lang="el-GR" altLang="en-US" b="1">
                <a:solidFill>
                  <a:srgbClr val="000000"/>
                </a:solidFill>
                <a:ea typeface="ＭＳ Ｐゴシック" panose="020B0600070205080204" pitchFamily="34" charset="-128"/>
              </a:rPr>
              <a:t>Figure 11.15: </a:t>
            </a:r>
            <a:r>
              <a:rPr lang="el-GR" altLang="en-US">
                <a:solidFill>
                  <a:srgbClr val="000000"/>
                </a:solidFill>
                <a:ea typeface="ＭＳ Ｐゴシック" panose="020B0600070205080204" pitchFamily="34" charset="-128"/>
              </a:rPr>
              <a:t>The changing of the ocean level as different category hurricanes make landfall along the coast. Notice that the water typically rises about 4 feet with a Category 1 hurricane, but may rise to 22 feet (or more) with a Category 5 storm.</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D47D2703-3854-494B-82E0-D30E56577F7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33F30421-9D77-454F-9DD9-6492CCD0CE03}" type="slidenum">
              <a:rPr lang="en-US" altLang="en-US" sz="1200" smtClean="0"/>
              <a:pPr/>
              <a:t>34</a:t>
            </a:fld>
            <a:endParaRPr lang="en-US" altLang="en-US" sz="1200"/>
          </a:p>
        </p:txBody>
      </p:sp>
      <p:sp>
        <p:nvSpPr>
          <p:cNvPr id="60419" name="Rectangle 2">
            <a:extLst>
              <a:ext uri="{FF2B5EF4-FFF2-40B4-BE49-F238E27FC236}">
                <a16:creationId xmlns:a16="http://schemas.microsoft.com/office/drawing/2014/main" id="{29EEFF60-0C09-5F47-B0F2-CDE39798E50D}"/>
              </a:ext>
            </a:extLst>
          </p:cNvPr>
          <p:cNvSpPr>
            <a:spLocks noRot="1" noChangeArrowheads="1" noTextEdit="1"/>
          </p:cNvSpPr>
          <p:nvPr>
            <p:ph type="sldImg"/>
          </p:nvPr>
        </p:nvSpPr>
        <p:spPr bwMode="auto">
          <a:xfrm>
            <a:off x="1143000" y="6873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a:extLst>
              <a:ext uri="{FF2B5EF4-FFF2-40B4-BE49-F238E27FC236}">
                <a16:creationId xmlns:a16="http://schemas.microsoft.com/office/drawing/2014/main" id="{E6478B3B-0E2B-D14F-8D3E-8859FA3D2BE4}"/>
              </a:ext>
            </a:extLst>
          </p:cNvPr>
          <p:cNvSpPr>
            <a:spLocks noGrp="1" noChangeArrowheads="1"/>
          </p:cNvSpPr>
          <p:nvPr>
            <p:ph type="body" idx="1"/>
          </p:nvPr>
        </p:nvSpPr>
        <p:spPr bwMode="auto">
          <a:xfrm>
            <a:off x="912813" y="4343400"/>
            <a:ext cx="5032375"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4" rIns="91426" bIns="45714" numCol="1" anchor="t" anchorCtr="0" compatLnSpc="1">
            <a:prstTxWarp prst="textNoShape">
              <a:avLst/>
            </a:prstTxWarp>
          </a:bodyPr>
          <a:lstStyle/>
          <a:p>
            <a:pPr eaLnBrk="1" hangingPunct="1">
              <a:spcBef>
                <a:spcPct val="0"/>
              </a:spcBef>
            </a:pPr>
            <a:r>
              <a:rPr lang="el-GR" altLang="en-US" b="1">
                <a:solidFill>
                  <a:srgbClr val="000000"/>
                </a:solidFill>
                <a:ea typeface="ＭＳ Ｐゴシック" panose="020B0600070205080204" pitchFamily="34" charset="-128"/>
              </a:rPr>
              <a:t>Figure 11.21: </a:t>
            </a:r>
            <a:r>
              <a:rPr lang="el-GR" altLang="en-US">
                <a:solidFill>
                  <a:srgbClr val="000000"/>
                </a:solidFill>
                <a:ea typeface="ＭＳ Ｐゴシック" panose="020B0600070205080204" pitchFamily="34" charset="-128"/>
              </a:rPr>
              <a:t>Beach homes along the Gulf coast at Orange Beach, Alabama (a) before, and (b) after Hurricane Ivan made landfall during September, 2004. (Red arrows are for reference.)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70841BB5-962D-074E-B6EE-029B9472E11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DDD804AE-474C-704C-9A94-4A3948B0E0F7}" type="slidenum">
              <a:rPr lang="en-US" altLang="en-US" sz="1200" smtClean="0"/>
              <a:pPr/>
              <a:t>13</a:t>
            </a:fld>
            <a:endParaRPr lang="en-US" altLang="en-US" sz="1200"/>
          </a:p>
        </p:txBody>
      </p:sp>
      <p:sp>
        <p:nvSpPr>
          <p:cNvPr id="29699" name="Rectangle 2">
            <a:extLst>
              <a:ext uri="{FF2B5EF4-FFF2-40B4-BE49-F238E27FC236}">
                <a16:creationId xmlns:a16="http://schemas.microsoft.com/office/drawing/2014/main" id="{2D2800F6-B8A5-5041-9571-C8B406768B98}"/>
              </a:ext>
            </a:extLst>
          </p:cNvPr>
          <p:cNvSpPr>
            <a:spLocks noRot="1" noChangeArrowheads="1" noTextEdit="1"/>
          </p:cNvSpPr>
          <p:nvPr>
            <p:ph type="sldImg"/>
          </p:nvPr>
        </p:nvSpPr>
        <p:spPr bwMode="auto">
          <a:xfrm>
            <a:off x="1143000" y="6873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a:extLst>
              <a:ext uri="{FF2B5EF4-FFF2-40B4-BE49-F238E27FC236}">
                <a16:creationId xmlns:a16="http://schemas.microsoft.com/office/drawing/2014/main" id="{2170A2CE-F2A4-984F-B077-10E6CD1E707D}"/>
              </a:ext>
            </a:extLst>
          </p:cNvPr>
          <p:cNvSpPr>
            <a:spLocks noGrp="1" noChangeArrowheads="1"/>
          </p:cNvSpPr>
          <p:nvPr>
            <p:ph type="body" idx="1"/>
          </p:nvPr>
        </p:nvSpPr>
        <p:spPr bwMode="auto">
          <a:xfrm>
            <a:off x="912813" y="4343400"/>
            <a:ext cx="5032375"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4" rIns="91426" bIns="45714" numCol="1" anchor="t" anchorCtr="0" compatLnSpc="1">
            <a:prstTxWarp prst="textNoShape">
              <a:avLst/>
            </a:prstTxWarp>
          </a:bodyPr>
          <a:lstStyle/>
          <a:p>
            <a:pPr eaLnBrk="1" hangingPunct="1">
              <a:spcBef>
                <a:spcPct val="0"/>
              </a:spcBef>
            </a:pPr>
            <a:r>
              <a:rPr lang="el-GR" altLang="en-US" b="1">
                <a:solidFill>
                  <a:srgbClr val="000000"/>
                </a:solidFill>
                <a:ea typeface="ＭＳ Ｐゴシック" panose="020B0600070205080204" pitchFamily="34" charset="-128"/>
              </a:rPr>
              <a:t>Figure 11.10: </a:t>
            </a:r>
            <a:r>
              <a:rPr lang="el-GR" altLang="en-US">
                <a:solidFill>
                  <a:srgbClr val="000000"/>
                </a:solidFill>
                <a:ea typeface="ＭＳ Ｐゴシック" panose="020B0600070205080204" pitchFamily="34" charset="-128"/>
              </a:rPr>
              <a:t>Regions where tropical storms form (red shading), the names given to storms, and the typical paths they take (red arrows).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658E8E8E-9DB5-C049-80AC-0C145895F3E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02467C4D-1742-FA4E-B0BA-71B10FE41305}" type="slidenum">
              <a:rPr lang="en-US" altLang="en-US" sz="1200" smtClean="0"/>
              <a:pPr/>
              <a:t>14</a:t>
            </a:fld>
            <a:endParaRPr lang="en-US" altLang="en-US" sz="1200"/>
          </a:p>
        </p:txBody>
      </p:sp>
      <p:sp>
        <p:nvSpPr>
          <p:cNvPr id="31747" name="Rectangle 2">
            <a:extLst>
              <a:ext uri="{FF2B5EF4-FFF2-40B4-BE49-F238E27FC236}">
                <a16:creationId xmlns:a16="http://schemas.microsoft.com/office/drawing/2014/main" id="{145AE4AB-6EA8-6847-987D-ED89E781423B}"/>
              </a:ext>
            </a:extLst>
          </p:cNvPr>
          <p:cNvSpPr>
            <a:spLocks noRot="1" noChangeArrowheads="1" noTextEdit="1"/>
          </p:cNvSpPr>
          <p:nvPr>
            <p:ph type="sldImg"/>
          </p:nvPr>
        </p:nvSpPr>
        <p:spPr bwMode="auto">
          <a:xfrm>
            <a:off x="1143000" y="6873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a:extLst>
              <a:ext uri="{FF2B5EF4-FFF2-40B4-BE49-F238E27FC236}">
                <a16:creationId xmlns:a16="http://schemas.microsoft.com/office/drawing/2014/main" id="{57C3A804-13AA-B84E-AFDE-ACC315430243}"/>
              </a:ext>
            </a:extLst>
          </p:cNvPr>
          <p:cNvSpPr>
            <a:spLocks noGrp="1" noChangeArrowheads="1"/>
          </p:cNvSpPr>
          <p:nvPr>
            <p:ph type="body" idx="1"/>
          </p:nvPr>
        </p:nvSpPr>
        <p:spPr bwMode="auto">
          <a:xfrm>
            <a:off x="912813" y="4343400"/>
            <a:ext cx="5032375"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4" rIns="91426" bIns="45714" numCol="1" anchor="t" anchorCtr="0" compatLnSpc="1">
            <a:prstTxWarp prst="textNoShape">
              <a:avLst/>
            </a:prstTxWarp>
          </a:bodyPr>
          <a:lstStyle/>
          <a:p>
            <a:pPr eaLnBrk="1" hangingPunct="1">
              <a:spcBef>
                <a:spcPct val="0"/>
              </a:spcBef>
            </a:pPr>
            <a:endParaRPr lang="el-GR" altLang="en-US">
              <a:solidFill>
                <a:srgbClr val="000000"/>
              </a:solidFill>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7DD16770-D003-804D-B210-F69AF333B91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DDC1A91C-FD0C-8741-96EC-415E3C5DCFA7}" type="slidenum">
              <a:rPr lang="en-US" altLang="en-US" sz="1200" smtClean="0"/>
              <a:pPr/>
              <a:t>15</a:t>
            </a:fld>
            <a:endParaRPr lang="en-US" altLang="en-US" sz="1200"/>
          </a:p>
        </p:txBody>
      </p:sp>
      <p:sp>
        <p:nvSpPr>
          <p:cNvPr id="33795" name="Rectangle 2">
            <a:extLst>
              <a:ext uri="{FF2B5EF4-FFF2-40B4-BE49-F238E27FC236}">
                <a16:creationId xmlns:a16="http://schemas.microsoft.com/office/drawing/2014/main" id="{DF6C3CD0-D554-A24B-9D99-7768A7AAAC90}"/>
              </a:ext>
            </a:extLst>
          </p:cNvPr>
          <p:cNvSpPr>
            <a:spLocks noRot="1" noChangeArrowheads="1" noTextEdit="1"/>
          </p:cNvSpPr>
          <p:nvPr>
            <p:ph type="sldImg"/>
          </p:nvPr>
        </p:nvSpPr>
        <p:spPr bwMode="auto">
          <a:xfrm>
            <a:off x="1143000" y="6873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a:extLst>
              <a:ext uri="{FF2B5EF4-FFF2-40B4-BE49-F238E27FC236}">
                <a16:creationId xmlns:a16="http://schemas.microsoft.com/office/drawing/2014/main" id="{B378DA21-D81A-6745-98B7-8B9921AC5028}"/>
              </a:ext>
            </a:extLst>
          </p:cNvPr>
          <p:cNvSpPr>
            <a:spLocks noGrp="1" noChangeArrowheads="1"/>
          </p:cNvSpPr>
          <p:nvPr>
            <p:ph type="body" idx="1"/>
          </p:nvPr>
        </p:nvSpPr>
        <p:spPr bwMode="auto">
          <a:xfrm>
            <a:off x="912813" y="4343400"/>
            <a:ext cx="5032375"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4" rIns="91426" bIns="45714" numCol="1" anchor="t" anchorCtr="0" compatLnSpc="1">
            <a:prstTxWarp prst="textNoShape">
              <a:avLst/>
            </a:prstTxWarp>
          </a:bodyPr>
          <a:lstStyle/>
          <a:p>
            <a:pPr eaLnBrk="1" hangingPunct="1">
              <a:spcBef>
                <a:spcPct val="0"/>
              </a:spcBef>
            </a:pPr>
            <a:r>
              <a:rPr lang="el-GR" altLang="en-US" b="1">
                <a:solidFill>
                  <a:srgbClr val="000000"/>
                </a:solidFill>
                <a:ea typeface="ＭＳ Ｐゴシック" panose="020B0600070205080204" pitchFamily="34" charset="-128"/>
              </a:rPr>
              <a:t>Figure 11.16: </a:t>
            </a:r>
            <a:r>
              <a:rPr lang="el-GR" altLang="en-US">
                <a:solidFill>
                  <a:srgbClr val="000000"/>
                </a:solidFill>
                <a:ea typeface="ＭＳ Ｐゴシック" panose="020B0600070205080204" pitchFamily="34" charset="-128"/>
              </a:rPr>
              <a:t>The number of hurricanes (by each category) that made landfall along the coastline of the United States from 1900 through 2005. All of the hurricanes struck the Gulf or Atlantic coasts. Categories 3, 4, and 5 are considered major hurricanes.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74178285-CFE1-0B49-B495-49113D00AD4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8FD34D56-B8E0-E746-B2C6-31553FED3D4C}" type="slidenum">
              <a:rPr lang="en-US" altLang="en-US" sz="1200" smtClean="0"/>
              <a:pPr/>
              <a:t>17</a:t>
            </a:fld>
            <a:endParaRPr lang="en-US" altLang="en-US" sz="1200"/>
          </a:p>
        </p:txBody>
      </p:sp>
      <p:sp>
        <p:nvSpPr>
          <p:cNvPr id="36867" name="Rectangle 2">
            <a:extLst>
              <a:ext uri="{FF2B5EF4-FFF2-40B4-BE49-F238E27FC236}">
                <a16:creationId xmlns:a16="http://schemas.microsoft.com/office/drawing/2014/main" id="{C0E16C60-4281-9040-8D9D-4B4AE44B5D4D}"/>
              </a:ext>
            </a:extLst>
          </p:cNvPr>
          <p:cNvSpPr>
            <a:spLocks noRot="1" noChangeArrowheads="1" noTextEdit="1"/>
          </p:cNvSpPr>
          <p:nvPr>
            <p:ph type="sldImg"/>
          </p:nvPr>
        </p:nvSpPr>
        <p:spPr bwMode="auto">
          <a:xfrm>
            <a:off x="1143000" y="6873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a:extLst>
              <a:ext uri="{FF2B5EF4-FFF2-40B4-BE49-F238E27FC236}">
                <a16:creationId xmlns:a16="http://schemas.microsoft.com/office/drawing/2014/main" id="{FC75F222-B810-784D-A6DE-BC864D250494}"/>
              </a:ext>
            </a:extLst>
          </p:cNvPr>
          <p:cNvSpPr>
            <a:spLocks noGrp="1" noChangeArrowheads="1"/>
          </p:cNvSpPr>
          <p:nvPr>
            <p:ph type="body" idx="1"/>
          </p:nvPr>
        </p:nvSpPr>
        <p:spPr bwMode="auto">
          <a:xfrm>
            <a:off x="912813" y="4343400"/>
            <a:ext cx="5032375"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4" rIns="91426" bIns="45714" numCol="1" anchor="t" anchorCtr="0" compatLnSpc="1">
            <a:prstTxWarp prst="textNoShape">
              <a:avLst/>
            </a:prstTxWarp>
          </a:bodyPr>
          <a:lstStyle/>
          <a:p>
            <a:pPr eaLnBrk="1" hangingPunct="1">
              <a:spcBef>
                <a:spcPct val="0"/>
              </a:spcBef>
            </a:pPr>
            <a:r>
              <a:rPr lang="el-GR" altLang="en-US" b="1">
                <a:solidFill>
                  <a:srgbClr val="000000"/>
                </a:solidFill>
                <a:ea typeface="ＭＳ Ｐゴシック" panose="020B0600070205080204" pitchFamily="34" charset="-128"/>
              </a:rPr>
              <a:t>Figure 11.7: </a:t>
            </a:r>
            <a:r>
              <a:rPr lang="el-GR" altLang="en-US">
                <a:solidFill>
                  <a:srgbClr val="000000"/>
                </a:solidFill>
                <a:ea typeface="ＭＳ Ｐゴシック" panose="020B0600070205080204" pitchFamily="34" charset="-128"/>
              </a:rPr>
              <a:t>The total number of hurricanes and tropical storms (red shade) and hurricanes only (yellow shade) that have formed during the past 100 years in the Atlantic Basin—the Atlantic Ocean, the Caribbean Sea, and the Gulf of Mexico.</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2C8E5627-FF08-8C4B-844A-4CF6F8845F7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B25C3FA6-4B3D-0948-AABB-60A623054BF7}" type="slidenum">
              <a:rPr lang="en-US" altLang="en-US" sz="1200" smtClean="0"/>
              <a:pPr/>
              <a:t>19</a:t>
            </a:fld>
            <a:endParaRPr lang="en-US" altLang="en-US" sz="1200"/>
          </a:p>
        </p:txBody>
      </p:sp>
      <p:sp>
        <p:nvSpPr>
          <p:cNvPr id="39939" name="Rectangle 2">
            <a:extLst>
              <a:ext uri="{FF2B5EF4-FFF2-40B4-BE49-F238E27FC236}">
                <a16:creationId xmlns:a16="http://schemas.microsoft.com/office/drawing/2014/main" id="{6776F9C2-15B6-3D43-9BF5-605C5E7A2C72}"/>
              </a:ext>
            </a:extLst>
          </p:cNvPr>
          <p:cNvSpPr>
            <a:spLocks noRot="1" noChangeArrowheads="1" noTextEdit="1"/>
          </p:cNvSpPr>
          <p:nvPr>
            <p:ph type="sldImg"/>
          </p:nvPr>
        </p:nvSpPr>
        <p:spPr bwMode="auto">
          <a:xfrm>
            <a:off x="1143000" y="6873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a:extLst>
              <a:ext uri="{FF2B5EF4-FFF2-40B4-BE49-F238E27FC236}">
                <a16:creationId xmlns:a16="http://schemas.microsoft.com/office/drawing/2014/main" id="{E96675F2-B0F8-0142-9627-F6533375ABC2}"/>
              </a:ext>
            </a:extLst>
          </p:cNvPr>
          <p:cNvSpPr>
            <a:spLocks noGrp="1" noChangeArrowheads="1"/>
          </p:cNvSpPr>
          <p:nvPr>
            <p:ph type="body" idx="1"/>
          </p:nvPr>
        </p:nvSpPr>
        <p:spPr bwMode="auto">
          <a:xfrm>
            <a:off x="912813" y="4343400"/>
            <a:ext cx="5032375"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4" rIns="91426" bIns="45714" numCol="1" anchor="t" anchorCtr="0" compatLnSpc="1">
            <a:prstTxWarp prst="textNoShape">
              <a:avLst/>
            </a:prstTxWarp>
          </a:bodyPr>
          <a:lstStyle/>
          <a:p>
            <a:pPr eaLnBrk="1" hangingPunct="1">
              <a:spcBef>
                <a:spcPct val="0"/>
              </a:spcBef>
            </a:pPr>
            <a:r>
              <a:rPr lang="el-GR" altLang="en-US" b="1">
                <a:solidFill>
                  <a:srgbClr val="000000"/>
                </a:solidFill>
                <a:ea typeface="ＭＳ Ｐゴシック" panose="020B0600070205080204" pitchFamily="34" charset="-128"/>
              </a:rPr>
              <a:t>Figure 11.20: </a:t>
            </a:r>
            <a:r>
              <a:rPr lang="el-GR" altLang="en-US">
                <a:solidFill>
                  <a:srgbClr val="000000"/>
                </a:solidFill>
                <a:ea typeface="ＭＳ Ｐゴシック" panose="020B0600070205080204" pitchFamily="34" charset="-128"/>
              </a:rPr>
              <a:t>Visible satellite image of Hurricane Ivan as it makes landfall near Gulf Shores, Alabama, on September 15, 2004. Ivan is a major hurricane with winds of 105 knots (121 mi/hr) and a surface air pressure of 945 mb (27.91 in).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59E4BD02-B9BE-284F-94D1-10E0DB74B4E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821E4F3F-9989-9F4C-B74E-368EEA0B3C5D}" type="slidenum">
              <a:rPr lang="en-US" altLang="en-US" sz="1200" smtClean="0"/>
              <a:pPr/>
              <a:t>22</a:t>
            </a:fld>
            <a:endParaRPr lang="en-US" altLang="en-US" sz="1200"/>
          </a:p>
        </p:txBody>
      </p:sp>
      <p:sp>
        <p:nvSpPr>
          <p:cNvPr id="44035" name="Rectangle 2">
            <a:extLst>
              <a:ext uri="{FF2B5EF4-FFF2-40B4-BE49-F238E27FC236}">
                <a16:creationId xmlns:a16="http://schemas.microsoft.com/office/drawing/2014/main" id="{9674EE1B-4B37-C340-B938-73DD4222A8DC}"/>
              </a:ext>
            </a:extLst>
          </p:cNvPr>
          <p:cNvSpPr>
            <a:spLocks noRot="1" noChangeArrowheads="1" noTextEdit="1"/>
          </p:cNvSpPr>
          <p:nvPr>
            <p:ph type="sldImg"/>
          </p:nvPr>
        </p:nvSpPr>
        <p:spPr bwMode="auto">
          <a:xfrm>
            <a:off x="1143000" y="6873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a:extLst>
              <a:ext uri="{FF2B5EF4-FFF2-40B4-BE49-F238E27FC236}">
                <a16:creationId xmlns:a16="http://schemas.microsoft.com/office/drawing/2014/main" id="{B1AE68A2-776C-784E-878A-294A92B2A251}"/>
              </a:ext>
            </a:extLst>
          </p:cNvPr>
          <p:cNvSpPr>
            <a:spLocks noGrp="1" noChangeArrowheads="1"/>
          </p:cNvSpPr>
          <p:nvPr>
            <p:ph type="body" idx="1"/>
          </p:nvPr>
        </p:nvSpPr>
        <p:spPr bwMode="auto">
          <a:xfrm>
            <a:off x="912813" y="4343400"/>
            <a:ext cx="5032375"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4" rIns="91426" bIns="45714" numCol="1" anchor="t" anchorCtr="0" compatLnSpc="1">
            <a:prstTxWarp prst="textNoShape">
              <a:avLst/>
            </a:prstTxWarp>
          </a:bodyPr>
          <a:lstStyle/>
          <a:p>
            <a:pPr eaLnBrk="1" hangingPunct="1">
              <a:spcBef>
                <a:spcPct val="0"/>
              </a:spcBef>
            </a:pPr>
            <a:r>
              <a:rPr lang="el-GR" altLang="en-US" b="1">
                <a:solidFill>
                  <a:srgbClr val="000000"/>
                </a:solidFill>
                <a:ea typeface="ＭＳ Ｐゴシック" panose="020B0600070205080204" pitchFamily="34" charset="-128"/>
              </a:rPr>
              <a:t>Figure 11.18: </a:t>
            </a:r>
            <a:r>
              <a:rPr lang="el-GR" altLang="en-US">
                <a:solidFill>
                  <a:srgbClr val="000000"/>
                </a:solidFill>
                <a:ea typeface="ＭＳ Ｐゴシック" panose="020B0600070205080204" pitchFamily="34" charset="-128"/>
              </a:rPr>
              <a:t>Color radar image of Hurricane Andrew as it moves on shore over south Florida on the morning of August 24, 1992. The National Hurricane Center (NHC) is located about 30 km (19 mi) from the center of the eye.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AD3A05BD-4403-AA4B-BB2E-10175146AA0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CDCA6CD8-D5AC-3D4B-90D8-110692692374}" type="slidenum">
              <a:rPr lang="en-US" altLang="en-US" sz="1200" smtClean="0"/>
              <a:pPr/>
              <a:t>24</a:t>
            </a:fld>
            <a:endParaRPr lang="en-US" altLang="en-US" sz="1200"/>
          </a:p>
        </p:txBody>
      </p:sp>
      <p:sp>
        <p:nvSpPr>
          <p:cNvPr id="47107" name="Rectangle 2">
            <a:extLst>
              <a:ext uri="{FF2B5EF4-FFF2-40B4-BE49-F238E27FC236}">
                <a16:creationId xmlns:a16="http://schemas.microsoft.com/office/drawing/2014/main" id="{7C17AAB5-A9F5-CC4E-86BF-6B5DEA4B4A93}"/>
              </a:ext>
            </a:extLst>
          </p:cNvPr>
          <p:cNvSpPr>
            <a:spLocks noRot="1" noChangeArrowheads="1" noTextEdit="1"/>
          </p:cNvSpPr>
          <p:nvPr>
            <p:ph type="sldImg"/>
          </p:nvPr>
        </p:nvSpPr>
        <p:spPr bwMode="auto">
          <a:xfrm>
            <a:off x="1143000" y="6873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a:extLst>
              <a:ext uri="{FF2B5EF4-FFF2-40B4-BE49-F238E27FC236}">
                <a16:creationId xmlns:a16="http://schemas.microsoft.com/office/drawing/2014/main" id="{B705CFBE-BE59-B44C-AB04-DCBE75C2B583}"/>
              </a:ext>
            </a:extLst>
          </p:cNvPr>
          <p:cNvSpPr>
            <a:spLocks noGrp="1" noChangeArrowheads="1"/>
          </p:cNvSpPr>
          <p:nvPr>
            <p:ph type="body" idx="1"/>
          </p:nvPr>
        </p:nvSpPr>
        <p:spPr bwMode="auto">
          <a:xfrm>
            <a:off x="912813" y="4343400"/>
            <a:ext cx="5032375"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4" rIns="91426" bIns="45714" numCol="1" anchor="t" anchorCtr="0" compatLnSpc="1">
            <a:prstTxWarp prst="textNoShape">
              <a:avLst/>
            </a:prstTxWarp>
          </a:bodyPr>
          <a:lstStyle/>
          <a:p>
            <a:pPr eaLnBrk="1" hangingPunct="1">
              <a:spcBef>
                <a:spcPct val="0"/>
              </a:spcBef>
            </a:pPr>
            <a:r>
              <a:rPr lang="el-GR" altLang="en-US" b="1">
                <a:solidFill>
                  <a:srgbClr val="000000"/>
                </a:solidFill>
                <a:ea typeface="ＭＳ Ｐゴシック" panose="020B0600070205080204" pitchFamily="34" charset="-128"/>
              </a:rPr>
              <a:t>Figure 11.8: </a:t>
            </a:r>
            <a:r>
              <a:rPr lang="el-GR" altLang="en-US">
                <a:solidFill>
                  <a:srgbClr val="000000"/>
                </a:solidFill>
                <a:ea typeface="ＭＳ Ｐゴシック" panose="020B0600070205080204" pitchFamily="34" charset="-128"/>
              </a:rPr>
              <a:t>The top diagram shows an intensifying tropical cyclone. As latent heat is released inside the clouds, the warming of the air aloft creates an area of high pressure, which induces air to move outward, away from the high. The warming of the air lowers the air density, which in turn lowers the surface air pressure. As surface winds rush in toward the surface low, they extract sensible heat, latent heat, and moisture from the warm ocean. As the warm, moist air flows in toward the center of the storm, it is swept upward into the clouds of the eyewall. As warming continues, surface pressure lowers even more, the storm intensifies, and the winds blow even faster. This situation increases the transfer of heat and moisture from the ocean surface. The middle diagram illustrates how the air pressure drops rapidly as you approach the eye of the storm. The lower diagram shows how surface winds normally reach maximum strength in the region of the eyewall.</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a:extLst>
              <a:ext uri="{FF2B5EF4-FFF2-40B4-BE49-F238E27FC236}">
                <a16:creationId xmlns:a16="http://schemas.microsoft.com/office/drawing/2014/main" id="{B46ED17D-924E-9A4A-8F39-79E59D8102D8}"/>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lgn="r"/>
            <a:fld id="{022E77E2-2BF6-D742-BCA4-4D2A7A6951F6}" type="slidenum">
              <a:rPr lang="en-US" altLang="en-US" sz="1200">
                <a:latin typeface="Arial" panose="020B0604020202020204" pitchFamily="34" charset="0"/>
              </a:rPr>
              <a:pPr algn="r"/>
              <a:t>27</a:t>
            </a:fld>
            <a:endParaRPr lang="en-US" altLang="en-US" sz="1200">
              <a:latin typeface="Arial" panose="020B0604020202020204" pitchFamily="34" charset="0"/>
            </a:endParaRPr>
          </a:p>
        </p:txBody>
      </p:sp>
      <p:sp>
        <p:nvSpPr>
          <p:cNvPr id="51202" name="Rectangle 2">
            <a:extLst>
              <a:ext uri="{FF2B5EF4-FFF2-40B4-BE49-F238E27FC236}">
                <a16:creationId xmlns:a16="http://schemas.microsoft.com/office/drawing/2014/main" id="{B8B360BD-DC73-FE48-ACE2-CB095CDC1C2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Rectangle 3">
            <a:extLst>
              <a:ext uri="{FF2B5EF4-FFF2-40B4-BE49-F238E27FC236}">
                <a16:creationId xmlns:a16="http://schemas.microsoft.com/office/drawing/2014/main" id="{6289491C-07AD-9F40-9F40-8983E3C734CA}"/>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eaLnBrk="1" hangingPunct="1"/>
            <a:endParaRPr lang="en-US" altLang="en-US">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05292DE2-5A54-F442-9F10-F77E0A2D004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4813239-C6C3-AC45-9DA2-D852A69DB3C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AB9EEFE-911F-7F4F-A118-7AA2AA63D396}"/>
              </a:ext>
            </a:extLst>
          </p:cNvPr>
          <p:cNvSpPr>
            <a:spLocks noGrp="1" noChangeArrowheads="1"/>
          </p:cNvSpPr>
          <p:nvPr>
            <p:ph type="sldNum" sz="quarter" idx="12"/>
          </p:nvPr>
        </p:nvSpPr>
        <p:spPr>
          <a:ln/>
        </p:spPr>
        <p:txBody>
          <a:bodyPr/>
          <a:lstStyle>
            <a:lvl1pPr>
              <a:defRPr/>
            </a:lvl1pPr>
          </a:lstStyle>
          <a:p>
            <a:pPr>
              <a:defRPr/>
            </a:pPr>
            <a:fld id="{1F3E08AC-1878-EE42-848A-9476BC0A2B28}" type="slidenum">
              <a:rPr lang="en-US" altLang="x-none"/>
              <a:pPr>
                <a:defRPr/>
              </a:pPr>
              <a:t>‹#›</a:t>
            </a:fld>
            <a:endParaRPr lang="en-US" altLang="x-none"/>
          </a:p>
        </p:txBody>
      </p:sp>
    </p:spTree>
    <p:extLst>
      <p:ext uri="{BB962C8B-B14F-4D97-AF65-F5344CB8AC3E}">
        <p14:creationId xmlns:p14="http://schemas.microsoft.com/office/powerpoint/2010/main" val="1793509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196AFD2-42F4-8D46-BF66-A422B429905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E4B64B3-F9D1-C648-B1FE-D7DADF8FC7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5626172-0C88-8447-AFA8-948DCF3FDF4E}"/>
              </a:ext>
            </a:extLst>
          </p:cNvPr>
          <p:cNvSpPr>
            <a:spLocks noGrp="1" noChangeArrowheads="1"/>
          </p:cNvSpPr>
          <p:nvPr>
            <p:ph type="sldNum" sz="quarter" idx="12"/>
          </p:nvPr>
        </p:nvSpPr>
        <p:spPr>
          <a:ln/>
        </p:spPr>
        <p:txBody>
          <a:bodyPr/>
          <a:lstStyle>
            <a:lvl1pPr>
              <a:defRPr/>
            </a:lvl1pPr>
          </a:lstStyle>
          <a:p>
            <a:pPr>
              <a:defRPr/>
            </a:pPr>
            <a:fld id="{FC585CB4-87A8-834D-8BE3-31409019459D}" type="slidenum">
              <a:rPr lang="en-US" altLang="x-none"/>
              <a:pPr>
                <a:defRPr/>
              </a:pPr>
              <a:t>‹#›</a:t>
            </a:fld>
            <a:endParaRPr lang="en-US" altLang="x-none"/>
          </a:p>
        </p:txBody>
      </p:sp>
    </p:spTree>
    <p:extLst>
      <p:ext uri="{BB962C8B-B14F-4D97-AF65-F5344CB8AC3E}">
        <p14:creationId xmlns:p14="http://schemas.microsoft.com/office/powerpoint/2010/main" val="1626542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AD031C4-E7CE-754B-9305-3A17604AD1A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7F74C3C-9FBC-0343-953E-35BF3B075EA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8158B0E-5984-E14D-A9F1-29A920135AB2}"/>
              </a:ext>
            </a:extLst>
          </p:cNvPr>
          <p:cNvSpPr>
            <a:spLocks noGrp="1" noChangeArrowheads="1"/>
          </p:cNvSpPr>
          <p:nvPr>
            <p:ph type="sldNum" sz="quarter" idx="12"/>
          </p:nvPr>
        </p:nvSpPr>
        <p:spPr>
          <a:ln/>
        </p:spPr>
        <p:txBody>
          <a:bodyPr/>
          <a:lstStyle>
            <a:lvl1pPr>
              <a:defRPr/>
            </a:lvl1pPr>
          </a:lstStyle>
          <a:p>
            <a:pPr>
              <a:defRPr/>
            </a:pPr>
            <a:fld id="{6875448D-D60D-A143-8842-A795E790FC3D}" type="slidenum">
              <a:rPr lang="en-US" altLang="x-none"/>
              <a:pPr>
                <a:defRPr/>
              </a:pPr>
              <a:t>‹#›</a:t>
            </a:fld>
            <a:endParaRPr lang="en-US" altLang="x-none"/>
          </a:p>
        </p:txBody>
      </p:sp>
    </p:spTree>
    <p:extLst>
      <p:ext uri="{BB962C8B-B14F-4D97-AF65-F5344CB8AC3E}">
        <p14:creationId xmlns:p14="http://schemas.microsoft.com/office/powerpoint/2010/main" val="1250889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A0F2BC7-21AB-2A4E-AC3A-F669B00E547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1EE325B-BFB6-FE4C-A9F9-3812DB39F2F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E23A8BF-324A-1F4F-B536-485CF1FBC386}"/>
              </a:ext>
            </a:extLst>
          </p:cNvPr>
          <p:cNvSpPr>
            <a:spLocks noGrp="1" noChangeArrowheads="1"/>
          </p:cNvSpPr>
          <p:nvPr>
            <p:ph type="sldNum" sz="quarter" idx="12"/>
          </p:nvPr>
        </p:nvSpPr>
        <p:spPr>
          <a:ln/>
        </p:spPr>
        <p:txBody>
          <a:bodyPr/>
          <a:lstStyle>
            <a:lvl1pPr>
              <a:defRPr/>
            </a:lvl1pPr>
          </a:lstStyle>
          <a:p>
            <a:pPr>
              <a:defRPr/>
            </a:pPr>
            <a:fld id="{173DDF9F-AD77-BE4F-AD76-CB09DB0CF747}" type="slidenum">
              <a:rPr lang="en-US" altLang="x-none"/>
              <a:pPr>
                <a:defRPr/>
              </a:pPr>
              <a:t>‹#›</a:t>
            </a:fld>
            <a:endParaRPr lang="en-US" altLang="x-none"/>
          </a:p>
        </p:txBody>
      </p:sp>
    </p:spTree>
    <p:extLst>
      <p:ext uri="{BB962C8B-B14F-4D97-AF65-F5344CB8AC3E}">
        <p14:creationId xmlns:p14="http://schemas.microsoft.com/office/powerpoint/2010/main" val="1673091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73644806-F53A-7C4F-8385-C873A3D1E98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6D71318-E8B8-2E4C-A4CC-0282000D629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7EBDE3E-88B6-6E43-953B-D834193DBE20}"/>
              </a:ext>
            </a:extLst>
          </p:cNvPr>
          <p:cNvSpPr>
            <a:spLocks noGrp="1" noChangeArrowheads="1"/>
          </p:cNvSpPr>
          <p:nvPr>
            <p:ph type="sldNum" sz="quarter" idx="12"/>
          </p:nvPr>
        </p:nvSpPr>
        <p:spPr>
          <a:ln/>
        </p:spPr>
        <p:txBody>
          <a:bodyPr/>
          <a:lstStyle>
            <a:lvl1pPr>
              <a:defRPr/>
            </a:lvl1pPr>
          </a:lstStyle>
          <a:p>
            <a:pPr>
              <a:defRPr/>
            </a:pPr>
            <a:fld id="{A7C9A353-4FCB-2348-846A-3629B4398B2F}" type="slidenum">
              <a:rPr lang="en-US" altLang="x-none"/>
              <a:pPr>
                <a:defRPr/>
              </a:pPr>
              <a:t>‹#›</a:t>
            </a:fld>
            <a:endParaRPr lang="en-US" altLang="x-none"/>
          </a:p>
        </p:txBody>
      </p:sp>
    </p:spTree>
    <p:extLst>
      <p:ext uri="{BB962C8B-B14F-4D97-AF65-F5344CB8AC3E}">
        <p14:creationId xmlns:p14="http://schemas.microsoft.com/office/powerpoint/2010/main" val="2372104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4A0F45C-40B5-C649-963B-EE697CABBC7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F77F3D0-6185-3147-A588-CA97F50FB41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ECE4A13-08DF-884A-865B-40938B6AC66B}"/>
              </a:ext>
            </a:extLst>
          </p:cNvPr>
          <p:cNvSpPr>
            <a:spLocks noGrp="1" noChangeArrowheads="1"/>
          </p:cNvSpPr>
          <p:nvPr>
            <p:ph type="sldNum" sz="quarter" idx="12"/>
          </p:nvPr>
        </p:nvSpPr>
        <p:spPr>
          <a:ln/>
        </p:spPr>
        <p:txBody>
          <a:bodyPr/>
          <a:lstStyle>
            <a:lvl1pPr>
              <a:defRPr/>
            </a:lvl1pPr>
          </a:lstStyle>
          <a:p>
            <a:pPr>
              <a:defRPr/>
            </a:pPr>
            <a:fld id="{06D46F85-D5D8-6A45-958B-06FADB19EE5F}" type="slidenum">
              <a:rPr lang="en-US" altLang="x-none"/>
              <a:pPr>
                <a:defRPr/>
              </a:pPr>
              <a:t>‹#›</a:t>
            </a:fld>
            <a:endParaRPr lang="en-US" altLang="x-none"/>
          </a:p>
        </p:txBody>
      </p:sp>
    </p:spTree>
    <p:extLst>
      <p:ext uri="{BB962C8B-B14F-4D97-AF65-F5344CB8AC3E}">
        <p14:creationId xmlns:p14="http://schemas.microsoft.com/office/powerpoint/2010/main" val="3043536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3C67D39-00E5-144A-A5A8-84B4DFA0F9AE}"/>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C2D36DB4-4ED1-284B-BB21-5DB614150DA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DF6E40A7-A810-834F-BE25-BB6B4D730635}"/>
              </a:ext>
            </a:extLst>
          </p:cNvPr>
          <p:cNvSpPr>
            <a:spLocks noGrp="1" noChangeArrowheads="1"/>
          </p:cNvSpPr>
          <p:nvPr>
            <p:ph type="sldNum" sz="quarter" idx="12"/>
          </p:nvPr>
        </p:nvSpPr>
        <p:spPr>
          <a:ln/>
        </p:spPr>
        <p:txBody>
          <a:bodyPr/>
          <a:lstStyle>
            <a:lvl1pPr>
              <a:defRPr/>
            </a:lvl1pPr>
          </a:lstStyle>
          <a:p>
            <a:pPr>
              <a:defRPr/>
            </a:pPr>
            <a:fld id="{008A1273-A51E-AC4E-AD8C-271837F7AB76}" type="slidenum">
              <a:rPr lang="en-US" altLang="x-none"/>
              <a:pPr>
                <a:defRPr/>
              </a:pPr>
              <a:t>‹#›</a:t>
            </a:fld>
            <a:endParaRPr lang="en-US" altLang="x-none"/>
          </a:p>
        </p:txBody>
      </p:sp>
    </p:spTree>
    <p:extLst>
      <p:ext uri="{BB962C8B-B14F-4D97-AF65-F5344CB8AC3E}">
        <p14:creationId xmlns:p14="http://schemas.microsoft.com/office/powerpoint/2010/main" val="626076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A429C8A-1734-A945-9322-DF5E6844F53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9DC6D54-766F-5044-88AA-8D5EC156B1C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820F4E09-5D08-4048-83D7-7B3EC5115CF2}"/>
              </a:ext>
            </a:extLst>
          </p:cNvPr>
          <p:cNvSpPr>
            <a:spLocks noGrp="1" noChangeArrowheads="1"/>
          </p:cNvSpPr>
          <p:nvPr>
            <p:ph type="sldNum" sz="quarter" idx="12"/>
          </p:nvPr>
        </p:nvSpPr>
        <p:spPr>
          <a:ln/>
        </p:spPr>
        <p:txBody>
          <a:bodyPr/>
          <a:lstStyle>
            <a:lvl1pPr>
              <a:defRPr/>
            </a:lvl1pPr>
          </a:lstStyle>
          <a:p>
            <a:pPr>
              <a:defRPr/>
            </a:pPr>
            <a:fld id="{0013C2D4-E7C1-114C-8530-B58ADA09FEBB}" type="slidenum">
              <a:rPr lang="en-US" altLang="x-none"/>
              <a:pPr>
                <a:defRPr/>
              </a:pPr>
              <a:t>‹#›</a:t>
            </a:fld>
            <a:endParaRPr lang="en-US" altLang="x-none"/>
          </a:p>
        </p:txBody>
      </p:sp>
    </p:spTree>
    <p:extLst>
      <p:ext uri="{BB962C8B-B14F-4D97-AF65-F5344CB8AC3E}">
        <p14:creationId xmlns:p14="http://schemas.microsoft.com/office/powerpoint/2010/main" val="2139049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1F907DB-90B4-D949-B3CB-37DC74C2FB3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9BAF3679-8931-EA4D-8E0D-0EB26A4EDD9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5104956D-10BE-FA44-BF2A-CEF94D38D673}"/>
              </a:ext>
            </a:extLst>
          </p:cNvPr>
          <p:cNvSpPr>
            <a:spLocks noGrp="1" noChangeArrowheads="1"/>
          </p:cNvSpPr>
          <p:nvPr>
            <p:ph type="sldNum" sz="quarter" idx="12"/>
          </p:nvPr>
        </p:nvSpPr>
        <p:spPr>
          <a:ln/>
        </p:spPr>
        <p:txBody>
          <a:bodyPr/>
          <a:lstStyle>
            <a:lvl1pPr>
              <a:defRPr/>
            </a:lvl1pPr>
          </a:lstStyle>
          <a:p>
            <a:pPr>
              <a:defRPr/>
            </a:pPr>
            <a:fld id="{D5BCF1D4-EB43-D842-BF91-941E813D0A3D}" type="slidenum">
              <a:rPr lang="en-US" altLang="x-none"/>
              <a:pPr>
                <a:defRPr/>
              </a:pPr>
              <a:t>‹#›</a:t>
            </a:fld>
            <a:endParaRPr lang="en-US" altLang="x-none"/>
          </a:p>
        </p:txBody>
      </p:sp>
    </p:spTree>
    <p:extLst>
      <p:ext uri="{BB962C8B-B14F-4D97-AF65-F5344CB8AC3E}">
        <p14:creationId xmlns:p14="http://schemas.microsoft.com/office/powerpoint/2010/main" val="3389717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6E13CFD-92E9-2C46-800B-0979DE1A50A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BB50F70-C28A-F14E-A60A-08E79331A1C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484F445-6F30-994D-8463-B95F75BA4E9B}"/>
              </a:ext>
            </a:extLst>
          </p:cNvPr>
          <p:cNvSpPr>
            <a:spLocks noGrp="1" noChangeArrowheads="1"/>
          </p:cNvSpPr>
          <p:nvPr>
            <p:ph type="sldNum" sz="quarter" idx="12"/>
          </p:nvPr>
        </p:nvSpPr>
        <p:spPr>
          <a:ln/>
        </p:spPr>
        <p:txBody>
          <a:bodyPr/>
          <a:lstStyle>
            <a:lvl1pPr>
              <a:defRPr/>
            </a:lvl1pPr>
          </a:lstStyle>
          <a:p>
            <a:pPr>
              <a:defRPr/>
            </a:pPr>
            <a:fld id="{6FF2D806-CD93-664C-B58C-789188D7D8C0}" type="slidenum">
              <a:rPr lang="en-US" altLang="x-none"/>
              <a:pPr>
                <a:defRPr/>
              </a:pPr>
              <a:t>‹#›</a:t>
            </a:fld>
            <a:endParaRPr lang="en-US" altLang="x-none"/>
          </a:p>
        </p:txBody>
      </p:sp>
    </p:spTree>
    <p:extLst>
      <p:ext uri="{BB962C8B-B14F-4D97-AF65-F5344CB8AC3E}">
        <p14:creationId xmlns:p14="http://schemas.microsoft.com/office/powerpoint/2010/main" val="3866032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4375946-01AF-EC4A-AD4F-CF86792ED07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4D3E851-F49B-5C4F-AED7-4013F54B1DE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AAF4373-5B2A-9141-8638-35222FDD818F}"/>
              </a:ext>
            </a:extLst>
          </p:cNvPr>
          <p:cNvSpPr>
            <a:spLocks noGrp="1" noChangeArrowheads="1"/>
          </p:cNvSpPr>
          <p:nvPr>
            <p:ph type="sldNum" sz="quarter" idx="12"/>
          </p:nvPr>
        </p:nvSpPr>
        <p:spPr>
          <a:ln/>
        </p:spPr>
        <p:txBody>
          <a:bodyPr/>
          <a:lstStyle>
            <a:lvl1pPr>
              <a:defRPr/>
            </a:lvl1pPr>
          </a:lstStyle>
          <a:p>
            <a:pPr>
              <a:defRPr/>
            </a:pPr>
            <a:fld id="{1EF7A4E6-0CAC-5348-9D89-15A7D4E00B0B}" type="slidenum">
              <a:rPr lang="en-US" altLang="x-none"/>
              <a:pPr>
                <a:defRPr/>
              </a:pPr>
              <a:t>‹#›</a:t>
            </a:fld>
            <a:endParaRPr lang="en-US" altLang="x-none"/>
          </a:p>
        </p:txBody>
      </p:sp>
    </p:spTree>
    <p:extLst>
      <p:ext uri="{BB962C8B-B14F-4D97-AF65-F5344CB8AC3E}">
        <p14:creationId xmlns:p14="http://schemas.microsoft.com/office/powerpoint/2010/main" val="1972644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08307AE-1D40-9C49-817E-3E8127A58EBB}"/>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AC485FC-7B91-AE44-AFAD-AE5F06ACF3A1}"/>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9F14D572-4E27-4C4B-B91B-DD1EF524A490}"/>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charset="0"/>
                <a:ea typeface="+mn-ea"/>
                <a:cs typeface="+mn-cs"/>
              </a:defRPr>
            </a:lvl1pPr>
          </a:lstStyle>
          <a:p>
            <a:pPr>
              <a:defRPr/>
            </a:pPr>
            <a:endParaRPr lang="en-US"/>
          </a:p>
        </p:txBody>
      </p:sp>
      <p:sp>
        <p:nvSpPr>
          <p:cNvPr id="1029" name="Rectangle 5">
            <a:extLst>
              <a:ext uri="{FF2B5EF4-FFF2-40B4-BE49-F238E27FC236}">
                <a16:creationId xmlns:a16="http://schemas.microsoft.com/office/drawing/2014/main" id="{E4568ABF-C4D8-2949-9CD4-D2C3725DF9B5}"/>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charset="0"/>
                <a:ea typeface="+mn-ea"/>
                <a:cs typeface="+mn-cs"/>
              </a:defRPr>
            </a:lvl1pPr>
          </a:lstStyle>
          <a:p>
            <a:pPr>
              <a:defRPr/>
            </a:pPr>
            <a:endParaRPr lang="en-US"/>
          </a:p>
        </p:txBody>
      </p:sp>
      <p:sp>
        <p:nvSpPr>
          <p:cNvPr id="1030" name="Rectangle 6">
            <a:extLst>
              <a:ext uri="{FF2B5EF4-FFF2-40B4-BE49-F238E27FC236}">
                <a16:creationId xmlns:a16="http://schemas.microsoft.com/office/drawing/2014/main" id="{06E1CB77-A008-8C4A-81FC-09CFF0737F41}"/>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charset="0"/>
                <a:ea typeface="ＭＳ Ｐゴシック" charset="-128"/>
              </a:defRPr>
            </a:lvl1pPr>
          </a:lstStyle>
          <a:p>
            <a:pPr>
              <a:defRPr/>
            </a:pPr>
            <a:fld id="{19F350A1-A712-B045-BA42-898C654AD217}" type="slidenum">
              <a:rPr lang="en-US" altLang="x-none"/>
              <a:pPr>
                <a:defRPr/>
              </a:pPr>
              <a:t>‹#›</a:t>
            </a:fld>
            <a:endParaRPr lang="en-US" altLang="x-non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6LPM-0xiVvM" TargetMode="External"/><Relationship Id="rId2" Type="http://schemas.openxmlformats.org/officeDocument/2006/relationships/hyperlink" Target="http://www.youtube.com/watch?v=H9VpwmtnOZc" TargetMode="External"/><Relationship Id="rId1" Type="http://schemas.openxmlformats.org/officeDocument/2006/relationships/slideLayout" Target="../slideLayouts/slideLayout6.xml"/><Relationship Id="rId4" Type="http://schemas.openxmlformats.org/officeDocument/2006/relationships/hyperlink" Target="http://www.youtube.com/watch?v=UeM-cjTEEA8&amp;feature=related"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youtube.com/watch?v=l9vDSWugz08" TargetMode="External"/><Relationship Id="rId2" Type="http://schemas.openxmlformats.org/officeDocument/2006/relationships/hyperlink" Target="http://www.youtube.com/watch?v=nV6Qtrt2CNQ&amp;feature=fvsr" TargetMode="Externa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026" descr="ivan091504-1515zb.jpg                                          001D0D8C&#10;Cliff Disk                     BB5EA40C:">
            <a:extLst>
              <a:ext uri="{FF2B5EF4-FFF2-40B4-BE49-F238E27FC236}">
                <a16:creationId xmlns:a16="http://schemas.microsoft.com/office/drawing/2014/main" id="{7359F498-0D58-804E-BCDF-493E5F728C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53440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Text Box 3">
            <a:extLst>
              <a:ext uri="{FF2B5EF4-FFF2-40B4-BE49-F238E27FC236}">
                <a16:creationId xmlns:a16="http://schemas.microsoft.com/office/drawing/2014/main" id="{64D9B7D4-4F71-0043-A5AC-BB1684C35930}"/>
              </a:ext>
            </a:extLst>
          </p:cNvPr>
          <p:cNvSpPr txBox="1">
            <a:spLocks noChangeArrowheads="1"/>
          </p:cNvSpPr>
          <p:nvPr/>
        </p:nvSpPr>
        <p:spPr bwMode="auto">
          <a:xfrm>
            <a:off x="3124200" y="180975"/>
            <a:ext cx="24145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37931725" indent="-37474525">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r>
              <a:rPr lang="en-US" altLang="en-US" sz="4000"/>
              <a:t>Hurricanes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C5BDBFE4-2BA1-BC42-AD82-38AA26572ECF}"/>
              </a:ext>
            </a:extLst>
          </p:cNvPr>
          <p:cNvSpPr>
            <a:spLocks noGrp="1" noChangeArrowheads="1"/>
          </p:cNvSpPr>
          <p:nvPr>
            <p:ph type="title"/>
          </p:nvPr>
        </p:nvSpPr>
        <p:spPr>
          <a:xfrm>
            <a:off x="3124200" y="457200"/>
            <a:ext cx="6248400" cy="990600"/>
          </a:xfrm>
        </p:spPr>
        <p:txBody>
          <a:bodyPr/>
          <a:lstStyle/>
          <a:p>
            <a:r>
              <a:rPr lang="en-US" altLang="en-US">
                <a:ea typeface="ＭＳ Ｐゴシック" panose="020B0600070205080204" pitchFamily="34" charset="-128"/>
              </a:rPr>
              <a:t>Typhoon Haiyan</a:t>
            </a:r>
          </a:p>
        </p:txBody>
      </p:sp>
      <p:sp>
        <p:nvSpPr>
          <p:cNvPr id="25602" name="Rectangle 3">
            <a:extLst>
              <a:ext uri="{FF2B5EF4-FFF2-40B4-BE49-F238E27FC236}">
                <a16:creationId xmlns:a16="http://schemas.microsoft.com/office/drawing/2014/main" id="{6C827F9B-DEC7-6F43-AEF3-C7FCA998BE4A}"/>
              </a:ext>
            </a:extLst>
          </p:cNvPr>
          <p:cNvSpPr>
            <a:spLocks noGrp="1" noChangeArrowheads="1"/>
          </p:cNvSpPr>
          <p:nvPr>
            <p:ph type="body" idx="1"/>
          </p:nvPr>
        </p:nvSpPr>
        <p:spPr/>
        <p:txBody>
          <a:bodyPr/>
          <a:lstStyle/>
          <a:p>
            <a:endParaRPr lang="en-US" altLang="en-US">
              <a:ea typeface="ＭＳ Ｐゴシック" panose="020B0600070205080204" pitchFamily="34" charset="-128"/>
            </a:endParaRPr>
          </a:p>
        </p:txBody>
      </p:sp>
      <p:pic>
        <p:nvPicPr>
          <p:cNvPr id="25603" name="Picture 4" descr="haiyan">
            <a:extLst>
              <a:ext uri="{FF2B5EF4-FFF2-40B4-BE49-F238E27FC236}">
                <a16:creationId xmlns:a16="http://schemas.microsoft.com/office/drawing/2014/main" id="{D4AAB7AA-3C98-6F47-A842-C46466278F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57200"/>
            <a:ext cx="2428875" cy="581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5" descr="monster-typhoon-philippines-haiyan_73273_600x450">
            <a:extLst>
              <a:ext uri="{FF2B5EF4-FFF2-40B4-BE49-F238E27FC236}">
                <a16:creationId xmlns:a16="http://schemas.microsoft.com/office/drawing/2014/main" id="{4A66918D-F7DB-C74D-95B5-24F3E22334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600200"/>
            <a:ext cx="5715000"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55920CF9-C761-2E4B-9631-4FC14ABDF293}"/>
              </a:ext>
            </a:extLst>
          </p:cNvPr>
          <p:cNvSpPr>
            <a:spLocks noGrp="1" noChangeArrowheads="1"/>
          </p:cNvSpPr>
          <p:nvPr>
            <p:ph type="title"/>
          </p:nvPr>
        </p:nvSpPr>
        <p:spPr/>
        <p:txBody>
          <a:bodyPr/>
          <a:lstStyle/>
          <a:p>
            <a:endParaRPr lang="en-US" altLang="en-US">
              <a:ea typeface="ＭＳ Ｐゴシック" panose="020B0600070205080204" pitchFamily="34" charset="-128"/>
            </a:endParaRPr>
          </a:p>
        </p:txBody>
      </p:sp>
      <p:sp>
        <p:nvSpPr>
          <p:cNvPr id="26626" name="Rectangle 3">
            <a:extLst>
              <a:ext uri="{FF2B5EF4-FFF2-40B4-BE49-F238E27FC236}">
                <a16:creationId xmlns:a16="http://schemas.microsoft.com/office/drawing/2014/main" id="{80B8E369-7415-C142-8A6D-96432A321AA6}"/>
              </a:ext>
            </a:extLst>
          </p:cNvPr>
          <p:cNvSpPr>
            <a:spLocks noGrp="1" noChangeArrowheads="1"/>
          </p:cNvSpPr>
          <p:nvPr>
            <p:ph type="body" idx="1"/>
          </p:nvPr>
        </p:nvSpPr>
        <p:spPr/>
        <p:txBody>
          <a:bodyPr/>
          <a:lstStyle/>
          <a:p>
            <a:endParaRPr lang="en-US" altLang="en-US">
              <a:ea typeface="ＭＳ Ｐゴシック" panose="020B0600070205080204" pitchFamily="34" charset="-128"/>
            </a:endParaRPr>
          </a:p>
        </p:txBody>
      </p:sp>
      <p:pic>
        <p:nvPicPr>
          <p:cNvPr id="26627" name="Picture 4" descr="1461780_624520054271903_1498249114_n">
            <a:extLst>
              <a:ext uri="{FF2B5EF4-FFF2-40B4-BE49-F238E27FC236}">
                <a16:creationId xmlns:a16="http://schemas.microsoft.com/office/drawing/2014/main" id="{BA0739C0-1373-E042-AD8C-379E605C7D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762000"/>
            <a:ext cx="6553200" cy="539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5243F8B3-CD52-B740-AAB9-268EC5EA7E56}"/>
              </a:ext>
            </a:extLst>
          </p:cNvPr>
          <p:cNvSpPr>
            <a:spLocks noGrp="1" noChangeArrowheads="1"/>
          </p:cNvSpPr>
          <p:nvPr>
            <p:ph type="title"/>
          </p:nvPr>
        </p:nvSpPr>
        <p:spPr/>
        <p:txBody>
          <a:bodyPr/>
          <a:lstStyle/>
          <a:p>
            <a:endParaRPr lang="en-US" altLang="en-US">
              <a:ea typeface="ＭＳ Ｐゴシック" panose="020B0600070205080204" pitchFamily="34" charset="-128"/>
            </a:endParaRPr>
          </a:p>
        </p:txBody>
      </p:sp>
      <p:sp>
        <p:nvSpPr>
          <p:cNvPr id="27650" name="Rectangle 3">
            <a:extLst>
              <a:ext uri="{FF2B5EF4-FFF2-40B4-BE49-F238E27FC236}">
                <a16:creationId xmlns:a16="http://schemas.microsoft.com/office/drawing/2014/main" id="{A851659E-8638-4544-9389-5E46775FBE41}"/>
              </a:ext>
            </a:extLst>
          </p:cNvPr>
          <p:cNvSpPr>
            <a:spLocks noGrp="1" noChangeArrowheads="1"/>
          </p:cNvSpPr>
          <p:nvPr>
            <p:ph type="body" idx="1"/>
          </p:nvPr>
        </p:nvSpPr>
        <p:spPr/>
        <p:txBody>
          <a:bodyPr/>
          <a:lstStyle/>
          <a:p>
            <a:endParaRPr lang="en-US" altLang="en-US">
              <a:ea typeface="ＭＳ Ｐゴシック" panose="020B0600070205080204" pitchFamily="34" charset="-128"/>
            </a:endParaRPr>
          </a:p>
        </p:txBody>
      </p:sp>
      <p:pic>
        <p:nvPicPr>
          <p:cNvPr id="27651" name="Picture 4" descr="BYgJhUsCEAEI1Wb">
            <a:extLst>
              <a:ext uri="{FF2B5EF4-FFF2-40B4-BE49-F238E27FC236}">
                <a16:creationId xmlns:a16="http://schemas.microsoft.com/office/drawing/2014/main" id="{A5FC6449-F15C-AC44-800D-C1464CA258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9275" y="609600"/>
            <a:ext cx="550545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4" descr="1110">
            <a:extLst>
              <a:ext uri="{FF2B5EF4-FFF2-40B4-BE49-F238E27FC236}">
                <a16:creationId xmlns:a16="http://schemas.microsoft.com/office/drawing/2014/main" id="{B6665069-4EA1-AE43-922B-D211694A8E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88" y="100013"/>
            <a:ext cx="8861425" cy="665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Rectangle 2" hidden="1">
            <a:extLst>
              <a:ext uri="{FF2B5EF4-FFF2-40B4-BE49-F238E27FC236}">
                <a16:creationId xmlns:a16="http://schemas.microsoft.com/office/drawing/2014/main" id="{42625F70-58F3-FF43-933D-28C2B11B796F}"/>
              </a:ext>
            </a:extLst>
          </p:cNvPr>
          <p:cNvSpPr>
            <a:spLocks noGrp="1" noChangeArrowheads="1"/>
          </p:cNvSpPr>
          <p:nvPr>
            <p:ph type="title"/>
          </p:nvPr>
        </p:nvSpPr>
        <p:spPr/>
        <p:txBody>
          <a:bodyPr/>
          <a:lstStyle/>
          <a:p>
            <a:r>
              <a:rPr lang="en-US" altLang="en-US">
                <a:ea typeface="ＭＳ Ｐゴシック" panose="020B0600070205080204" pitchFamily="34" charset="-128"/>
              </a:rPr>
              <a:t>	</a:t>
            </a:r>
          </a:p>
        </p:txBody>
      </p:sp>
      <p:sp>
        <p:nvSpPr>
          <p:cNvPr id="28675" name="Rectangle 3">
            <a:extLst>
              <a:ext uri="{FF2B5EF4-FFF2-40B4-BE49-F238E27FC236}">
                <a16:creationId xmlns:a16="http://schemas.microsoft.com/office/drawing/2014/main" id="{37698791-5BB0-4148-8C0B-FC092E09ACA5}"/>
              </a:ext>
            </a:extLst>
          </p:cNvPr>
          <p:cNvSpPr>
            <a:spLocks noChangeArrowheads="1"/>
          </p:cNvSpPr>
          <p:nvPr/>
        </p:nvSpPr>
        <p:spPr bwMode="auto">
          <a:xfrm>
            <a:off x="7564438" y="6562725"/>
            <a:ext cx="15795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lstStyle>
            <a:lvl1pPr defTabSz="820738">
              <a:spcBef>
                <a:spcPct val="20000"/>
              </a:spcBef>
              <a:buChar char="•"/>
              <a:defRPr sz="3200">
                <a:solidFill>
                  <a:schemeClr val="tx1"/>
                </a:solidFill>
                <a:latin typeface="Times" pitchFamily="2" charset="0"/>
                <a:ea typeface="ＭＳ Ｐゴシック" panose="020B0600070205080204" pitchFamily="34" charset="-128"/>
              </a:defRPr>
            </a:lvl1pPr>
            <a:lvl2pPr marL="37931725" indent="-37474525" defTabSz="820738">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defTabSz="820738">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defTabSz="820738">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defTabSz="820738">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lgn="r">
              <a:spcBef>
                <a:spcPct val="0"/>
              </a:spcBef>
              <a:buFontTx/>
              <a:buNone/>
            </a:pPr>
            <a:r>
              <a:rPr lang="en-US" altLang="en-US" sz="1400" b="1"/>
              <a:t>Fig. 11-10, p. 307</a:t>
            </a:r>
          </a:p>
        </p:txBody>
      </p:sp>
      <p:sp>
        <p:nvSpPr>
          <p:cNvPr id="28676" name="TextBox 4">
            <a:extLst>
              <a:ext uri="{FF2B5EF4-FFF2-40B4-BE49-F238E27FC236}">
                <a16:creationId xmlns:a16="http://schemas.microsoft.com/office/drawing/2014/main" id="{ED67ABF7-3BAB-5941-84CB-6F77349B18E7}"/>
              </a:ext>
            </a:extLst>
          </p:cNvPr>
          <p:cNvSpPr txBox="1">
            <a:spLocks noChangeArrowheads="1"/>
          </p:cNvSpPr>
          <p:nvPr/>
        </p:nvSpPr>
        <p:spPr bwMode="auto">
          <a:xfrm>
            <a:off x="2971800" y="5029200"/>
            <a:ext cx="2586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37931725" indent="-37474525">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r>
              <a:rPr lang="en-US" altLang="en-US" sz="2400"/>
              <a:t>Not on the equator!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4" descr="11T2">
            <a:extLst>
              <a:ext uri="{FF2B5EF4-FFF2-40B4-BE49-F238E27FC236}">
                <a16:creationId xmlns:a16="http://schemas.microsoft.com/office/drawing/2014/main" id="{7616FCA7-D457-B846-8A78-1485A9F219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0" y="533400"/>
            <a:ext cx="8940800" cy="597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2" name="Rectangle 2" hidden="1">
            <a:extLst>
              <a:ext uri="{FF2B5EF4-FFF2-40B4-BE49-F238E27FC236}">
                <a16:creationId xmlns:a16="http://schemas.microsoft.com/office/drawing/2014/main" id="{14AC8E78-A93C-0445-AA6E-AC8DACAB8908}"/>
              </a:ext>
            </a:extLst>
          </p:cNvPr>
          <p:cNvSpPr>
            <a:spLocks noGrp="1" noChangeArrowheads="1"/>
          </p:cNvSpPr>
          <p:nvPr>
            <p:ph type="title"/>
          </p:nvPr>
        </p:nvSpPr>
        <p:spPr/>
        <p:txBody>
          <a:bodyPr/>
          <a:lstStyle/>
          <a:p>
            <a:r>
              <a:rPr lang="en-US" altLang="en-US">
                <a:ea typeface="ＭＳ Ｐゴシック" panose="020B0600070205080204" pitchFamily="34" charset="-128"/>
              </a:rPr>
              <a:t>	</a:t>
            </a:r>
          </a:p>
        </p:txBody>
      </p:sp>
      <p:sp>
        <p:nvSpPr>
          <p:cNvPr id="30723" name="Rectangle 3">
            <a:extLst>
              <a:ext uri="{FF2B5EF4-FFF2-40B4-BE49-F238E27FC236}">
                <a16:creationId xmlns:a16="http://schemas.microsoft.com/office/drawing/2014/main" id="{0B9221DC-C4E7-0441-B831-79971B0750E6}"/>
              </a:ext>
            </a:extLst>
          </p:cNvPr>
          <p:cNvSpPr>
            <a:spLocks noChangeArrowheads="1"/>
          </p:cNvSpPr>
          <p:nvPr/>
        </p:nvSpPr>
        <p:spPr bwMode="auto">
          <a:xfrm>
            <a:off x="7515225" y="6562725"/>
            <a:ext cx="16287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lstStyle>
            <a:lvl1pPr defTabSz="820738">
              <a:spcBef>
                <a:spcPct val="20000"/>
              </a:spcBef>
              <a:buChar char="•"/>
              <a:defRPr sz="3200">
                <a:solidFill>
                  <a:schemeClr val="tx1"/>
                </a:solidFill>
                <a:latin typeface="Times" pitchFamily="2" charset="0"/>
                <a:ea typeface="ＭＳ Ｐゴシック" panose="020B0600070205080204" pitchFamily="34" charset="-128"/>
              </a:defRPr>
            </a:lvl1pPr>
            <a:lvl2pPr marL="37931725" indent="-37474525" defTabSz="820738">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defTabSz="820738">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defTabSz="820738">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defTabSz="820738">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lgn="r">
              <a:spcBef>
                <a:spcPct val="0"/>
              </a:spcBef>
              <a:buFontTx/>
              <a:buNone/>
            </a:pPr>
            <a:r>
              <a:rPr lang="en-US" altLang="en-US" sz="1400" b="1"/>
              <a:t>Table 11-2, p. 313</a:t>
            </a:r>
          </a:p>
        </p:txBody>
      </p:sp>
      <p:sp>
        <p:nvSpPr>
          <p:cNvPr id="30724" name="TextBox 4">
            <a:extLst>
              <a:ext uri="{FF2B5EF4-FFF2-40B4-BE49-F238E27FC236}">
                <a16:creationId xmlns:a16="http://schemas.microsoft.com/office/drawing/2014/main" id="{F22F7E40-92BC-DF4E-B69B-E0B688BB31A5}"/>
              </a:ext>
            </a:extLst>
          </p:cNvPr>
          <p:cNvSpPr txBox="1">
            <a:spLocks noChangeArrowheads="1"/>
          </p:cNvSpPr>
          <p:nvPr/>
        </p:nvSpPr>
        <p:spPr bwMode="auto">
          <a:xfrm>
            <a:off x="1828800" y="76200"/>
            <a:ext cx="45545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37931725" indent="-37474525">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r>
              <a:rPr lang="en-US" altLang="en-US" sz="2400"/>
              <a:t>Saffir-Simpson Hurricane Category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4" descr="1116">
            <a:extLst>
              <a:ext uri="{FF2B5EF4-FFF2-40B4-BE49-F238E27FC236}">
                <a16:creationId xmlns:a16="http://schemas.microsoft.com/office/drawing/2014/main" id="{6DE16899-D7F9-4248-A647-AFD43CED7A8E}"/>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7488" y="165100"/>
            <a:ext cx="6169025" cy="645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Rectangle 2" hidden="1">
            <a:extLst>
              <a:ext uri="{FF2B5EF4-FFF2-40B4-BE49-F238E27FC236}">
                <a16:creationId xmlns:a16="http://schemas.microsoft.com/office/drawing/2014/main" id="{64E9EE32-519D-8C48-AA47-CE2B2871E617}"/>
              </a:ext>
            </a:extLst>
          </p:cNvPr>
          <p:cNvSpPr>
            <a:spLocks noGrp="1" noChangeArrowheads="1"/>
          </p:cNvSpPr>
          <p:nvPr>
            <p:ph type="title"/>
          </p:nvPr>
        </p:nvSpPr>
        <p:spPr/>
        <p:txBody>
          <a:bodyPr/>
          <a:lstStyle/>
          <a:p>
            <a:r>
              <a:rPr lang="en-US" altLang="en-US">
                <a:ea typeface="ＭＳ Ｐゴシック" panose="020B0600070205080204" pitchFamily="34" charset="-128"/>
              </a:rPr>
              <a:t>	</a:t>
            </a:r>
          </a:p>
        </p:txBody>
      </p:sp>
      <p:sp>
        <p:nvSpPr>
          <p:cNvPr id="32771" name="Rectangle 3">
            <a:extLst>
              <a:ext uri="{FF2B5EF4-FFF2-40B4-BE49-F238E27FC236}">
                <a16:creationId xmlns:a16="http://schemas.microsoft.com/office/drawing/2014/main" id="{DD2696B9-04FD-414E-9405-1834E4A3EC7A}"/>
              </a:ext>
            </a:extLst>
          </p:cNvPr>
          <p:cNvSpPr>
            <a:spLocks noChangeArrowheads="1"/>
          </p:cNvSpPr>
          <p:nvPr/>
        </p:nvSpPr>
        <p:spPr bwMode="auto">
          <a:xfrm>
            <a:off x="7564438" y="6562725"/>
            <a:ext cx="15795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lstStyle>
            <a:lvl1pPr defTabSz="820738">
              <a:spcBef>
                <a:spcPct val="20000"/>
              </a:spcBef>
              <a:buChar char="•"/>
              <a:defRPr sz="3200">
                <a:solidFill>
                  <a:schemeClr val="tx1"/>
                </a:solidFill>
                <a:latin typeface="Times" pitchFamily="2" charset="0"/>
                <a:ea typeface="ＭＳ Ｐゴシック" panose="020B0600070205080204" pitchFamily="34" charset="-128"/>
              </a:defRPr>
            </a:lvl1pPr>
            <a:lvl2pPr marL="37931725" indent="-37474525" defTabSz="820738">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defTabSz="820738">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defTabSz="820738">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defTabSz="820738">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lgn="r">
              <a:spcBef>
                <a:spcPct val="0"/>
              </a:spcBef>
              <a:buFontTx/>
              <a:buNone/>
            </a:pPr>
            <a:r>
              <a:rPr lang="en-US" altLang="en-US" sz="1400" b="1"/>
              <a:t>Fig. 11-16, p. 313</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6C6807C9-302C-7C43-BE0B-BDE383F85E70}"/>
              </a:ext>
            </a:extLst>
          </p:cNvPr>
          <p:cNvSpPr>
            <a:spLocks noGrp="1"/>
          </p:cNvSpPr>
          <p:nvPr>
            <p:ph type="title"/>
          </p:nvPr>
        </p:nvSpPr>
        <p:spPr/>
        <p:txBody>
          <a:bodyPr/>
          <a:lstStyle/>
          <a:p>
            <a:r>
              <a:rPr lang="en-US" altLang="en-US">
                <a:ea typeface="ＭＳ Ｐゴシック" panose="020B0600070205080204" pitchFamily="34" charset="-128"/>
              </a:rPr>
              <a:t>Experience a hurricane</a:t>
            </a:r>
          </a:p>
        </p:txBody>
      </p:sp>
      <p:sp>
        <p:nvSpPr>
          <p:cNvPr id="34818" name="TextBox 2">
            <a:extLst>
              <a:ext uri="{FF2B5EF4-FFF2-40B4-BE49-F238E27FC236}">
                <a16:creationId xmlns:a16="http://schemas.microsoft.com/office/drawing/2014/main" id="{29496388-3B26-0A41-A949-837CC164E555}"/>
              </a:ext>
            </a:extLst>
          </p:cNvPr>
          <p:cNvSpPr txBox="1">
            <a:spLocks noChangeArrowheads="1"/>
          </p:cNvSpPr>
          <p:nvPr/>
        </p:nvSpPr>
        <p:spPr bwMode="auto">
          <a:xfrm>
            <a:off x="1600200" y="2286000"/>
            <a:ext cx="65262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37931725" indent="-37474525">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r>
              <a:rPr lang="en-US" altLang="en-US" sz="2400">
                <a:hlinkClick r:id="rId2"/>
              </a:rPr>
              <a:t>http://www.youtube.com/watch?v=H9VpwmtnOZc</a:t>
            </a:r>
            <a:endParaRPr lang="en-US" altLang="en-US" sz="2400"/>
          </a:p>
        </p:txBody>
      </p:sp>
      <p:sp>
        <p:nvSpPr>
          <p:cNvPr id="34819" name="TextBox 3">
            <a:extLst>
              <a:ext uri="{FF2B5EF4-FFF2-40B4-BE49-F238E27FC236}">
                <a16:creationId xmlns:a16="http://schemas.microsoft.com/office/drawing/2014/main" id="{F53ABFE0-C911-8C45-9626-849C107B697D}"/>
              </a:ext>
            </a:extLst>
          </p:cNvPr>
          <p:cNvSpPr txBox="1">
            <a:spLocks noChangeArrowheads="1"/>
          </p:cNvSpPr>
          <p:nvPr/>
        </p:nvSpPr>
        <p:spPr bwMode="auto">
          <a:xfrm>
            <a:off x="1600200" y="3200400"/>
            <a:ext cx="64595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37931725" indent="-37474525">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r>
              <a:rPr lang="en-US" altLang="en-US" sz="2400">
                <a:hlinkClick r:id="rId3"/>
              </a:rPr>
              <a:t>http://www.youtube.com/watch?v=6LPM-0xiVvM</a:t>
            </a:r>
            <a:endParaRPr lang="en-US" altLang="en-US" sz="2400"/>
          </a:p>
        </p:txBody>
      </p:sp>
      <p:sp>
        <p:nvSpPr>
          <p:cNvPr id="34820" name="TextBox 4">
            <a:extLst>
              <a:ext uri="{FF2B5EF4-FFF2-40B4-BE49-F238E27FC236}">
                <a16:creationId xmlns:a16="http://schemas.microsoft.com/office/drawing/2014/main" id="{DFFA739D-8DB7-C24D-ABCC-21A804E26978}"/>
              </a:ext>
            </a:extLst>
          </p:cNvPr>
          <p:cNvSpPr txBox="1">
            <a:spLocks noChangeArrowheads="1"/>
          </p:cNvSpPr>
          <p:nvPr/>
        </p:nvSpPr>
        <p:spPr bwMode="auto">
          <a:xfrm>
            <a:off x="152400" y="4419600"/>
            <a:ext cx="8528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37931725" indent="-37474525">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r>
              <a:rPr lang="en-US" altLang="en-US" sz="2400">
                <a:hlinkClick r:id="rId4"/>
              </a:rPr>
              <a:t>http://www.youtube.com/watch?v=UeM-cjTEEA8&amp;feature=related</a:t>
            </a:r>
            <a:endParaRPr lang="en-US" altLang="en-US" sz="2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4" descr="1107">
            <a:extLst>
              <a:ext uri="{FF2B5EF4-FFF2-40B4-BE49-F238E27FC236}">
                <a16:creationId xmlns:a16="http://schemas.microsoft.com/office/drawing/2014/main" id="{F6890962-2C15-6048-AAA8-339747A0DF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 y="1046163"/>
            <a:ext cx="8940800"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2" name="Rectangle 2" hidden="1">
            <a:extLst>
              <a:ext uri="{FF2B5EF4-FFF2-40B4-BE49-F238E27FC236}">
                <a16:creationId xmlns:a16="http://schemas.microsoft.com/office/drawing/2014/main" id="{F43550E8-8DF6-7542-B138-EAF68747894C}"/>
              </a:ext>
            </a:extLst>
          </p:cNvPr>
          <p:cNvSpPr>
            <a:spLocks noGrp="1" noChangeArrowheads="1"/>
          </p:cNvSpPr>
          <p:nvPr>
            <p:ph type="title"/>
          </p:nvPr>
        </p:nvSpPr>
        <p:spPr/>
        <p:txBody>
          <a:bodyPr/>
          <a:lstStyle/>
          <a:p>
            <a:r>
              <a:rPr lang="en-US" altLang="en-US">
                <a:ea typeface="ＭＳ Ｐゴシック" panose="020B0600070205080204" pitchFamily="34" charset="-128"/>
              </a:rPr>
              <a:t>	</a:t>
            </a:r>
          </a:p>
        </p:txBody>
      </p:sp>
      <p:sp>
        <p:nvSpPr>
          <p:cNvPr id="35843" name="Rectangle 3">
            <a:extLst>
              <a:ext uri="{FF2B5EF4-FFF2-40B4-BE49-F238E27FC236}">
                <a16:creationId xmlns:a16="http://schemas.microsoft.com/office/drawing/2014/main" id="{5713E1DA-E8CC-4844-BFF4-4418648DF0AF}"/>
              </a:ext>
            </a:extLst>
          </p:cNvPr>
          <p:cNvSpPr>
            <a:spLocks noChangeArrowheads="1"/>
          </p:cNvSpPr>
          <p:nvPr/>
        </p:nvSpPr>
        <p:spPr bwMode="auto">
          <a:xfrm>
            <a:off x="4648200" y="5943600"/>
            <a:ext cx="1481138"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lstStyle>
            <a:lvl1pPr defTabSz="820738">
              <a:spcBef>
                <a:spcPct val="20000"/>
              </a:spcBef>
              <a:buChar char="•"/>
              <a:defRPr sz="3200">
                <a:solidFill>
                  <a:schemeClr val="tx1"/>
                </a:solidFill>
                <a:latin typeface="Times" pitchFamily="2" charset="0"/>
                <a:ea typeface="ＭＳ Ｐゴシック" panose="020B0600070205080204" pitchFamily="34" charset="-128"/>
              </a:defRPr>
            </a:lvl1pPr>
            <a:lvl2pPr marL="37931725" indent="-37474525" defTabSz="820738">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defTabSz="820738">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defTabSz="820738">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defTabSz="820738">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lgn="r">
              <a:spcBef>
                <a:spcPct val="0"/>
              </a:spcBef>
              <a:buFontTx/>
              <a:buNone/>
            </a:pPr>
            <a:r>
              <a:rPr lang="en-US" altLang="en-US" sz="1400" b="1"/>
              <a:t>Atlantic Basin Hurricanes and Tropical Storms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86FF78D4-C0AA-8541-BEBA-5E5910CEE332}"/>
              </a:ext>
            </a:extLst>
          </p:cNvPr>
          <p:cNvSpPr>
            <a:spLocks noGrp="1"/>
          </p:cNvSpPr>
          <p:nvPr>
            <p:ph type="title"/>
          </p:nvPr>
        </p:nvSpPr>
        <p:spPr>
          <a:xfrm>
            <a:off x="609600" y="2590800"/>
            <a:ext cx="7772400" cy="1143000"/>
          </a:xfrm>
        </p:spPr>
        <p:txBody>
          <a:bodyPr/>
          <a:lstStyle/>
          <a:p>
            <a:r>
              <a:rPr lang="en-US" altLang="en-US">
                <a:ea typeface="ＭＳ Ｐゴシック" panose="020B0600070205080204" pitchFamily="34" charset="-128"/>
              </a:rPr>
              <a:t>Hurricane Structure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4" descr="1120">
            <a:extLst>
              <a:ext uri="{FF2B5EF4-FFF2-40B4-BE49-F238E27FC236}">
                <a16:creationId xmlns:a16="http://schemas.microsoft.com/office/drawing/2014/main" id="{5412B892-3E49-1E41-A20B-A961C00B32D0}"/>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52400"/>
            <a:ext cx="5897563" cy="645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Rectangle 2" hidden="1">
            <a:extLst>
              <a:ext uri="{FF2B5EF4-FFF2-40B4-BE49-F238E27FC236}">
                <a16:creationId xmlns:a16="http://schemas.microsoft.com/office/drawing/2014/main" id="{F7417F0D-A8B1-684D-896D-A3003FC07980}"/>
              </a:ext>
            </a:extLst>
          </p:cNvPr>
          <p:cNvSpPr>
            <a:spLocks noGrp="1" noChangeArrowheads="1"/>
          </p:cNvSpPr>
          <p:nvPr>
            <p:ph type="title"/>
          </p:nvPr>
        </p:nvSpPr>
        <p:spPr/>
        <p:txBody>
          <a:bodyPr/>
          <a:lstStyle/>
          <a:p>
            <a:r>
              <a:rPr lang="en-US" altLang="en-US">
                <a:ea typeface="ＭＳ Ｐゴシック" panose="020B0600070205080204" pitchFamily="34" charset="-128"/>
              </a:rPr>
              <a:t>	</a:t>
            </a:r>
          </a:p>
        </p:txBody>
      </p:sp>
      <p:sp>
        <p:nvSpPr>
          <p:cNvPr id="38915" name="Rectangle 3">
            <a:extLst>
              <a:ext uri="{FF2B5EF4-FFF2-40B4-BE49-F238E27FC236}">
                <a16:creationId xmlns:a16="http://schemas.microsoft.com/office/drawing/2014/main" id="{9D4CB21E-AE29-D44C-A51E-689CA70F82E9}"/>
              </a:ext>
            </a:extLst>
          </p:cNvPr>
          <p:cNvSpPr>
            <a:spLocks noChangeArrowheads="1"/>
          </p:cNvSpPr>
          <p:nvPr/>
        </p:nvSpPr>
        <p:spPr bwMode="auto">
          <a:xfrm>
            <a:off x="7564438" y="6562725"/>
            <a:ext cx="15795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lstStyle>
            <a:lvl1pPr defTabSz="820738">
              <a:spcBef>
                <a:spcPct val="20000"/>
              </a:spcBef>
              <a:buChar char="•"/>
              <a:defRPr sz="3200">
                <a:solidFill>
                  <a:schemeClr val="tx1"/>
                </a:solidFill>
                <a:latin typeface="Times" pitchFamily="2" charset="0"/>
                <a:ea typeface="ＭＳ Ｐゴシック" panose="020B0600070205080204" pitchFamily="34" charset="-128"/>
              </a:defRPr>
            </a:lvl1pPr>
            <a:lvl2pPr marL="37931725" indent="-37474525" defTabSz="820738">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defTabSz="820738">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defTabSz="820738">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defTabSz="820738">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lgn="r">
              <a:spcBef>
                <a:spcPct val="0"/>
              </a:spcBef>
              <a:buFontTx/>
              <a:buNone/>
            </a:pPr>
            <a:r>
              <a:rPr lang="en-US" altLang="en-US" sz="1400" b="1"/>
              <a:t>Fig. 11-20, p. 317</a:t>
            </a:r>
          </a:p>
        </p:txBody>
      </p:sp>
      <p:sp>
        <p:nvSpPr>
          <p:cNvPr id="38916" name="TextBox 4">
            <a:extLst>
              <a:ext uri="{FF2B5EF4-FFF2-40B4-BE49-F238E27FC236}">
                <a16:creationId xmlns:a16="http://schemas.microsoft.com/office/drawing/2014/main" id="{66BD0BCE-5E5C-604A-A992-E44011A4ADAF}"/>
              </a:ext>
            </a:extLst>
          </p:cNvPr>
          <p:cNvSpPr txBox="1">
            <a:spLocks noChangeArrowheads="1"/>
          </p:cNvSpPr>
          <p:nvPr/>
        </p:nvSpPr>
        <p:spPr bwMode="auto">
          <a:xfrm>
            <a:off x="0" y="1752600"/>
            <a:ext cx="25654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37931725" indent="-37474525">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r>
              <a:rPr lang="en-US" altLang="en-US" sz="2400"/>
              <a:t>Major Features:</a:t>
            </a:r>
          </a:p>
          <a:p>
            <a:pPr>
              <a:spcBef>
                <a:spcPct val="0"/>
              </a:spcBef>
              <a:buFontTx/>
              <a:buNone/>
            </a:pPr>
            <a:endParaRPr lang="en-US" altLang="en-US" sz="2400"/>
          </a:p>
          <a:p>
            <a:pPr>
              <a:spcBef>
                <a:spcPct val="0"/>
              </a:spcBef>
              <a:buFontTx/>
              <a:buNone/>
            </a:pPr>
            <a:r>
              <a:rPr lang="en-US" altLang="en-US" sz="2400"/>
              <a:t>Eye (nearly clear)</a:t>
            </a:r>
          </a:p>
          <a:p>
            <a:pPr>
              <a:spcBef>
                <a:spcPct val="0"/>
              </a:spcBef>
              <a:buFontTx/>
              <a:buNone/>
            </a:pPr>
            <a:r>
              <a:rPr lang="en-US" altLang="en-US" sz="2400"/>
              <a:t>Eye Wall Rainband</a:t>
            </a:r>
          </a:p>
          <a:p>
            <a:pPr>
              <a:spcBef>
                <a:spcPct val="0"/>
              </a:spcBef>
              <a:buFontTx/>
              <a:buNone/>
            </a:pPr>
            <a:r>
              <a:rPr lang="en-US" altLang="en-US" sz="2400"/>
              <a:t>Spiral Rainbands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1BB160CD-72C4-544B-81A8-270992B455AA}"/>
              </a:ext>
            </a:extLst>
          </p:cNvPr>
          <p:cNvSpPr>
            <a:spLocks noGrp="1" noChangeArrowheads="1"/>
          </p:cNvSpPr>
          <p:nvPr>
            <p:ph type="title"/>
          </p:nvPr>
        </p:nvSpPr>
        <p:spPr/>
        <p:txBody>
          <a:bodyPr/>
          <a:lstStyle/>
          <a:p>
            <a:r>
              <a:rPr lang="en-US" altLang="en-US">
                <a:solidFill>
                  <a:schemeClr val="accent2"/>
                </a:solidFill>
                <a:ea typeface="ＭＳ Ｐゴシック" panose="020B0600070205080204" pitchFamily="34" charset="-128"/>
              </a:rPr>
              <a:t>Definition</a:t>
            </a:r>
          </a:p>
        </p:txBody>
      </p:sp>
      <p:sp>
        <p:nvSpPr>
          <p:cNvPr id="16386" name="Rectangle 3">
            <a:extLst>
              <a:ext uri="{FF2B5EF4-FFF2-40B4-BE49-F238E27FC236}">
                <a16:creationId xmlns:a16="http://schemas.microsoft.com/office/drawing/2014/main" id="{C9EB8F11-AAF7-DB4B-9C2C-323B2270A0C7}"/>
              </a:ext>
            </a:extLst>
          </p:cNvPr>
          <p:cNvSpPr>
            <a:spLocks noGrp="1" noChangeArrowheads="1"/>
          </p:cNvSpPr>
          <p:nvPr>
            <p:ph type="body" idx="1"/>
          </p:nvPr>
        </p:nvSpPr>
        <p:spPr/>
        <p:txBody>
          <a:bodyPr/>
          <a:lstStyle/>
          <a:p>
            <a:r>
              <a:rPr lang="en-US" altLang="en-US">
                <a:ea typeface="ＭＳ Ｐゴシック" panose="020B0600070205080204" pitchFamily="34" charset="-128"/>
              </a:rPr>
              <a:t>A tropical cyclone with sustained one-minute winds of at least 74 mph (64 knots), at an elevation of 10 meters.</a:t>
            </a:r>
          </a:p>
          <a:p>
            <a:r>
              <a:rPr lang="en-US" altLang="en-US">
                <a:ea typeface="ＭＳ Ｐゴシック" panose="020B0600070205080204" pitchFamily="34" charset="-128"/>
              </a:rPr>
              <a:t> Derived from the Spanish word "huracan" , which was most likely inspired by Hunraken, the name for the ancient Mayan storm god or Hurakan, the Quiche god of thunder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1026" descr="katina-radarLG.jpg                                             001D0D8C&#10;Cliff Disk                     BB5EA40C:">
            <a:extLst>
              <a:ext uri="{FF2B5EF4-FFF2-40B4-BE49-F238E27FC236}">
                <a16:creationId xmlns:a16="http://schemas.microsoft.com/office/drawing/2014/main" id="{DB445B69-33AA-AB4E-8B5C-B7EC492373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713" y="1204913"/>
            <a:ext cx="6886575" cy="444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1" descr="op_claud_ani.gif">
            <a:extLst>
              <a:ext uri="{FF2B5EF4-FFF2-40B4-BE49-F238E27FC236}">
                <a16:creationId xmlns:a16="http://schemas.microsoft.com/office/drawing/2014/main" id="{A4C9FA6E-D5E1-EE43-BEC2-226DFDE41B8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54150" y="946150"/>
            <a:ext cx="6235700"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4" descr="1118">
            <a:extLst>
              <a:ext uri="{FF2B5EF4-FFF2-40B4-BE49-F238E27FC236}">
                <a16:creationId xmlns:a16="http://schemas.microsoft.com/office/drawing/2014/main" id="{99524C3C-FA73-0D4C-A7E2-417EEA9AFD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338" y="101600"/>
            <a:ext cx="7551737" cy="665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0" name="Rectangle 2" hidden="1">
            <a:extLst>
              <a:ext uri="{FF2B5EF4-FFF2-40B4-BE49-F238E27FC236}">
                <a16:creationId xmlns:a16="http://schemas.microsoft.com/office/drawing/2014/main" id="{F9377FAA-412F-9449-9BA3-C356D7D75C01}"/>
              </a:ext>
            </a:extLst>
          </p:cNvPr>
          <p:cNvSpPr>
            <a:spLocks noGrp="1" noChangeArrowheads="1"/>
          </p:cNvSpPr>
          <p:nvPr>
            <p:ph type="title"/>
          </p:nvPr>
        </p:nvSpPr>
        <p:spPr/>
        <p:txBody>
          <a:bodyPr/>
          <a:lstStyle/>
          <a:p>
            <a:r>
              <a:rPr lang="en-US" altLang="en-US">
                <a:ea typeface="ＭＳ Ｐゴシック" panose="020B0600070205080204" pitchFamily="34" charset="-128"/>
              </a:rPr>
              <a:t>	</a:t>
            </a:r>
          </a:p>
        </p:txBody>
      </p:sp>
      <p:sp>
        <p:nvSpPr>
          <p:cNvPr id="43011" name="Rectangle 3">
            <a:extLst>
              <a:ext uri="{FF2B5EF4-FFF2-40B4-BE49-F238E27FC236}">
                <a16:creationId xmlns:a16="http://schemas.microsoft.com/office/drawing/2014/main" id="{F652F5A5-2E72-9C4D-AB29-A4B03E53F97E}"/>
              </a:ext>
            </a:extLst>
          </p:cNvPr>
          <p:cNvSpPr>
            <a:spLocks noChangeArrowheads="1"/>
          </p:cNvSpPr>
          <p:nvPr/>
        </p:nvSpPr>
        <p:spPr bwMode="auto">
          <a:xfrm>
            <a:off x="7564438" y="6562725"/>
            <a:ext cx="15795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lstStyle>
            <a:lvl1pPr defTabSz="820738">
              <a:spcBef>
                <a:spcPct val="20000"/>
              </a:spcBef>
              <a:buChar char="•"/>
              <a:defRPr sz="3200">
                <a:solidFill>
                  <a:schemeClr val="tx1"/>
                </a:solidFill>
                <a:latin typeface="Times" pitchFamily="2" charset="0"/>
                <a:ea typeface="ＭＳ Ｐゴシック" panose="020B0600070205080204" pitchFamily="34" charset="-128"/>
              </a:defRPr>
            </a:lvl1pPr>
            <a:lvl2pPr marL="37931725" indent="-37474525" defTabSz="820738">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defTabSz="820738">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defTabSz="820738">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defTabSz="820738">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lgn="r">
              <a:spcBef>
                <a:spcPct val="0"/>
              </a:spcBef>
              <a:buFontTx/>
              <a:buNone/>
            </a:pPr>
            <a:r>
              <a:rPr lang="en-US" altLang="en-US" sz="1400" b="1"/>
              <a:t>Fig. 11-18, p. 316</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descr="FIG11_004">
            <a:extLst>
              <a:ext uri="{FF2B5EF4-FFF2-40B4-BE49-F238E27FC236}">
                <a16:creationId xmlns:a16="http://schemas.microsoft.com/office/drawing/2014/main" id="{69E121FD-538D-EB47-AD50-A160AF6853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4" descr="1108">
            <a:extLst>
              <a:ext uri="{FF2B5EF4-FFF2-40B4-BE49-F238E27FC236}">
                <a16:creationId xmlns:a16="http://schemas.microsoft.com/office/drawing/2014/main" id="{49448481-9C00-B341-81B5-955148E916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 y="536575"/>
            <a:ext cx="8940800" cy="578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2" name="Rectangle 2" hidden="1">
            <a:extLst>
              <a:ext uri="{FF2B5EF4-FFF2-40B4-BE49-F238E27FC236}">
                <a16:creationId xmlns:a16="http://schemas.microsoft.com/office/drawing/2014/main" id="{7D2A5EE6-4445-434B-B3F3-E9B288942AF4}"/>
              </a:ext>
            </a:extLst>
          </p:cNvPr>
          <p:cNvSpPr>
            <a:spLocks noGrp="1" noChangeArrowheads="1"/>
          </p:cNvSpPr>
          <p:nvPr>
            <p:ph type="title"/>
          </p:nvPr>
        </p:nvSpPr>
        <p:spPr/>
        <p:txBody>
          <a:bodyPr/>
          <a:lstStyle/>
          <a:p>
            <a:r>
              <a:rPr lang="en-US" altLang="en-US">
                <a:ea typeface="ＭＳ Ｐゴシック" panose="020B0600070205080204" pitchFamily="34" charset="-128"/>
              </a:rPr>
              <a:t>	</a:t>
            </a:r>
          </a:p>
        </p:txBody>
      </p:sp>
      <p:sp>
        <p:nvSpPr>
          <p:cNvPr id="46083" name="Rectangle 3">
            <a:extLst>
              <a:ext uri="{FF2B5EF4-FFF2-40B4-BE49-F238E27FC236}">
                <a16:creationId xmlns:a16="http://schemas.microsoft.com/office/drawing/2014/main" id="{E2009C63-0320-B340-8D7B-1BC76F711D46}"/>
              </a:ext>
            </a:extLst>
          </p:cNvPr>
          <p:cNvSpPr>
            <a:spLocks noChangeArrowheads="1"/>
          </p:cNvSpPr>
          <p:nvPr/>
        </p:nvSpPr>
        <p:spPr bwMode="auto">
          <a:xfrm>
            <a:off x="7662863" y="6562725"/>
            <a:ext cx="1481137"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lstStyle>
            <a:lvl1pPr defTabSz="820738">
              <a:spcBef>
                <a:spcPct val="20000"/>
              </a:spcBef>
              <a:buChar char="•"/>
              <a:defRPr sz="3200">
                <a:solidFill>
                  <a:schemeClr val="tx1"/>
                </a:solidFill>
                <a:latin typeface="Times" pitchFamily="2" charset="0"/>
                <a:ea typeface="ＭＳ Ｐゴシック" panose="020B0600070205080204" pitchFamily="34" charset="-128"/>
              </a:defRPr>
            </a:lvl1pPr>
            <a:lvl2pPr marL="37931725" indent="-37474525" defTabSz="820738">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defTabSz="820738">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defTabSz="820738">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defTabSz="820738">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lgn="r">
              <a:spcBef>
                <a:spcPct val="0"/>
              </a:spcBef>
              <a:buFontTx/>
              <a:buNone/>
            </a:pPr>
            <a:r>
              <a:rPr lang="en-US" altLang="en-US" sz="1400" b="1"/>
              <a:t>Fig. 11-8, p. 305</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3" descr="Katrinaeye.tiff                                                00029E37&#10;Cliff Disk                     BB5EA40C:">
            <a:extLst>
              <a:ext uri="{FF2B5EF4-FFF2-40B4-BE49-F238E27FC236}">
                <a16:creationId xmlns:a16="http://schemas.microsoft.com/office/drawing/2014/main" id="{89CF021D-37F1-0744-8946-8BEA196E0C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3" y="133350"/>
            <a:ext cx="8828087" cy="659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0" name="TextBox 2">
            <a:extLst>
              <a:ext uri="{FF2B5EF4-FFF2-40B4-BE49-F238E27FC236}">
                <a16:creationId xmlns:a16="http://schemas.microsoft.com/office/drawing/2014/main" id="{349C16E2-E6B5-454C-84A1-401FA7CCE2AC}"/>
              </a:ext>
            </a:extLst>
          </p:cNvPr>
          <p:cNvSpPr txBox="1">
            <a:spLocks noChangeArrowheads="1"/>
          </p:cNvSpPr>
          <p:nvPr/>
        </p:nvSpPr>
        <p:spPr bwMode="auto">
          <a:xfrm>
            <a:off x="1981200" y="685800"/>
            <a:ext cx="2595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37931725" indent="-37474525">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r>
              <a:rPr lang="en-US" altLang="en-US" sz="2400">
                <a:solidFill>
                  <a:schemeClr val="bg1"/>
                </a:solidFill>
              </a:rPr>
              <a:t>Eye slopes outward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descr="FIG11_00A">
            <a:extLst>
              <a:ext uri="{FF2B5EF4-FFF2-40B4-BE49-F238E27FC236}">
                <a16:creationId xmlns:a16="http://schemas.microsoft.com/office/drawing/2014/main" id="{CEA2290C-B7E9-F24F-B2CA-DB2C185D58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3031" t="2040" r="34019" b="2040"/>
          <a:stretch>
            <a:fillRect/>
          </a:stretch>
        </p:blipFill>
        <p:spPr bwMode="auto">
          <a:xfrm>
            <a:off x="1450975" y="307975"/>
            <a:ext cx="2894013" cy="63182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49154" name="Text Box 3">
            <a:extLst>
              <a:ext uri="{FF2B5EF4-FFF2-40B4-BE49-F238E27FC236}">
                <a16:creationId xmlns:a16="http://schemas.microsoft.com/office/drawing/2014/main" id="{5EF0828B-1576-8740-8105-C6FAAE83596C}"/>
              </a:ext>
            </a:extLst>
          </p:cNvPr>
          <p:cNvSpPr txBox="1">
            <a:spLocks noChangeArrowheads="1"/>
          </p:cNvSpPr>
          <p:nvPr/>
        </p:nvSpPr>
        <p:spPr bwMode="auto">
          <a:xfrm>
            <a:off x="4724400" y="762000"/>
            <a:ext cx="38100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37931725" indent="-37474525">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eaLnBrk="1" hangingPunct="1">
              <a:spcBef>
                <a:spcPct val="50000"/>
              </a:spcBef>
              <a:buFontTx/>
              <a:buNone/>
            </a:pPr>
            <a:r>
              <a:rPr lang="en-US" altLang="en-US" sz="2400">
                <a:latin typeface="Arial" panose="020B0604020202020204" pitchFamily="34" charset="0"/>
              </a:rPr>
              <a:t>In much the same way an ice skater spins more quickly as her arms are tucked close into her body, a hurricane also spins at a faster pace near the </a:t>
            </a:r>
            <a:r>
              <a:rPr lang="en-US" altLang="en-US" sz="2400" u="sng">
                <a:latin typeface="Arial" panose="020B0604020202020204" pitchFamily="34" charset="0"/>
              </a:rPr>
              <a:t>center</a:t>
            </a:r>
            <a:r>
              <a:rPr lang="en-US" altLang="en-US" sz="2400">
                <a:latin typeface="Arial" panose="020B0604020202020204" pitchFamily="34" charset="0"/>
              </a:rPr>
              <a:t> than near the outer edge.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a:extLst>
              <a:ext uri="{FF2B5EF4-FFF2-40B4-BE49-F238E27FC236}">
                <a16:creationId xmlns:a16="http://schemas.microsoft.com/office/drawing/2014/main" id="{E2EA7980-25EE-0249-A869-8D07A98D132E}"/>
              </a:ext>
            </a:extLst>
          </p:cNvPr>
          <p:cNvSpPr>
            <a:spLocks noChangeArrowheads="1"/>
          </p:cNvSpPr>
          <p:nvPr/>
        </p:nvSpPr>
        <p:spPr bwMode="auto">
          <a:xfrm>
            <a:off x="1600200" y="685800"/>
            <a:ext cx="6705600"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37931725" indent="-37474525">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endParaRPr lang="en-US" altLang="en-US" sz="2000">
              <a:solidFill>
                <a:schemeClr val="bg1"/>
              </a:solidFill>
              <a:latin typeface="Arial" panose="020B0604020202020204" pitchFamily="34" charset="0"/>
            </a:endParaRPr>
          </a:p>
          <a:p>
            <a:pPr>
              <a:spcBef>
                <a:spcPct val="0"/>
              </a:spcBef>
              <a:buFontTx/>
              <a:buNone/>
            </a:pPr>
            <a:r>
              <a:rPr lang="en-US" altLang="en-US">
                <a:solidFill>
                  <a:schemeClr val="accent2"/>
                </a:solidFill>
                <a:latin typeface="Arial" panose="020B0604020202020204" pitchFamily="34" charset="0"/>
              </a:rPr>
              <a:t>Destruction most intense on right side of cyclone (wind + storm speed) </a:t>
            </a:r>
          </a:p>
        </p:txBody>
      </p:sp>
      <p:pic>
        <p:nvPicPr>
          <p:cNvPr id="50178" name="Picture 4" descr="FIG12_010">
            <a:extLst>
              <a:ext uri="{FF2B5EF4-FFF2-40B4-BE49-F238E27FC236}">
                <a16:creationId xmlns:a16="http://schemas.microsoft.com/office/drawing/2014/main" id="{31B22ECE-4BEE-594C-83BD-F17B7E38B2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540" t="1440" r="9540" b="5040"/>
          <a:stretch>
            <a:fillRect/>
          </a:stretch>
        </p:blipFill>
        <p:spPr bwMode="auto">
          <a:xfrm>
            <a:off x="2590800" y="2743200"/>
            <a:ext cx="4041775" cy="337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a:extLst>
              <a:ext uri="{FF2B5EF4-FFF2-40B4-BE49-F238E27FC236}">
                <a16:creationId xmlns:a16="http://schemas.microsoft.com/office/drawing/2014/main" id="{9D2AF03E-D91A-2045-91C2-1E791ED02874}"/>
              </a:ext>
            </a:extLst>
          </p:cNvPr>
          <p:cNvSpPr>
            <a:spLocks noGrp="1" noChangeArrowheads="1"/>
          </p:cNvSpPr>
          <p:nvPr>
            <p:ph type="title" idx="4294967295"/>
          </p:nvPr>
        </p:nvSpPr>
        <p:spPr>
          <a:xfrm>
            <a:off x="685800" y="304800"/>
            <a:ext cx="7772400" cy="762000"/>
          </a:xfrm>
        </p:spPr>
        <p:txBody>
          <a:bodyPr/>
          <a:lstStyle/>
          <a:p>
            <a:pPr eaLnBrk="1" hangingPunct="1"/>
            <a:r>
              <a:rPr lang="en-US" altLang="en-US" sz="3600">
                <a:ea typeface="ＭＳ Ｐゴシック" panose="020B0600070205080204" pitchFamily="34" charset="-128"/>
              </a:rPr>
              <a:t>Eye wall replacement</a:t>
            </a:r>
          </a:p>
        </p:txBody>
      </p:sp>
      <p:sp>
        <p:nvSpPr>
          <p:cNvPr id="52226" name="Rectangle 5">
            <a:extLst>
              <a:ext uri="{FF2B5EF4-FFF2-40B4-BE49-F238E27FC236}">
                <a16:creationId xmlns:a16="http://schemas.microsoft.com/office/drawing/2014/main" id="{73FBE50C-50B6-DA46-B81A-4440D4E00434}"/>
              </a:ext>
            </a:extLst>
          </p:cNvPr>
          <p:cNvSpPr>
            <a:spLocks noChangeArrowheads="1"/>
          </p:cNvSpPr>
          <p:nvPr/>
        </p:nvSpPr>
        <p:spPr bwMode="auto">
          <a:xfrm>
            <a:off x="0" y="1524000"/>
            <a:ext cx="47244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39775" indent="-346075">
              <a:spcBef>
                <a:spcPct val="20000"/>
              </a:spcBef>
              <a:buChar char="•"/>
              <a:defRPr sz="3200">
                <a:solidFill>
                  <a:schemeClr val="tx1"/>
                </a:solidFill>
                <a:latin typeface="Times" pitchFamily="2" charset="0"/>
                <a:ea typeface="ＭＳ Ｐゴシック" panose="020B0600070205080204" pitchFamily="34" charset="-128"/>
              </a:defRPr>
            </a:lvl1pPr>
            <a:lvl2pPr marL="37931725" indent="-37474525">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pPr>
            <a:r>
              <a:rPr lang="en-US" altLang="en-US" sz="2400">
                <a:solidFill>
                  <a:schemeClr val="tx2"/>
                </a:solidFill>
                <a:latin typeface="Arial" panose="020B0604020202020204" pitchFamily="34" charset="0"/>
              </a:rPr>
              <a:t>A shrinking eye indicates storm intensification.</a:t>
            </a:r>
          </a:p>
          <a:p>
            <a:pPr>
              <a:spcBef>
                <a:spcPct val="0"/>
              </a:spcBef>
            </a:pPr>
            <a:r>
              <a:rPr lang="en-US" altLang="en-US" sz="2400">
                <a:solidFill>
                  <a:schemeClr val="tx2"/>
                </a:solidFill>
                <a:latin typeface="Arial" panose="020B0604020202020204" pitchFamily="34" charset="0"/>
              </a:rPr>
              <a:t>Some intense hurricanes develop </a:t>
            </a:r>
            <a:r>
              <a:rPr lang="en-US" altLang="en-US" sz="2400" b="1" u="sng">
                <a:solidFill>
                  <a:schemeClr val="tx2"/>
                </a:solidFill>
                <a:latin typeface="Arial" panose="020B0604020202020204" pitchFamily="34" charset="0"/>
              </a:rPr>
              <a:t>double eye walls</a:t>
            </a:r>
            <a:r>
              <a:rPr lang="en-US" altLang="en-US" sz="2400">
                <a:solidFill>
                  <a:schemeClr val="tx2"/>
                </a:solidFill>
                <a:latin typeface="Arial" panose="020B0604020202020204" pitchFamily="34" charset="0"/>
              </a:rPr>
              <a:t>, as rain bands contract and intensify.  </a:t>
            </a:r>
          </a:p>
          <a:p>
            <a:pPr>
              <a:spcBef>
                <a:spcPct val="0"/>
              </a:spcBef>
            </a:pPr>
            <a:r>
              <a:rPr lang="en-US" altLang="en-US" sz="2400" b="1" u="sng">
                <a:solidFill>
                  <a:schemeClr val="tx2"/>
                </a:solidFill>
                <a:latin typeface="Arial" panose="020B0604020202020204" pitchFamily="34" charset="0"/>
              </a:rPr>
              <a:t>Eye wall replacement</a:t>
            </a:r>
            <a:r>
              <a:rPr lang="en-US" altLang="en-US" sz="2400">
                <a:solidFill>
                  <a:schemeClr val="tx2"/>
                </a:solidFill>
                <a:latin typeface="Arial" panose="020B0604020202020204" pitchFamily="34" charset="0"/>
              </a:rPr>
              <a:t> leads to weakening of the hurricane winds, followed by renewed strengthening.</a:t>
            </a:r>
          </a:p>
        </p:txBody>
      </p:sp>
      <p:pic>
        <p:nvPicPr>
          <p:cNvPr id="52227" name="Picture 2">
            <a:extLst>
              <a:ext uri="{FF2B5EF4-FFF2-40B4-BE49-F238E27FC236}">
                <a16:creationId xmlns:a16="http://schemas.microsoft.com/office/drawing/2014/main" id="{DBE906B4-03CC-1D48-AFB4-7312D58D3A4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68875" y="1600200"/>
            <a:ext cx="4175125"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a:extLst>
              <a:ext uri="{FF2B5EF4-FFF2-40B4-BE49-F238E27FC236}">
                <a16:creationId xmlns:a16="http://schemas.microsoft.com/office/drawing/2014/main" id="{7CC36076-2EEF-4F4A-8991-DC4E605FCF3D}"/>
              </a:ext>
            </a:extLst>
          </p:cNvPr>
          <p:cNvSpPr>
            <a:spLocks noGrp="1" noChangeArrowheads="1"/>
          </p:cNvSpPr>
          <p:nvPr>
            <p:ph type="title"/>
          </p:nvPr>
        </p:nvSpPr>
        <p:spPr/>
        <p:txBody>
          <a:bodyPr/>
          <a:lstStyle/>
          <a:p>
            <a:endParaRPr lang="en-US" altLang="en-US">
              <a:ea typeface="ＭＳ Ｐゴシック" panose="020B0600070205080204" pitchFamily="34" charset="-128"/>
            </a:endParaRPr>
          </a:p>
        </p:txBody>
      </p:sp>
      <p:sp>
        <p:nvSpPr>
          <p:cNvPr id="53250" name="Rectangle 3">
            <a:extLst>
              <a:ext uri="{FF2B5EF4-FFF2-40B4-BE49-F238E27FC236}">
                <a16:creationId xmlns:a16="http://schemas.microsoft.com/office/drawing/2014/main" id="{D786D5E4-AF3B-CF41-815D-DE09FA52EA50}"/>
              </a:ext>
            </a:extLst>
          </p:cNvPr>
          <p:cNvSpPr>
            <a:spLocks noGrp="1" noChangeArrowheads="1"/>
          </p:cNvSpPr>
          <p:nvPr>
            <p:ph type="body" idx="1"/>
          </p:nvPr>
        </p:nvSpPr>
        <p:spPr/>
        <p:txBody>
          <a:bodyPr/>
          <a:lstStyle/>
          <a:p>
            <a:endParaRPr lang="en-US" altLang="en-US">
              <a:ea typeface="ＭＳ Ｐゴシック" panose="020B0600070205080204" pitchFamily="34" charset="-128"/>
            </a:endParaRPr>
          </a:p>
        </p:txBody>
      </p:sp>
      <p:pic>
        <p:nvPicPr>
          <p:cNvPr id="53251" name="Picture 4" descr="typhoon_sudal">
            <a:extLst>
              <a:ext uri="{FF2B5EF4-FFF2-40B4-BE49-F238E27FC236}">
                <a16:creationId xmlns:a16="http://schemas.microsoft.com/office/drawing/2014/main" id="{F04CF899-FEF1-D54A-AC5B-C2A3F2A762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62000"/>
            <a:ext cx="7620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a:extLst>
              <a:ext uri="{FF2B5EF4-FFF2-40B4-BE49-F238E27FC236}">
                <a16:creationId xmlns:a16="http://schemas.microsoft.com/office/drawing/2014/main" id="{B6595C16-02F8-A644-87C9-1F9BF6F055D0}"/>
              </a:ext>
            </a:extLst>
          </p:cNvPr>
          <p:cNvSpPr>
            <a:spLocks noGrp="1"/>
          </p:cNvSpPr>
          <p:nvPr>
            <p:ph type="title"/>
          </p:nvPr>
        </p:nvSpPr>
        <p:spPr>
          <a:xfrm>
            <a:off x="685800" y="609600"/>
            <a:ext cx="8001000" cy="685800"/>
          </a:xfrm>
        </p:spPr>
        <p:txBody>
          <a:bodyPr/>
          <a:lstStyle/>
          <a:p>
            <a:r>
              <a:rPr lang="en-US" altLang="en-US">
                <a:ea typeface="ＭＳ Ｐゴシック" panose="020B0600070205080204" pitchFamily="34" charset="-128"/>
              </a:rPr>
              <a:t>Hurricane Facts</a:t>
            </a:r>
          </a:p>
        </p:txBody>
      </p:sp>
      <p:sp>
        <p:nvSpPr>
          <p:cNvPr id="17410" name="Content Placeholder 2">
            <a:extLst>
              <a:ext uri="{FF2B5EF4-FFF2-40B4-BE49-F238E27FC236}">
                <a16:creationId xmlns:a16="http://schemas.microsoft.com/office/drawing/2014/main" id="{D4FBD0EF-DDA0-6044-A366-E1DDE40043D6}"/>
              </a:ext>
            </a:extLst>
          </p:cNvPr>
          <p:cNvSpPr>
            <a:spLocks noGrp="1"/>
          </p:cNvSpPr>
          <p:nvPr>
            <p:ph idx="1"/>
          </p:nvPr>
        </p:nvSpPr>
        <p:spPr>
          <a:xfrm>
            <a:off x="457200" y="1447800"/>
            <a:ext cx="8610600" cy="4114800"/>
          </a:xfrm>
        </p:spPr>
        <p:txBody>
          <a:bodyPr/>
          <a:lstStyle/>
          <a:p>
            <a:r>
              <a:rPr lang="en-US" altLang="en-US" sz="2800">
                <a:ea typeface="ＭＳ Ｐゴシック" panose="020B0600070205080204" pitchFamily="34" charset="-128"/>
              </a:rPr>
              <a:t>They are tropical cyclones (low pressure areas) with </a:t>
            </a:r>
            <a:r>
              <a:rPr lang="en-US" altLang="en-US" sz="2800" b="1">
                <a:ea typeface="ＭＳ Ｐゴシック" panose="020B0600070205080204" pitchFamily="34" charset="-128"/>
              </a:rPr>
              <a:t>sustained</a:t>
            </a:r>
            <a:r>
              <a:rPr lang="en-US" altLang="en-US" sz="2800">
                <a:ea typeface="ＭＳ Ｐゴシック" panose="020B0600070205080204" pitchFamily="34" charset="-128"/>
              </a:rPr>
              <a:t> winds at least 64 knots (74 mph).  Strongest hurricane on record (Camille) had winds exceeding 200 mph.</a:t>
            </a:r>
          </a:p>
          <a:p>
            <a:r>
              <a:rPr lang="en-US" altLang="en-US" sz="2800">
                <a:ea typeface="ＭＳ Ｐゴシック" panose="020B0600070205080204" pitchFamily="34" charset="-128"/>
              </a:rPr>
              <a:t>Typically 500-1000 km in diameter (smaller than midlatitude cyclones).</a:t>
            </a:r>
          </a:p>
          <a:p>
            <a:r>
              <a:rPr lang="en-US" altLang="en-US" sz="2800">
                <a:ea typeface="ＭＳ Ｐゴシック" panose="020B0600070205080204" pitchFamily="34" charset="-128"/>
              </a:rPr>
              <a:t>Can be associated with heavy rains (10-20 inches!), tornadoes, and storm surges on the coast.</a:t>
            </a:r>
          </a:p>
          <a:p>
            <a:r>
              <a:rPr lang="en-US" altLang="en-US" sz="2800">
                <a:ea typeface="ＭＳ Ｐゴシック" panose="020B0600070205080204" pitchFamily="34" charset="-128"/>
              </a:rPr>
              <a:t>Also called typhoons and tropical cyclones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a:extLst>
              <a:ext uri="{FF2B5EF4-FFF2-40B4-BE49-F238E27FC236}">
                <a16:creationId xmlns:a16="http://schemas.microsoft.com/office/drawing/2014/main" id="{1EFCF4CB-0253-6B42-BF99-061A9697007C}"/>
              </a:ext>
            </a:extLst>
          </p:cNvPr>
          <p:cNvSpPr>
            <a:spLocks noGrp="1"/>
          </p:cNvSpPr>
          <p:nvPr>
            <p:ph type="ctrTitle"/>
          </p:nvPr>
        </p:nvSpPr>
        <p:spPr/>
        <p:txBody>
          <a:bodyPr/>
          <a:lstStyle/>
          <a:p>
            <a:r>
              <a:rPr lang="en-US" altLang="en-US">
                <a:ea typeface="ＭＳ Ｐゴシック" panose="020B0600070205080204" pitchFamily="34" charset="-128"/>
              </a:rPr>
              <a:t>The Greatest Damage and Loss of Life from Hurricanes is Near the Coast Associated with </a:t>
            </a:r>
            <a:r>
              <a:rPr lang="en-US" altLang="en-US">
                <a:solidFill>
                  <a:srgbClr val="FF0000"/>
                </a:solidFill>
                <a:ea typeface="ＭＳ Ｐゴシック" panose="020B0600070205080204" pitchFamily="34" charset="-128"/>
              </a:rPr>
              <a:t>Storm Surges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 descr="ocean-storm.jpg                                                001D0D8C&#10;Cliff Disk                     BB5EA40C:">
            <a:extLst>
              <a:ext uri="{FF2B5EF4-FFF2-40B4-BE49-F238E27FC236}">
                <a16:creationId xmlns:a16="http://schemas.microsoft.com/office/drawing/2014/main" id="{0580BEF8-6252-754B-AA7D-153D86BA8F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066800"/>
            <a:ext cx="662940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2" descr="storm_surge_lutgens.jpg                                        00000010&#13;Macintosh2 HD                  ABA78158:">
            <a:extLst>
              <a:ext uri="{FF2B5EF4-FFF2-40B4-BE49-F238E27FC236}">
                <a16:creationId xmlns:a16="http://schemas.microsoft.com/office/drawing/2014/main" id="{BACF931A-6D03-774D-9849-2C2668CFFC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914400"/>
            <a:ext cx="60960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4" descr="1115">
            <a:extLst>
              <a:ext uri="{FF2B5EF4-FFF2-40B4-BE49-F238E27FC236}">
                <a16:creationId xmlns:a16="http://schemas.microsoft.com/office/drawing/2014/main" id="{193F179A-25E9-5948-9F5D-BBCAF45F25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 y="2087563"/>
            <a:ext cx="8940800"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6" name="Rectangle 2" hidden="1">
            <a:extLst>
              <a:ext uri="{FF2B5EF4-FFF2-40B4-BE49-F238E27FC236}">
                <a16:creationId xmlns:a16="http://schemas.microsoft.com/office/drawing/2014/main" id="{24F52690-E0C3-D740-BCAE-6D9BEBADA295}"/>
              </a:ext>
            </a:extLst>
          </p:cNvPr>
          <p:cNvSpPr>
            <a:spLocks noGrp="1" noChangeArrowheads="1"/>
          </p:cNvSpPr>
          <p:nvPr>
            <p:ph type="title"/>
          </p:nvPr>
        </p:nvSpPr>
        <p:spPr/>
        <p:txBody>
          <a:bodyPr/>
          <a:lstStyle/>
          <a:p>
            <a:r>
              <a:rPr lang="en-US" altLang="en-US">
                <a:ea typeface="ＭＳ Ｐゴシック" panose="020B0600070205080204" pitchFamily="34" charset="-128"/>
              </a:rPr>
              <a:t>	</a:t>
            </a:r>
          </a:p>
        </p:txBody>
      </p:sp>
      <p:sp>
        <p:nvSpPr>
          <p:cNvPr id="57347" name="Rectangle 3">
            <a:extLst>
              <a:ext uri="{FF2B5EF4-FFF2-40B4-BE49-F238E27FC236}">
                <a16:creationId xmlns:a16="http://schemas.microsoft.com/office/drawing/2014/main" id="{FD7F0CB4-0853-FF43-8AFA-C8634EE78BCE}"/>
              </a:ext>
            </a:extLst>
          </p:cNvPr>
          <p:cNvSpPr>
            <a:spLocks noChangeArrowheads="1"/>
          </p:cNvSpPr>
          <p:nvPr/>
        </p:nvSpPr>
        <p:spPr bwMode="auto">
          <a:xfrm>
            <a:off x="7564438" y="6562725"/>
            <a:ext cx="15795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lstStyle>
            <a:lvl1pPr defTabSz="820738">
              <a:spcBef>
                <a:spcPct val="20000"/>
              </a:spcBef>
              <a:buChar char="•"/>
              <a:defRPr sz="3200">
                <a:solidFill>
                  <a:schemeClr val="tx1"/>
                </a:solidFill>
                <a:latin typeface="Times" pitchFamily="2" charset="0"/>
                <a:ea typeface="ＭＳ Ｐゴシック" panose="020B0600070205080204" pitchFamily="34" charset="-128"/>
              </a:defRPr>
            </a:lvl1pPr>
            <a:lvl2pPr marL="37931725" indent="-37474525" defTabSz="820738">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defTabSz="820738">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defTabSz="820738">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defTabSz="820738">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lgn="r">
              <a:spcBef>
                <a:spcPct val="0"/>
              </a:spcBef>
              <a:buFontTx/>
              <a:buNone/>
            </a:pPr>
            <a:r>
              <a:rPr lang="en-US" altLang="en-US" sz="1400" b="1"/>
              <a:t>Fig. 11-15, p. 312</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4" descr="1121">
            <a:extLst>
              <a:ext uri="{FF2B5EF4-FFF2-40B4-BE49-F238E27FC236}">
                <a16:creationId xmlns:a16="http://schemas.microsoft.com/office/drawing/2014/main" id="{DCC0CEE1-91B3-DF47-813F-8C24144149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 y="1300163"/>
            <a:ext cx="8940800" cy="425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4" name="Rectangle 2" hidden="1">
            <a:extLst>
              <a:ext uri="{FF2B5EF4-FFF2-40B4-BE49-F238E27FC236}">
                <a16:creationId xmlns:a16="http://schemas.microsoft.com/office/drawing/2014/main" id="{CDAF0569-630D-FF42-9B75-DE64B56023A9}"/>
              </a:ext>
            </a:extLst>
          </p:cNvPr>
          <p:cNvSpPr>
            <a:spLocks noGrp="1" noChangeArrowheads="1"/>
          </p:cNvSpPr>
          <p:nvPr>
            <p:ph type="title"/>
          </p:nvPr>
        </p:nvSpPr>
        <p:spPr/>
        <p:txBody>
          <a:bodyPr/>
          <a:lstStyle/>
          <a:p>
            <a:r>
              <a:rPr lang="en-US" altLang="en-US">
                <a:ea typeface="ＭＳ Ｐゴシック" panose="020B0600070205080204" pitchFamily="34" charset="-128"/>
              </a:rPr>
              <a:t>	</a:t>
            </a:r>
          </a:p>
        </p:txBody>
      </p:sp>
      <p:sp>
        <p:nvSpPr>
          <p:cNvPr id="59395" name="Rectangle 3">
            <a:extLst>
              <a:ext uri="{FF2B5EF4-FFF2-40B4-BE49-F238E27FC236}">
                <a16:creationId xmlns:a16="http://schemas.microsoft.com/office/drawing/2014/main" id="{6CA0920C-E3F3-2540-BC16-32F07985E03E}"/>
              </a:ext>
            </a:extLst>
          </p:cNvPr>
          <p:cNvSpPr>
            <a:spLocks noChangeArrowheads="1"/>
          </p:cNvSpPr>
          <p:nvPr/>
        </p:nvSpPr>
        <p:spPr bwMode="auto">
          <a:xfrm>
            <a:off x="4648200" y="5562600"/>
            <a:ext cx="1579563"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lstStyle>
            <a:lvl1pPr defTabSz="820738">
              <a:spcBef>
                <a:spcPct val="20000"/>
              </a:spcBef>
              <a:buChar char="•"/>
              <a:defRPr sz="3200">
                <a:solidFill>
                  <a:schemeClr val="tx1"/>
                </a:solidFill>
                <a:latin typeface="Times" pitchFamily="2" charset="0"/>
                <a:ea typeface="ＭＳ Ｐゴシック" panose="020B0600070205080204" pitchFamily="34" charset="-128"/>
              </a:defRPr>
            </a:lvl1pPr>
            <a:lvl2pPr marL="37931725" indent="-37474525" defTabSz="820738">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defTabSz="820738">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defTabSz="820738">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defTabSz="820738">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lgn="r">
              <a:spcBef>
                <a:spcPct val="0"/>
              </a:spcBef>
              <a:buFontTx/>
              <a:buNone/>
            </a:pPr>
            <a:r>
              <a:rPr lang="en-US" altLang="en-US" sz="1400" b="1"/>
              <a:t>Before and after Hurricane Iva, Sept 2004, coastal Alabama</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FIG11_009A">
            <a:extLst>
              <a:ext uri="{FF2B5EF4-FFF2-40B4-BE49-F238E27FC236}">
                <a16:creationId xmlns:a16="http://schemas.microsoft.com/office/drawing/2014/main" id="{DA81E872-245E-D04C-9437-CA48CE2B78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81" t="17999" r="990" b="17999"/>
          <a:stretch>
            <a:fillRect/>
          </a:stretch>
        </p:blipFill>
        <p:spPr bwMode="auto">
          <a:xfrm>
            <a:off x="304800" y="533400"/>
            <a:ext cx="5791200" cy="2895600"/>
          </a:xfrm>
          <a:prstGeom prst="rect">
            <a:avLst/>
          </a:prstGeom>
          <a:noFill/>
          <a:ln w="349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78851" name="Picture 3" descr="FIG11_009B">
            <a:extLst>
              <a:ext uri="{FF2B5EF4-FFF2-40B4-BE49-F238E27FC236}">
                <a16:creationId xmlns:a16="http://schemas.microsoft.com/office/drawing/2014/main" id="{2FEC1E82-F232-8547-BE36-0410451CD3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81" t="19321" r="1981" b="19321"/>
          <a:stretch>
            <a:fillRect/>
          </a:stretch>
        </p:blipFill>
        <p:spPr bwMode="auto">
          <a:xfrm>
            <a:off x="304800" y="3657600"/>
            <a:ext cx="5791200" cy="2773363"/>
          </a:xfrm>
          <a:prstGeom prst="rect">
            <a:avLst/>
          </a:prstGeom>
          <a:noFill/>
          <a:ln w="349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78852" name="Text Box 4">
            <a:extLst>
              <a:ext uri="{FF2B5EF4-FFF2-40B4-BE49-F238E27FC236}">
                <a16:creationId xmlns:a16="http://schemas.microsoft.com/office/drawing/2014/main" id="{6ED18C2E-758C-CB48-99C7-3F9B06E7BDFD}"/>
              </a:ext>
            </a:extLst>
          </p:cNvPr>
          <p:cNvSpPr txBox="1">
            <a:spLocks noChangeArrowheads="1"/>
          </p:cNvSpPr>
          <p:nvPr/>
        </p:nvSpPr>
        <p:spPr bwMode="auto">
          <a:xfrm>
            <a:off x="6400800" y="1295400"/>
            <a:ext cx="1752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37931725" indent="-37474525">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eaLnBrk="1" hangingPunct="1">
              <a:spcBef>
                <a:spcPct val="50000"/>
              </a:spcBef>
              <a:buFontTx/>
              <a:buNone/>
            </a:pPr>
            <a:r>
              <a:rPr lang="en-US" altLang="en-US" sz="2400">
                <a:latin typeface="Arial" panose="020B0604020202020204" pitchFamily="34" charset="0"/>
              </a:rPr>
              <a:t>Before a hurricane…</a:t>
            </a:r>
          </a:p>
        </p:txBody>
      </p:sp>
      <p:sp>
        <p:nvSpPr>
          <p:cNvPr id="78853" name="Text Box 5">
            <a:extLst>
              <a:ext uri="{FF2B5EF4-FFF2-40B4-BE49-F238E27FC236}">
                <a16:creationId xmlns:a16="http://schemas.microsoft.com/office/drawing/2014/main" id="{38893FC6-B4EB-D440-B962-3FD5CFF2AF69}"/>
              </a:ext>
            </a:extLst>
          </p:cNvPr>
          <p:cNvSpPr txBox="1">
            <a:spLocks noChangeArrowheads="1"/>
          </p:cNvSpPr>
          <p:nvPr/>
        </p:nvSpPr>
        <p:spPr bwMode="auto">
          <a:xfrm>
            <a:off x="6477000" y="4191000"/>
            <a:ext cx="1828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37931725" indent="-37474525">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eaLnBrk="1" hangingPunct="1">
              <a:spcBef>
                <a:spcPct val="50000"/>
              </a:spcBef>
              <a:buFontTx/>
              <a:buNone/>
            </a:pPr>
            <a:r>
              <a:rPr lang="en-US" altLang="en-US" sz="2400">
                <a:latin typeface="Arial" panose="020B0604020202020204" pitchFamily="34" charset="0"/>
              </a:rPr>
              <a:t>After a hurricane.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78850"/>
                                        </p:tgtEl>
                                        <p:attrNameLst>
                                          <p:attrName>style.visibility</p:attrName>
                                        </p:attrNameLst>
                                      </p:cBhvr>
                                      <p:to>
                                        <p:strVal val="visible"/>
                                      </p:to>
                                    </p:set>
                                    <p:anim calcmode="lin" valueType="num">
                                      <p:cBhvr additive="base">
                                        <p:cTn id="7" dur="500" fill="hold"/>
                                        <p:tgtEl>
                                          <p:spTgt spid="78850"/>
                                        </p:tgtEl>
                                        <p:attrNameLst>
                                          <p:attrName>ppt_x</p:attrName>
                                        </p:attrNameLst>
                                      </p:cBhvr>
                                      <p:tavLst>
                                        <p:tav tm="0">
                                          <p:val>
                                            <p:strVal val="0-#ppt_w/2"/>
                                          </p:val>
                                        </p:tav>
                                        <p:tav tm="100000">
                                          <p:val>
                                            <p:strVal val="#ppt_x"/>
                                          </p:val>
                                        </p:tav>
                                      </p:tavLst>
                                    </p:anim>
                                    <p:anim calcmode="lin" valueType="num">
                                      <p:cBhvr additive="base">
                                        <p:cTn id="8" dur="500" fill="hold"/>
                                        <p:tgtEl>
                                          <p:spTgt spid="7885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8852"/>
                                        </p:tgtEl>
                                        <p:attrNameLst>
                                          <p:attrName>style.visibility</p:attrName>
                                        </p:attrNameLst>
                                      </p:cBhvr>
                                      <p:to>
                                        <p:strVal val="visible"/>
                                      </p:to>
                                    </p:set>
                                    <p:anim calcmode="lin" valueType="num">
                                      <p:cBhvr additive="base">
                                        <p:cTn id="13" dur="500" fill="hold"/>
                                        <p:tgtEl>
                                          <p:spTgt spid="78852"/>
                                        </p:tgtEl>
                                        <p:attrNameLst>
                                          <p:attrName>ppt_x</p:attrName>
                                        </p:attrNameLst>
                                      </p:cBhvr>
                                      <p:tavLst>
                                        <p:tav tm="0">
                                          <p:val>
                                            <p:strVal val="1+#ppt_w/2"/>
                                          </p:val>
                                        </p:tav>
                                        <p:tav tm="100000">
                                          <p:val>
                                            <p:strVal val="#ppt_x"/>
                                          </p:val>
                                        </p:tav>
                                      </p:tavLst>
                                    </p:anim>
                                    <p:anim calcmode="lin" valueType="num">
                                      <p:cBhvr additive="base">
                                        <p:cTn id="14" dur="500" fill="hold"/>
                                        <p:tgtEl>
                                          <p:spTgt spid="7885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78851"/>
                                        </p:tgtEl>
                                        <p:attrNameLst>
                                          <p:attrName>style.visibility</p:attrName>
                                        </p:attrNameLst>
                                      </p:cBhvr>
                                      <p:to>
                                        <p:strVal val="visible"/>
                                      </p:to>
                                    </p:set>
                                    <p:anim calcmode="lin" valueType="num">
                                      <p:cBhvr additive="base">
                                        <p:cTn id="19" dur="500" fill="hold"/>
                                        <p:tgtEl>
                                          <p:spTgt spid="78851"/>
                                        </p:tgtEl>
                                        <p:attrNameLst>
                                          <p:attrName>ppt_x</p:attrName>
                                        </p:attrNameLst>
                                      </p:cBhvr>
                                      <p:tavLst>
                                        <p:tav tm="0">
                                          <p:val>
                                            <p:strVal val="0-#ppt_w/2"/>
                                          </p:val>
                                        </p:tav>
                                        <p:tav tm="100000">
                                          <p:val>
                                            <p:strVal val="#ppt_x"/>
                                          </p:val>
                                        </p:tav>
                                      </p:tavLst>
                                    </p:anim>
                                    <p:anim calcmode="lin" valueType="num">
                                      <p:cBhvr additive="base">
                                        <p:cTn id="20" dur="500" fill="hold"/>
                                        <p:tgtEl>
                                          <p:spTgt spid="78851"/>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8853"/>
                                        </p:tgtEl>
                                        <p:attrNameLst>
                                          <p:attrName>style.visibility</p:attrName>
                                        </p:attrNameLst>
                                      </p:cBhvr>
                                      <p:to>
                                        <p:strVal val="visible"/>
                                      </p:to>
                                    </p:set>
                                    <p:anim calcmode="lin" valueType="num">
                                      <p:cBhvr additive="base">
                                        <p:cTn id="25" dur="500" fill="hold"/>
                                        <p:tgtEl>
                                          <p:spTgt spid="78853"/>
                                        </p:tgtEl>
                                        <p:attrNameLst>
                                          <p:attrName>ppt_x</p:attrName>
                                        </p:attrNameLst>
                                      </p:cBhvr>
                                      <p:tavLst>
                                        <p:tav tm="0">
                                          <p:val>
                                            <p:strVal val="1+#ppt_w/2"/>
                                          </p:val>
                                        </p:tav>
                                        <p:tav tm="100000">
                                          <p:val>
                                            <p:strVal val="#ppt_x"/>
                                          </p:val>
                                        </p:tav>
                                      </p:tavLst>
                                    </p:anim>
                                    <p:anim calcmode="lin" valueType="num">
                                      <p:cBhvr additive="base">
                                        <p:cTn id="26" dur="500" fill="hold"/>
                                        <p:tgtEl>
                                          <p:spTgt spid="788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2" grpId="0" autoUpdateAnimBg="0"/>
      <p:bldP spid="78853"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a:extLst>
              <a:ext uri="{FF2B5EF4-FFF2-40B4-BE49-F238E27FC236}">
                <a16:creationId xmlns:a16="http://schemas.microsoft.com/office/drawing/2014/main" id="{C662EAD9-232F-F541-9ED4-ACD85562D70A}"/>
              </a:ext>
            </a:extLst>
          </p:cNvPr>
          <p:cNvSpPr>
            <a:spLocks noGrp="1"/>
          </p:cNvSpPr>
          <p:nvPr>
            <p:ph type="title"/>
          </p:nvPr>
        </p:nvSpPr>
        <p:spPr/>
        <p:txBody>
          <a:bodyPr/>
          <a:lstStyle/>
          <a:p>
            <a:r>
              <a:rPr lang="en-US" altLang="en-US" b="1">
                <a:solidFill>
                  <a:schemeClr val="accent2"/>
                </a:solidFill>
                <a:ea typeface="ＭＳ Ｐゴシック" panose="020B0600070205080204" pitchFamily="34" charset="-128"/>
              </a:rPr>
              <a:t>Storm Surge</a:t>
            </a:r>
          </a:p>
        </p:txBody>
      </p:sp>
      <p:sp>
        <p:nvSpPr>
          <p:cNvPr id="62466" name="Content Placeholder 2">
            <a:extLst>
              <a:ext uri="{FF2B5EF4-FFF2-40B4-BE49-F238E27FC236}">
                <a16:creationId xmlns:a16="http://schemas.microsoft.com/office/drawing/2014/main" id="{537EADD5-286A-A348-90FA-1333FC35A605}"/>
              </a:ext>
            </a:extLst>
          </p:cNvPr>
          <p:cNvSpPr>
            <a:spLocks noGrp="1"/>
          </p:cNvSpPr>
          <p:nvPr>
            <p:ph idx="1"/>
          </p:nvPr>
        </p:nvSpPr>
        <p:spPr/>
        <p:txBody>
          <a:bodyPr/>
          <a:lstStyle/>
          <a:p>
            <a:r>
              <a:rPr lang="en-US" altLang="en-US">
                <a:ea typeface="ＭＳ Ｐゴシック" panose="020B0600070205080204" pitchFamily="34" charset="-128"/>
              </a:rPr>
              <a:t>Produced by the storm pushing water up on the coast AND</a:t>
            </a:r>
          </a:p>
          <a:p>
            <a:r>
              <a:rPr lang="en-US" altLang="en-US">
                <a:ea typeface="ＭＳ Ｐゴシック" panose="020B0600070205080204" pitchFamily="34" charset="-128"/>
              </a:rPr>
              <a:t>By the low pressure of the hurricane.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a:extLst>
              <a:ext uri="{FF2B5EF4-FFF2-40B4-BE49-F238E27FC236}">
                <a16:creationId xmlns:a16="http://schemas.microsoft.com/office/drawing/2014/main" id="{BCF07AEE-010B-3541-8E47-5B80DA4EB7AB}"/>
              </a:ext>
            </a:extLst>
          </p:cNvPr>
          <p:cNvSpPr>
            <a:spLocks noGrp="1"/>
          </p:cNvSpPr>
          <p:nvPr>
            <p:ph type="title"/>
          </p:nvPr>
        </p:nvSpPr>
        <p:spPr/>
        <p:txBody>
          <a:bodyPr/>
          <a:lstStyle/>
          <a:p>
            <a:r>
              <a:rPr lang="en-US" altLang="en-US">
                <a:ea typeface="ＭＳ Ｐゴシック" panose="020B0600070205080204" pitchFamily="34" charset="-128"/>
              </a:rPr>
              <a:t>Storm Surge Video</a:t>
            </a:r>
          </a:p>
        </p:txBody>
      </p:sp>
      <p:sp>
        <p:nvSpPr>
          <p:cNvPr id="63490" name="TextBox 2">
            <a:hlinkClick r:id="rId2"/>
            <a:extLst>
              <a:ext uri="{FF2B5EF4-FFF2-40B4-BE49-F238E27FC236}">
                <a16:creationId xmlns:a16="http://schemas.microsoft.com/office/drawing/2014/main" id="{0C31FDB3-8076-CB49-BB4E-0405E2584229}"/>
              </a:ext>
            </a:extLst>
          </p:cNvPr>
          <p:cNvSpPr txBox="1">
            <a:spLocks noChangeArrowheads="1"/>
          </p:cNvSpPr>
          <p:nvPr/>
        </p:nvSpPr>
        <p:spPr bwMode="auto">
          <a:xfrm>
            <a:off x="609600" y="2438400"/>
            <a:ext cx="8102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37931725" indent="-37474525">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r>
              <a:rPr lang="en-US" altLang="en-US" sz="2400">
                <a:hlinkClick r:id="rId2"/>
              </a:rPr>
              <a:t>http://www.youtube.com/watch?v=nV6Qtrt2CNQ&amp;feature=fvsr</a:t>
            </a:r>
            <a:endParaRPr lang="en-US" altLang="en-US" sz="2400"/>
          </a:p>
        </p:txBody>
      </p:sp>
      <p:sp>
        <p:nvSpPr>
          <p:cNvPr id="63491" name="TextBox 3">
            <a:extLst>
              <a:ext uri="{FF2B5EF4-FFF2-40B4-BE49-F238E27FC236}">
                <a16:creationId xmlns:a16="http://schemas.microsoft.com/office/drawing/2014/main" id="{3EAA54E0-E3E3-D349-97EE-F7357441FF33}"/>
              </a:ext>
            </a:extLst>
          </p:cNvPr>
          <p:cNvSpPr txBox="1">
            <a:spLocks noChangeArrowheads="1"/>
          </p:cNvSpPr>
          <p:nvPr/>
        </p:nvSpPr>
        <p:spPr bwMode="auto">
          <a:xfrm>
            <a:off x="838200" y="3657600"/>
            <a:ext cx="6343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37931725" indent="-37474525">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r>
              <a:rPr lang="en-US" altLang="en-US" sz="2400">
                <a:hlinkClick r:id="rId3"/>
              </a:rPr>
              <a:t>http://www.youtube.com/watch?v=l9vDSWugz08</a:t>
            </a:r>
            <a:endParaRPr lang="en-US" altLang="en-US" sz="24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a:extLst>
              <a:ext uri="{FF2B5EF4-FFF2-40B4-BE49-F238E27FC236}">
                <a16:creationId xmlns:a16="http://schemas.microsoft.com/office/drawing/2014/main" id="{41F48C2E-F30B-B84D-9A75-5FF92E133FF5}"/>
              </a:ext>
            </a:extLst>
          </p:cNvPr>
          <p:cNvSpPr>
            <a:spLocks noGrp="1"/>
          </p:cNvSpPr>
          <p:nvPr>
            <p:ph type="title"/>
          </p:nvPr>
        </p:nvSpPr>
        <p:spPr>
          <a:xfrm>
            <a:off x="914400" y="1905000"/>
            <a:ext cx="7772400" cy="1143000"/>
          </a:xfrm>
        </p:spPr>
        <p:txBody>
          <a:bodyPr/>
          <a:lstStyle/>
          <a:p>
            <a:r>
              <a:rPr lang="en-US" altLang="en-US">
                <a:ea typeface="ＭＳ Ｐゴシック" panose="020B0600070205080204" pitchFamily="34" charset="-128"/>
              </a:rPr>
              <a:t>What is the energy source of Hurricanes?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6">
            <a:extLst>
              <a:ext uri="{FF2B5EF4-FFF2-40B4-BE49-F238E27FC236}">
                <a16:creationId xmlns:a16="http://schemas.microsoft.com/office/drawing/2014/main" id="{B7406775-C109-974B-9B1A-78843CCD0812}"/>
              </a:ext>
            </a:extLst>
          </p:cNvPr>
          <p:cNvSpPr>
            <a:spLocks noGrp="1"/>
          </p:cNvSpPr>
          <p:nvPr>
            <p:ph type="title"/>
          </p:nvPr>
        </p:nvSpPr>
        <p:spPr/>
        <p:txBody>
          <a:bodyPr/>
          <a:lstStyle/>
          <a:p>
            <a:r>
              <a:rPr lang="en-US" altLang="en-US">
                <a:ea typeface="ＭＳ Ｐゴシック" panose="020B0600070205080204" pitchFamily="34" charset="-128"/>
              </a:rPr>
              <a:t>Hurricanes</a:t>
            </a:r>
          </a:p>
        </p:txBody>
      </p:sp>
      <p:sp>
        <p:nvSpPr>
          <p:cNvPr id="65538" name="Content Placeholder 7">
            <a:extLst>
              <a:ext uri="{FF2B5EF4-FFF2-40B4-BE49-F238E27FC236}">
                <a16:creationId xmlns:a16="http://schemas.microsoft.com/office/drawing/2014/main" id="{9DE28ADB-6B7E-DB43-9281-6CD245A544D2}"/>
              </a:ext>
            </a:extLst>
          </p:cNvPr>
          <p:cNvSpPr>
            <a:spLocks noGrp="1"/>
          </p:cNvSpPr>
          <p:nvPr>
            <p:ph idx="1"/>
          </p:nvPr>
        </p:nvSpPr>
        <p:spPr/>
        <p:txBody>
          <a:bodyPr/>
          <a:lstStyle/>
          <a:p>
            <a:r>
              <a:rPr lang="en-US" altLang="en-US">
                <a:ea typeface="ＭＳ Ｐゴシック" panose="020B0600070205080204" pitchFamily="34" charset="-128"/>
              </a:rPr>
              <a:t>Hurricanes get their energy from the warm, waters of the tropics.</a:t>
            </a:r>
          </a:p>
          <a:p>
            <a:r>
              <a:rPr lang="en-US" altLang="en-US">
                <a:ea typeface="ＭＳ Ｐゴシック" panose="020B0600070205080204" pitchFamily="34" charset="-128"/>
              </a:rPr>
              <a:t>Require the water surface to be at least 80F</a:t>
            </a:r>
          </a:p>
          <a:p>
            <a:r>
              <a:rPr lang="en-US" altLang="en-US">
                <a:ea typeface="ＭＳ Ｐゴシック" panose="020B0600070205080204" pitchFamily="34" charset="-128"/>
              </a:rPr>
              <a:t>Also need moist air through depth and weak wind shear.</a:t>
            </a:r>
          </a:p>
          <a:p>
            <a:r>
              <a:rPr lang="en-US" altLang="en-US">
                <a:ea typeface="ＭＳ Ｐゴシック" panose="020B0600070205080204" pitchFamily="34" charset="-128"/>
              </a:rPr>
              <a:t>Generally develop as a weak tropical disturbance moves over the oceans.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FC7D5BEA-CD65-4944-9D30-6B265CA79EF3}"/>
              </a:ext>
            </a:extLst>
          </p:cNvPr>
          <p:cNvSpPr>
            <a:spLocks noGrp="1"/>
          </p:cNvSpPr>
          <p:nvPr>
            <p:ph type="title"/>
          </p:nvPr>
        </p:nvSpPr>
        <p:spPr/>
        <p:txBody>
          <a:bodyPr/>
          <a:lstStyle/>
          <a:p>
            <a:pPr eaLnBrk="1" hangingPunct="1"/>
            <a:endParaRPr lang="en-US" altLang="en-US">
              <a:ea typeface="ＭＳ Ｐゴシック" panose="020B0600070205080204" pitchFamily="34" charset="-128"/>
            </a:endParaRPr>
          </a:p>
        </p:txBody>
      </p:sp>
      <p:pic>
        <p:nvPicPr>
          <p:cNvPr id="18434" name="Content Placeholder 3" descr="billiondisaster.tiff">
            <a:extLst>
              <a:ext uri="{FF2B5EF4-FFF2-40B4-BE49-F238E27FC236}">
                <a16:creationId xmlns:a16="http://schemas.microsoft.com/office/drawing/2014/main" id="{00F45C76-3EF6-C749-BA81-538FC63E5E9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09600" y="457200"/>
            <a:ext cx="8001000" cy="6000750"/>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a:extLst>
              <a:ext uri="{FF2B5EF4-FFF2-40B4-BE49-F238E27FC236}">
                <a16:creationId xmlns:a16="http://schemas.microsoft.com/office/drawing/2014/main" id="{08021E47-D310-8C44-8970-9020C2ED007D}"/>
              </a:ext>
            </a:extLst>
          </p:cNvPr>
          <p:cNvSpPr>
            <a:spLocks noGrp="1"/>
          </p:cNvSpPr>
          <p:nvPr>
            <p:ph type="title"/>
          </p:nvPr>
        </p:nvSpPr>
        <p:spPr/>
        <p:txBody>
          <a:bodyPr/>
          <a:lstStyle/>
          <a:p>
            <a:r>
              <a:rPr lang="en-US" altLang="en-US" sz="2800" b="1">
                <a:ea typeface="ＭＳ Ｐゴシック" panose="020B0600070205080204" pitchFamily="34" charset="-128"/>
              </a:rPr>
              <a:t>Revving Up a Hurricanes:  Two Positive Feedbacks Involving Warm Water</a:t>
            </a:r>
          </a:p>
        </p:txBody>
      </p:sp>
      <p:pic>
        <p:nvPicPr>
          <p:cNvPr id="66562" name="Content Placeholder 3" descr="cisk">
            <a:extLst>
              <a:ext uri="{FF2B5EF4-FFF2-40B4-BE49-F238E27FC236}">
                <a16:creationId xmlns:a16="http://schemas.microsoft.com/office/drawing/2014/main" id="{5BC36869-F7DE-6243-8717-7903491C1E4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42342" r="-42342"/>
          <a:stretch>
            <a:fillRect/>
          </a:stretch>
        </p:blipFill>
        <p:spPr>
          <a:xfrm>
            <a:off x="3962400" y="2249488"/>
            <a:ext cx="6172200" cy="3268662"/>
          </a:xfrm>
        </p:spPr>
      </p:pic>
      <p:sp>
        <p:nvSpPr>
          <p:cNvPr id="66563" name="Text Box 4">
            <a:extLst>
              <a:ext uri="{FF2B5EF4-FFF2-40B4-BE49-F238E27FC236}">
                <a16:creationId xmlns:a16="http://schemas.microsoft.com/office/drawing/2014/main" id="{6198F45C-6378-0548-ABA3-94D52612C474}"/>
              </a:ext>
            </a:extLst>
          </p:cNvPr>
          <p:cNvSpPr txBox="1">
            <a:spLocks noChangeArrowheads="1"/>
          </p:cNvSpPr>
          <p:nvPr/>
        </p:nvSpPr>
        <p:spPr bwMode="auto">
          <a:xfrm>
            <a:off x="533400" y="2286000"/>
            <a:ext cx="48006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pitchFamily="2" charset="0"/>
                <a:ea typeface="ＭＳ Ｐゴシック" panose="020B0600070205080204" pitchFamily="34" charset="-128"/>
              </a:defRPr>
            </a:lvl1pPr>
            <a:lvl2pPr marL="37931725" indent="-37474525">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r>
              <a:rPr lang="en-US" altLang="en-US" sz="2400">
                <a:solidFill>
                  <a:schemeClr val="accent2"/>
                </a:solidFill>
              </a:rPr>
              <a:t>Convergence-Convection (CISK—Conditional Instability of the Second Kind)</a:t>
            </a:r>
          </a:p>
          <a:p>
            <a:pPr>
              <a:spcBef>
                <a:spcPct val="0"/>
              </a:spcBef>
              <a:buFontTx/>
              <a:buNone/>
            </a:pPr>
            <a:endParaRPr lang="en-US" altLang="en-US" sz="2400">
              <a:solidFill>
                <a:schemeClr val="accent2"/>
              </a:solidFill>
            </a:endParaRPr>
          </a:p>
          <a:p>
            <a:pPr>
              <a:spcBef>
                <a:spcPct val="0"/>
              </a:spcBef>
              <a:buFontTx/>
              <a:buNone/>
            </a:pPr>
            <a:r>
              <a:rPr lang="en-US" altLang="en-US" sz="2400">
                <a:solidFill>
                  <a:schemeClr val="accent2"/>
                </a:solidFill>
              </a:rPr>
              <a:t>Surface flux-Convection (WISHE—Wind Induced Surface Heat Exchange)</a:t>
            </a:r>
          </a:p>
          <a:p>
            <a:pPr>
              <a:spcBef>
                <a:spcPct val="0"/>
              </a:spcBef>
              <a:buFontTx/>
              <a:buNone/>
            </a:pPr>
            <a:endParaRPr lang="en-US" altLang="en-US" sz="2400">
              <a:solidFill>
                <a:schemeClr val="accent2"/>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a:extLst>
              <a:ext uri="{FF2B5EF4-FFF2-40B4-BE49-F238E27FC236}">
                <a16:creationId xmlns:a16="http://schemas.microsoft.com/office/drawing/2014/main" id="{1452B011-2778-3A49-A944-80A50E03E689}"/>
              </a:ext>
            </a:extLst>
          </p:cNvPr>
          <p:cNvSpPr>
            <a:spLocks noGrp="1"/>
          </p:cNvSpPr>
          <p:nvPr>
            <p:ph type="title"/>
          </p:nvPr>
        </p:nvSpPr>
        <p:spPr/>
        <p:txBody>
          <a:bodyPr/>
          <a:lstStyle/>
          <a:p>
            <a:r>
              <a:rPr lang="en-US" altLang="en-US">
                <a:ea typeface="ＭＳ Ｐゴシック" panose="020B0600070205080204" pitchFamily="34" charset="-128"/>
              </a:rPr>
              <a:t>CISK</a:t>
            </a:r>
          </a:p>
        </p:txBody>
      </p:sp>
      <p:pic>
        <p:nvPicPr>
          <p:cNvPr id="67586" name="Content Placeholder 3">
            <a:extLst>
              <a:ext uri="{FF2B5EF4-FFF2-40B4-BE49-F238E27FC236}">
                <a16:creationId xmlns:a16="http://schemas.microsoft.com/office/drawing/2014/main" id="{4FA374BE-33E3-9A46-B04C-982CA4CDDA7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93738" y="1828800"/>
            <a:ext cx="7772400" cy="4094163"/>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Box 2">
            <a:extLst>
              <a:ext uri="{FF2B5EF4-FFF2-40B4-BE49-F238E27FC236}">
                <a16:creationId xmlns:a16="http://schemas.microsoft.com/office/drawing/2014/main" id="{AA9DFE9B-2E8E-2E43-801C-D07052DFEF6E}"/>
              </a:ext>
            </a:extLst>
          </p:cNvPr>
          <p:cNvSpPr txBox="1">
            <a:spLocks noChangeArrowheads="1"/>
          </p:cNvSpPr>
          <p:nvPr/>
        </p:nvSpPr>
        <p:spPr bwMode="auto">
          <a:xfrm>
            <a:off x="1981200" y="2514600"/>
            <a:ext cx="54641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37931725" indent="-37474525">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50000"/>
              </a:spcBef>
              <a:buFontTx/>
              <a:buNone/>
            </a:pPr>
            <a:r>
              <a:rPr lang="en-US" altLang="en-US" sz="4000"/>
              <a:t>Hurricane Origin</a:t>
            </a:r>
            <a:endParaRPr lang="en-US" altLang="en-US" sz="24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1026" descr="agburt_12_07.jpg                                               001D0D8C&#10;Cliff Disk                     BB5EA40C:">
            <a:extLst>
              <a:ext uri="{FF2B5EF4-FFF2-40B4-BE49-F238E27FC236}">
                <a16:creationId xmlns:a16="http://schemas.microsoft.com/office/drawing/2014/main" id="{A98C9035-CA46-F949-A6F0-8D381BE312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752600"/>
            <a:ext cx="6553200" cy="394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4" name="Text Box 3">
            <a:extLst>
              <a:ext uri="{FF2B5EF4-FFF2-40B4-BE49-F238E27FC236}">
                <a16:creationId xmlns:a16="http://schemas.microsoft.com/office/drawing/2014/main" id="{55AA6308-6A78-E04A-994C-9B23B2C4F13E}"/>
              </a:ext>
            </a:extLst>
          </p:cNvPr>
          <p:cNvSpPr txBox="1">
            <a:spLocks noChangeArrowheads="1"/>
          </p:cNvSpPr>
          <p:nvPr/>
        </p:nvSpPr>
        <p:spPr bwMode="auto">
          <a:xfrm>
            <a:off x="1584325" y="422275"/>
            <a:ext cx="69500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37931725" indent="-37474525">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r>
              <a:rPr lang="en-US" altLang="en-US" sz="2400"/>
              <a:t>Many Atlantic Hurricanes Begin as Tropical Waves Over Africa</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1026" descr="eastoverlay.gif                                                001D0D8C&#10;Cliff Disk                     BB5EA40C:">
            <a:extLst>
              <a:ext uri="{FF2B5EF4-FFF2-40B4-BE49-F238E27FC236}">
                <a16:creationId xmlns:a16="http://schemas.microsoft.com/office/drawing/2014/main" id="{D6AB7AA8-049D-9A4B-93FE-2CA9EF4F20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828800"/>
            <a:ext cx="6356350"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a:extLst>
              <a:ext uri="{FF2B5EF4-FFF2-40B4-BE49-F238E27FC236}">
                <a16:creationId xmlns:a16="http://schemas.microsoft.com/office/drawing/2014/main" id="{443FFF2B-75E7-1B41-882B-A5A8D3242F52}"/>
              </a:ext>
            </a:extLst>
          </p:cNvPr>
          <p:cNvSpPr>
            <a:spLocks noGrp="1" noChangeArrowheads="1"/>
          </p:cNvSpPr>
          <p:nvPr>
            <p:ph type="title"/>
          </p:nvPr>
        </p:nvSpPr>
        <p:spPr/>
        <p:txBody>
          <a:bodyPr/>
          <a:lstStyle/>
          <a:p>
            <a:pPr eaLnBrk="1" hangingPunct="1"/>
            <a:endParaRPr lang="en-US" altLang="en-US">
              <a:ea typeface="ＭＳ Ｐゴシック" panose="020B0600070205080204" pitchFamily="34" charset="-128"/>
            </a:endParaRPr>
          </a:p>
        </p:txBody>
      </p:sp>
      <p:sp>
        <p:nvSpPr>
          <p:cNvPr id="71682" name="Rectangle 3">
            <a:extLst>
              <a:ext uri="{FF2B5EF4-FFF2-40B4-BE49-F238E27FC236}">
                <a16:creationId xmlns:a16="http://schemas.microsoft.com/office/drawing/2014/main" id="{4ED637EA-EFB6-734D-801D-B7ED6639FD7D}"/>
              </a:ext>
            </a:extLst>
          </p:cNvPr>
          <p:cNvSpPr>
            <a:spLocks noGrp="1" noChangeArrowheads="1"/>
          </p:cNvSpPr>
          <p:nvPr>
            <p:ph type="body" idx="1"/>
          </p:nvPr>
        </p:nvSpPr>
        <p:spPr/>
        <p:txBody>
          <a:bodyPr/>
          <a:lstStyle/>
          <a:p>
            <a:pPr eaLnBrk="1" hangingPunct="1"/>
            <a:endParaRPr lang="en-US" altLang="en-US">
              <a:ea typeface="ＭＳ Ｐゴシック" panose="020B0600070205080204" pitchFamily="34" charset="-128"/>
            </a:endParaRPr>
          </a:p>
        </p:txBody>
      </p:sp>
      <p:pic>
        <p:nvPicPr>
          <p:cNvPr id="71683" name="Picture 5" descr="Easterly_Waves_fig02.jpg                                       00029E37&#10;Cliff Disk                     BB5EA40C:">
            <a:extLst>
              <a:ext uri="{FF2B5EF4-FFF2-40B4-BE49-F238E27FC236}">
                <a16:creationId xmlns:a16="http://schemas.microsoft.com/office/drawing/2014/main" id="{D595C443-5E22-D941-981E-AAD4C1AF3D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667125"/>
            <a:ext cx="5791200"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4" name="Picture 6" descr="Easterly_Waves_fig01.jpg                                       00029E37&#10;Cliff Disk                     BB5EA40C:">
            <a:extLst>
              <a:ext uri="{FF2B5EF4-FFF2-40B4-BE49-F238E27FC236}">
                <a16:creationId xmlns:a16="http://schemas.microsoft.com/office/drawing/2014/main" id="{FBF22B6B-4FC8-8648-A70E-61A1D55023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04800"/>
            <a:ext cx="6934200"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a:extLst>
              <a:ext uri="{FF2B5EF4-FFF2-40B4-BE49-F238E27FC236}">
                <a16:creationId xmlns:a16="http://schemas.microsoft.com/office/drawing/2014/main" id="{83FB4238-BA43-5745-9BD6-28811E99CC03}"/>
              </a:ext>
            </a:extLst>
          </p:cNvPr>
          <p:cNvSpPr>
            <a:spLocks noGrp="1" noChangeArrowheads="1"/>
          </p:cNvSpPr>
          <p:nvPr>
            <p:ph type="title"/>
          </p:nvPr>
        </p:nvSpPr>
        <p:spPr/>
        <p:txBody>
          <a:bodyPr/>
          <a:lstStyle/>
          <a:p>
            <a:pPr eaLnBrk="1" hangingPunct="1"/>
            <a:endParaRPr lang="en-US" altLang="en-US">
              <a:ea typeface="ＭＳ Ｐゴシック" panose="020B0600070205080204" pitchFamily="34" charset="-128"/>
            </a:endParaRPr>
          </a:p>
        </p:txBody>
      </p:sp>
      <p:sp>
        <p:nvSpPr>
          <p:cNvPr id="72706" name="Rectangle 3">
            <a:extLst>
              <a:ext uri="{FF2B5EF4-FFF2-40B4-BE49-F238E27FC236}">
                <a16:creationId xmlns:a16="http://schemas.microsoft.com/office/drawing/2014/main" id="{8F9964EE-E92E-D749-9278-C7988401F17A}"/>
              </a:ext>
            </a:extLst>
          </p:cNvPr>
          <p:cNvSpPr>
            <a:spLocks noGrp="1" noChangeArrowheads="1"/>
          </p:cNvSpPr>
          <p:nvPr>
            <p:ph type="body" idx="1"/>
          </p:nvPr>
        </p:nvSpPr>
        <p:spPr/>
        <p:txBody>
          <a:bodyPr/>
          <a:lstStyle/>
          <a:p>
            <a:pPr eaLnBrk="1" hangingPunct="1"/>
            <a:endParaRPr lang="en-US" altLang="en-US">
              <a:ea typeface="ＭＳ Ｐゴシック" panose="020B0600070205080204" pitchFamily="34" charset="-128"/>
            </a:endParaRPr>
          </a:p>
        </p:txBody>
      </p:sp>
      <p:pic>
        <p:nvPicPr>
          <p:cNvPr id="72707" name="Picture 4" descr="ATL_WAVES_VIS.gif                                              00029E37&#10;Cliff Disk                     BB5EA40C:">
            <a:extLst>
              <a:ext uri="{FF2B5EF4-FFF2-40B4-BE49-F238E27FC236}">
                <a16:creationId xmlns:a16="http://schemas.microsoft.com/office/drawing/2014/main" id="{19F22927-9A22-834C-BC1B-BE3DB7A408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250" y="703263"/>
            <a:ext cx="7173913" cy="545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a:extLst>
              <a:ext uri="{FF2B5EF4-FFF2-40B4-BE49-F238E27FC236}">
                <a16:creationId xmlns:a16="http://schemas.microsoft.com/office/drawing/2014/main" id="{FA0993A4-8084-2A47-B268-86901C14B9E6}"/>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Hurricane Prediction: A Mixed Report</a:t>
            </a:r>
          </a:p>
        </p:txBody>
      </p:sp>
      <p:sp>
        <p:nvSpPr>
          <p:cNvPr id="73730" name="Rectangle 3">
            <a:extLst>
              <a:ext uri="{FF2B5EF4-FFF2-40B4-BE49-F238E27FC236}">
                <a16:creationId xmlns:a16="http://schemas.microsoft.com/office/drawing/2014/main" id="{C5FA4166-4F48-834F-87DA-D041903BD092}"/>
              </a:ext>
            </a:extLst>
          </p:cNvPr>
          <p:cNvSpPr>
            <a:spLocks noGrp="1" noChangeArrowheads="1"/>
          </p:cNvSpPr>
          <p:nvPr>
            <p:ph type="body" idx="1"/>
          </p:nvPr>
        </p:nvSpPr>
        <p:spPr/>
        <p:txBody>
          <a:bodyPr/>
          <a:lstStyle/>
          <a:p>
            <a:pPr eaLnBrk="1" hangingPunct="1"/>
            <a:r>
              <a:rPr lang="en-US" altLang="en-US">
                <a:ea typeface="ＭＳ Ｐゴシック" panose="020B0600070205080204" pitchFamily="34" charset="-128"/>
              </a:rPr>
              <a:t>During the past thirty years there has been a substantial improvement in hurricane track forecasts as computer models improved and more data became available to describe their environment.</a:t>
            </a:r>
          </a:p>
          <a:p>
            <a:pPr eaLnBrk="1" hangingPunct="1"/>
            <a:r>
              <a:rPr lang="en-US" altLang="en-US">
                <a:ea typeface="ＭＳ Ｐゴシック" panose="020B0600070205080204" pitchFamily="34" charset="-128"/>
              </a:rPr>
              <a:t>Over the same period only minimal improvement is hurricane intensity forecasts.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a:extLst>
              <a:ext uri="{FF2B5EF4-FFF2-40B4-BE49-F238E27FC236}">
                <a16:creationId xmlns:a16="http://schemas.microsoft.com/office/drawing/2014/main" id="{2FF4A3D9-BD5D-8549-AF21-BA03D85A8BA1}"/>
              </a:ext>
            </a:extLst>
          </p:cNvPr>
          <p:cNvSpPr>
            <a:spLocks noGrp="1" noChangeArrowheads="1"/>
          </p:cNvSpPr>
          <p:nvPr>
            <p:ph type="title"/>
          </p:nvPr>
        </p:nvSpPr>
        <p:spPr/>
        <p:txBody>
          <a:bodyPr/>
          <a:lstStyle/>
          <a:p>
            <a:pPr eaLnBrk="1" hangingPunct="1"/>
            <a:endParaRPr lang="en-US" altLang="en-US">
              <a:ea typeface="ＭＳ Ｐゴシック" panose="020B0600070205080204" pitchFamily="34" charset="-128"/>
            </a:endParaRPr>
          </a:p>
        </p:txBody>
      </p:sp>
      <p:sp>
        <p:nvSpPr>
          <p:cNvPr id="74754" name="Rectangle 3">
            <a:extLst>
              <a:ext uri="{FF2B5EF4-FFF2-40B4-BE49-F238E27FC236}">
                <a16:creationId xmlns:a16="http://schemas.microsoft.com/office/drawing/2014/main" id="{837F0EE8-4DB5-D249-BE87-CC6A547F3604}"/>
              </a:ext>
            </a:extLst>
          </p:cNvPr>
          <p:cNvSpPr>
            <a:spLocks noGrp="1" noChangeArrowheads="1"/>
          </p:cNvSpPr>
          <p:nvPr>
            <p:ph type="body" idx="1"/>
          </p:nvPr>
        </p:nvSpPr>
        <p:spPr/>
        <p:txBody>
          <a:bodyPr/>
          <a:lstStyle/>
          <a:p>
            <a:pPr eaLnBrk="1" hangingPunct="1"/>
            <a:endParaRPr lang="en-US" altLang="en-US">
              <a:ea typeface="ＭＳ Ｐゴシック" panose="020B0600070205080204" pitchFamily="34" charset="-128"/>
            </a:endParaRPr>
          </a:p>
        </p:txBody>
      </p:sp>
      <p:pic>
        <p:nvPicPr>
          <p:cNvPr id="74755" name="Picture 4" descr="1970-2004_OFCL_ATL_t#13FB25.gif                                00029E37&#10;Cliff Disk                     BB5EA40C:">
            <a:extLst>
              <a:ext uri="{FF2B5EF4-FFF2-40B4-BE49-F238E27FC236}">
                <a16:creationId xmlns:a16="http://schemas.microsoft.com/office/drawing/2014/main" id="{D8A0A7AC-2356-B34F-A894-1F8E5C3AA1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533400"/>
            <a:ext cx="7421563" cy="582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a:extLst>
              <a:ext uri="{FF2B5EF4-FFF2-40B4-BE49-F238E27FC236}">
                <a16:creationId xmlns:a16="http://schemas.microsoft.com/office/drawing/2014/main" id="{E7D92E49-BA23-3948-8627-DCCAD63AF7C3}"/>
              </a:ext>
            </a:extLst>
          </p:cNvPr>
          <p:cNvSpPr>
            <a:spLocks noGrp="1" noChangeArrowheads="1"/>
          </p:cNvSpPr>
          <p:nvPr>
            <p:ph type="title"/>
          </p:nvPr>
        </p:nvSpPr>
        <p:spPr/>
        <p:txBody>
          <a:bodyPr/>
          <a:lstStyle/>
          <a:p>
            <a:pPr eaLnBrk="1" hangingPunct="1"/>
            <a:endParaRPr lang="en-US" altLang="en-US">
              <a:ea typeface="ＭＳ Ｐゴシック" panose="020B0600070205080204" pitchFamily="34" charset="-128"/>
            </a:endParaRPr>
          </a:p>
        </p:txBody>
      </p:sp>
      <p:sp>
        <p:nvSpPr>
          <p:cNvPr id="75778" name="Rectangle 3">
            <a:extLst>
              <a:ext uri="{FF2B5EF4-FFF2-40B4-BE49-F238E27FC236}">
                <a16:creationId xmlns:a16="http://schemas.microsoft.com/office/drawing/2014/main" id="{9495554F-550C-074C-B856-7275FBD0F6C4}"/>
              </a:ext>
            </a:extLst>
          </p:cNvPr>
          <p:cNvSpPr>
            <a:spLocks noGrp="1" noChangeArrowheads="1"/>
          </p:cNvSpPr>
          <p:nvPr>
            <p:ph type="body" idx="1"/>
          </p:nvPr>
        </p:nvSpPr>
        <p:spPr/>
        <p:txBody>
          <a:bodyPr/>
          <a:lstStyle/>
          <a:p>
            <a:pPr eaLnBrk="1" hangingPunct="1"/>
            <a:endParaRPr lang="en-US" altLang="en-US">
              <a:ea typeface="ＭＳ Ｐゴシック" panose="020B0600070205080204" pitchFamily="34" charset="-128"/>
            </a:endParaRPr>
          </a:p>
        </p:txBody>
      </p:sp>
      <p:pic>
        <p:nvPicPr>
          <p:cNvPr id="75779" name="Picture 4" descr="OFCL_ATL_trk_error_n#13FB2C.gif                                00029E37&#10;Cliff Disk                     BB5EA40C:">
            <a:extLst>
              <a:ext uri="{FF2B5EF4-FFF2-40B4-BE49-F238E27FC236}">
                <a16:creationId xmlns:a16="http://schemas.microsoft.com/office/drawing/2014/main" id="{848B4EB8-B9D1-0D43-BB4B-69844B5194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04800"/>
            <a:ext cx="7621588" cy="624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71287572-AD29-9F48-84D1-A5EE4EBB1E1F}"/>
              </a:ext>
            </a:extLst>
          </p:cNvPr>
          <p:cNvSpPr>
            <a:spLocks noGrp="1" noChangeArrowheads="1"/>
          </p:cNvSpPr>
          <p:nvPr>
            <p:ph type="title"/>
          </p:nvPr>
        </p:nvSpPr>
        <p:spPr>
          <a:xfrm>
            <a:off x="685800" y="609600"/>
            <a:ext cx="2895600" cy="1143000"/>
          </a:xfrm>
        </p:spPr>
        <p:txBody>
          <a:bodyPr/>
          <a:lstStyle/>
          <a:p>
            <a:pPr eaLnBrk="1" hangingPunct="1"/>
            <a:r>
              <a:rPr lang="en-US" altLang="en-US">
                <a:ea typeface="ＭＳ Ｐゴシック" panose="020B0600070205080204" pitchFamily="34" charset="-128"/>
              </a:rPr>
              <a:t>Katrina</a:t>
            </a:r>
          </a:p>
        </p:txBody>
      </p:sp>
      <p:sp>
        <p:nvSpPr>
          <p:cNvPr id="19458" name="Rectangle 3">
            <a:extLst>
              <a:ext uri="{FF2B5EF4-FFF2-40B4-BE49-F238E27FC236}">
                <a16:creationId xmlns:a16="http://schemas.microsoft.com/office/drawing/2014/main" id="{40F2F782-E864-7A40-8B18-E07B9CAA3C5E}"/>
              </a:ext>
            </a:extLst>
          </p:cNvPr>
          <p:cNvSpPr>
            <a:spLocks noGrp="1" noChangeArrowheads="1"/>
          </p:cNvSpPr>
          <p:nvPr>
            <p:ph type="body" idx="1"/>
          </p:nvPr>
        </p:nvSpPr>
        <p:spPr>
          <a:xfrm>
            <a:off x="381000" y="1828800"/>
            <a:ext cx="3505200" cy="4495800"/>
          </a:xfrm>
        </p:spPr>
        <p:txBody>
          <a:bodyPr/>
          <a:lstStyle/>
          <a:p>
            <a:pPr eaLnBrk="1" hangingPunct="1"/>
            <a:r>
              <a:rPr lang="en-US" altLang="en-US">
                <a:ea typeface="ＭＳ Ｐゴシック" panose="020B0600070205080204" pitchFamily="34" charset="-128"/>
              </a:rPr>
              <a:t>1833 deaths</a:t>
            </a:r>
          </a:p>
          <a:p>
            <a:pPr eaLnBrk="1" hangingPunct="1"/>
            <a:r>
              <a:rPr lang="en-US" altLang="en-US">
                <a:ea typeface="ＭＳ Ｐゴシック" panose="020B0600070205080204" pitchFamily="34" charset="-128"/>
              </a:rPr>
              <a:t>125 billion in damage</a:t>
            </a:r>
          </a:p>
          <a:p>
            <a:pPr eaLnBrk="1" hangingPunct="1"/>
            <a:r>
              <a:rPr lang="en-US" altLang="en-US">
                <a:ea typeface="ＭＳ Ｐゴシック" panose="020B0600070205080204" pitchFamily="34" charset="-128"/>
              </a:rPr>
              <a:t>Most destructive hurricane in U.S. history</a:t>
            </a:r>
          </a:p>
        </p:txBody>
      </p:sp>
      <p:pic>
        <p:nvPicPr>
          <p:cNvPr id="19459" name="Picture 1026" descr="katrina-nasa-350.jpg                                           001D0D8C&#10;Cliff Disk                     BB5EA40C:">
            <a:extLst>
              <a:ext uri="{FF2B5EF4-FFF2-40B4-BE49-F238E27FC236}">
                <a16:creationId xmlns:a16="http://schemas.microsoft.com/office/drawing/2014/main" id="{1E7ACE08-8338-AC44-8217-F134E54C2E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457200"/>
            <a:ext cx="4721225"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2" descr="17.AL1205W.GIF                                                 0013DC77&#10;Cliff Disk                     BB5EA40C:">
            <a:extLst>
              <a:ext uri="{FF2B5EF4-FFF2-40B4-BE49-F238E27FC236}">
                <a16:creationId xmlns:a16="http://schemas.microsoft.com/office/drawing/2014/main" id="{0C5DE2C8-85A7-2245-BEA7-C3FC5D12B3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219200"/>
            <a:ext cx="6527800"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2" name="Text Box 3">
            <a:extLst>
              <a:ext uri="{FF2B5EF4-FFF2-40B4-BE49-F238E27FC236}">
                <a16:creationId xmlns:a16="http://schemas.microsoft.com/office/drawing/2014/main" id="{72DDB6EE-CAD1-7644-A81A-AFEC993DBAD7}"/>
              </a:ext>
            </a:extLst>
          </p:cNvPr>
          <p:cNvSpPr txBox="1">
            <a:spLocks noChangeArrowheads="1"/>
          </p:cNvSpPr>
          <p:nvPr/>
        </p:nvSpPr>
        <p:spPr bwMode="auto">
          <a:xfrm>
            <a:off x="1600200" y="228600"/>
            <a:ext cx="63563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37931725" indent="-37474525">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r>
              <a:rPr lang="en-US" altLang="en-US" sz="2400"/>
              <a:t>Katrina</a:t>
            </a:r>
          </a:p>
          <a:p>
            <a:pPr>
              <a:spcBef>
                <a:spcPct val="0"/>
              </a:spcBef>
              <a:buFontTx/>
              <a:buNone/>
            </a:pPr>
            <a:r>
              <a:rPr lang="en-US" altLang="en-US" sz="2400"/>
              <a:t>48-h Before:  Virtually a Perfect Forecast of Track</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a:extLst>
              <a:ext uri="{FF2B5EF4-FFF2-40B4-BE49-F238E27FC236}">
                <a16:creationId xmlns:a16="http://schemas.microsoft.com/office/drawing/2014/main" id="{5C6C8A7E-AFFE-5D48-BA3C-B52DC701BD09}"/>
              </a:ext>
            </a:extLst>
          </p:cNvPr>
          <p:cNvSpPr>
            <a:spLocks noGrp="1"/>
          </p:cNvSpPr>
          <p:nvPr>
            <p:ph type="title"/>
          </p:nvPr>
        </p:nvSpPr>
        <p:spPr/>
        <p:txBody>
          <a:bodyPr/>
          <a:lstStyle/>
          <a:p>
            <a:r>
              <a:rPr lang="en-US" altLang="en-US">
                <a:ea typeface="ＭＳ Ｐゴシック" panose="020B0600070205080204" pitchFamily="34" charset="-128"/>
              </a:rPr>
              <a:t>Hurricane Irma 2017 Tour de Force</a:t>
            </a:r>
          </a:p>
        </p:txBody>
      </p:sp>
      <p:pic>
        <p:nvPicPr>
          <p:cNvPr id="77826" name="Content Placeholder 3">
            <a:extLst>
              <a:ext uri="{FF2B5EF4-FFF2-40B4-BE49-F238E27FC236}">
                <a16:creationId xmlns:a16="http://schemas.microsoft.com/office/drawing/2014/main" id="{513622A1-02B6-8140-9439-BAE5EC5B2A2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243013" y="1981200"/>
            <a:ext cx="6657975" cy="4114800"/>
          </a:xfr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a:extLst>
              <a:ext uri="{FF2B5EF4-FFF2-40B4-BE49-F238E27FC236}">
                <a16:creationId xmlns:a16="http://schemas.microsoft.com/office/drawing/2014/main" id="{55A6758D-E658-AA48-88E1-1D82FD6D1778}"/>
              </a:ext>
            </a:extLst>
          </p:cNvPr>
          <p:cNvSpPr>
            <a:spLocks noGrp="1"/>
          </p:cNvSpPr>
          <p:nvPr>
            <p:ph type="title"/>
          </p:nvPr>
        </p:nvSpPr>
        <p:spPr/>
        <p:txBody>
          <a:bodyPr/>
          <a:lstStyle/>
          <a:p>
            <a:endParaRPr lang="en-US" altLang="en-US">
              <a:ea typeface="ＭＳ Ｐゴシック" panose="020B0600070205080204" pitchFamily="34" charset="-128"/>
            </a:endParaRPr>
          </a:p>
        </p:txBody>
      </p:sp>
      <p:pic>
        <p:nvPicPr>
          <p:cNvPr id="78850" name="Content Placeholder 3">
            <a:extLst>
              <a:ext uri="{FF2B5EF4-FFF2-40B4-BE49-F238E27FC236}">
                <a16:creationId xmlns:a16="http://schemas.microsoft.com/office/drawing/2014/main" id="{8EF402CF-2975-B940-B09D-1D0576A6991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419600" y="3670300"/>
            <a:ext cx="4538663" cy="3048000"/>
          </a:xfrm>
        </p:spPr>
      </p:pic>
      <p:pic>
        <p:nvPicPr>
          <p:cNvPr id="78851" name="Picture 4">
            <a:extLst>
              <a:ext uri="{FF2B5EF4-FFF2-40B4-BE49-F238E27FC236}">
                <a16:creationId xmlns:a16="http://schemas.microsoft.com/office/drawing/2014/main" id="{B1597859-8585-9F49-B0D3-EF0840203E7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5080000"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a:extLst>
              <a:ext uri="{FF2B5EF4-FFF2-40B4-BE49-F238E27FC236}">
                <a16:creationId xmlns:a16="http://schemas.microsoft.com/office/drawing/2014/main" id="{549A8495-CEA7-6242-9948-7B5C59CC852C}"/>
              </a:ext>
            </a:extLst>
          </p:cNvPr>
          <p:cNvSpPr>
            <a:spLocks noGrp="1" noChangeArrowheads="1"/>
          </p:cNvSpPr>
          <p:nvPr>
            <p:ph type="title"/>
          </p:nvPr>
        </p:nvSpPr>
        <p:spPr/>
        <p:txBody>
          <a:bodyPr/>
          <a:lstStyle/>
          <a:p>
            <a:pPr eaLnBrk="1" hangingPunct="1"/>
            <a:endParaRPr lang="en-US" altLang="en-US">
              <a:ea typeface="ＭＳ Ｐゴシック" panose="020B0600070205080204" pitchFamily="34" charset="-128"/>
            </a:endParaRPr>
          </a:p>
        </p:txBody>
      </p:sp>
      <p:sp>
        <p:nvSpPr>
          <p:cNvPr id="79874" name="Rectangle 3">
            <a:extLst>
              <a:ext uri="{FF2B5EF4-FFF2-40B4-BE49-F238E27FC236}">
                <a16:creationId xmlns:a16="http://schemas.microsoft.com/office/drawing/2014/main" id="{414D3965-18EC-CE48-BFDD-922015523E5B}"/>
              </a:ext>
            </a:extLst>
          </p:cNvPr>
          <p:cNvSpPr>
            <a:spLocks noGrp="1" noChangeArrowheads="1"/>
          </p:cNvSpPr>
          <p:nvPr>
            <p:ph type="body" idx="1"/>
          </p:nvPr>
        </p:nvSpPr>
        <p:spPr/>
        <p:txBody>
          <a:bodyPr/>
          <a:lstStyle/>
          <a:p>
            <a:pPr eaLnBrk="1" hangingPunct="1"/>
            <a:endParaRPr lang="en-US" altLang="en-US">
              <a:ea typeface="ＭＳ Ｐゴシック" panose="020B0600070205080204" pitchFamily="34" charset="-128"/>
            </a:endParaRPr>
          </a:p>
        </p:txBody>
      </p:sp>
      <p:pic>
        <p:nvPicPr>
          <p:cNvPr id="79875" name="Picture 4" descr="1990-2004_OFCL_ATL_i#13FB29.gif                                00029E37&#10;Cliff Disk                     BB5EA40C:">
            <a:extLst>
              <a:ext uri="{FF2B5EF4-FFF2-40B4-BE49-F238E27FC236}">
                <a16:creationId xmlns:a16="http://schemas.microsoft.com/office/drawing/2014/main" id="{408275B6-9286-924C-9666-539AD49D5B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04800"/>
            <a:ext cx="7810500" cy="621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a:extLst>
              <a:ext uri="{FF2B5EF4-FFF2-40B4-BE49-F238E27FC236}">
                <a16:creationId xmlns:a16="http://schemas.microsoft.com/office/drawing/2014/main" id="{326C5D8A-08D0-634A-82FF-EAD2F7EFC1C2}"/>
              </a:ext>
            </a:extLst>
          </p:cNvPr>
          <p:cNvSpPr>
            <a:spLocks noGrp="1"/>
          </p:cNvSpPr>
          <p:nvPr>
            <p:ph type="title"/>
          </p:nvPr>
        </p:nvSpPr>
        <p:spPr>
          <a:xfrm>
            <a:off x="609600" y="2286000"/>
            <a:ext cx="7772400" cy="1143000"/>
          </a:xfrm>
        </p:spPr>
        <p:txBody>
          <a:bodyPr/>
          <a:lstStyle/>
          <a:p>
            <a:r>
              <a:rPr lang="en-US" altLang="en-US">
                <a:ea typeface="ＭＳ Ｐゴシック" panose="020B0600070205080204" pitchFamily="34" charset="-128"/>
              </a:rPr>
              <a:t>Hurricane Predictions are Enhanced by In-situ Aircraft Observations in and Around Hurricanes</a:t>
            </a:r>
          </a:p>
        </p:txBody>
      </p:sp>
      <p:sp>
        <p:nvSpPr>
          <p:cNvPr id="80898" name="Content Placeholder 2">
            <a:extLst>
              <a:ext uri="{FF2B5EF4-FFF2-40B4-BE49-F238E27FC236}">
                <a16:creationId xmlns:a16="http://schemas.microsoft.com/office/drawing/2014/main" id="{D2D8C825-4481-B34A-81A4-471140023BA7}"/>
              </a:ext>
            </a:extLst>
          </p:cNvPr>
          <p:cNvSpPr>
            <a:spLocks noGrp="1"/>
          </p:cNvSpPr>
          <p:nvPr>
            <p:ph idx="1"/>
          </p:nvPr>
        </p:nvSpPr>
        <p:spPr/>
        <p:txBody>
          <a:bodyPr/>
          <a:lstStyle/>
          <a:p>
            <a:endParaRPr lang="en-US" altLang="en-US">
              <a:ea typeface="ＭＳ Ｐゴシック" panose="020B0600070205080204" pitchFamily="34" charset="-128"/>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3" descr="jeff_smith.sm.jpg                                              00000010&#13;Macintosh2 HD                  ABA78158:">
            <a:extLst>
              <a:ext uri="{FF2B5EF4-FFF2-40B4-BE49-F238E27FC236}">
                <a16:creationId xmlns:a16="http://schemas.microsoft.com/office/drawing/2014/main" id="{4056B963-CD16-E245-8AA1-5B6E2F5FA0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733800"/>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2" name="Picture 3" descr="163343main_NOAA-P3.jpg">
            <a:extLst>
              <a:ext uri="{FF2B5EF4-FFF2-40B4-BE49-F238E27FC236}">
                <a16:creationId xmlns:a16="http://schemas.microsoft.com/office/drawing/2014/main" id="{300FA9B0-17E5-A744-9265-DC2BC814081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52400"/>
            <a:ext cx="7353300" cy="387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3" name="TextBox 4">
            <a:extLst>
              <a:ext uri="{FF2B5EF4-FFF2-40B4-BE49-F238E27FC236}">
                <a16:creationId xmlns:a16="http://schemas.microsoft.com/office/drawing/2014/main" id="{D13A97CC-27D9-774D-A53C-2CCD5BFDD95D}"/>
              </a:ext>
            </a:extLst>
          </p:cNvPr>
          <p:cNvSpPr txBox="1">
            <a:spLocks noChangeArrowheads="1"/>
          </p:cNvSpPr>
          <p:nvPr/>
        </p:nvSpPr>
        <p:spPr bwMode="auto">
          <a:xfrm>
            <a:off x="381000" y="4724400"/>
            <a:ext cx="2619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37931725" indent="-37474525">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r>
              <a:rPr lang="en-US" altLang="en-US" sz="2400"/>
              <a:t>NOAA P3</a:t>
            </a:r>
          </a:p>
          <a:p>
            <a:pPr>
              <a:spcBef>
                <a:spcPct val="0"/>
              </a:spcBef>
              <a:buFontTx/>
              <a:buNone/>
            </a:pPr>
            <a:r>
              <a:rPr lang="en-US" altLang="en-US" sz="2400"/>
              <a:t>“Hurricane Hunter”</a:t>
            </a:r>
          </a:p>
          <a:p>
            <a:pPr>
              <a:spcBef>
                <a:spcPct val="0"/>
              </a:spcBef>
              <a:buFontTx/>
              <a:buNone/>
            </a:pPr>
            <a:r>
              <a:rPr lang="en-US" altLang="en-US" sz="2400"/>
              <a:t>Aircraft</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2" descr="dropsonde.jpg">
            <a:extLst>
              <a:ext uri="{FF2B5EF4-FFF2-40B4-BE49-F238E27FC236}">
                <a16:creationId xmlns:a16="http://schemas.microsoft.com/office/drawing/2014/main" id="{3EC42A94-A56B-714C-B255-E0927587E66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914400"/>
            <a:ext cx="35306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6" name="Picture 3" descr="dropsonde2.gif">
            <a:extLst>
              <a:ext uri="{FF2B5EF4-FFF2-40B4-BE49-F238E27FC236}">
                <a16:creationId xmlns:a16="http://schemas.microsoft.com/office/drawing/2014/main" id="{03928C68-687E-E944-9F4D-F562875589A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14400"/>
            <a:ext cx="4141788"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1" descr="g4-1.jpg">
            <a:extLst>
              <a:ext uri="{FF2B5EF4-FFF2-40B4-BE49-F238E27FC236}">
                <a16:creationId xmlns:a16="http://schemas.microsoft.com/office/drawing/2014/main" id="{396DEA94-CDE0-7847-B345-C6E5ED0DD4D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04800"/>
            <a:ext cx="6172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0" name="TextBox 2">
            <a:extLst>
              <a:ext uri="{FF2B5EF4-FFF2-40B4-BE49-F238E27FC236}">
                <a16:creationId xmlns:a16="http://schemas.microsoft.com/office/drawing/2014/main" id="{EAB7B0BD-BEB1-6647-8BD8-8CC2E529EDBE}"/>
              </a:ext>
            </a:extLst>
          </p:cNvPr>
          <p:cNvSpPr txBox="1">
            <a:spLocks noChangeArrowheads="1"/>
          </p:cNvSpPr>
          <p:nvPr/>
        </p:nvSpPr>
        <p:spPr bwMode="auto">
          <a:xfrm rot="10800000" flipV="1">
            <a:off x="2362200" y="4572000"/>
            <a:ext cx="5181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37931725" indent="-37474525">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r>
              <a:rPr lang="en-US" altLang="en-US" sz="2400"/>
              <a:t>Gulfstream IV-SP (G-IV) is a high altitude, high speed, twin turbofan jet aircraft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a:extLst>
              <a:ext uri="{FF2B5EF4-FFF2-40B4-BE49-F238E27FC236}">
                <a16:creationId xmlns:a16="http://schemas.microsoft.com/office/drawing/2014/main" id="{C752ADDA-46B8-FE41-9A7A-31B25B6FACF9}"/>
              </a:ext>
            </a:extLst>
          </p:cNvPr>
          <p:cNvSpPr>
            <a:spLocks noGrp="1"/>
          </p:cNvSpPr>
          <p:nvPr>
            <p:ph type="title"/>
          </p:nvPr>
        </p:nvSpPr>
        <p:spPr>
          <a:xfrm>
            <a:off x="685800" y="279400"/>
            <a:ext cx="7848600" cy="685800"/>
          </a:xfrm>
        </p:spPr>
        <p:txBody>
          <a:bodyPr/>
          <a:lstStyle/>
          <a:p>
            <a:r>
              <a:rPr lang="en-US" altLang="en-US">
                <a:ea typeface="ＭＳ Ｐゴシック" panose="020B0600070205080204" pitchFamily="34" charset="-128"/>
              </a:rPr>
              <a:t>New Technology</a:t>
            </a:r>
          </a:p>
        </p:txBody>
      </p:sp>
      <p:pic>
        <p:nvPicPr>
          <p:cNvPr id="84994" name="Content Placeholder 3">
            <a:extLst>
              <a:ext uri="{FF2B5EF4-FFF2-40B4-BE49-F238E27FC236}">
                <a16:creationId xmlns:a16="http://schemas.microsoft.com/office/drawing/2014/main" id="{6C717D51-02C4-1E47-941C-B8C48419DFF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595688" y="4217988"/>
            <a:ext cx="3033712" cy="2317750"/>
          </a:xfrm>
        </p:spPr>
      </p:pic>
      <p:pic>
        <p:nvPicPr>
          <p:cNvPr id="84995" name="Picture 4">
            <a:extLst>
              <a:ext uri="{FF2B5EF4-FFF2-40B4-BE49-F238E27FC236}">
                <a16:creationId xmlns:a16="http://schemas.microsoft.com/office/drawing/2014/main" id="{82821A94-9898-C647-BB19-4A6944DCDE8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143000"/>
            <a:ext cx="8159750"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a:extLst>
              <a:ext uri="{FF2B5EF4-FFF2-40B4-BE49-F238E27FC236}">
                <a16:creationId xmlns:a16="http://schemas.microsoft.com/office/drawing/2014/main" id="{41888518-7030-954D-806E-6E93D8F9DEAB}"/>
              </a:ext>
            </a:extLst>
          </p:cNvPr>
          <p:cNvSpPr>
            <a:spLocks noGrp="1" noChangeArrowheads="1"/>
          </p:cNvSpPr>
          <p:nvPr>
            <p:ph type="title"/>
          </p:nvPr>
        </p:nvSpPr>
        <p:spPr>
          <a:xfrm>
            <a:off x="685800" y="152400"/>
            <a:ext cx="8001000" cy="457200"/>
          </a:xfrm>
        </p:spPr>
        <p:txBody>
          <a:bodyPr/>
          <a:lstStyle/>
          <a:p>
            <a:pPr eaLnBrk="1" hangingPunct="1"/>
            <a:r>
              <a:rPr lang="en-US" altLang="en-US">
                <a:ea typeface="ＭＳ Ｐゴシック" panose="020B0600070205080204" pitchFamily="34" charset="-128"/>
              </a:rPr>
              <a:t>Substantial Promise</a:t>
            </a:r>
          </a:p>
        </p:txBody>
      </p:sp>
      <p:sp>
        <p:nvSpPr>
          <p:cNvPr id="86018" name="Rectangle 3">
            <a:extLst>
              <a:ext uri="{FF2B5EF4-FFF2-40B4-BE49-F238E27FC236}">
                <a16:creationId xmlns:a16="http://schemas.microsoft.com/office/drawing/2014/main" id="{90F5C4F5-1779-4940-806F-D09D6F0A4A25}"/>
              </a:ext>
            </a:extLst>
          </p:cNvPr>
          <p:cNvSpPr>
            <a:spLocks noGrp="1" noChangeArrowheads="1"/>
          </p:cNvSpPr>
          <p:nvPr>
            <p:ph type="body" idx="1"/>
          </p:nvPr>
        </p:nvSpPr>
        <p:spPr>
          <a:xfrm>
            <a:off x="685800" y="914400"/>
            <a:ext cx="7924800" cy="1676400"/>
          </a:xfrm>
        </p:spPr>
        <p:txBody>
          <a:bodyPr/>
          <a:lstStyle/>
          <a:p>
            <a:pPr eaLnBrk="1" hangingPunct="1"/>
            <a:r>
              <a:rPr lang="en-US" altLang="en-US">
                <a:ea typeface="ＭＳ Ｐゴシック" panose="020B0600070205080204" pitchFamily="34" charset="-128"/>
              </a:rPr>
              <a:t>The use of higher resolution prediction and better data around and in hurricanes should result in better intensity predictions.</a:t>
            </a:r>
          </a:p>
        </p:txBody>
      </p:sp>
      <p:pic>
        <p:nvPicPr>
          <p:cNvPr id="86019" name="Picture 4" descr="199909140000.rr.floyd.si.4.gif                                 00029E37&#10;Cliff Disk                     BB5EA40C:">
            <a:extLst>
              <a:ext uri="{FF2B5EF4-FFF2-40B4-BE49-F238E27FC236}">
                <a16:creationId xmlns:a16="http://schemas.microsoft.com/office/drawing/2014/main" id="{20E187C7-5A95-2D45-8FB8-67C54B743A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320" t="7201" r="4320"/>
          <a:stretch>
            <a:fillRect/>
          </a:stretch>
        </p:blipFill>
        <p:spPr bwMode="auto">
          <a:xfrm>
            <a:off x="4724400" y="3276600"/>
            <a:ext cx="4114800"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0" name="Picture 5" descr="199909140000.rr.floyd.si.2.gif                                 00029E37&#10;Cliff Disk                     BB5EA40C:">
            <a:extLst>
              <a:ext uri="{FF2B5EF4-FFF2-40B4-BE49-F238E27FC236}">
                <a16:creationId xmlns:a16="http://schemas.microsoft.com/office/drawing/2014/main" id="{E29AAFEE-67C7-8845-9F57-8AC22C38BE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760" t="7201" r="5760"/>
          <a:stretch>
            <a:fillRect/>
          </a:stretch>
        </p:blipFill>
        <p:spPr bwMode="auto">
          <a:xfrm>
            <a:off x="457200" y="3276600"/>
            <a:ext cx="3968750" cy="332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1" name="Text Box 6">
            <a:extLst>
              <a:ext uri="{FF2B5EF4-FFF2-40B4-BE49-F238E27FC236}">
                <a16:creationId xmlns:a16="http://schemas.microsoft.com/office/drawing/2014/main" id="{D135F124-860B-0C45-AE66-AD7B538FD974}"/>
              </a:ext>
            </a:extLst>
          </p:cNvPr>
          <p:cNvSpPr txBox="1">
            <a:spLocks noChangeArrowheads="1"/>
          </p:cNvSpPr>
          <p:nvPr/>
        </p:nvSpPr>
        <p:spPr bwMode="auto">
          <a:xfrm>
            <a:off x="990600" y="2743200"/>
            <a:ext cx="3025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37931725" indent="-37474525">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50000"/>
              </a:spcBef>
              <a:buFontTx/>
              <a:buNone/>
            </a:pPr>
            <a:r>
              <a:rPr lang="en-US" altLang="en-US" sz="2400"/>
              <a:t>15-km grid spacing</a:t>
            </a:r>
          </a:p>
        </p:txBody>
      </p:sp>
      <p:sp>
        <p:nvSpPr>
          <p:cNvPr id="86022" name="Text Box 7">
            <a:extLst>
              <a:ext uri="{FF2B5EF4-FFF2-40B4-BE49-F238E27FC236}">
                <a16:creationId xmlns:a16="http://schemas.microsoft.com/office/drawing/2014/main" id="{0FBB00E6-BFAD-C742-B112-8E86FE06AE56}"/>
              </a:ext>
            </a:extLst>
          </p:cNvPr>
          <p:cNvSpPr txBox="1">
            <a:spLocks noChangeArrowheads="1"/>
          </p:cNvSpPr>
          <p:nvPr/>
        </p:nvSpPr>
        <p:spPr bwMode="auto">
          <a:xfrm>
            <a:off x="5257800" y="2743200"/>
            <a:ext cx="2755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37931725" indent="-37474525">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r>
              <a:rPr lang="en-US" altLang="en-US" sz="2400"/>
              <a:t>1.67 km grid spacing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351214D6-94BF-DF4B-B0A3-D43D93B5BB3B}"/>
              </a:ext>
            </a:extLst>
          </p:cNvPr>
          <p:cNvSpPr>
            <a:spLocks noGrp="1"/>
          </p:cNvSpPr>
          <p:nvPr>
            <p:ph type="title"/>
          </p:nvPr>
        </p:nvSpPr>
        <p:spPr/>
        <p:txBody>
          <a:bodyPr/>
          <a:lstStyle/>
          <a:p>
            <a:endParaRPr lang="en-US" altLang="en-US">
              <a:ea typeface="ＭＳ Ｐゴシック" panose="020B0600070205080204" pitchFamily="34" charset="-128"/>
            </a:endParaRPr>
          </a:p>
        </p:txBody>
      </p:sp>
      <p:pic>
        <p:nvPicPr>
          <p:cNvPr id="20482" name="Content Placeholder 3" descr="hurricane-katrina.jpg">
            <a:extLst>
              <a:ext uri="{FF2B5EF4-FFF2-40B4-BE49-F238E27FC236}">
                <a16:creationId xmlns:a16="http://schemas.microsoft.com/office/drawing/2014/main" id="{DDCA6BFA-C3D5-FB4B-B382-2D4B0F3531F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19133" r="-19133"/>
          <a:stretch>
            <a:fillRect/>
          </a:stretch>
        </p:blipFill>
        <p:spPr>
          <a:xfrm>
            <a:off x="-762000" y="457200"/>
            <a:ext cx="7772400" cy="4114800"/>
          </a:xfrm>
        </p:spPr>
      </p:pic>
      <p:pic>
        <p:nvPicPr>
          <p:cNvPr id="20483" name="Picture 4" descr="Hurricane%20Katrina%20Response2[1].jpg">
            <a:extLst>
              <a:ext uri="{FF2B5EF4-FFF2-40B4-BE49-F238E27FC236}">
                <a16:creationId xmlns:a16="http://schemas.microsoft.com/office/drawing/2014/main" id="{6ABAC651-E787-C945-B343-7A8FF3BC197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581400"/>
            <a:ext cx="4502150" cy="298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a:extLst>
              <a:ext uri="{FF2B5EF4-FFF2-40B4-BE49-F238E27FC236}">
                <a16:creationId xmlns:a16="http://schemas.microsoft.com/office/drawing/2014/main" id="{C361F6AC-9FE8-DE4A-91B0-E8851C98C295}"/>
              </a:ext>
            </a:extLst>
          </p:cNvPr>
          <p:cNvSpPr>
            <a:spLocks noGrp="1" noChangeArrowheads="1"/>
          </p:cNvSpPr>
          <p:nvPr>
            <p:ph type="title"/>
          </p:nvPr>
        </p:nvSpPr>
        <p:spPr>
          <a:xfrm>
            <a:off x="685800" y="304800"/>
            <a:ext cx="7772400" cy="1143000"/>
          </a:xfrm>
        </p:spPr>
        <p:txBody>
          <a:bodyPr/>
          <a:lstStyle/>
          <a:p>
            <a:r>
              <a:rPr lang="en-US" altLang="en-US">
                <a:ea typeface="ＭＳ Ｐゴシック" panose="020B0600070205080204" pitchFamily="34" charset="-128"/>
              </a:rPr>
              <a:t>U.S Hurricane Headquarters</a:t>
            </a:r>
          </a:p>
        </p:txBody>
      </p:sp>
      <p:sp>
        <p:nvSpPr>
          <p:cNvPr id="87042" name="Rectangle 3">
            <a:extLst>
              <a:ext uri="{FF2B5EF4-FFF2-40B4-BE49-F238E27FC236}">
                <a16:creationId xmlns:a16="http://schemas.microsoft.com/office/drawing/2014/main" id="{D7A6D4B0-A0C9-1244-8756-8A41DE5CD682}"/>
              </a:ext>
            </a:extLst>
          </p:cNvPr>
          <p:cNvSpPr>
            <a:spLocks noGrp="1" noChangeArrowheads="1"/>
          </p:cNvSpPr>
          <p:nvPr>
            <p:ph type="body" idx="1"/>
          </p:nvPr>
        </p:nvSpPr>
        <p:spPr/>
        <p:txBody>
          <a:bodyPr/>
          <a:lstStyle/>
          <a:p>
            <a:endParaRPr lang="en-US" altLang="en-US">
              <a:ea typeface="ＭＳ Ｐゴシック" panose="020B0600070205080204" pitchFamily="34" charset="-128"/>
            </a:endParaRPr>
          </a:p>
        </p:txBody>
      </p:sp>
      <p:pic>
        <p:nvPicPr>
          <p:cNvPr id="87043" name="Picture 4" descr="NHC">
            <a:extLst>
              <a:ext uri="{FF2B5EF4-FFF2-40B4-BE49-F238E27FC236}">
                <a16:creationId xmlns:a16="http://schemas.microsoft.com/office/drawing/2014/main" id="{98A424EA-7BCD-6D4F-9C0B-82AB33AD85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447800"/>
            <a:ext cx="5467350"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4" descr="1124">
            <a:extLst>
              <a:ext uri="{FF2B5EF4-FFF2-40B4-BE49-F238E27FC236}">
                <a16:creationId xmlns:a16="http://schemas.microsoft.com/office/drawing/2014/main" id="{1B7FF76C-05A3-3748-A628-0D45AC43DE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 y="187325"/>
            <a:ext cx="8940800"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hidden="1">
            <a:extLst>
              <a:ext uri="{FF2B5EF4-FFF2-40B4-BE49-F238E27FC236}">
                <a16:creationId xmlns:a16="http://schemas.microsoft.com/office/drawing/2014/main" id="{5A3EF78C-BDA2-7740-A568-D8D9B9973CD7}"/>
              </a:ext>
            </a:extLst>
          </p:cNvPr>
          <p:cNvSpPr>
            <a:spLocks noGrp="1" noChangeArrowheads="1"/>
          </p:cNvSpPr>
          <p:nvPr>
            <p:ph type="title"/>
          </p:nvPr>
        </p:nvSpPr>
        <p:spPr/>
        <p:txBody>
          <a:bodyPr/>
          <a:lstStyle/>
          <a:p>
            <a:r>
              <a:rPr lang="en-US" altLang="en-US">
                <a:ea typeface="ＭＳ Ｐゴシック" panose="020B0600070205080204" pitchFamily="34" charset="-128"/>
              </a:rPr>
              <a:t>	</a:t>
            </a:r>
          </a:p>
        </p:txBody>
      </p:sp>
      <p:sp>
        <p:nvSpPr>
          <p:cNvPr id="21507" name="Rectangle 3">
            <a:extLst>
              <a:ext uri="{FF2B5EF4-FFF2-40B4-BE49-F238E27FC236}">
                <a16:creationId xmlns:a16="http://schemas.microsoft.com/office/drawing/2014/main" id="{B825C394-5098-BC42-8919-8241223FBBEB}"/>
              </a:ext>
            </a:extLst>
          </p:cNvPr>
          <p:cNvSpPr>
            <a:spLocks noChangeArrowheads="1"/>
          </p:cNvSpPr>
          <p:nvPr/>
        </p:nvSpPr>
        <p:spPr bwMode="auto">
          <a:xfrm>
            <a:off x="7564438" y="6562725"/>
            <a:ext cx="15795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lstStyle>
            <a:lvl1pPr defTabSz="820738">
              <a:spcBef>
                <a:spcPct val="20000"/>
              </a:spcBef>
              <a:buChar char="•"/>
              <a:defRPr sz="3200">
                <a:solidFill>
                  <a:schemeClr val="tx1"/>
                </a:solidFill>
                <a:latin typeface="Times" pitchFamily="2" charset="0"/>
                <a:ea typeface="ＭＳ Ｐゴシック" panose="020B0600070205080204" pitchFamily="34" charset="-128"/>
              </a:defRPr>
            </a:lvl1pPr>
            <a:lvl2pPr marL="37931725" indent="-37474525" defTabSz="820738">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defTabSz="820738">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defTabSz="820738">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defTabSz="820738">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lgn="r">
              <a:spcBef>
                <a:spcPct val="0"/>
              </a:spcBef>
              <a:buFontTx/>
              <a:buNone/>
            </a:pPr>
            <a:r>
              <a:rPr lang="en-US" altLang="en-US" sz="1400" b="1"/>
              <a:t>Fig. 11-24, p. 320</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B516E5C2-A584-4B4D-A618-592407DD1646}"/>
              </a:ext>
            </a:extLst>
          </p:cNvPr>
          <p:cNvSpPr>
            <a:spLocks noGrp="1"/>
          </p:cNvSpPr>
          <p:nvPr>
            <p:ph type="title"/>
          </p:nvPr>
        </p:nvSpPr>
        <p:spPr>
          <a:xfrm>
            <a:off x="381000" y="152400"/>
            <a:ext cx="8534400" cy="1143000"/>
          </a:xfrm>
        </p:spPr>
        <p:txBody>
          <a:bodyPr/>
          <a:lstStyle/>
          <a:p>
            <a:r>
              <a:rPr lang="en-US" altLang="en-US" sz="2400">
                <a:ea typeface="ＭＳ Ｐゴシック" panose="020B0600070205080204" pitchFamily="34" charset="-128"/>
              </a:rPr>
              <a:t>1900 Galveston, TX Hurricane: The Greatest Loss of Life of Any U.S. Meteorological Event (8000 died)</a:t>
            </a:r>
          </a:p>
        </p:txBody>
      </p:sp>
      <p:pic>
        <p:nvPicPr>
          <p:cNvPr id="23554" name="Content Placeholder 4" descr="1900-galveston-hurricane-4.jpg">
            <a:extLst>
              <a:ext uri="{FF2B5EF4-FFF2-40B4-BE49-F238E27FC236}">
                <a16:creationId xmlns:a16="http://schemas.microsoft.com/office/drawing/2014/main" id="{571EABB8-3CB4-AF4F-B861-F0598ECA021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4306" r="-4306"/>
          <a:stretch>
            <a:fillRect/>
          </a:stretch>
        </p:blipFill>
        <p:spPr>
          <a:xfrm>
            <a:off x="4572000" y="1371600"/>
            <a:ext cx="4173538" cy="2209800"/>
          </a:xfrm>
        </p:spPr>
      </p:pic>
      <p:pic>
        <p:nvPicPr>
          <p:cNvPr id="23555" name="Picture 6" descr="Galveston-Hurricane.jpg">
            <a:extLst>
              <a:ext uri="{FF2B5EF4-FFF2-40B4-BE49-F238E27FC236}">
                <a16:creationId xmlns:a16="http://schemas.microsoft.com/office/drawing/2014/main" id="{7C15BB71-BB40-0443-AECE-A6CB18B1FAB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657600"/>
            <a:ext cx="4132263"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7" descr="1900_GALVESTON-HURRICANE-TRACK.jpg">
            <a:extLst>
              <a:ext uri="{FF2B5EF4-FFF2-40B4-BE49-F238E27FC236}">
                <a16:creationId xmlns:a16="http://schemas.microsoft.com/office/drawing/2014/main" id="{D0C84428-92EF-2E42-942E-9CBE2F1D47A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362200"/>
            <a:ext cx="4164013"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wea00417.jpg                                                   00000010&#13;Macintosh2 HD                  ABA78158:">
            <a:extLst>
              <a:ext uri="{FF2B5EF4-FFF2-40B4-BE49-F238E27FC236}">
                <a16:creationId xmlns:a16="http://schemas.microsoft.com/office/drawing/2014/main" id="{F6B07BB5-EB9A-6D4C-BB6B-0FD914CE49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371600"/>
            <a:ext cx="6477000" cy="429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TotalTime>
  <Words>1269</Words>
  <Application>Microsoft Macintosh PowerPoint</Application>
  <PresentationFormat>On-screen Show (4:3)</PresentationFormat>
  <Paragraphs>114</Paragraphs>
  <Slides>60</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60</vt:i4>
      </vt:variant>
    </vt:vector>
  </HeadingPairs>
  <TitlesOfParts>
    <vt:vector size="65" baseType="lpstr">
      <vt:lpstr>Times</vt:lpstr>
      <vt:lpstr>ＭＳ Ｐゴシック</vt:lpstr>
      <vt:lpstr>Arial</vt:lpstr>
      <vt:lpstr>Calibri</vt:lpstr>
      <vt:lpstr>Blank Presentation</vt:lpstr>
      <vt:lpstr>PowerPoint Presentation</vt:lpstr>
      <vt:lpstr>Definition</vt:lpstr>
      <vt:lpstr>Hurricane Facts</vt:lpstr>
      <vt:lpstr>PowerPoint Presentation</vt:lpstr>
      <vt:lpstr>Katrina</vt:lpstr>
      <vt:lpstr>PowerPoint Presentation</vt:lpstr>
      <vt:lpstr> </vt:lpstr>
      <vt:lpstr>1900 Galveston, TX Hurricane: The Greatest Loss of Life of Any U.S. Meteorological Event (8000 died)</vt:lpstr>
      <vt:lpstr>PowerPoint Presentation</vt:lpstr>
      <vt:lpstr>Typhoon Haiyan</vt:lpstr>
      <vt:lpstr>PowerPoint Presentation</vt:lpstr>
      <vt:lpstr>PowerPoint Presentation</vt:lpstr>
      <vt:lpstr> </vt:lpstr>
      <vt:lpstr> </vt:lpstr>
      <vt:lpstr> </vt:lpstr>
      <vt:lpstr>Experience a hurricane</vt:lpstr>
      <vt:lpstr> </vt:lpstr>
      <vt:lpstr>Hurricane Structure</vt:lpstr>
      <vt:lpstr> </vt:lpstr>
      <vt:lpstr>PowerPoint Presentation</vt:lpstr>
      <vt:lpstr>PowerPoint Presentation</vt:lpstr>
      <vt:lpstr> </vt:lpstr>
      <vt:lpstr>PowerPoint Presentation</vt:lpstr>
      <vt:lpstr> </vt:lpstr>
      <vt:lpstr>PowerPoint Presentation</vt:lpstr>
      <vt:lpstr>PowerPoint Presentation</vt:lpstr>
      <vt:lpstr>PowerPoint Presentation</vt:lpstr>
      <vt:lpstr>Eye wall replacement</vt:lpstr>
      <vt:lpstr>PowerPoint Presentation</vt:lpstr>
      <vt:lpstr>The Greatest Damage and Loss of Life from Hurricanes is Near the Coast Associated with Storm Surges</vt:lpstr>
      <vt:lpstr>PowerPoint Presentation</vt:lpstr>
      <vt:lpstr>PowerPoint Presentation</vt:lpstr>
      <vt:lpstr> </vt:lpstr>
      <vt:lpstr> </vt:lpstr>
      <vt:lpstr>PowerPoint Presentation</vt:lpstr>
      <vt:lpstr>Storm Surge</vt:lpstr>
      <vt:lpstr>Storm Surge Video</vt:lpstr>
      <vt:lpstr>What is the energy source of Hurricanes?</vt:lpstr>
      <vt:lpstr>Hurricanes</vt:lpstr>
      <vt:lpstr>Revving Up a Hurricanes:  Two Positive Feedbacks Involving Warm Water</vt:lpstr>
      <vt:lpstr>CISK</vt:lpstr>
      <vt:lpstr>PowerPoint Presentation</vt:lpstr>
      <vt:lpstr>PowerPoint Presentation</vt:lpstr>
      <vt:lpstr>PowerPoint Presentation</vt:lpstr>
      <vt:lpstr>PowerPoint Presentation</vt:lpstr>
      <vt:lpstr>PowerPoint Presentation</vt:lpstr>
      <vt:lpstr>Hurricane Prediction: A Mixed Report</vt:lpstr>
      <vt:lpstr>PowerPoint Presentation</vt:lpstr>
      <vt:lpstr>PowerPoint Presentation</vt:lpstr>
      <vt:lpstr>PowerPoint Presentation</vt:lpstr>
      <vt:lpstr>Hurricane Irma 2017 Tour de Force</vt:lpstr>
      <vt:lpstr>PowerPoint Presentation</vt:lpstr>
      <vt:lpstr>PowerPoint Presentation</vt:lpstr>
      <vt:lpstr>Hurricane Predictions are Enhanced by In-situ Aircraft Observations in and Around Hurricanes</vt:lpstr>
      <vt:lpstr>PowerPoint Presentation</vt:lpstr>
      <vt:lpstr>PowerPoint Presentation</vt:lpstr>
      <vt:lpstr>PowerPoint Presentation</vt:lpstr>
      <vt:lpstr>New Technology</vt:lpstr>
      <vt:lpstr>Substantial Promise</vt:lpstr>
      <vt:lpstr>U.S Hurricane Headquarters</vt:lpstr>
    </vt:vector>
  </TitlesOfParts>
  <Company>University of Washington</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Hurricanes</dc:title>
  <dc:creator>Clifford Mass</dc:creator>
  <cp:lastModifiedBy>Cliff Mass</cp:lastModifiedBy>
  <cp:revision>25</cp:revision>
  <dcterms:created xsi:type="dcterms:W3CDTF">2009-12-08T00:46:12Z</dcterms:created>
  <dcterms:modified xsi:type="dcterms:W3CDTF">2019-03-12T17:22:22Z</dcterms:modified>
</cp:coreProperties>
</file>