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s/slide9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Default Extension="wdp" ContentType="image/vnd.ms-photo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Default Extension="doc" ContentType="application/msword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docProps/app.xml" ContentType="application/vnd.openxmlformats-officedocument.extended-properties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embeddings/oleObject1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61" r:id="rId1"/>
  </p:sldMasterIdLst>
  <p:notesMasterIdLst>
    <p:notesMasterId r:id="rId100"/>
  </p:notesMasterIdLst>
  <p:sldIdLst>
    <p:sldId id="898" r:id="rId2"/>
    <p:sldId id="791" r:id="rId3"/>
    <p:sldId id="905" r:id="rId4"/>
    <p:sldId id="906" r:id="rId5"/>
    <p:sldId id="792" r:id="rId6"/>
    <p:sldId id="908" r:id="rId7"/>
    <p:sldId id="957" r:id="rId8"/>
    <p:sldId id="909" r:id="rId9"/>
    <p:sldId id="912" r:id="rId10"/>
    <p:sldId id="910" r:id="rId11"/>
    <p:sldId id="913" r:id="rId12"/>
    <p:sldId id="914" r:id="rId13"/>
    <p:sldId id="918" r:id="rId14"/>
    <p:sldId id="915" r:id="rId15"/>
    <p:sldId id="916" r:id="rId16"/>
    <p:sldId id="887" r:id="rId17"/>
    <p:sldId id="797" r:id="rId18"/>
    <p:sldId id="798" r:id="rId19"/>
    <p:sldId id="795" r:id="rId20"/>
    <p:sldId id="796" r:id="rId21"/>
    <p:sldId id="799" r:id="rId22"/>
    <p:sldId id="811" r:id="rId23"/>
    <p:sldId id="919" r:id="rId24"/>
    <p:sldId id="920" r:id="rId25"/>
    <p:sldId id="813" r:id="rId26"/>
    <p:sldId id="921" r:id="rId27"/>
    <p:sldId id="922" r:id="rId28"/>
    <p:sldId id="814" r:id="rId29"/>
    <p:sldId id="820" r:id="rId30"/>
    <p:sldId id="923" r:id="rId31"/>
    <p:sldId id="924" r:id="rId32"/>
    <p:sldId id="958" r:id="rId33"/>
    <p:sldId id="959" r:id="rId34"/>
    <p:sldId id="889" r:id="rId35"/>
    <p:sldId id="815" r:id="rId36"/>
    <p:sldId id="823" r:id="rId37"/>
    <p:sldId id="822" r:id="rId38"/>
    <p:sldId id="925" r:id="rId39"/>
    <p:sldId id="844" r:id="rId40"/>
    <p:sldId id="927" r:id="rId41"/>
    <p:sldId id="852" r:id="rId42"/>
    <p:sldId id="853" r:id="rId43"/>
    <p:sldId id="854" r:id="rId44"/>
    <p:sldId id="855" r:id="rId45"/>
    <p:sldId id="856" r:id="rId46"/>
    <p:sldId id="860" r:id="rId47"/>
    <p:sldId id="928" r:id="rId48"/>
    <p:sldId id="929" r:id="rId49"/>
    <p:sldId id="930" r:id="rId50"/>
    <p:sldId id="597" r:id="rId51"/>
    <p:sldId id="864" r:id="rId52"/>
    <p:sldId id="931" r:id="rId53"/>
    <p:sldId id="865" r:id="rId54"/>
    <p:sldId id="866" r:id="rId55"/>
    <p:sldId id="867" r:id="rId56"/>
    <p:sldId id="868" r:id="rId57"/>
    <p:sldId id="869" r:id="rId58"/>
    <p:sldId id="871" r:id="rId59"/>
    <p:sldId id="933" r:id="rId60"/>
    <p:sldId id="872" r:id="rId61"/>
    <p:sldId id="960" r:id="rId62"/>
    <p:sldId id="935" r:id="rId63"/>
    <p:sldId id="529" r:id="rId64"/>
    <p:sldId id="784" r:id="rId65"/>
    <p:sldId id="530" r:id="rId66"/>
    <p:sldId id="936" r:id="rId67"/>
    <p:sldId id="937" r:id="rId68"/>
    <p:sldId id="938" r:id="rId69"/>
    <p:sldId id="939" r:id="rId70"/>
    <p:sldId id="641" r:id="rId71"/>
    <p:sldId id="638" r:id="rId72"/>
    <p:sldId id="621" r:id="rId73"/>
    <p:sldId id="622" r:id="rId74"/>
    <p:sldId id="528" r:id="rId75"/>
    <p:sldId id="943" r:id="rId76"/>
    <p:sldId id="944" r:id="rId77"/>
    <p:sldId id="945" r:id="rId78"/>
    <p:sldId id="946" r:id="rId79"/>
    <p:sldId id="947" r:id="rId80"/>
    <p:sldId id="948" r:id="rId81"/>
    <p:sldId id="949" r:id="rId82"/>
    <p:sldId id="975" r:id="rId83"/>
    <p:sldId id="961" r:id="rId84"/>
    <p:sldId id="962" r:id="rId85"/>
    <p:sldId id="963" r:id="rId86"/>
    <p:sldId id="409" r:id="rId87"/>
    <p:sldId id="410" r:id="rId88"/>
    <p:sldId id="423" r:id="rId89"/>
    <p:sldId id="425" r:id="rId90"/>
    <p:sldId id="411" r:id="rId91"/>
    <p:sldId id="524" r:id="rId92"/>
    <p:sldId id="970" r:id="rId93"/>
    <p:sldId id="428" r:id="rId94"/>
    <p:sldId id="969" r:id="rId95"/>
    <p:sldId id="971" r:id="rId96"/>
    <p:sldId id="972" r:id="rId97"/>
    <p:sldId id="973" r:id="rId98"/>
    <p:sldId id="974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35"/>
    <p:restoredTop sz="92902"/>
  </p:normalViewPr>
  <p:slideViewPr>
    <p:cSldViewPr>
      <p:cViewPr>
        <p:scale>
          <a:sx n="100" d="100"/>
          <a:sy n="100" d="100"/>
        </p:scale>
        <p:origin x="-2696" y="-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06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CC4AF36-39B4-1E4A-91C5-6389D91A1649}" type="slidenum">
              <a:rPr lang="en-US" altLang="en-US" sz="1200"/>
              <a:pPr/>
              <a:t>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662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52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307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FECBAC9-3A27-B24B-8FA1-721C77394F15}" type="slidenum">
              <a:rPr lang="en-US" altLang="en-US" sz="1200"/>
              <a:pPr/>
              <a:t>86</a:t>
            </a:fld>
            <a:endParaRPr lang="en-US" altLang="en-US" sz="1200" dirty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3869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AEFE726-E1D2-2C49-9547-72AD2CD84A18}" type="slidenum">
              <a:rPr lang="en-US" altLang="en-US" sz="1200"/>
              <a:pPr/>
              <a:t>87</a:t>
            </a:fld>
            <a:endParaRPr lang="en-US" altLang="en-US" sz="1200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4964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A7774D0-EFD5-1C4C-A2D0-6D099F295B69}" type="slidenum">
              <a:rPr lang="en-US" altLang="en-US" sz="1200"/>
              <a:pPr/>
              <a:t>88</a:t>
            </a:fld>
            <a:endParaRPr lang="en-US" altLang="en-US" sz="1200" dirty="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49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ED1E705E-02F3-4E45-BADA-29CE36A18EFB}" type="slidenum">
              <a:rPr lang="en-US" altLang="en-US" sz="1200"/>
              <a:pPr/>
              <a:t>89</a:t>
            </a:fld>
            <a:endParaRPr lang="en-US" altLang="en-US" sz="1200" dirty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843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25AB484-0BB5-BD42-9710-BB52227B8A90}" type="slidenum">
              <a:rPr lang="en-US" altLang="en-US" sz="1200"/>
              <a:pPr/>
              <a:t>90</a:t>
            </a:fld>
            <a:endParaRPr lang="en-US" altLang="en-US" sz="1200" dirty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3607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4ACE1F6-E118-724C-88BA-B0E302F0963A}" type="slidenum">
              <a:rPr lang="en-US" altLang="en-US" sz="1200"/>
              <a:pPr/>
              <a:t>91</a:t>
            </a:fld>
            <a:endParaRPr lang="en-US" altLang="en-US" sz="1200" dirty="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835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8D3C2ED-2E9A-9B42-A150-76AFEA909893}" type="slidenum">
              <a:rPr lang="en-US" altLang="en-US" sz="1200"/>
              <a:pPr/>
              <a:t>93</a:t>
            </a:fld>
            <a:endParaRPr lang="en-US" altLang="en-US" sz="1200" dirty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380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79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07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066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ABCC-A734-414B-88A7-A55BB6261B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86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865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631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66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56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016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56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89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22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1.doc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tif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Word_97_-_2004_Document2.doc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0.gi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4" Type="http://schemas.openxmlformats.org/officeDocument/2006/relationships/image" Target="../media/image10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90"/>
                </a:solidFill>
                <a:ea typeface="+mj-ea"/>
              </a:rPr>
              <a:t>Weather forecasting is as old as our species</a:t>
            </a:r>
          </a:p>
        </p:txBody>
      </p:sp>
      <p:pic>
        <p:nvPicPr>
          <p:cNvPr id="25602" name="Content Placeholder 3" descr="early-humans-tuberculo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1450-1750  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The Rise of Weather Instruments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Around 1600 A.D., a number of experimenters, including </a:t>
            </a:r>
            <a:r>
              <a:rPr lang="en-US" altLang="en-US" b="1" dirty="0">
                <a:solidFill>
                  <a:schemeClr val="tx2"/>
                </a:solidFill>
              </a:rPr>
              <a:t>Galileo Galilei</a:t>
            </a:r>
            <a:r>
              <a:rPr lang="en-US" altLang="en-US" dirty="0"/>
              <a:t>, developed air-water </a:t>
            </a:r>
            <a:r>
              <a:rPr lang="en-US" altLang="en-US" b="1" i="1" dirty="0" smtClean="0"/>
              <a:t>thermoscopes</a:t>
            </a:r>
          </a:p>
          <a:p>
            <a:pPr eaLnBrk="1" hangingPunct="1"/>
            <a:r>
              <a:rPr lang="en-US" altLang="en-US" dirty="0" smtClean="0"/>
              <a:t>A </a:t>
            </a:r>
            <a:r>
              <a:rPr lang="en-US" altLang="en-US" dirty="0"/>
              <a:t>tube and bulb </a:t>
            </a:r>
            <a:r>
              <a:rPr lang="en-US" altLang="en-US" dirty="0" smtClean="0"/>
              <a:t>was inserted </a:t>
            </a:r>
            <a:r>
              <a:rPr lang="en-US" altLang="en-US" dirty="0"/>
              <a:t>into </a:t>
            </a:r>
            <a:r>
              <a:rPr lang="en-US" altLang="en-US" dirty="0" smtClean="0"/>
              <a:t>water; </a:t>
            </a:r>
            <a:r>
              <a:rPr lang="en-US" altLang="en-US" b="1" dirty="0"/>
              <a:t>as temperature changes, the water level </a:t>
            </a:r>
            <a:r>
              <a:rPr lang="en-US" altLang="en-US" b="1" dirty="0" smtClean="0"/>
              <a:t>changes in </a:t>
            </a:r>
            <a:r>
              <a:rPr lang="en-US" altLang="en-US" b="1" dirty="0"/>
              <a:t>the tube </a:t>
            </a:r>
          </a:p>
        </p:txBody>
      </p:sp>
      <p:pic>
        <p:nvPicPr>
          <p:cNvPr id="28675" name="Picture 3" descr="g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533400" y="62626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Robert Hooke </a:t>
            </a:r>
            <a:r>
              <a:rPr lang="en-US" altLang="en-US" b="1" dirty="0" smtClean="0">
                <a:solidFill>
                  <a:schemeClr val="tx2"/>
                </a:solidFill>
              </a:rPr>
              <a:t>(1660) Invented </a:t>
            </a:r>
            <a:r>
              <a:rPr lang="en-US" altLang="en-US" b="1" dirty="0">
                <a:solidFill>
                  <a:schemeClr val="tx2"/>
                </a:solidFill>
              </a:rPr>
              <a:t>the Anemometer to Measure Wind Speed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699" name="Picture 1" descr="hookea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118" y="2455862"/>
            <a:ext cx="26431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701" name="Picture 3" descr="origan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2057400" y="5410200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Hooke, 1660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Anderson, 1840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Torricelli Devised the Mercury Barometer to Measure Pressure (1644)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30724" name="Picture 1" descr="museum_torricelli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5562600" cy="25908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2"/>
                </a:solidFill>
              </a:rPr>
              <a:t>But there was a problem… the absence of universal scales for basic weather parameters such as temperature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81800" y="304800"/>
            <a:ext cx="1765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95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Solutions for Temperature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9067800" cy="3916363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In 1665 </a:t>
            </a:r>
            <a:r>
              <a:rPr lang="en-US" altLang="en-US" sz="3400" b="1" dirty="0"/>
              <a:t>Christian Huygens </a:t>
            </a:r>
            <a:r>
              <a:rPr lang="en-US" altLang="en-US" sz="3400" dirty="0"/>
              <a:t>suggested using the freezing and boiling points of water as standards</a:t>
            </a:r>
          </a:p>
          <a:p>
            <a:pPr eaLnBrk="1" hangingPunct="1"/>
            <a:r>
              <a:rPr lang="en-US" altLang="en-US" sz="3400" dirty="0"/>
              <a:t>1724 </a:t>
            </a:r>
            <a:r>
              <a:rPr lang="en-US" altLang="en-US" sz="3400" b="1" dirty="0"/>
              <a:t>Daniel Fahrenheit </a:t>
            </a:r>
            <a:r>
              <a:rPr lang="en-US" altLang="en-US" sz="3400" dirty="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400" dirty="0"/>
              <a:t>In 1742 </a:t>
            </a:r>
            <a:r>
              <a:rPr lang="en-US" altLang="en-US" sz="3400" b="1" dirty="0"/>
              <a:t>Anders Celsius </a:t>
            </a:r>
            <a:r>
              <a:rPr lang="en-US" altLang="en-US" sz="3400" dirty="0"/>
              <a:t>introduced the temperature scale using 0 and 100°C for freezing and boiling points.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1746" name="Subtitle 3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The weather observing revolution was about to begin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Observing the weather became the high-tech craze of the period</a:t>
            </a:r>
          </a:p>
        </p:txBody>
      </p:sp>
      <p:pic>
        <p:nvPicPr>
          <p:cNvPr id="31747" name="Picture 4" descr="2433.jpg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+mj-ea"/>
              </a:rPr>
              <a:t>Early Weather</a:t>
            </a:r>
            <a:r>
              <a:rPr lang="en-US" b="1" dirty="0" smtClean="0">
                <a:solidFill>
                  <a:schemeClr val="tx2"/>
                </a:solidFill>
                <a:ea typeface="+mj-ea"/>
              </a:rPr>
              <a:t> Hobbyists</a:t>
            </a:r>
            <a:endParaRPr lang="en-US" b="1" dirty="0" smtClean="0">
              <a:solidFill>
                <a:schemeClr val="tx2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Thomas Jefferson maintained a nearly unbroken record of weather observations between 1776 and 1816.  Four weather observations on July 4, 1776!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George Washington collected daily weather observations until only a few days before he died.</a:t>
            </a:r>
          </a:p>
        </p:txBody>
      </p:sp>
      <p:pic>
        <p:nvPicPr>
          <p:cNvPr id="32771" name="Picture 3" descr="George-Washing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MTE5NDg0MDU1MDEwMjQ4Mj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ownload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Franklin Foresaw Modern Weather Prediction</a:t>
            </a:r>
          </a:p>
        </p:txBody>
      </p:sp>
      <p:pic>
        <p:nvPicPr>
          <p:cNvPr id="33794" name="Content Placeholder 6" descr="17db8dc2ed466effae511891564631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 advTm="4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Ben Franklin, the Weather Forecaster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Franklin concluded, based on the visibility of a 1743 lunar </a:t>
            </a:r>
            <a:r>
              <a:rPr lang="en-US" altLang="en-US" sz="2800" dirty="0" smtClean="0"/>
              <a:t>eclipse at various locations, </a:t>
            </a:r>
            <a:r>
              <a:rPr lang="en-US" altLang="en-US" sz="2800" dirty="0"/>
              <a:t>that the storm moved to the </a:t>
            </a:r>
            <a:r>
              <a:rPr lang="en-US" altLang="en-US" sz="2800" dirty="0" smtClean="0"/>
              <a:t>northeast.</a:t>
            </a:r>
          </a:p>
          <a:p>
            <a:pPr eaLnBrk="1" hangingPunct="1"/>
            <a:r>
              <a:rPr lang="en-US" altLang="en-US" sz="2800" dirty="0"/>
              <a:t>Thus, it might be possible to </a:t>
            </a:r>
            <a:r>
              <a:rPr lang="en-US" altLang="en-US" sz="2800" i="1" dirty="0"/>
              <a:t>predict</a:t>
            </a:r>
            <a:r>
              <a:rPr lang="en-US" altLang="en-US" sz="2800" dirty="0"/>
              <a:t> storm </a:t>
            </a:r>
            <a:r>
              <a:rPr lang="en-US" altLang="en-US" sz="2800" dirty="0" smtClean="0"/>
              <a:t>movement if </a:t>
            </a:r>
            <a:r>
              <a:rPr lang="en-US" altLang="en-US" sz="2800" dirty="0"/>
              <a:t>information could move faster than the storms.</a:t>
            </a:r>
          </a:p>
          <a:p>
            <a:pPr eaLnBrk="1" hangingPunct="1"/>
            <a:r>
              <a:rPr lang="en-US" altLang="en-US" sz="2800" dirty="0"/>
              <a:t>Produced some of the first </a:t>
            </a:r>
            <a:r>
              <a:rPr lang="en-US" altLang="en-US" sz="2800" dirty="0" smtClean="0"/>
              <a:t>recorded </a:t>
            </a:r>
            <a:r>
              <a:rPr lang="en-US" altLang="en-US" sz="2800" dirty="0"/>
              <a:t>weather forecasts in Poor Richard’s Almanac</a:t>
            </a:r>
          </a:p>
        </p:txBody>
      </p:sp>
      <p:pic>
        <p:nvPicPr>
          <p:cNvPr id="34819" name="Picture 3" descr="bf005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The Weather Observing Craze</a:t>
            </a:r>
          </a:p>
        </p:txBody>
      </p:sp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More and more people took weather observations in the late 1700s and early 1800s</a:t>
            </a:r>
          </a:p>
          <a:p>
            <a:pPr eaLnBrk="1" hangingPunct="1"/>
            <a:r>
              <a:rPr lang="en-US" altLang="en-US" dirty="0"/>
              <a:t>Folks mailed weather observations to each other and </a:t>
            </a:r>
            <a:r>
              <a:rPr lang="en-US" altLang="en-US" b="1" dirty="0"/>
              <a:t>the first weather networks were were </a:t>
            </a:r>
            <a:r>
              <a:rPr lang="en-US" altLang="en-US" b="1" dirty="0" smtClean="0"/>
              <a:t>begun</a:t>
            </a:r>
          </a:p>
          <a:p>
            <a:pPr eaLnBrk="1" hangingPunct="1"/>
            <a:r>
              <a:rPr lang="en-US" altLang="en-US" dirty="0" smtClean="0"/>
              <a:t>Example: 1792 </a:t>
            </a:r>
            <a:r>
              <a:rPr lang="en-US" altLang="en-US" dirty="0"/>
              <a:t>the Mannheim (or Palatine) network included 39 stations from France, Germany, Italy, Scandinavia, Poland and Russia.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Our ancestors were keen observers of the sky and</a:t>
            </a:r>
            <a:r>
              <a:rPr lang="en-US" altLang="en-US" b="1" dirty="0" smtClean="0">
                <a:solidFill>
                  <a:schemeClr val="tx2"/>
                </a:solidFill>
              </a:rPr>
              <a:t> practical </a:t>
            </a:r>
            <a:r>
              <a:rPr lang="en-US" altLang="en-US" b="1" dirty="0">
                <a:solidFill>
                  <a:schemeClr val="tx2"/>
                </a:solidFill>
              </a:rPr>
              <a:t>weather forecasting</a:t>
            </a:r>
            <a:r>
              <a:rPr lang="en-US" altLang="en-US" b="1" dirty="0" smtClean="0">
                <a:solidFill>
                  <a:schemeClr val="tx2"/>
                </a:solidFill>
              </a:rPr>
              <a:t> ideas developed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Book of Job (37:22) states, </a:t>
            </a:r>
            <a:r>
              <a:rPr lang="en-US" altLang="en-US" sz="2800" b="1" dirty="0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Which is true </a:t>
            </a:r>
            <a:r>
              <a:rPr lang="en-US" altLang="en-US" sz="2800" dirty="0"/>
              <a:t>for many midlatitude locations where northerly flow</a:t>
            </a:r>
            <a:r>
              <a:rPr lang="en-US" altLang="en-US" sz="2800" dirty="0" smtClean="0"/>
              <a:t> is typically cool </a:t>
            </a:r>
            <a:r>
              <a:rPr lang="en-US" altLang="en-US" sz="2800" dirty="0"/>
              <a:t>and dry.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U.S. Government Gets Involved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51689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In 1816 all U.S. army surgeons were required to take three observations </a:t>
            </a:r>
            <a:r>
              <a:rPr lang="en-US" altLang="en-US" dirty="0" smtClean="0"/>
              <a:t>daily.  </a:t>
            </a:r>
            <a:endParaRPr lang="en-US" altLang="en-US" dirty="0"/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219700" y="16002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228600" y="3962400"/>
            <a:ext cx="49403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>
                <a:latin typeface="+mn-lt"/>
              </a:rPr>
              <a:t>Other American networks were organized under the auspices of the U.S. Navy and the Smithsonian Institution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/>
              <a:t> Created by H. W. Brandes for March 6, 1783.  </a:t>
            </a:r>
          </a:p>
          <a:p>
            <a:pPr>
              <a:buFont typeface="Arial" charset="0"/>
              <a:buChar char="•"/>
            </a:pPr>
            <a:r>
              <a:rPr lang="en-US" altLang="en-US" sz="3200" dirty="0"/>
              <a:t> The arrows indicate wind direction and the lines show the deviation of pressure from average conditions </a:t>
            </a:r>
          </a:p>
        </p:txBody>
      </p:sp>
      <p:pic>
        <p:nvPicPr>
          <p:cNvPr id="37891" name="Picture 4" descr="Brandes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Advent of Operational Weather Forecasting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81200" y="2667000"/>
            <a:ext cx="5181600" cy="3357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439737"/>
            <a:ext cx="86868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There were lots of weather observations but their value was limited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6324600" cy="464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Without a means for rapid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communication,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weather maps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were created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weeks or months after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observations were taken.</a:t>
            </a:r>
            <a:endParaRPr lang="en-US" dirty="0">
              <a:ea typeface="ＭＳ Ｐゴシック" pitchFamily="-111" charset="-128"/>
              <a:cs typeface="ＭＳ Ｐゴシック" pitchFamily="-111" charset="-128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Weather forecasting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was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limited to the "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local method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," in which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local surface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and cloud observations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were combined with past experience.</a:t>
            </a:r>
            <a:endParaRPr lang="en-US" dirty="0">
              <a:ea typeface="ＭＳ Ｐゴシック" pitchFamily="-111" charset="-128"/>
              <a:cs typeface="ＭＳ Ｐゴシック" pitchFamily="-111" charset="-128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29400" y="2743200"/>
            <a:ext cx="2326238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86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Telegraph Changes Everything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58200" cy="4525963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first practical electrical </a:t>
            </a:r>
            <a:r>
              <a:rPr lang="en-US" sz="2800" dirty="0" smtClean="0"/>
              <a:t>telegraph was </a:t>
            </a:r>
            <a:r>
              <a:rPr lang="en-US" sz="2800" dirty="0"/>
              <a:t>built by Samuel Morse and Alfred Vail in </a:t>
            </a:r>
            <a:r>
              <a:rPr lang="en-US" sz="2800" dirty="0" smtClean="0"/>
              <a:t>1837</a:t>
            </a:r>
          </a:p>
          <a:p>
            <a:r>
              <a:rPr lang="en-US" sz="2800" dirty="0" smtClean="0"/>
              <a:t>In 1844,  the “what </a:t>
            </a:r>
            <a:r>
              <a:rPr lang="en-US" sz="2800" dirty="0"/>
              <a:t>hath God wrought?” message transmitted between Baltimore and Washington, </a:t>
            </a:r>
            <a:r>
              <a:rPr lang="en-US" sz="2800" dirty="0" smtClean="0"/>
              <a:t>D.C.</a:t>
            </a:r>
            <a:r>
              <a:rPr lang="en-US" sz="2800" dirty="0" smtClean="0">
                <a:effectLst/>
              </a:rPr>
              <a:t> </a:t>
            </a:r>
            <a:endParaRPr lang="en-US" sz="2800" dirty="0"/>
          </a:p>
        </p:txBody>
      </p:sp>
      <p:pic>
        <p:nvPicPr>
          <p:cNvPr id="4" name="Picture 4" descr="&#10;tel_34.jpg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340468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83767" y="3962400"/>
            <a:ext cx="3015733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4089400"/>
            <a:ext cx="207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Internet of the</a:t>
            </a:r>
            <a:r>
              <a:rPr lang="en-US" sz="3200" b="1" dirty="0"/>
              <a:t> </a:t>
            </a:r>
            <a:r>
              <a:rPr lang="en-US" sz="3200" b="1" dirty="0" smtClean="0"/>
              <a:t>1840s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60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It was immediately recognized that the telegraph made weather prediction possible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Joseph Henry in 1847 provided the vision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dirty="0" smtClean="0"/>
              <a:t>“… extended </a:t>
            </a:r>
            <a:r>
              <a:rPr lang="en-US" b="1" dirty="0"/>
              <a:t>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57606" y="2362200"/>
            <a:ext cx="2601820" cy="3352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Weather-Telegraph Revolution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1849, </a:t>
            </a:r>
            <a:r>
              <a:rPr lang="en-US" dirty="0" smtClean="0"/>
              <a:t>the Smithsonian created a </a:t>
            </a:r>
            <a:r>
              <a:rPr lang="en-US" dirty="0"/>
              <a:t>network of roughly </a:t>
            </a:r>
            <a:r>
              <a:rPr lang="en-US" b="1" dirty="0"/>
              <a:t>two-dozen telegraph </a:t>
            </a:r>
            <a:r>
              <a:rPr lang="en-US" b="1" dirty="0" smtClean="0"/>
              <a:t>operators, with </a:t>
            </a:r>
            <a:r>
              <a:rPr lang="en-US" dirty="0" smtClean="0"/>
              <a:t>daily </a:t>
            </a:r>
            <a:r>
              <a:rPr lang="en-US" dirty="0"/>
              <a:t>weather reports from around the nation. </a:t>
            </a:r>
            <a:endParaRPr lang="en-US" dirty="0" smtClean="0"/>
          </a:p>
          <a:p>
            <a:r>
              <a:rPr lang="en-US" b="1" dirty="0" smtClean="0"/>
              <a:t>A </a:t>
            </a:r>
            <a:r>
              <a:rPr lang="en-US" b="1" dirty="0"/>
              <a:t>weather map</a:t>
            </a:r>
            <a:r>
              <a:rPr lang="en-US" dirty="0"/>
              <a:t>, updated daily and based on telegraphic reports, was posted in the lobby of the Smithsonian Institution and</a:t>
            </a:r>
            <a:r>
              <a:rPr lang="en-US" dirty="0" smtClean="0"/>
              <a:t> Washington </a:t>
            </a:r>
            <a:r>
              <a:rPr lang="en-US" dirty="0"/>
              <a:t>Evening Star newspaper</a:t>
            </a:r>
            <a:r>
              <a:rPr lang="en-US" dirty="0" smtClean="0"/>
              <a:t> published it in each issue.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17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Smithsonian Weather Display 1858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58082" y="1417638"/>
            <a:ext cx="6061456" cy="4521159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85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00649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chemeClr val="tx2"/>
                </a:solidFill>
              </a:rPr>
              <a:t>Operational Weather Prediction Begins</a:t>
            </a: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 With telegraphic weather information, </a:t>
            </a:r>
            <a:r>
              <a:rPr lang="en-US" sz="2800" b="1" dirty="0" smtClean="0">
                <a:ea typeface="ＭＳ Ｐゴシック" pitchFamily="-111" charset="-128"/>
                <a:cs typeface="ＭＳ Ｐゴシック" pitchFamily="-111" charset="-128"/>
              </a:rPr>
              <a:t>governments around the globe began to establish operational meteorological services</a:t>
            </a: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In 1854 Admiral Fitzroy, famed captain of Darwin's ship the Beagle, was appointed head of the new British Meteorological Service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-111" charset="-128"/>
                <a:cs typeface="ＭＳ Ｐゴシック" pitchFamily="-111" charset="-128"/>
              </a:rPr>
              <a:t>1861 began issuing daily forecasts and storm warnings.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38800" y="1524000"/>
            <a:ext cx="319624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263" y="5791200"/>
            <a:ext cx="3540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Admiral Robert Fitzroy</a:t>
            </a:r>
          </a:p>
          <a:p>
            <a:r>
              <a:rPr lang="en-US" dirty="0" smtClean="0"/>
              <a:t>Created “</a:t>
            </a:r>
            <a:r>
              <a:rPr lang="en-US" i="1" dirty="0" smtClean="0"/>
              <a:t>weather forecast</a:t>
            </a:r>
            <a:r>
              <a:rPr lang="en-US" dirty="0" smtClean="0"/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6015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 dirty="0" smtClean="0"/>
              <a:t>The scientific </a:t>
            </a:r>
            <a:r>
              <a:rPr lang="en-US" altLang="en-US" sz="3000" dirty="0"/>
              <a:t>establishment </a:t>
            </a:r>
            <a:r>
              <a:rPr lang="en-US" altLang="en-US" sz="3000" dirty="0" smtClean="0"/>
              <a:t>saw weather forecasting as </a:t>
            </a:r>
            <a:r>
              <a:rPr lang="en-US" altLang="en-US" sz="3000" dirty="0">
                <a:solidFill>
                  <a:srgbClr val="FF0000"/>
                </a:solidFill>
              </a:rPr>
              <a:t>inconsistent </a:t>
            </a:r>
            <a:r>
              <a:rPr lang="en-US" altLang="en-US" sz="3000" dirty="0"/>
              <a:t>with </a:t>
            </a:r>
            <a:r>
              <a:rPr lang="en-US" altLang="en-US" sz="3000" dirty="0" smtClean="0"/>
              <a:t>proper scientific </a:t>
            </a:r>
            <a:r>
              <a:rPr lang="en-US" altLang="en-US" sz="3000" dirty="0"/>
              <a:t>inquiry. </a:t>
            </a:r>
            <a:endParaRPr lang="en-US" altLang="en-US" sz="30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 smtClean="0"/>
              <a:t>Fishing </a:t>
            </a:r>
            <a:r>
              <a:rPr lang="en-US" altLang="en-US" sz="3000" dirty="0"/>
              <a:t>fleet owners objected to </a:t>
            </a:r>
            <a:r>
              <a:rPr lang="en-US" altLang="en-US" sz="3000" dirty="0" smtClean="0"/>
              <a:t>storm </a:t>
            </a:r>
            <a:r>
              <a:rPr lang="en-US" altLang="en-US" sz="3000" dirty="0"/>
              <a:t>warnings, which kept </a:t>
            </a:r>
            <a:r>
              <a:rPr lang="en-US" altLang="en-US" sz="3000" dirty="0" smtClean="0"/>
              <a:t>ships </a:t>
            </a:r>
            <a:r>
              <a:rPr lang="en-US" altLang="en-US" sz="3000" dirty="0"/>
              <a:t>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A </a:t>
            </a:r>
            <a:r>
              <a:rPr lang="en-US" altLang="en-US" sz="3000" dirty="0" smtClean="0"/>
              <a:t>committee </a:t>
            </a:r>
            <a:r>
              <a:rPr lang="en-US" altLang="en-US" sz="3000" dirty="0"/>
              <a:t>of the British Royal Society recommended </a:t>
            </a:r>
            <a:r>
              <a:rPr lang="en-US" altLang="en-US" sz="3000" dirty="0" smtClean="0"/>
              <a:t>that </a:t>
            </a:r>
            <a:r>
              <a:rPr lang="en-US" altLang="en-US" sz="3000" dirty="0"/>
              <a:t>storm warnings and daily forecasts be discontinued, and in December 1866 </a:t>
            </a:r>
            <a:r>
              <a:rPr lang="en-US" altLang="en-US" sz="3000" b="1" dirty="0"/>
              <a:t>they were terminated</a:t>
            </a:r>
            <a:r>
              <a:rPr lang="en-US" altLang="en-US" sz="3000" dirty="0"/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86400" y="1181100"/>
            <a:ext cx="3579048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6096000"/>
            <a:ext cx="252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1861 Weather Map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Greek Weather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181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In </a:t>
            </a:r>
            <a:r>
              <a:rPr lang="en-US" altLang="en-US" i="1" dirty="0" smtClean="0"/>
              <a:t>Meteorologica</a:t>
            </a:r>
            <a:r>
              <a:rPr lang="en-US" altLang="en-US" dirty="0" smtClean="0"/>
              <a:t>, Aristotle suggested that a close examination of the sky could provide useful forecasts.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One of Aristotle’s pupils, </a:t>
            </a:r>
            <a:r>
              <a:rPr lang="en-US" altLang="en-US" b="1" dirty="0" smtClean="0"/>
              <a:t>Theophrastus of Ereos, </a:t>
            </a:r>
            <a:r>
              <a:rPr lang="en-US" altLang="en-US" dirty="0" smtClean="0"/>
              <a:t>wrote a volume </a:t>
            </a:r>
            <a:r>
              <a:rPr lang="en-US" altLang="en-US" b="1" i="1" dirty="0" smtClean="0"/>
              <a:t>On Weather Signs</a:t>
            </a:r>
            <a:r>
              <a:rPr lang="en-US" altLang="en-US" b="1" dirty="0" smtClean="0"/>
              <a:t>,</a:t>
            </a:r>
            <a:r>
              <a:rPr lang="en-US" altLang="en-US" dirty="0" smtClean="0"/>
              <a:t> which had many correct insights.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2"/>
                </a:solidFill>
              </a:rPr>
              <a:t>French physicist François Arago, the Director of the Paris Observatory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altLang="en-US" sz="4000" i="1" dirty="0" smtClean="0"/>
              <a:t>“Whatever may be the progress of sciences, </a:t>
            </a:r>
            <a:r>
              <a:rPr lang="en-US" altLang="en-US" sz="4000" b="1" i="1" dirty="0" smtClean="0"/>
              <a:t>never </a:t>
            </a:r>
            <a:r>
              <a:rPr lang="en-US" altLang="en-US" sz="4000" i="1" dirty="0" smtClean="0"/>
              <a:t>will observers that are trustworthy, and careful of their reputation, venture to foretell the state of the weather.”</a:t>
            </a:r>
            <a:endParaRPr lang="en-US" altLang="en-US" sz="4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72200" y="533400"/>
            <a:ext cx="2270420" cy="24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04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Forget Europe: The U.S. Moves Ahead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2537"/>
            <a:ext cx="6019800" cy="4525963"/>
          </a:xfrm>
        </p:spPr>
        <p:txBody>
          <a:bodyPr/>
          <a:lstStyle/>
          <a:p>
            <a:r>
              <a:rPr lang="en-US" dirty="0" smtClean="0"/>
              <a:t>Meteorologist </a:t>
            </a:r>
            <a:r>
              <a:rPr lang="en-US" dirty="0"/>
              <a:t>Cleveland Abbe, </a:t>
            </a:r>
            <a:r>
              <a:rPr lang="en-US" dirty="0" smtClean="0"/>
              <a:t>released </a:t>
            </a:r>
            <a:r>
              <a:rPr lang="en-US" dirty="0"/>
              <a:t>the first U.S. public weather forecast on September 1, 1869 </a:t>
            </a:r>
            <a:r>
              <a:rPr lang="en-US" dirty="0" smtClean="0"/>
              <a:t>for Cincinnati, Ohio</a:t>
            </a:r>
          </a:p>
          <a:p>
            <a:r>
              <a:rPr lang="en-US" dirty="0" smtClean="0"/>
              <a:t>In 1870, </a:t>
            </a:r>
            <a:r>
              <a:rPr lang="en-US" dirty="0"/>
              <a:t>President Ulysses S. Grant </a:t>
            </a:r>
            <a:r>
              <a:rPr lang="en-US" b="1" dirty="0"/>
              <a:t>authorized the establishment of a new national weather service located within the Signal Service of the U.S. </a:t>
            </a:r>
            <a:r>
              <a:rPr lang="en-US" b="1" dirty="0" smtClean="0"/>
              <a:t>Army</a:t>
            </a:r>
            <a:endParaRPr lang="en-US" b="1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1204836"/>
              </p:ext>
            </p:extLst>
          </p:nvPr>
        </p:nvGraphicFramePr>
        <p:xfrm>
          <a:off x="6019800" y="1343818"/>
          <a:ext cx="2854325" cy="4343400"/>
        </p:xfrm>
        <a:graphic>
          <a:graphicData uri="http://schemas.openxmlformats.org/presentationml/2006/ole">
            <p:oleObj spid="_x0000_s223258" name="Document" r:id="rId3" imgW="3288889" imgH="4990476" progId="Word.Document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81800" y="5867400"/>
            <a:ext cx="154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Ol’ Probs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31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610600" cy="41148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	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O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n 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February 19, 1871, Abbe issued the first “official” public Weather Synopsis and Probabilities based on observations taken at 7:35 a.m.</a:t>
            </a:r>
            <a:r>
              <a:rPr lang="en-US" dirty="0">
                <a:solidFill>
                  <a:srgbClr val="000080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1910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8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	"Synopsis for past twenty-four hours; the barometric pressure had diminished in the southern and Gulf states this morning; it has remained nearly stationary on the Lakes. A decided diminution has appeared unannounced in Missouri accompanied with a rapid rise in the thermometer which is felt as far east as Cincinnati; the barometer in Missouri is about four-tenths of an inch lower than on Erie and on the Gulf. Fresh north and west winds are prevailing in the north; southerly winds in the south. </a:t>
            </a:r>
            <a:r>
              <a:rPr lang="en-US" sz="2800" i="1" dirty="0">
                <a:ea typeface="ＭＳ Ｐゴシック" pitchFamily="-108" charset="-128"/>
                <a:cs typeface="ＭＳ Ｐゴシック" pitchFamily="-108" charset="-128"/>
              </a:rPr>
              <a:t>Probabilities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[emphasis added]; it is probable that the low pressure in Missouri will make itself felt decidedly tomorrow with northerly winds and clouds on the Lakes, and brisk southerly winds on the Gulf."</a:t>
            </a:r>
            <a:endParaRPr lang="en-US" sz="28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 </a:t>
            </a:r>
            <a:r>
              <a:rPr lang="en-US" altLang="en-US" sz="3600" b="1" dirty="0" smtClean="0">
                <a:solidFill>
                  <a:schemeClr val="tx2"/>
                </a:solidFill>
              </a:rPr>
              <a:t>(1872) U.S. Operational </a:t>
            </a:r>
            <a:r>
              <a:rPr lang="en-US" altLang="en-US" sz="3600" b="1" dirty="0">
                <a:solidFill>
                  <a:schemeClr val="tx2"/>
                </a:solidFill>
              </a:rPr>
              <a:t>Weather Maps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3011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1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1F497D"/>
                </a:solidFill>
              </a:rPr>
              <a:t>1880’s </a:t>
            </a:r>
            <a:r>
              <a:rPr lang="en-US" altLang="en-US" sz="3600" b="1" dirty="0">
                <a:solidFill>
                  <a:srgbClr val="1F497D"/>
                </a:solidFill>
              </a:rPr>
              <a:t>Forecasting Technology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1203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09" name="TextBox 10"/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Yesterday</a:t>
            </a:r>
          </a:p>
        </p:txBody>
      </p:sp>
      <p:sp>
        <p:nvSpPr>
          <p:cNvPr id="51210" name="TextBox 11"/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Today</a:t>
            </a:r>
          </a:p>
        </p:txBody>
      </p: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Tomorrow</a:t>
            </a:r>
          </a:p>
        </p:txBody>
      </p:sp>
    </p:spTree>
  </p:cSld>
  <p:clrMapOvr>
    <a:masterClrMapping/>
  </p:clrMapOvr>
  <p:transition advTm="10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1890’s Atmospheric “Model</a:t>
            </a:r>
            <a:r>
              <a:rPr lang="en-US" altLang="en-US" dirty="0"/>
              <a:t>”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2227" name="Picture 4" descr="weathermodel.jpg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04907"/>
            <a:ext cx="5690394" cy="464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Forecast Skill Plateaus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Forecasting skill increased during the 1870s and 1880s as more observations became available.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Little understanding of the evolution of weather systems.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By the turn of the century, predictive </a:t>
            </a:r>
            <a:r>
              <a:rPr lang="en-US" altLang="en-US" dirty="0"/>
              <a:t>skill</a:t>
            </a:r>
            <a:r>
              <a:rPr lang="en-US" altLang="en-US" dirty="0" smtClean="0"/>
              <a:t> had leveled </a:t>
            </a:r>
            <a:r>
              <a:rPr lang="en-US" altLang="en-US" dirty="0"/>
              <a:t>off.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964" t="13889" r="25925" b="19444"/>
          <a:stretch/>
        </p:blipFill>
        <p:spPr>
          <a:xfrm>
            <a:off x="4267200" y="4267200"/>
            <a:ext cx="3276600" cy="2382982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Norwegians to the Rescue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95400" y="1752600"/>
            <a:ext cx="2986077" cy="3763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86400" y="2024063"/>
            <a:ext cx="2440855" cy="349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00200" y="5826125"/>
            <a:ext cx="208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Jacob Bjerknes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9257" y="5826125"/>
            <a:ext cx="234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Vilhelm Bjerknes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63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+mj-ea"/>
              </a:rPr>
              <a:t>Concept of Evolution of Cyclones</a:t>
            </a: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sz="3200" dirty="0" smtClean="0">
                <a:ea typeface="+mj-ea"/>
              </a:rPr>
              <a:t>Bjerknes and Solberg</a:t>
            </a:r>
            <a:br>
              <a:rPr lang="en-US" sz="3200" dirty="0" smtClean="0">
                <a:ea typeface="+mj-ea"/>
              </a:rPr>
            </a:br>
            <a:r>
              <a:rPr lang="en-US" sz="3200" dirty="0" smtClean="0">
                <a:ea typeface="+mj-ea"/>
              </a:rPr>
              <a:t>1922</a:t>
            </a:r>
          </a:p>
        </p:txBody>
      </p:sp>
      <p:pic>
        <p:nvPicPr>
          <p:cNvPr id="69634" name="Content Placeholder 3" descr="BjerknesSolber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3886200" y="193676"/>
            <a:ext cx="3657600" cy="65083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Theophrastus </a:t>
            </a:r>
            <a:r>
              <a:rPr lang="en-US" altLang="en-US" b="1" dirty="0" smtClean="0">
                <a:solidFill>
                  <a:schemeClr val="tx2"/>
                </a:solidFill>
              </a:rPr>
              <a:t>Example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“If the breezes come from the east or south, rain is indicated; if from the west or north, </a:t>
            </a:r>
            <a:r>
              <a:rPr lang="en-US" altLang="en-US" b="1" dirty="0" smtClean="0">
                <a:solidFill>
                  <a:srgbClr val="FF0000"/>
                </a:solidFill>
              </a:rPr>
              <a:t>cold </a:t>
            </a:r>
            <a:r>
              <a:rPr lang="en-US" altLang="en-US" b="1" dirty="0">
                <a:solidFill>
                  <a:srgbClr val="FF0000"/>
                </a:solidFill>
              </a:rPr>
              <a:t>weather.” </a:t>
            </a:r>
            <a:r>
              <a:rPr lang="en-US" altLang="en-US" b="1" dirty="0" smtClean="0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95500" y="3200400"/>
            <a:ext cx="4953000" cy="329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Norwegian Contribution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4876800" cy="4525963"/>
          </a:xfrm>
        </p:spPr>
        <p:txBody>
          <a:bodyPr/>
          <a:lstStyle/>
          <a:p>
            <a:r>
              <a:rPr lang="en-US" dirty="0" smtClean="0"/>
              <a:t>Now meteorologists had some idea how weather systems evolved in time.</a:t>
            </a:r>
          </a:p>
          <a:p>
            <a:r>
              <a:rPr lang="en-US" dirty="0" smtClean="0"/>
              <a:t>Major aid to weather prediction.</a:t>
            </a:r>
          </a:p>
          <a:p>
            <a:r>
              <a:rPr lang="en-US" dirty="0" smtClean="0"/>
              <a:t>But still was basically qualitative.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29200" y="2286000"/>
            <a:ext cx="3884700" cy="28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70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A Lack of Upper Air Observations Was Undermining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04800" y="2438401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atmosphere is three dimensional and what happens aloft matters.</a:t>
            </a:r>
          </a:p>
          <a:p>
            <a:pPr eaLnBrk="1" hangingPunct="1"/>
            <a:r>
              <a:rPr lang="en-US" altLang="en-US" dirty="0" smtClean="0"/>
              <a:t>In </a:t>
            </a:r>
            <a:r>
              <a:rPr lang="en-US" altLang="en-US" dirty="0"/>
              <a:t>1920 very sparse upper air observations:</a:t>
            </a:r>
          </a:p>
          <a:p>
            <a:pPr lvl="1" eaLnBrk="1" hangingPunct="1"/>
            <a:r>
              <a:rPr lang="en-US" altLang="en-US" sz="3200" dirty="0"/>
              <a:t>Mountain stations</a:t>
            </a:r>
          </a:p>
          <a:p>
            <a:pPr lvl="1" eaLnBrk="1" hangingPunct="1"/>
            <a:r>
              <a:rPr lang="en-US" altLang="en-US" sz="3200" dirty="0"/>
              <a:t>Kites and pilot balloons</a:t>
            </a:r>
          </a:p>
          <a:p>
            <a:pPr lvl="1" eaLnBrk="1" hangingPunct="1"/>
            <a:r>
              <a:rPr lang="en-US" altLang="en-US" sz="3200" dirty="0"/>
              <a:t>Limited aircraft observations.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36" r="51204" b="12150"/>
          <a:stretch/>
        </p:blipFill>
        <p:spPr>
          <a:xfrm>
            <a:off x="6705600" y="3119436"/>
            <a:ext cx="2286000" cy="335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8850" name="Content Placeholder 3" descr="wea011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7" t="12903" r="1565"/>
          <a:stretch/>
        </p:blipFill>
        <p:spPr>
          <a:xfrm>
            <a:off x="1143000" y="533400"/>
            <a:ext cx="7086600" cy="4610559"/>
          </a:xfrm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1524000" y="5380672"/>
            <a:ext cx="609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Navy bi-plane with meteorgraph on starboard wing strut, taking meteorological measurements for pressure, temperature, and </a:t>
            </a:r>
            <a:r>
              <a:rPr lang="en-US" altLang="en-US" dirty="0" smtClean="0"/>
              <a:t>humidity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9874" name="Content Placeholder 3" descr="weatherkite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46" t="1821" r="9793" b="16049"/>
          <a:stretch/>
        </p:blipFill>
        <p:spPr>
          <a:xfrm>
            <a:off x="2743200" y="609600"/>
            <a:ext cx="5410200" cy="5805052"/>
          </a:xfrm>
        </p:spPr>
      </p:pic>
      <p:sp>
        <p:nvSpPr>
          <p:cNvPr id="2" name="TextBox 1"/>
          <p:cNvSpPr txBox="1"/>
          <p:nvPr/>
        </p:nvSpPr>
        <p:spPr>
          <a:xfrm>
            <a:off x="457200" y="3124200"/>
            <a:ext cx="198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Weather Kite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Pilot Balloons Provided </a:t>
            </a:r>
            <a:r>
              <a:rPr lang="en-US" altLang="en-US" b="1" dirty="0" smtClean="0">
                <a:solidFill>
                  <a:schemeClr val="tx2"/>
                </a:solidFill>
              </a:rPr>
              <a:t>Winds Aloft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80898" name="Content Placeholder 3" descr="wea011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70657" r="-7065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Big Breakthrough:  The Radiosonde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766160"/>
            <a:ext cx="4038600" cy="4419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 radiosonde is a portable weather station lofted by a balloon.</a:t>
            </a:r>
          </a:p>
          <a:p>
            <a:pPr eaLnBrk="1" hangingPunct="1"/>
            <a:r>
              <a:rPr lang="en-US" altLang="en-US" dirty="0" smtClean="0"/>
              <a:t>Sends observations back by radio. </a:t>
            </a:r>
          </a:p>
          <a:p>
            <a:pPr eaLnBrk="1" hangingPunct="1"/>
            <a:r>
              <a:rPr lang="en-US" altLang="en-US" dirty="0" smtClean="0"/>
              <a:t>The </a:t>
            </a:r>
            <a:r>
              <a:rPr lang="en-US" altLang="en-US" dirty="0"/>
              <a:t>first instrument</a:t>
            </a:r>
            <a:r>
              <a:rPr lang="en-US" altLang="en-US" dirty="0" smtClean="0"/>
              <a:t> launched on </a:t>
            </a:r>
            <a:r>
              <a:rPr lang="en-US" altLang="en-US" dirty="0"/>
              <a:t>January 7, 1929.</a:t>
            </a:r>
          </a:p>
        </p:txBody>
      </p:sp>
      <p:pic>
        <p:nvPicPr>
          <p:cNvPr id="4" name="Picture 4" descr="Snd-ph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856" r="4651"/>
          <a:stretch/>
        </p:blipFill>
        <p:spPr bwMode="auto">
          <a:xfrm>
            <a:off x="5029200" y="1600201"/>
            <a:ext cx="3124200" cy="475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Radiosonde Data Changes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198"/>
            <a:ext cx="6400800" cy="45259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Gave </a:t>
            </a:r>
            <a:r>
              <a:rPr lang="en-US" altLang="en-US" dirty="0"/>
              <a:t>a 3D picture of what was </a:t>
            </a:r>
            <a:r>
              <a:rPr lang="en-US" altLang="en-US" dirty="0" smtClean="0"/>
              <a:t>happening aloft</a:t>
            </a:r>
          </a:p>
          <a:p>
            <a:pPr eaLnBrk="1" hangingPunct="1"/>
            <a:r>
              <a:rPr lang="en-US" altLang="en-US" dirty="0" smtClean="0"/>
              <a:t>Upper level disturbances and how they influence weather</a:t>
            </a:r>
            <a:endParaRPr lang="en-US" altLang="en-US" dirty="0"/>
          </a:p>
          <a:p>
            <a:pPr eaLnBrk="1" hangingPunct="1"/>
            <a:r>
              <a:rPr lang="en-US" altLang="en-US" dirty="0"/>
              <a:t>Jet </a:t>
            </a:r>
            <a:r>
              <a:rPr lang="en-US" altLang="en-US" dirty="0" smtClean="0"/>
              <a:t>streams as the transport mechanism for storms</a:t>
            </a:r>
            <a:endParaRPr lang="en-US" altLang="en-US" dirty="0"/>
          </a:p>
          <a:p>
            <a:pPr eaLnBrk="1" hangingPunct="1"/>
            <a:r>
              <a:rPr lang="en-US" altLang="en-US" dirty="0" smtClean="0"/>
              <a:t>Upper-level flow </a:t>
            </a:r>
            <a:r>
              <a:rPr lang="en-US" altLang="en-US" dirty="0"/>
              <a:t>steered storms, and thus </a:t>
            </a:r>
            <a:r>
              <a:rPr lang="en-US" altLang="en-US" dirty="0" smtClean="0"/>
              <a:t>predicted storm movement</a:t>
            </a:r>
            <a:r>
              <a:rPr lang="en-US" altLang="en-US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563" r="17475" b="21250"/>
          <a:stretch/>
        </p:blipFill>
        <p:spPr>
          <a:xfrm>
            <a:off x="6456362" y="2042318"/>
            <a:ext cx="2600855" cy="3901282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&#10;ua_500.gif                     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3277" y="2404408"/>
            <a:ext cx="15808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0938136"/>
      </p:ext>
    </p:extLst>
  </p:cSld>
  <p:clrMapOvr>
    <a:masterClrMapping/>
  </p:clrMapOvr>
  <p:transition advTm="7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Development of Numerical Weather Prediction (NWP)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fs_namer_021_precip_p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622" y="2055018"/>
            <a:ext cx="7664756" cy="405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2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Equations Are Revealed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During the 19</a:t>
            </a:r>
            <a:r>
              <a:rPr lang="en-US" baseline="30000" dirty="0" smtClean="0"/>
              <a:t>th</a:t>
            </a:r>
            <a:r>
              <a:rPr lang="en-US" dirty="0" smtClean="0"/>
              <a:t> century, all the basic equations describing the physics of the atmosphere became known.</a:t>
            </a:r>
          </a:p>
          <a:p>
            <a:pPr lvl="1"/>
            <a:r>
              <a:rPr lang="en-US" dirty="0" smtClean="0"/>
              <a:t>Conservation of momentum </a:t>
            </a:r>
          </a:p>
          <a:p>
            <a:pPr lvl="1"/>
            <a:r>
              <a:rPr lang="en-US" dirty="0" smtClean="0"/>
              <a:t>Conservation of energy</a:t>
            </a:r>
          </a:p>
          <a:p>
            <a:pPr lvl="1"/>
            <a:r>
              <a:rPr lang="en-US" dirty="0" smtClean="0"/>
              <a:t>Conservation of mass</a:t>
            </a:r>
          </a:p>
          <a:p>
            <a:pPr lvl="1"/>
            <a:r>
              <a:rPr lang="en-US" dirty="0" smtClean="0"/>
              <a:t>Conservation of 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1111" b="57778"/>
          <a:stretch/>
        </p:blipFill>
        <p:spPr>
          <a:xfrm>
            <a:off x="990600" y="5334000"/>
            <a:ext cx="6802449" cy="10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41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304800"/>
            <a:ext cx="8393112" cy="1295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</a:rPr>
              <a:t>Ancient  And Pre-Modern Societies Summarized Forecasting Wisdom in Proverbs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5510212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"Red</a:t>
            </a:r>
            <a:r>
              <a:rPr lang="en-US" altLang="en-US" b="1" dirty="0" smtClean="0">
                <a:latin typeface="+mj-lt"/>
              </a:rPr>
              <a:t> sky </a:t>
            </a:r>
            <a:r>
              <a:rPr lang="en-US" altLang="en-US" b="1" dirty="0">
                <a:latin typeface="+mj-lt"/>
              </a:rPr>
              <a:t>at night, sailor's delight.  Red sky in the morning, sailor take warning.”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"Clear moon, frost soon.”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"Halo around the sun or moon, rain or snow soon."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 smtClean="0">
              <a:latin typeface="Lucida Grande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1800" b="1" dirty="0">
              <a:latin typeface="Lucida Grande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562600" y="2057400"/>
            <a:ext cx="3251200" cy="330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2895600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</a:t>
            </a:r>
            <a:r>
              <a:rPr lang="ja-JP" altLang="en-US" b="1" dirty="0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 dirty="0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3" r="1292"/>
          <a:stretch/>
        </p:blipFill>
        <p:spPr>
          <a:xfrm>
            <a:off x="3352800" y="685800"/>
            <a:ext cx="5486399" cy="5724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Idea is Born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58674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In 1904, </a:t>
            </a:r>
            <a:r>
              <a:rPr lang="en-US" altLang="en-US" sz="3600" b="1" dirty="0" smtClean="0">
                <a:latin typeface="+mj-lt"/>
              </a:rPr>
              <a:t>Vilhelm Bjerknes </a:t>
            </a:r>
            <a:r>
              <a:rPr lang="en-US" altLang="en-US" sz="3600" dirty="0" smtClean="0">
                <a:latin typeface="+mj-lt"/>
              </a:rPr>
              <a:t>suggested </a:t>
            </a:r>
            <a:r>
              <a:rPr lang="en-US" altLang="en-US" sz="3600" dirty="0">
                <a:latin typeface="+mj-lt"/>
              </a:rPr>
              <a:t>that </a:t>
            </a:r>
            <a:r>
              <a:rPr lang="en-US" altLang="en-US" sz="3600" dirty="0" smtClean="0">
                <a:latin typeface="+mj-lt"/>
              </a:rPr>
              <a:t>the primitive equations could predict </a:t>
            </a:r>
            <a:r>
              <a:rPr lang="en-US" altLang="en-US" sz="3600" dirty="0">
                <a:latin typeface="+mj-lt"/>
              </a:rPr>
              <a:t>the future </a:t>
            </a:r>
            <a:r>
              <a:rPr lang="en-US" altLang="en-US" sz="3600" dirty="0" smtClean="0">
                <a:latin typeface="+mj-lt"/>
              </a:rPr>
              <a:t>atmosphere.</a:t>
            </a:r>
          </a:p>
          <a:p>
            <a:pPr>
              <a:lnSpc>
                <a:spcPct val="70000"/>
              </a:lnSpc>
            </a:pPr>
            <a:r>
              <a:rPr lang="en-US" altLang="en-US" sz="3600" dirty="0">
                <a:latin typeface="+mj-lt"/>
              </a:rPr>
              <a:t>But NWP </a:t>
            </a:r>
            <a:r>
              <a:rPr lang="en-US" altLang="en-US" sz="3600" b="1" dirty="0">
                <a:latin typeface="+mj-lt"/>
              </a:rPr>
              <a:t>wasn’t practical </a:t>
            </a:r>
            <a:r>
              <a:rPr lang="en-US" altLang="en-US" sz="3600" dirty="0" smtClean="0">
                <a:latin typeface="+mj-lt"/>
              </a:rPr>
              <a:t>because </a:t>
            </a:r>
            <a:r>
              <a:rPr lang="en-US" altLang="en-US" sz="3600" dirty="0">
                <a:latin typeface="+mj-lt"/>
              </a:rPr>
              <a:t>there was no </a:t>
            </a:r>
            <a:r>
              <a:rPr lang="en-US" altLang="en-US" sz="3600" dirty="0" smtClean="0">
                <a:latin typeface="+mj-lt"/>
              </a:rPr>
              <a:t>way </a:t>
            </a:r>
            <a:r>
              <a:rPr lang="en-US" altLang="en-US" sz="3600" dirty="0">
                <a:latin typeface="+mj-lt"/>
              </a:rPr>
              <a:t>to do the </a:t>
            </a:r>
            <a:r>
              <a:rPr lang="en-US" altLang="en-US" sz="3600" dirty="0" smtClean="0">
                <a:latin typeface="+mj-lt"/>
              </a:rPr>
              <a:t>computations quickly  </a:t>
            </a:r>
            <a:r>
              <a:rPr lang="en-US" altLang="en-US" sz="3600" dirty="0">
                <a:latin typeface="+mj-lt"/>
              </a:rPr>
              <a:t>and </a:t>
            </a:r>
            <a:r>
              <a:rPr lang="en-US" altLang="en-US" sz="3600" dirty="0" smtClean="0">
                <a:latin typeface="+mj-lt"/>
              </a:rPr>
              <a:t>3D data </a:t>
            </a:r>
            <a:r>
              <a:rPr lang="en-US" altLang="en-US" sz="3600" dirty="0">
                <a:latin typeface="+mj-lt"/>
              </a:rPr>
              <a:t>for </a:t>
            </a:r>
            <a:r>
              <a:rPr lang="en-US" altLang="en-US" sz="3600" dirty="0" smtClean="0">
                <a:latin typeface="+mj-lt"/>
              </a:rPr>
              <a:t>starting the forecasts did </a:t>
            </a:r>
            <a:r>
              <a:rPr lang="en-US" altLang="en-US" sz="3600" dirty="0">
                <a:latin typeface="+mj-lt"/>
              </a:rPr>
              <a:t>not exist.</a:t>
            </a: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14776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 smtClean="0">
                <a:solidFill>
                  <a:schemeClr val="tx2"/>
                </a:solidFill>
              </a:rPr>
              <a:t>Predicting the Future</a:t>
            </a:r>
            <a:br>
              <a:rPr lang="en-US" altLang="en-US" sz="4000" b="1" dirty="0" smtClean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019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 smtClean="0">
                <a:solidFill>
                  <a:srgbClr val="FF0000"/>
                </a:solidFill>
              </a:rPr>
              <a:t>F </a:t>
            </a:r>
            <a:r>
              <a:rPr lang="en-US" altLang="en-US" sz="5400" b="1" dirty="0">
                <a:solidFill>
                  <a:srgbClr val="FF0000"/>
                </a:solidFill>
              </a:rPr>
              <a:t>= ma</a:t>
            </a:r>
          </a:p>
          <a:p>
            <a:r>
              <a:rPr lang="en-US" altLang="en-US" dirty="0" smtClean="0"/>
              <a:t>If we can observe the atmosphere, we know </a:t>
            </a:r>
            <a:r>
              <a:rPr lang="en-US" altLang="en-US" b="1" dirty="0" smtClean="0"/>
              <a:t>m</a:t>
            </a:r>
            <a:r>
              <a:rPr lang="en-US" altLang="en-US" dirty="0" smtClean="0"/>
              <a:t>, the amount of mass</a:t>
            </a:r>
            <a:endParaRPr lang="en-US" altLang="en-US" dirty="0"/>
          </a:p>
          <a:p>
            <a:r>
              <a:rPr lang="en-US" altLang="en-US" dirty="0" smtClean="0"/>
              <a:t>We also can calculate all the forces, </a:t>
            </a:r>
            <a:r>
              <a:rPr lang="en-US" altLang="en-US" b="1" dirty="0" smtClean="0"/>
              <a:t>F</a:t>
            </a:r>
            <a:r>
              <a:rPr lang="en-US" altLang="en-US" dirty="0" smtClean="0"/>
              <a:t> (such as forces due to differences in pressure)</a:t>
            </a:r>
          </a:p>
          <a:p>
            <a:r>
              <a:rPr lang="en-US" altLang="en-US" dirty="0" smtClean="0"/>
              <a:t>Thus, we can calculate the acceleration, </a:t>
            </a:r>
            <a:r>
              <a:rPr lang="en-US" altLang="en-US" b="1" dirty="0" smtClean="0"/>
              <a:t>a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Acceleration is the </a:t>
            </a:r>
            <a:r>
              <a:rPr lang="en-US" altLang="en-US" b="1" dirty="0" smtClean="0"/>
              <a:t>change of velocity in time</a:t>
            </a:r>
            <a:r>
              <a:rPr lang="en-US" altLang="en-US" dirty="0" smtClean="0"/>
              <a:t>.</a:t>
            </a:r>
          </a:p>
          <a:p>
            <a:r>
              <a:rPr lang="en-US" altLang="en-US" b="1" dirty="0" smtClean="0"/>
              <a:t>THUS WE KNOW THE FUTURE!</a:t>
            </a:r>
            <a:endParaRPr lang="en-US" altLang="en-US" b="1" dirty="0"/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33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As a </a:t>
            </a:r>
            <a:r>
              <a:rPr lang="en-US" altLang="en-US" sz="2800" dirty="0"/>
              <a:t>Q</a:t>
            </a:r>
            <a:r>
              <a:rPr lang="en-US" altLang="en-US" sz="2800" dirty="0" smtClean="0"/>
              <a:t>uaker ambulance driver in WWI he worked on the problem.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 </a:t>
            </a:r>
            <a:r>
              <a:rPr lang="en-US" altLang="en-US" sz="2800" dirty="0"/>
              <a:t>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</a:t>
            </a:r>
            <a:r>
              <a:rPr lang="en-US" altLang="en-US" sz="2800" dirty="0" smtClean="0"/>
              <a:t> using the </a:t>
            </a:r>
            <a:r>
              <a:rPr lang="en-US" altLang="en-US" sz="2800" dirty="0"/>
              <a:t>primitive equations:  solving the equations on a </a:t>
            </a:r>
            <a:r>
              <a:rPr lang="en-US" altLang="en-US" sz="2800" dirty="0" smtClean="0"/>
              <a:t>grid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048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22300" y="1219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He imagined a giant theater filled with human calculators</a:t>
            </a:r>
            <a:r>
              <a:rPr lang="en-US" altLang="en-US" dirty="0" smtClean="0"/>
              <a:t>…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So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209800"/>
            <a:ext cx="41529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Dream </a:t>
            </a:r>
            <a:r>
              <a:rPr lang="en-US" altLang="en-US" b="1" dirty="0">
                <a:solidFill>
                  <a:schemeClr val="tx2"/>
                </a:solidFill>
              </a:rPr>
              <a:t>Becomes Possible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By the mid to late 1940’s there was an extensive upper air</a:t>
            </a:r>
            <a:r>
              <a:rPr lang="en-US" altLang="en-US" dirty="0" smtClean="0"/>
              <a:t> radiosonde network. Thus</a:t>
            </a:r>
            <a:r>
              <a:rPr lang="en-US" altLang="en-US" dirty="0"/>
              <a:t>, a reasonable 3-D description of the atmosphere was </a:t>
            </a:r>
            <a:r>
              <a:rPr lang="en-US" altLang="en-US" dirty="0" smtClean="0"/>
              <a:t>possible.</a:t>
            </a:r>
            <a:endParaRPr lang="en-US" altLang="en-US" dirty="0"/>
          </a:p>
          <a:p>
            <a:pPr eaLnBrk="1" hangingPunct="1"/>
            <a:r>
              <a:rPr lang="en-US" altLang="en-US" dirty="0"/>
              <a:t>Also during this period digital programmable computers were becoming </a:t>
            </a:r>
            <a:r>
              <a:rPr lang="en-US" altLang="en-US" dirty="0" smtClean="0"/>
              <a:t>available …</a:t>
            </a:r>
            <a:r>
              <a:rPr lang="en-US" altLang="en-US" dirty="0"/>
              <a:t>the </a:t>
            </a:r>
            <a:r>
              <a:rPr lang="en-US" altLang="en-US" dirty="0" smtClean="0"/>
              <a:t>first  being the </a:t>
            </a:r>
            <a:r>
              <a:rPr lang="en-US" altLang="en-US" b="1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 advTm="31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94211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0293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First Successful Numerical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60400" y="1905000"/>
            <a:ext cx="7772400" cy="4114800"/>
          </a:xfrm>
          <a:ln>
            <a:noFill/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prediction was for 500-mb height over  North America, using a two-dimensional grid with 270 points about </a:t>
            </a:r>
            <a:r>
              <a:rPr lang="en-US" dirty="0" smtClean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apart.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One level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barotropic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model (conservation of absolute </a:t>
            </a:r>
            <a:r>
              <a:rPr lang="en-US" dirty="0" err="1" smtClean="0">
                <a:ea typeface="ＭＳ Ｐゴシック" pitchFamily="-111" charset="-128"/>
                <a:cs typeface="ＭＳ Ｐゴシック" pitchFamily="-111" charset="-128"/>
              </a:rPr>
              <a:t>vorticity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)</a:t>
            </a:r>
            <a:endParaRPr lang="en-US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results were clearly superior to human subjective prediction.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 advTm="49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Numerical Weather Forecast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28800" y="1600200"/>
            <a:ext cx="5556250" cy="472378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38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173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dirty="0"/>
              <a:t>Wind vanes were perhaps the most ancient meteorological instruments.</a:t>
            </a:r>
          </a:p>
          <a:p>
            <a:pPr eaLnBrk="1" hangingPunct="1"/>
            <a:r>
              <a:rPr lang="en-US" altLang="en-US" dirty="0"/>
              <a:t>Mesopotamian and Sumerian documents, dating back nearly 4,000 years, describe primitive wind vanes, and </a:t>
            </a:r>
            <a:r>
              <a:rPr lang="en-US" altLang="en-US" dirty="0" smtClean="0"/>
              <a:t>streamers.</a:t>
            </a:r>
            <a:endParaRPr lang="en-US" altLang="en-US" dirty="0"/>
          </a:p>
        </p:txBody>
      </p:sp>
      <p:pic>
        <p:nvPicPr>
          <p:cNvPr id="2017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6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Box 5"/>
          <p:cNvSpPr txBox="1">
            <a:spLocks noChangeArrowheads="1"/>
          </p:cNvSpPr>
          <p:nvPr/>
        </p:nvSpPr>
        <p:spPr bwMode="auto">
          <a:xfrm>
            <a:off x="5029200" y="5818186"/>
            <a:ext cx="375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Tower of the Winds, 50 BCE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Faster Computers Drove Better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endParaRPr lang="en-US" altLang="en-US" sz="3600" dirty="0" smtClean="0"/>
          </a:p>
          <a:p>
            <a:pPr eaLnBrk="1" hangingPunct="1"/>
            <a:r>
              <a:rPr lang="en-US" altLang="en-US" sz="3600" b="1" dirty="0" smtClean="0"/>
              <a:t>Resolution </a:t>
            </a:r>
            <a:r>
              <a:rPr lang="en-US" altLang="en-US" sz="3600" b="1" dirty="0"/>
              <a:t>increases </a:t>
            </a:r>
            <a:r>
              <a:rPr lang="en-US" altLang="en-US" sz="3600" dirty="0"/>
              <a:t>(distance between grid points decrease):  1958:  380 km, 1985: 80 km, 1995: 40 km, 2000:  22 km, 2002: 12 </a:t>
            </a:r>
            <a:r>
              <a:rPr lang="en-US" altLang="en-US" sz="3600" dirty="0" smtClean="0"/>
              <a:t>km, 2008: 4 km</a:t>
            </a:r>
          </a:p>
          <a:p>
            <a:pPr eaLnBrk="1" hangingPunct="1"/>
            <a:r>
              <a:rPr lang="en-US" altLang="en-US" sz="3600" b="1" dirty="0" smtClean="0"/>
              <a:t>Better description of physical processes</a:t>
            </a:r>
            <a:r>
              <a:rPr lang="en-US" altLang="en-US" sz="3600" dirty="0" smtClean="0"/>
              <a:t>. Like clouds and radiation.</a:t>
            </a:r>
          </a:p>
          <a:p>
            <a:pPr eaLnBrk="1" hangingPunct="1"/>
            <a:r>
              <a:rPr lang="en-US" altLang="en-US" sz="3600" b="1" dirty="0" smtClean="0"/>
              <a:t>Better use of observations</a:t>
            </a:r>
            <a:r>
              <a:rPr lang="en-US" altLang="en-US" sz="3600" dirty="0" smtClean="0"/>
              <a:t>:  called </a:t>
            </a:r>
            <a:r>
              <a:rPr lang="en-US" altLang="en-US" sz="3600" b="1" dirty="0" smtClean="0"/>
              <a:t>data assimilation</a:t>
            </a:r>
            <a:endParaRPr lang="en-US" altLang="en-US" sz="3600" b="1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Evolving</a:t>
            </a:r>
            <a:r>
              <a:rPr lang="en-US" b="1" dirty="0" smtClean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 NWP Models</a:t>
            </a:r>
            <a:endParaRPr lang="en-US" b="1" dirty="0">
              <a:solidFill>
                <a:schemeClr val="tx2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Early 50s:  one-level </a:t>
            </a:r>
            <a:r>
              <a:rPr lang="en-US" sz="2800" dirty="0" err="1">
                <a:ea typeface="ＭＳ Ｐゴシック" pitchFamily="-108" charset="-128"/>
                <a:cs typeface="ＭＳ Ｐゴシック" pitchFamily="-108" charset="-128"/>
              </a:rPr>
              <a:t>barotropic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 model</a:t>
            </a:r>
          </a:p>
          <a:p>
            <a:pPr eaLnBrk="1" hangingPunct="1"/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Late 50s:  Two-level baroclinic QG model (just like Holton!)</a:t>
            </a:r>
          </a:p>
          <a:p>
            <a:pPr eaLnBrk="1" hangingPunct="1"/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1960s and beyond: 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Primitive equation models of increasing resolution and number of levels</a:t>
            </a: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.</a:t>
            </a: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457200"/>
            <a:ext cx="8077200" cy="587127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14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 idx="4294967295"/>
          </p:nvPr>
        </p:nvSpPr>
        <p:spPr>
          <a:xfrm>
            <a:off x="7391400" y="228600"/>
            <a:ext cx="1447800" cy="5592762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</a:rPr>
              <a:t>NGM, 80 km,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6978" name="Content Placeholder 3" descr="NGM Preci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8002" name="Picture 5" descr="b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+mj-ea"/>
                <a:cs typeface="ＭＳ Ｐゴシック" pitchFamily="-111" charset="-128"/>
              </a:rPr>
              <a:t>2007-2008</a:t>
            </a:r>
          </a:p>
        </p:txBody>
      </p:sp>
      <p:pic>
        <p:nvPicPr>
          <p:cNvPr id="129026" name="Content Placeholder 3" descr="wa_pcp3.12.0000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129027" name="TextBox 4"/>
          <p:cNvSpPr txBox="1">
            <a:spLocks noChangeArrowheads="1"/>
          </p:cNvSpPr>
          <p:nvPr/>
        </p:nvSpPr>
        <p:spPr bwMode="auto">
          <a:xfrm>
            <a:off x="7162800" y="2667000"/>
            <a:ext cx="1714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latin typeface="Arial" charset="0"/>
              </a:rPr>
              <a:t>4-km grid spacing</a:t>
            </a:r>
            <a:endParaRPr lang="en-US" altLang="en-US" sz="3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57400" y="304800"/>
            <a:ext cx="63246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0"/>
            <a:ext cx="2210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1.3 km grid</a:t>
            </a:r>
          </a:p>
          <a:p>
            <a:r>
              <a:rPr lang="en-US" sz="3200" b="1" dirty="0" smtClean="0"/>
              <a:t>spacing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92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But there was another revolution… in weather observations, with weather satellites taking the lead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4686300" cy="3992563"/>
          </a:xfrm>
        </p:spPr>
        <p:txBody>
          <a:bodyPr/>
          <a:lstStyle/>
          <a:p>
            <a:r>
              <a:rPr lang="en-US" dirty="0" smtClean="0"/>
              <a:t>There was little data over most of the planet (oceans, polar regions)</a:t>
            </a:r>
          </a:p>
          <a:p>
            <a:r>
              <a:rPr lang="en-US" dirty="0" smtClean="0"/>
              <a:t>Storms could approach the coast without warning and numerical modeling was crippled by lack of data.</a:t>
            </a:r>
            <a:endParaRPr lang="en-US" dirty="0"/>
          </a:p>
        </p:txBody>
      </p:sp>
      <p:pic>
        <p:nvPicPr>
          <p:cNvPr id="4" name="Picture 2" descr="boston_evening_globe_1938_hurric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661" y="2741215"/>
            <a:ext cx="4168247" cy="31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3754" y="5943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1938 Hurricane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32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 p202a.jpg 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" descr="&#10;SP35G2.jpg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810000" y="4572000"/>
            <a:ext cx="487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TIROS-1:  The First Weather </a:t>
            </a:r>
            <a:r>
              <a:rPr lang="en-US" altLang="en-US" sz="3200" b="1" dirty="0" smtClean="0"/>
              <a:t>Satellite (polar orbiter)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0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TIROS_I_image_Spac0102-repair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81200"/>
            <a:ext cx="22621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First </a:t>
            </a:r>
          </a:p>
          <a:p>
            <a:r>
              <a:rPr lang="en-US" sz="4400" b="1" dirty="0" smtClean="0">
                <a:solidFill>
                  <a:schemeClr val="tx2"/>
                </a:solidFill>
              </a:rPr>
              <a:t>Weather</a:t>
            </a:r>
          </a:p>
          <a:p>
            <a:r>
              <a:rPr lang="en-US" sz="4400" b="1" dirty="0" smtClean="0">
                <a:solidFill>
                  <a:schemeClr val="tx2"/>
                </a:solidFill>
              </a:rPr>
              <a:t>Satellite </a:t>
            </a:r>
          </a:p>
          <a:p>
            <a:r>
              <a:rPr lang="en-US" sz="4400" b="1" dirty="0" smtClean="0">
                <a:solidFill>
                  <a:schemeClr val="tx2"/>
                </a:solidFill>
              </a:rPr>
              <a:t>Image</a:t>
            </a:r>
            <a:endParaRPr lang="en-US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96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Tower of the Winds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tower-of-the-win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428" r="-742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57400"/>
            <a:ext cx="6184092" cy="4439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57200"/>
            <a:ext cx="57492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1F497D"/>
                </a:solidFill>
              </a:rPr>
              <a:t>Starting in 1974,</a:t>
            </a:r>
          </a:p>
          <a:p>
            <a:r>
              <a:rPr lang="en-US" sz="4400" b="1" dirty="0" smtClean="0">
                <a:solidFill>
                  <a:srgbClr val="1F497D"/>
                </a:solidFill>
              </a:rPr>
              <a:t> NOAA GOES Satellite</a:t>
            </a:r>
            <a:endParaRPr lang="en-US" sz="44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1F497D"/>
                </a:solidFill>
              </a:rPr>
              <a:t>Weather Satellites Now View the Entire Planet</a:t>
            </a:r>
            <a:endParaRPr lang="en-US" altLang="en-US" sz="3600" b="1" dirty="0">
              <a:solidFill>
                <a:srgbClr val="1F497D"/>
              </a:solidFill>
            </a:endParaRPr>
          </a:p>
        </p:txBody>
      </p:sp>
      <p:pic>
        <p:nvPicPr>
          <p:cNvPr id="138242" name="Chart Placeholder 3" descr="201211082100.gif"/>
          <p:cNvPicPr>
            <a:picLocks noGrp="1" noChangeAspect="1"/>
          </p:cNvPicPr>
          <p:nvPr>
            <p:ph type="chart" idx="1"/>
          </p:nvPr>
        </p:nvPicPr>
        <p:blipFill>
          <a:blip r:embed="rId2">
            <a:lum bright="11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5091" cy="53788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wg10visR-1.GIF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Box 2"/>
          <p:cNvSpPr txBox="1">
            <a:spLocks noChangeArrowheads="1"/>
          </p:cNvSpPr>
          <p:nvPr/>
        </p:nvSpPr>
        <p:spPr bwMode="auto">
          <a:xfrm>
            <a:off x="2133600" y="381000"/>
            <a:ext cx="44812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 samp2.gif     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80010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Calibri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 dirty="0" smtClean="0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 dirty="0">
              <a:solidFill>
                <a:srgbClr val="1F497D"/>
              </a:solidFill>
            </a:endParaRPr>
          </a:p>
        </p:txBody>
      </p:sp>
      <p:pic>
        <p:nvPicPr>
          <p:cNvPr id="110595" name="Picture 4" descr="anomaly32correl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510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 Weather </a:t>
            </a:r>
            <a:r>
              <a:rPr lang="en-US" b="1" dirty="0" smtClean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Radar</a:t>
            </a:r>
            <a:r>
              <a:rPr lang="en-US" b="1" dirty="0" smtClean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b="1" dirty="0" smtClean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Revolutionizes Short-Term Prediction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24578" name="Rectangle 2"/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p:oleObj spid="_x0000_s319493" name="Clip" r:id="rId3" imgW="0" imgH="0" progId="">
              <p:embed/>
            </p:oleObj>
          </a:graphicData>
        </a:graphic>
      </p:graphicFrame>
      <p:pic>
        <p:nvPicPr>
          <p:cNvPr id="24580" name="Picture 18" descr="&#10;tower2.gif                                                     000CFAB2&#10;Macintosh2 HD                  ABA781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514600"/>
            <a:ext cx="4312166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Radar was first used operationally in WWII by the British to track German planes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391400" cy="1143000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ea typeface="ＭＳ Ｐゴシック" pitchFamily="-108" charset="-128"/>
                <a:cs typeface="ＭＳ Ｐゴシック" pitchFamily="-108" charset="-128"/>
              </a:rPr>
              <a:t>But heavy precipitation got in the way!</a:t>
            </a:r>
          </a:p>
        </p:txBody>
      </p:sp>
      <p:pic>
        <p:nvPicPr>
          <p:cNvPr id="25604" name="Picture 3" descr="radar-in-purbeck-250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wwaf_radar_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After WWII Meteorologists Experimented with Military Radars</a:t>
            </a:r>
          </a:p>
        </p:txBody>
      </p:sp>
      <p:pic>
        <p:nvPicPr>
          <p:cNvPr id="26627" name="Picture 4" descr="earlyradar.jpg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WbmrMSWnhNxm.jpg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Hurricane Radar Image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7652" name="Picture 4" descr="wea01226_small.jpg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333625"/>
            <a:ext cx="3922713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In the late 1950’s a meteorological radar network was </a:t>
            </a:r>
            <a:r>
              <a:rPr lang="en-US" b="1" dirty="0" smtClean="0">
                <a:solidFill>
                  <a:srgbClr val="1F497D"/>
                </a:solidFill>
                <a:ea typeface="+mj-ea"/>
                <a:cs typeface="+mj-cs"/>
              </a:rPr>
              <a:t>established in the U.S.</a:t>
            </a:r>
            <a:endParaRPr lang="en-US" b="1" dirty="0">
              <a:solidFill>
                <a:srgbClr val="1F497D"/>
              </a:solidFill>
              <a:ea typeface="+mj-ea"/>
              <a:cs typeface="+mj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8676" name="Picture 4" descr="Slide27.jpg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&#10;radar1957.jpg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Bowls were used as rain gauges</a:t>
            </a:r>
          </a:p>
          <a:p>
            <a:pPr eaLnBrk="1" hangingPunct="1"/>
            <a:r>
              <a:rPr lang="en-US" altLang="en-US" dirty="0"/>
              <a:t>First thermometer (Philo of Byzantium, 240 BC)</a:t>
            </a:r>
          </a:p>
        </p:txBody>
      </p:sp>
      <p:pic>
        <p:nvPicPr>
          <p:cNvPr id="2027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09875"/>
            <a:ext cx="34036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4648200"/>
            <a:ext cx="1864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Philo’s</a:t>
            </a:r>
          </a:p>
          <a:p>
            <a:r>
              <a:rPr lang="en-US" dirty="0" smtClean="0"/>
              <a:t>Thermometer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In the late 1980s,</a:t>
            </a:r>
          </a:p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 the NWS put in a network of Doppler</a:t>
            </a:r>
            <a:r>
              <a:rPr lang="en-US" sz="3200" b="1" dirty="0" smtClean="0">
                <a:solidFill>
                  <a:srgbClr val="1F497D"/>
                </a:solidFill>
                <a:latin typeface="Calibri" pitchFamily="-108" charset="0"/>
              </a:rPr>
              <a:t> weather radars</a:t>
            </a:r>
          </a:p>
        </p:txBody>
      </p:sp>
      <p:pic>
        <p:nvPicPr>
          <p:cNvPr id="4" name="Picture 3" descr="santee-doppler-rader-ks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4536222" cy="3429000"/>
          </a:xfrm>
          <a:prstGeom prst="rect">
            <a:avLst/>
          </a:prstGeom>
        </p:spPr>
      </p:pic>
      <p:pic>
        <p:nvPicPr>
          <p:cNvPr id="5" name="Picture 4" descr="WSR-88DCONUSCoverage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200400"/>
            <a:ext cx="473336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oppler.gif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1621" y="5410200"/>
            <a:ext cx="829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Hook Echo of Supercell Thunderstorm with Tornado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1F497D"/>
                </a:solidFill>
              </a:rPr>
              <a:t>Weather Radar Data is Now Being Used for Initialization of High Resolution Weather Models, Such as HRRR</a:t>
            </a:r>
            <a:endParaRPr lang="en-US" sz="3600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HRRRd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6765" r="-16765"/>
          <a:stretch>
            <a:fillRect/>
          </a:stretch>
        </p:blipFill>
        <p:spPr>
          <a:xfrm>
            <a:off x="609600" y="2133600"/>
            <a:ext cx="8229600" cy="4525963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The Advent Of Statistical Post-Processing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In the 1960s and 1970s, the NWS developed and began using statistical post-processing of model output…known to most as </a:t>
            </a:r>
            <a:r>
              <a:rPr lang="en-US" sz="2800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Model Output Statistics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…MOS.</a:t>
            </a:r>
          </a:p>
          <a:p>
            <a:pPr eaLnBrk="1" hangingPunct="1"/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The idea:  models have systematic biases …why not remove them based on past performance?</a:t>
            </a:r>
          </a:p>
          <a:p>
            <a:pPr eaLnBrk="1" hangingPunct="1"/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Also, might be able to statistically add the effects of local features not resolved by the model.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MOS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Based on linear regression: Y=a</a:t>
            </a:r>
            <a:r>
              <a:rPr lang="en-US" sz="1800">
                <a:ea typeface="ＭＳ Ｐゴシック" pitchFamily="-108" charset="-128"/>
                <a:cs typeface="ＭＳ Ｐゴシック" pitchFamily="-108" charset="-128"/>
              </a:rPr>
              <a:t>0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160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180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180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200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+ a</a:t>
            </a:r>
            <a:r>
              <a:rPr lang="en-US" sz="200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200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 + …</a:t>
            </a:r>
          </a:p>
          <a:p>
            <a:pPr eaLnBrk="1" hangingPunct="1"/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MOS is available for many parameters and time and greatly improves the quality of most model predictions.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52228" name="Picture 4" descr=" MOS1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407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 MOS2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6477000" cy="53340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</a:t>
            </a:r>
            <a:r>
              <a:rPr lang="en-US" altLang="en-US" sz="3400" dirty="0" smtClean="0"/>
              <a:t> uncertainties in how we start the forecast (the </a:t>
            </a:r>
            <a:r>
              <a:rPr lang="en-US" altLang="en-US" sz="3400" b="1" i="1" dirty="0" smtClean="0"/>
              <a:t>initialization</a:t>
            </a:r>
            <a:r>
              <a:rPr lang="en-US" altLang="en-US" sz="3400" dirty="0" smtClean="0"/>
              <a:t>) have large </a:t>
            </a:r>
            <a:r>
              <a:rPr lang="en-US" altLang="en-US" sz="3400" dirty="0"/>
              <a:t>impacts on the </a:t>
            </a:r>
            <a:r>
              <a:rPr lang="en-US" altLang="en-US" sz="3400" dirty="0" smtClean="0"/>
              <a:t>forecasts.</a:t>
            </a:r>
            <a:endParaRPr lang="en-US" altLang="en-US" sz="3400" dirty="0"/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52579" name="Picture 4" descr="superman-pin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09600"/>
            <a:ext cx="8153400" cy="3048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Similarly, there are uncertainties in processes, like the development of clouds and precipitation, which produce uncertainty in forecasts.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1F497D"/>
                </a:solidFill>
                <a:ea typeface="+mn-ea"/>
              </a:rPr>
              <a:t>Thus, all forecasts have uncertainty.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The uncertainty generally increases in time.</a:t>
            </a:r>
          </a:p>
        </p:txBody>
      </p:sp>
      <p:pic>
        <p:nvPicPr>
          <p:cNvPr id="154627" name="Picture 1" descr="uncertain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This is Ridiculous!</a:t>
            </a:r>
          </a:p>
        </p:txBody>
      </p:sp>
      <p:graphicFrame>
        <p:nvGraphicFramePr>
          <p:cNvPr id="156674" name="Object 4"/>
          <p:cNvGraphicFramePr>
            <a:graphicFrameLocks noChangeAspect="1"/>
          </p:cNvGraphicFramePr>
          <p:nvPr/>
        </p:nvGraphicFramePr>
        <p:xfrm>
          <a:off x="2895600" y="1066800"/>
          <a:ext cx="3059113" cy="4953000"/>
        </p:xfrm>
        <a:graphic>
          <a:graphicData uri="http://schemas.openxmlformats.org/presentationml/2006/ole">
            <p:oleObj spid="_x0000_s156706" name="Document" r:id="rId4" imgW="2907937" imgH="4711111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Weather forecasters need to tell users about the uncertainties in the forecast</a:t>
            </a:r>
            <a:r>
              <a:rPr lang="en-US" altLang="en-US" sz="3600" dirty="0" smtClean="0"/>
              <a:t>.</a:t>
            </a:r>
          </a:p>
          <a:p>
            <a:pPr eaLnBrk="1" hangingPunct="1"/>
            <a:r>
              <a:rPr lang="en-US" altLang="en-US" sz="3600" dirty="0" smtClean="0"/>
              <a:t>Give forecasts in terms of probabilities.</a:t>
            </a:r>
          </a:p>
          <a:p>
            <a:pPr eaLnBrk="1" hangingPunct="1"/>
            <a:r>
              <a:rPr lang="en-US" altLang="en-US" sz="3600" dirty="0"/>
              <a:t>There is an approach to handling this issue</a:t>
            </a:r>
            <a:r>
              <a:rPr lang="en-US" altLang="en-US" sz="3600" dirty="0" smtClean="0"/>
              <a:t> …</a:t>
            </a:r>
            <a:r>
              <a:rPr lang="en-US" altLang="en-US" sz="3600" dirty="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4" name="Picture 3" descr="poker-odds-and-probabil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29908"/>
            <a:ext cx="3895725" cy="1798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tx2"/>
                </a:solidFill>
              </a:rPr>
              <a:t>The Transition To </a:t>
            </a:r>
            <a:r>
              <a:rPr lang="en-US" altLang="en-US" sz="4800" b="1" dirty="0" smtClean="0">
                <a:solidFill>
                  <a:schemeClr val="tx2"/>
                </a:solidFill>
              </a:rPr>
              <a:t>Modern Weather </a:t>
            </a:r>
            <a:r>
              <a:rPr lang="en-US" altLang="en-US" sz="4800" b="1" dirty="0">
                <a:solidFill>
                  <a:schemeClr val="tx2"/>
                </a:solidFill>
              </a:rPr>
              <a:t>Forecasting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9200" y="22860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Step 1:  You need weather instruments with sufficient accuracy and reproducibility.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weathercoll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267200"/>
            <a:ext cx="2981739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Ensemble Prediction</a:t>
            </a:r>
          </a:p>
        </p:txBody>
      </p:sp>
      <p:sp>
        <p:nvSpPr>
          <p:cNvPr id="16077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 dirty="0"/>
              <a:t>Instead of making one forecast…make many…each with a slightly different </a:t>
            </a:r>
            <a:r>
              <a:rPr lang="en-US" altLang="en-US" sz="3300" dirty="0" smtClean="0"/>
              <a:t>initializations </a:t>
            </a:r>
            <a:r>
              <a:rPr lang="en-US" altLang="en-US" sz="3300" dirty="0"/>
              <a:t>or different model physics</a:t>
            </a:r>
            <a:r>
              <a:rPr lang="en-US" altLang="en-US" sz="3300" dirty="0" smtClean="0"/>
              <a:t>.</a:t>
            </a:r>
          </a:p>
          <a:p>
            <a:pPr eaLnBrk="1" hangingPunct="1"/>
            <a:r>
              <a:rPr lang="en-US" altLang="en-US" sz="3300" dirty="0"/>
              <a:t>Possible to do this now with the vastly greater computation resources that are available.</a:t>
            </a:r>
          </a:p>
        </p:txBody>
      </p:sp>
      <p:pic>
        <p:nvPicPr>
          <p:cNvPr id="5" name="Picture 4" descr="katia_aug31.gif"/>
          <p:cNvPicPr>
            <a:picLocks noChangeAspect="1"/>
          </p:cNvPicPr>
          <p:nvPr/>
        </p:nvPicPr>
        <p:blipFill>
          <a:blip r:embed="rId3"/>
          <a:srcRect t="22500"/>
          <a:stretch>
            <a:fillRect/>
          </a:stretch>
        </p:blipFill>
        <p:spPr>
          <a:xfrm>
            <a:off x="4343400" y="4419600"/>
            <a:ext cx="3606800" cy="2096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 descr="merged.pcp3.2003013000_f21_.gif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ta_f39_d2"/>
          <p:cNvPicPr>
            <a:picLocks noChangeAspect="1" noChangeArrowheads="1"/>
          </p:cNvPicPr>
          <p:nvPr/>
        </p:nvPicPr>
        <p:blipFill>
          <a:blip r:embed="rId2"/>
          <a:srcRect l="13333" t="12000" r="15111" b="23000"/>
          <a:stretch>
            <a:fillRect/>
          </a:stretch>
        </p:blipFill>
        <p:spPr bwMode="auto">
          <a:xfrm>
            <a:off x="65088" y="1728788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VERIF"/>
          <p:cNvPicPr>
            <a:picLocks noChangeAspect="1" noChangeArrowheads="1"/>
          </p:cNvPicPr>
          <p:nvPr/>
        </p:nvPicPr>
        <p:blipFill>
          <a:blip r:embed="rId3"/>
          <a:srcRect l="13333" t="12000" r="15111" b="23000"/>
          <a:stretch>
            <a:fillRect/>
          </a:stretch>
        </p:blipFill>
        <p:spPr bwMode="auto">
          <a:xfrm>
            <a:off x="7038975" y="0"/>
            <a:ext cx="2047875" cy="16541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6" name="Picture 4" descr="cent_f42_d2"/>
          <p:cNvPicPr>
            <a:picLocks noChangeAspect="1" noChangeArrowheads="1"/>
          </p:cNvPicPr>
          <p:nvPr/>
        </p:nvPicPr>
        <p:blipFill>
          <a:blip r:embed="rId4"/>
          <a:srcRect l="13333" t="12000" r="15111" b="23000"/>
          <a:stretch>
            <a:fillRect/>
          </a:stretch>
        </p:blipFill>
        <p:spPr bwMode="auto">
          <a:xfrm>
            <a:off x="69850" y="28575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ukmo_f42_d2"/>
          <p:cNvPicPr>
            <a:picLocks noChangeAspect="1" noChangeArrowheads="1"/>
          </p:cNvPicPr>
          <p:nvPr/>
        </p:nvPicPr>
        <p:blipFill>
          <a:blip r:embed="rId5"/>
          <a:srcRect l="13333" t="12000" r="15111" b="23000"/>
          <a:stretch>
            <a:fillRect/>
          </a:stretch>
        </p:blipFill>
        <p:spPr bwMode="auto">
          <a:xfrm>
            <a:off x="66675" y="3468688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cmcg_f42_d2"/>
          <p:cNvPicPr>
            <a:picLocks noChangeAspect="1" noChangeArrowheads="1"/>
          </p:cNvPicPr>
          <p:nvPr/>
        </p:nvPicPr>
        <p:blipFill>
          <a:blip r:embed="rId6"/>
          <a:srcRect l="13333" t="12000" r="15111" b="23000"/>
          <a:stretch>
            <a:fillRect/>
          </a:stretch>
        </p:blipFill>
        <p:spPr bwMode="auto">
          <a:xfrm>
            <a:off x="2398713" y="3457575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tcwb_f42_d2"/>
          <p:cNvPicPr>
            <a:picLocks noChangeAspect="1" noChangeArrowheads="1"/>
          </p:cNvPicPr>
          <p:nvPr/>
        </p:nvPicPr>
        <p:blipFill>
          <a:blip r:embed="rId7"/>
          <a:srcRect l="13333" t="12000" r="15111" b="23000"/>
          <a:stretch>
            <a:fillRect/>
          </a:stretch>
        </p:blipFill>
        <p:spPr bwMode="auto">
          <a:xfrm>
            <a:off x="57150" y="5184775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 descr="ngps_f42_d2"/>
          <p:cNvPicPr>
            <a:picLocks noChangeAspect="1" noChangeArrowheads="1"/>
          </p:cNvPicPr>
          <p:nvPr/>
        </p:nvPicPr>
        <p:blipFill>
          <a:blip r:embed="rId8"/>
          <a:srcRect l="13333" t="12000" r="15111" b="23000"/>
          <a:stretch>
            <a:fillRect/>
          </a:stretch>
        </p:blipFill>
        <p:spPr bwMode="auto">
          <a:xfrm>
            <a:off x="2389188" y="1739900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 descr="avn_f42_d2"/>
          <p:cNvPicPr>
            <a:picLocks noChangeAspect="1" noChangeArrowheads="1"/>
          </p:cNvPicPr>
          <p:nvPr/>
        </p:nvPicPr>
        <p:blipFill>
          <a:blip r:embed="rId9"/>
          <a:srcRect l="13333" t="12000" r="15111" b="23000"/>
          <a:stretch>
            <a:fillRect/>
          </a:stretch>
        </p:blipFill>
        <p:spPr bwMode="auto">
          <a:xfrm>
            <a:off x="2419350" y="5175250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 descr="c1"/>
          <p:cNvPicPr>
            <a:picLocks noChangeAspect="1" noChangeArrowheads="1"/>
          </p:cNvPicPr>
          <p:nvPr/>
        </p:nvPicPr>
        <p:blipFill>
          <a:blip r:embed="rId10"/>
          <a:srcRect l="13333" t="12000" r="15111" b="23000"/>
          <a:stretch>
            <a:fillRect/>
          </a:stretch>
        </p:blipFill>
        <p:spPr bwMode="auto">
          <a:xfrm>
            <a:off x="4716463" y="3470275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 descr="c1"/>
          <p:cNvPicPr>
            <a:picLocks noChangeAspect="1" noChangeArrowheads="1"/>
          </p:cNvPicPr>
          <p:nvPr/>
        </p:nvPicPr>
        <p:blipFill>
          <a:blip r:embed="rId11"/>
          <a:srcRect l="13333" t="12000" r="15111" b="23000"/>
          <a:stretch>
            <a:fillRect/>
          </a:stretch>
        </p:blipFill>
        <p:spPr bwMode="auto">
          <a:xfrm>
            <a:off x="4727575" y="5184775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 descr="c1"/>
          <p:cNvPicPr>
            <a:picLocks noChangeAspect="1" noChangeArrowheads="1"/>
          </p:cNvPicPr>
          <p:nvPr/>
        </p:nvPicPr>
        <p:blipFill>
          <a:blip r:embed="rId12"/>
          <a:srcRect l="13333" t="12000" r="15111" b="23000"/>
          <a:stretch>
            <a:fillRect/>
          </a:stretch>
        </p:blipFill>
        <p:spPr bwMode="auto">
          <a:xfrm>
            <a:off x="7038975" y="1741488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 descr="c1"/>
          <p:cNvPicPr>
            <a:picLocks noChangeAspect="1" noChangeArrowheads="1"/>
          </p:cNvPicPr>
          <p:nvPr/>
        </p:nvPicPr>
        <p:blipFill>
          <a:blip r:embed="rId13"/>
          <a:srcRect l="13333" t="12000" r="15111" b="23000"/>
          <a:stretch>
            <a:fillRect/>
          </a:stretch>
        </p:blipFill>
        <p:spPr bwMode="auto">
          <a:xfrm>
            <a:off x="4706938" y="1743075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 descr="c1"/>
          <p:cNvPicPr>
            <a:picLocks noChangeAspect="1" noChangeArrowheads="1"/>
          </p:cNvPicPr>
          <p:nvPr/>
        </p:nvPicPr>
        <p:blipFill>
          <a:blip r:embed="rId14"/>
          <a:srcRect l="13333" t="12000" r="15111" b="23000"/>
          <a:stretch>
            <a:fillRect/>
          </a:stretch>
        </p:blipFill>
        <p:spPr bwMode="auto">
          <a:xfrm>
            <a:off x="7038975" y="3452813"/>
            <a:ext cx="20478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2209800" y="0"/>
            <a:ext cx="44196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>
                <a:latin typeface="Times New Roman" pitchFamily="-108" charset="0"/>
              </a:rPr>
              <a:t>The Thanksgiving Forecast 2001</a:t>
            </a:r>
          </a:p>
          <a:p>
            <a:pPr algn="ctr" eaLnBrk="1" hangingPunct="1"/>
            <a:r>
              <a:rPr lang="en-US">
                <a:latin typeface="Times New Roman" pitchFamily="-108" charset="0"/>
              </a:rPr>
              <a:t>42h forecast (valid Thu 10AM)</a:t>
            </a:r>
            <a:r>
              <a:rPr lang="en-US" sz="2000" b="1">
                <a:latin typeface="Times New Roman" pitchFamily="-108" charset="0"/>
              </a:rPr>
              <a:t> </a:t>
            </a:r>
          </a:p>
        </p:txBody>
      </p:sp>
      <p:pic>
        <p:nvPicPr>
          <p:cNvPr id="38928" name="Picture 16" descr="c1"/>
          <p:cNvPicPr>
            <a:picLocks noChangeAspect="1" noChangeArrowheads="1"/>
          </p:cNvPicPr>
          <p:nvPr/>
        </p:nvPicPr>
        <p:blipFill>
          <a:blip r:embed="rId15"/>
          <a:srcRect l="13333" t="12000" r="15111" b="23000"/>
          <a:stretch>
            <a:fillRect/>
          </a:stretch>
        </p:blipFill>
        <p:spPr bwMode="auto">
          <a:xfrm>
            <a:off x="7034213" y="5184775"/>
            <a:ext cx="2052637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975475" y="6515100"/>
            <a:ext cx="110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13: avn*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6967538" y="3046413"/>
            <a:ext cx="122078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11: ngps*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6967538" y="4781550"/>
            <a:ext cx="12763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12: cmcg*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4656138" y="6524625"/>
            <a:ext cx="12350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10: tcwb*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4646613" y="4781550"/>
            <a:ext cx="12065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9: ukmo*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4638675" y="3060700"/>
            <a:ext cx="9096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8: eta*</a:t>
            </a: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7423150" y="-19050"/>
            <a:ext cx="1352550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latin typeface="Times New Roman" pitchFamily="-108" charset="0"/>
              </a:rPr>
              <a:t>Verification</a:t>
            </a:r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0" y="1308100"/>
            <a:ext cx="9096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1: cent</a:t>
            </a:r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2355850" y="6515100"/>
            <a:ext cx="8540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7: avn</a:t>
            </a:r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2319338" y="3036888"/>
            <a:ext cx="96678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5: ngps</a:t>
            </a:r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2319338" y="4781550"/>
            <a:ext cx="10223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6: cmcg</a:t>
            </a:r>
          </a:p>
        </p:txBody>
      </p:sp>
      <p:sp>
        <p:nvSpPr>
          <p:cNvPr id="38940" name="Text Box 28"/>
          <p:cNvSpPr txBox="1">
            <a:spLocks noChangeArrowheads="1"/>
          </p:cNvSpPr>
          <p:nvPr/>
        </p:nvSpPr>
        <p:spPr bwMode="auto">
          <a:xfrm>
            <a:off x="-1588" y="6496050"/>
            <a:ext cx="981076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4: tcwb</a:t>
            </a:r>
          </a:p>
        </p:txBody>
      </p:sp>
      <p:sp>
        <p:nvSpPr>
          <p:cNvPr id="38941" name="Text Box 29"/>
          <p:cNvSpPr txBox="1">
            <a:spLocks noChangeArrowheads="1"/>
          </p:cNvSpPr>
          <p:nvPr/>
        </p:nvSpPr>
        <p:spPr bwMode="auto">
          <a:xfrm>
            <a:off x="-20638" y="4772025"/>
            <a:ext cx="1079501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3: ukmo</a:t>
            </a:r>
          </a:p>
        </p:txBody>
      </p:sp>
      <p:sp>
        <p:nvSpPr>
          <p:cNvPr id="38942" name="Text Box 30"/>
          <p:cNvSpPr txBox="1">
            <a:spLocks noChangeArrowheads="1"/>
          </p:cNvSpPr>
          <p:nvPr/>
        </p:nvSpPr>
        <p:spPr bwMode="auto">
          <a:xfrm>
            <a:off x="-19050" y="3070225"/>
            <a:ext cx="7826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>
                <a:latin typeface="Times New Roman" pitchFamily="-108" charset="0"/>
              </a:rPr>
              <a:t>2: eta</a:t>
            </a:r>
          </a:p>
        </p:txBody>
      </p:sp>
      <p:sp>
        <p:nvSpPr>
          <p:cNvPr id="38943" name="Text Box 31"/>
          <p:cNvSpPr txBox="1">
            <a:spLocks noChangeArrowheads="1"/>
          </p:cNvSpPr>
          <p:nvPr/>
        </p:nvSpPr>
        <p:spPr bwMode="auto">
          <a:xfrm>
            <a:off x="2133600" y="1143000"/>
            <a:ext cx="46164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1600">
                <a:latin typeface="Times New Roman" pitchFamily="-108" charset="0"/>
              </a:rPr>
              <a:t> Reveals high uncertainty in storm track and intensity</a:t>
            </a:r>
          </a:p>
          <a:p>
            <a:pPr eaLnBrk="1" hangingPunct="1">
              <a:buFontTx/>
              <a:buChar char="-"/>
            </a:pPr>
            <a:r>
              <a:rPr lang="en-US" sz="1600">
                <a:latin typeface="Times New Roman" pitchFamily="-108" charset="0"/>
              </a:rPr>
              <a:t> Indicates low probability of Puget Sound wind event </a:t>
            </a:r>
          </a:p>
        </p:txBody>
      </p:sp>
      <p:sp>
        <p:nvSpPr>
          <p:cNvPr id="38944" name="Text Box 32"/>
          <p:cNvSpPr txBox="1">
            <a:spLocks noChangeArrowheads="1"/>
          </p:cNvSpPr>
          <p:nvPr/>
        </p:nvSpPr>
        <p:spPr bwMode="auto">
          <a:xfrm>
            <a:off x="3200400" y="762000"/>
            <a:ext cx="203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SLP and winds</a:t>
            </a:r>
          </a:p>
        </p:txBody>
      </p:sp>
    </p:spTree>
  </p:cSld>
  <p:clrMapOvr>
    <a:masterClrMapping/>
  </p:clrMapOvr>
  <p:transition advTm="62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4720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1F497D"/>
                </a:solidFill>
                <a:latin typeface="Times New Roman" charset="0"/>
              </a:rPr>
              <a:t>Ensemble Prediction</a:t>
            </a:r>
          </a:p>
        </p:txBody>
      </p:sp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53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 dirty="0" smtClean="0">
                <a:latin typeface="Times New Roman" charset="0"/>
              </a:rPr>
              <a:t>Ensemble can give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 smtClean="0">
                <a:latin typeface="Times New Roman" charset="0"/>
              </a:rPr>
              <a:t> The ensemble </a:t>
            </a:r>
            <a:r>
              <a:rPr lang="en-US" altLang="en-US" sz="3600" dirty="0">
                <a:latin typeface="Times New Roman" charset="0"/>
              </a:rPr>
              <a:t>mean is more accurate than any individual </a:t>
            </a:r>
            <a:r>
              <a:rPr lang="en-US" altLang="en-US" sz="3600" dirty="0" smtClean="0">
                <a:latin typeface="Times New Roman" charset="0"/>
              </a:rPr>
              <a:t>member.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 smtClean="0">
                <a:latin typeface="Times New Roman" charset="0"/>
              </a:rPr>
              <a:t>Ensembles will dominate forecasting in the future.</a:t>
            </a:r>
          </a:p>
        </p:txBody>
      </p:sp>
      <p:pic>
        <p:nvPicPr>
          <p:cNvPr id="5" name="Picture 4" descr="seattlete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0"/>
            <a:ext cx="8001000" cy="2425700"/>
          </a:xfrm>
          <a:prstGeom prst="rect">
            <a:avLst/>
          </a:prstGeom>
        </p:spPr>
      </p:pic>
      <p:pic>
        <p:nvPicPr>
          <p:cNvPr id="6" name="Picture 5" descr="abssic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80137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7892" name="Picture 4" descr="US058VMET-GIFwxg.EFS#17F36D.gif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738188"/>
            <a:ext cx="8069263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838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The Evolving Forecasting Problem</a:t>
            </a:r>
            <a:endParaRPr lang="en-US" b="1" dirty="0">
              <a:solidFill>
                <a:srgbClr val="1F497D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Prior to ~1955, humans did everything--subjectively forecast at all scales.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Between 1955 and 1980 numerical weather prediction essentially took over synoptic forecasting.  Humans were left with deciding between models or modifying (often unsuccessfully) the computer guidance.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Humans retained the role of translating synoptic guidance to the mesoscale/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microscale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Model Output Statistics (MOS) became competitive with human forecasters during the 1980s. </a:t>
            </a:r>
          </a:p>
        </p:txBody>
      </p:sp>
    </p:spTree>
  </p:cSld>
  <p:clrMapOvr>
    <a:masterClrMapping/>
  </p:clrMapOvr>
  <p:transition advTm="71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Evolving Forecasting Problem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Between 2000 and now,  high-resolution modeling is taking over the local forecasting component.</a:t>
            </a:r>
          </a:p>
          <a:p>
            <a:r>
              <a:rPr lang="en-US" dirty="0" smtClean="0"/>
              <a:t>Probabilistic prediction based on ensembles will become dominant in the upcoming decades.</a:t>
            </a:r>
          </a:p>
          <a:p>
            <a:r>
              <a:rPr lang="en-US" dirty="0" smtClean="0"/>
              <a:t>The nature of delivery is also changing, as smartphones become a primary delivery vehicle.</a:t>
            </a: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Communication:  From TV to Smartphones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tv.png"/>
          <p:cNvPicPr>
            <a:picLocks noChangeAspect="1"/>
          </p:cNvPicPr>
          <p:nvPr/>
        </p:nvPicPr>
        <p:blipFill>
          <a:blip r:embed="rId2"/>
          <a:srcRect r="23397"/>
          <a:stretch>
            <a:fillRect/>
          </a:stretch>
        </p:blipFill>
        <p:spPr>
          <a:xfrm>
            <a:off x="609600" y="2514600"/>
            <a:ext cx="2694449" cy="2651760"/>
          </a:xfrm>
          <a:prstGeom prst="rect">
            <a:avLst/>
          </a:prstGeom>
        </p:spPr>
      </p:pic>
      <p:pic>
        <p:nvPicPr>
          <p:cNvPr id="5" name="Picture 4" descr="smart.png"/>
          <p:cNvPicPr>
            <a:picLocks noChangeAspect="1"/>
          </p:cNvPicPr>
          <p:nvPr/>
        </p:nvPicPr>
        <p:blipFill>
          <a:blip r:embed="rId3"/>
          <a:srcRect r="34137"/>
          <a:stretch>
            <a:fillRect/>
          </a:stretch>
        </p:blipFill>
        <p:spPr>
          <a:xfrm>
            <a:off x="5105400" y="2362200"/>
            <a:ext cx="2999115" cy="27858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8209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a thousand weather apps are now available for smartphones</a:t>
            </a:r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 End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xmlns:a="http://schemas.openxmlformats.org/drawingml/2006/main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552</TotalTime>
  <Words>2851</Words>
  <Application>Microsoft Macintosh PowerPoint</Application>
  <PresentationFormat>On-screen Show (4:3)</PresentationFormat>
  <Paragraphs>293</Paragraphs>
  <Slides>98</Slides>
  <Notes>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1" baseType="lpstr">
      <vt:lpstr>Office Theme</vt:lpstr>
      <vt:lpstr>Document</vt:lpstr>
      <vt:lpstr>Clip</vt:lpstr>
      <vt:lpstr>Weather forecasting is as old as our species</vt:lpstr>
      <vt:lpstr>Our ancestors were keen observers of the sky and practical weather forecasting ideas developed</vt:lpstr>
      <vt:lpstr>Ancient Greek Weather Advice</vt:lpstr>
      <vt:lpstr>Theophrastus Example</vt:lpstr>
      <vt:lpstr>Ancient  And Pre-Modern Societies Summarized Forecasting Wisdom in Proverbs</vt:lpstr>
      <vt:lpstr>Ancient Weather Instruments</vt:lpstr>
      <vt:lpstr>Tower of the Winds</vt:lpstr>
      <vt:lpstr>Ancient Weather Instruments</vt:lpstr>
      <vt:lpstr>The Transition To Modern Weather Forecasting</vt:lpstr>
      <vt:lpstr>1450-1750   The Rise of Weather Instruments</vt:lpstr>
      <vt:lpstr>Robert Hooke (1660) Invented the Anemometer to Measure Wind Speed</vt:lpstr>
      <vt:lpstr>Torricelli Devised the Mercury Barometer to Measure Pressure (1644)</vt:lpstr>
      <vt:lpstr>But there was a problem… the absence of universal scales for basic weather parameters such as temperature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There were lots of weather observations but their value was limited</vt:lpstr>
      <vt:lpstr>The Telegraph Changes Everything</vt:lpstr>
      <vt:lpstr>It was immediately recognized that the telegraph made weather prediction possible</vt:lpstr>
      <vt:lpstr>The Weather-Telegraph Revolution</vt:lpstr>
      <vt:lpstr>Smithsonian Weather Display 1858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Slide 32</vt:lpstr>
      <vt:lpstr>Slide 33</vt:lpstr>
      <vt:lpstr> (1872) U.S. Operational Weather Maps</vt:lpstr>
      <vt:lpstr>1880’s Forecasting Technology</vt:lpstr>
      <vt:lpstr>1890’s Atmospheric “Model”</vt:lpstr>
      <vt:lpstr>Forecast Skill Plateaus</vt:lpstr>
      <vt:lpstr>Norwegians to the Rescue</vt:lpstr>
      <vt:lpstr>Concept of Evolution of Cyclones  Bjerknes and Solberg 1922</vt:lpstr>
      <vt:lpstr>Norwegian Contribution</vt:lpstr>
      <vt:lpstr>A Lack of Upper Air Observations Was Undermining Weather Prediction</vt:lpstr>
      <vt:lpstr>Slide 42</vt:lpstr>
      <vt:lpstr>Slide 43</vt:lpstr>
      <vt:lpstr>Pilot Balloons Provided Winds Aloft</vt:lpstr>
      <vt:lpstr>The Big Breakthrough:  The Radiosonde</vt:lpstr>
      <vt:lpstr>Radiosonde Data Changes Weather Prediction</vt:lpstr>
      <vt:lpstr>Slide 47</vt:lpstr>
      <vt:lpstr>The Development of Numerical Weather Prediction (NWP)</vt:lpstr>
      <vt:lpstr>The Equations Are Revealed</vt:lpstr>
      <vt:lpstr>The “Primitive” Equations</vt:lpstr>
      <vt:lpstr>The Idea is Born</vt:lpstr>
      <vt:lpstr>Predicting the Future </vt:lpstr>
      <vt:lpstr>L. F. Richardson:  An Insightful But Unsuccessful Attempt at Numerical Prediction</vt:lpstr>
      <vt:lpstr>L. F. Richardson</vt:lpstr>
      <vt:lpstr>L. F. Richardson</vt:lpstr>
      <vt:lpstr>The Dream Becomes Possible</vt:lpstr>
      <vt:lpstr>The Eniac</vt:lpstr>
      <vt:lpstr>The First Successful Numerical Weather Prediction</vt:lpstr>
      <vt:lpstr>First Numerical Weather Forecast</vt:lpstr>
      <vt:lpstr>Faster Computers Drove Better Weather Prediction</vt:lpstr>
      <vt:lpstr>Evolving NWP Models</vt:lpstr>
      <vt:lpstr>Slide 62</vt:lpstr>
      <vt:lpstr>NGM, 80 km, 1995</vt:lpstr>
      <vt:lpstr>1995</vt:lpstr>
      <vt:lpstr>2007-2008</vt:lpstr>
      <vt:lpstr>Slide 66</vt:lpstr>
      <vt:lpstr>But there was another revolution… in weather observations, with weather satellites taking the lead</vt:lpstr>
      <vt:lpstr>Slide 68</vt:lpstr>
      <vt:lpstr>Slide 69</vt:lpstr>
      <vt:lpstr>Slide 70</vt:lpstr>
      <vt:lpstr>Weather Satellites Now View the Entire Planet</vt:lpstr>
      <vt:lpstr>Slide 72</vt:lpstr>
      <vt:lpstr>Slide 73</vt:lpstr>
      <vt:lpstr>Because of weather satellites, forecast skill is the same in the northern and southern hemispheres</vt:lpstr>
      <vt:lpstr> Weather Radar Revolutionizes Short-Term Prediction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meteorological radar network was established in the U.S.</vt:lpstr>
      <vt:lpstr>Slide 80</vt:lpstr>
      <vt:lpstr>Slide 81</vt:lpstr>
      <vt:lpstr>Weather Radar Data is Now Being Used for Initialization of High Resolution Weather Models, Such as HRRR</vt:lpstr>
      <vt:lpstr>The Advent Of Statistical Post-Processing</vt:lpstr>
      <vt:lpstr>MOS</vt:lpstr>
      <vt:lpstr>Slide 85</vt:lpstr>
      <vt:lpstr>A Fundamental Problem</vt:lpstr>
      <vt:lpstr>A Fundamental Problem</vt:lpstr>
      <vt:lpstr>This is Ridiculous!</vt:lpstr>
      <vt:lpstr>Forecast Probabilistically</vt:lpstr>
      <vt:lpstr>Ensemble Prediction</vt:lpstr>
      <vt:lpstr>Slide 91</vt:lpstr>
      <vt:lpstr>Slide 92</vt:lpstr>
      <vt:lpstr>Slide 93</vt:lpstr>
      <vt:lpstr>Slide 94</vt:lpstr>
      <vt:lpstr>The Evolving Forecasting Problem</vt:lpstr>
      <vt:lpstr>The Evolving Forecasting Problem</vt:lpstr>
      <vt:lpstr>Communication:  From TV to Smartphones</vt:lpstr>
      <vt:lpstr>The  End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Mass</cp:lastModifiedBy>
  <cp:revision>32</cp:revision>
  <dcterms:created xsi:type="dcterms:W3CDTF">2016-03-27T18:11:52Z</dcterms:created>
  <dcterms:modified xsi:type="dcterms:W3CDTF">2016-03-27T19:24:53Z</dcterms:modified>
</cp:coreProperties>
</file>