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6"/>
  </p:notesMasterIdLst>
  <p:sldIdLst>
    <p:sldId id="256" r:id="rId2"/>
    <p:sldId id="257" r:id="rId3"/>
    <p:sldId id="438" r:id="rId4"/>
    <p:sldId id="307" r:id="rId5"/>
    <p:sldId id="413" r:id="rId6"/>
    <p:sldId id="439" r:id="rId7"/>
    <p:sldId id="473" r:id="rId8"/>
    <p:sldId id="474" r:id="rId9"/>
    <p:sldId id="315" r:id="rId10"/>
    <p:sldId id="316" r:id="rId11"/>
    <p:sldId id="317" r:id="rId12"/>
    <p:sldId id="427" r:id="rId13"/>
    <p:sldId id="489" r:id="rId14"/>
    <p:sldId id="492" r:id="rId15"/>
    <p:sldId id="493" r:id="rId16"/>
    <p:sldId id="494" r:id="rId17"/>
    <p:sldId id="495" r:id="rId18"/>
    <p:sldId id="510" r:id="rId19"/>
    <p:sldId id="410" r:id="rId20"/>
    <p:sldId id="496" r:id="rId21"/>
    <p:sldId id="497" r:id="rId22"/>
    <p:sldId id="498" r:id="rId23"/>
    <p:sldId id="408" r:id="rId24"/>
    <p:sldId id="406" r:id="rId25"/>
    <p:sldId id="407" r:id="rId26"/>
    <p:sldId id="428" r:id="rId27"/>
    <p:sldId id="581" r:id="rId28"/>
    <p:sldId id="584" r:id="rId29"/>
    <p:sldId id="319" r:id="rId30"/>
    <p:sldId id="585" r:id="rId31"/>
    <p:sldId id="586" r:id="rId32"/>
    <p:sldId id="587" r:id="rId33"/>
    <p:sldId id="588" r:id="rId34"/>
    <p:sldId id="589" r:id="rId35"/>
    <p:sldId id="258" r:id="rId36"/>
    <p:sldId id="366" r:id="rId37"/>
    <p:sldId id="259" r:id="rId38"/>
    <p:sldId id="276" r:id="rId39"/>
    <p:sldId id="273" r:id="rId40"/>
    <p:sldId id="279" r:id="rId41"/>
    <p:sldId id="280" r:id="rId42"/>
    <p:sldId id="282" r:id="rId43"/>
    <p:sldId id="284" r:id="rId44"/>
    <p:sldId id="286" r:id="rId45"/>
    <p:sldId id="289" r:id="rId46"/>
    <p:sldId id="278" r:id="rId47"/>
    <p:sldId id="358" r:id="rId48"/>
    <p:sldId id="288" r:id="rId49"/>
    <p:sldId id="290" r:id="rId50"/>
    <p:sldId id="295" r:id="rId51"/>
    <p:sldId id="313" r:id="rId52"/>
    <p:sldId id="320" r:id="rId53"/>
    <p:sldId id="361" r:id="rId54"/>
    <p:sldId id="312" r:id="rId55"/>
    <p:sldId id="270" r:id="rId56"/>
    <p:sldId id="268" r:id="rId57"/>
    <p:sldId id="365" r:id="rId58"/>
    <p:sldId id="303" r:id="rId59"/>
    <p:sldId id="364" r:id="rId60"/>
    <p:sldId id="590" r:id="rId61"/>
    <p:sldId id="591" r:id="rId62"/>
    <p:sldId id="592" r:id="rId63"/>
    <p:sldId id="593" r:id="rId64"/>
    <p:sldId id="352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2"/>
    <p:restoredTop sz="94637"/>
  </p:normalViewPr>
  <p:slideViewPr>
    <p:cSldViewPr snapToGrid="0" snapToObjects="1">
      <p:cViewPr varScale="1">
        <p:scale>
          <a:sx n="155" d="100"/>
          <a:sy n="155" d="100"/>
        </p:scale>
        <p:origin x="216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A12B74-AFE8-FD40-A0C7-D5155FD6C5F1}" type="datetimeFigureOut">
              <a:rPr lang="en-US" smtClean="0"/>
              <a:t>11/12/18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89447A-0216-AC40-B211-0C213235C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607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>
            <a:extLst>
              <a:ext uri="{FF2B5EF4-FFF2-40B4-BE49-F238E27FC236}">
                <a16:creationId xmlns:a16="http://schemas.microsoft.com/office/drawing/2014/main" id="{00A0BD79-C58E-124F-B3AC-DBFEFC1DB81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defTabSz="914400"/>
            <a:fld id="{B2867B1C-2E77-5C42-A507-DAE321ED93F1}" type="slidenum">
              <a:rPr lang="en-US" altLang="en-US" sz="1200">
                <a:latin typeface="Calibri" panose="020F0502020204030204" pitchFamily="34" charset="0"/>
              </a:rPr>
              <a:pPr algn="r" defTabSz="914400"/>
              <a:t>9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64478C79-C4DC-E64E-96EA-5B94DF7B297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D88EC57C-6809-5743-B607-410418860D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49395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>
            <a:extLst>
              <a:ext uri="{FF2B5EF4-FFF2-40B4-BE49-F238E27FC236}">
                <a16:creationId xmlns:a16="http://schemas.microsoft.com/office/drawing/2014/main" id="{3B9E8AEF-5427-4545-942C-FFC6513AE19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defTabSz="914400"/>
            <a:fld id="{2ECD8D7D-4813-8744-A93F-70145004FF16}" type="slidenum">
              <a:rPr lang="en-US" altLang="en-US" sz="1200">
                <a:latin typeface="Calibri" panose="020F0502020204030204" pitchFamily="34" charset="0"/>
              </a:rPr>
              <a:pPr algn="r" defTabSz="914400"/>
              <a:t>10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FB8804A3-56F5-FA4F-BDEA-6516F1F854B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0AB1A7E3-0CD6-BD40-AA95-2C27FAA01F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38581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>
            <a:extLst>
              <a:ext uri="{FF2B5EF4-FFF2-40B4-BE49-F238E27FC236}">
                <a16:creationId xmlns:a16="http://schemas.microsoft.com/office/drawing/2014/main" id="{D9D2640A-72AF-684A-808D-9EAC1AF15DE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defTabSz="914400"/>
            <a:fld id="{A84F1EF5-BF27-1449-A6DB-A6B114E64A6E}" type="slidenum">
              <a:rPr lang="en-US" altLang="en-US" sz="1200">
                <a:latin typeface="Calibri" panose="020F0502020204030204" pitchFamily="34" charset="0"/>
              </a:rPr>
              <a:pPr algn="r" defTabSz="914400"/>
              <a:t>11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F0EB42B0-7AD6-AC4B-898D-5C88DB374B1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4EDB227C-7B02-D04D-A99E-BC7D7B97FA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386313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>
            <a:extLst>
              <a:ext uri="{FF2B5EF4-FFF2-40B4-BE49-F238E27FC236}">
                <a16:creationId xmlns:a16="http://schemas.microsoft.com/office/drawing/2014/main" id="{8B7B2927-B6D5-264A-9EDE-B88B25B2FA0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0" name="Notes Placeholder 2">
            <a:extLst>
              <a:ext uri="{FF2B5EF4-FFF2-40B4-BE49-F238E27FC236}">
                <a16:creationId xmlns:a16="http://schemas.microsoft.com/office/drawing/2014/main" id="{8BDE1654-677F-B046-88D1-6F34F3A0A12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7891" name="Slide Number Placeholder 3">
            <a:extLst>
              <a:ext uri="{FF2B5EF4-FFF2-40B4-BE49-F238E27FC236}">
                <a16:creationId xmlns:a16="http://schemas.microsoft.com/office/drawing/2014/main" id="{1157733B-F2A7-5848-A412-80E10BF7FB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AD4F278-53D1-924D-BF3D-D302FFA07C63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4529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>
            <a:extLst>
              <a:ext uri="{FF2B5EF4-FFF2-40B4-BE49-F238E27FC236}">
                <a16:creationId xmlns:a16="http://schemas.microsoft.com/office/drawing/2014/main" id="{C57F397C-5195-B944-B3C6-5243165BA46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2" name="Notes Placeholder 2">
            <a:extLst>
              <a:ext uri="{FF2B5EF4-FFF2-40B4-BE49-F238E27FC236}">
                <a16:creationId xmlns:a16="http://schemas.microsoft.com/office/drawing/2014/main" id="{8D51AD75-2BD8-864F-A437-AC3E4DE6B73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6083" name="Slide Number Placeholder 3">
            <a:extLst>
              <a:ext uri="{FF2B5EF4-FFF2-40B4-BE49-F238E27FC236}">
                <a16:creationId xmlns:a16="http://schemas.microsoft.com/office/drawing/2014/main" id="{A78633A9-6C14-224B-958B-17BD677894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D413825-C425-8844-AD84-DA5FD359BF9A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9727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0DFF942A-77E3-484E-B868-1139719AF2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0A89BD33-1CE1-A74C-8E23-E7375C541E6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6666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816EC-117F-DE4B-9529-384196A9B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B0F5B6-3F2B-DA4A-AB3F-A4E30F45E5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E203D4-B7CA-DE44-9C37-A3AE1A56D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C5A1E-7933-1640-8906-719372691511}" type="datetimeFigureOut">
              <a:rPr lang="en-US" smtClean="0"/>
              <a:t>11/12/18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1F7EA-7DED-3F4D-8FB5-7B0700384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CE485-79C7-2B42-81F1-95DC68190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7CA02-2E32-6040-B7CA-7F2FB992F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868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18589-6398-C743-A491-EBCD2539D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41C6D1-9EA2-6B4F-B172-8E25AB69F5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3FEDF-188C-3040-BBBE-4B38497D6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C5A1E-7933-1640-8906-719372691511}" type="datetimeFigureOut">
              <a:rPr lang="en-US" smtClean="0"/>
              <a:t>11/12/18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5B844A-8055-574D-A8BA-300F948D3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FD4EF2-FCDA-E34B-85FD-D966D23D5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7CA02-2E32-6040-B7CA-7F2FB992F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560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4CACCD-23A2-0A41-96D0-F687BCAA59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48F272-6733-A146-A354-2C27E833B8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3883E-9AEF-2845-92CF-A76AB4CD9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C5A1E-7933-1640-8906-719372691511}" type="datetimeFigureOut">
              <a:rPr lang="en-US" smtClean="0"/>
              <a:t>11/12/18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15077A-7E0B-714F-9409-35FBFE3F2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0AB85-2C61-F84F-B5F4-559A959A1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7CA02-2E32-6040-B7CA-7F2FB992F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807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69A5B-0B1B-5648-BDF1-E0A5B84D2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FA94E-EF89-1E40-8E50-9AC03BB708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FAA8C4-7E21-3440-B2F6-E3B6F2B87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C5A1E-7933-1640-8906-719372691511}" type="datetimeFigureOut">
              <a:rPr lang="en-US" smtClean="0"/>
              <a:t>11/12/18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EC385D-1C7F-2342-9DEA-8E871A21A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1805F9-BB83-0544-8B8D-BEC408908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7CA02-2E32-6040-B7CA-7F2FB992F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285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CBF12-A39E-B44C-A9FB-76BD557F1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072B12-E60E-F343-BA9D-EEE3E44696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EEDC00-056C-9341-8A1D-729F20F72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C5A1E-7933-1640-8906-719372691511}" type="datetimeFigureOut">
              <a:rPr lang="en-US" smtClean="0"/>
              <a:t>11/12/18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12DE6A-63F6-294E-AD6E-514A19D4F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8D0D1E-8023-FF47-9ACE-957EF7C2F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7CA02-2E32-6040-B7CA-7F2FB992F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645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F9119-5ECF-664D-88CE-A6737B63F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402537-E1B0-2247-B038-1A78580CE8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2DB2E3-DD83-C142-8141-D4CB9FA6AE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637269-AE59-C045-8BE6-DB511E33F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C5A1E-7933-1640-8906-719372691511}" type="datetimeFigureOut">
              <a:rPr lang="en-US" smtClean="0"/>
              <a:t>11/12/18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D64EE6-A5C6-AA4B-968F-BB9CE64BC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AB1CDF-CD67-2D47-BA05-C168A2875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7CA02-2E32-6040-B7CA-7F2FB992F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142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51657-028B-844B-AC92-C6BCB1E98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9C429F-5277-264E-9DBE-B3E9C03505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C239DA-7D66-C345-998E-02A7E52335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092567-CE06-C14E-BBF3-D7DA465CA9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C0AA84-DADA-9748-AAAD-2F28539ED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8AC33E-CE9A-554F-B9E1-54FCAB367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C5A1E-7933-1640-8906-719372691511}" type="datetimeFigureOut">
              <a:rPr lang="en-US" smtClean="0"/>
              <a:t>11/12/18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5FCCD2-01B9-314F-9BD6-829025A8B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29076F-815E-0847-BD1B-57B41AF4C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7CA02-2E32-6040-B7CA-7F2FB992F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383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B416E-9669-DD40-B1D0-945CDE9BD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7C783D-F86D-B140-BD24-53F423576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C5A1E-7933-1640-8906-719372691511}" type="datetimeFigureOut">
              <a:rPr lang="en-US" smtClean="0"/>
              <a:t>11/12/18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39107C-0EF5-7E40-B829-CE0A63AD5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77C20-C865-D341-BCD0-4EEE5BDCD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7CA02-2E32-6040-B7CA-7F2FB992F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304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1A0FB4-FE89-6842-AFC3-8E0EADCF9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C5A1E-7933-1640-8906-719372691511}" type="datetimeFigureOut">
              <a:rPr lang="en-US" smtClean="0"/>
              <a:t>11/12/18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A0A684-7270-6D43-A51B-F08B696C9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A883C5-4EE7-6F4D-BBBA-F5442E3E7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7CA02-2E32-6040-B7CA-7F2FB992F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178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34575-CEE9-5E4B-8F43-C7FE5561E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D4328F-37AC-1F43-8601-D0F2C8E21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2089F5-E1A5-3143-9EC8-C8130FAC9C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49B34A-BD2F-1F4D-8F10-8F6C7583A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C5A1E-7933-1640-8906-719372691511}" type="datetimeFigureOut">
              <a:rPr lang="en-US" smtClean="0"/>
              <a:t>11/12/18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DC8FE8-91ED-584F-AFFC-EE48FAE38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141507-EE68-E448-AF28-580AB321B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7CA02-2E32-6040-B7CA-7F2FB992F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499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FAF86-72B8-1446-BF09-F46A9EAC0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245A08-7C57-6541-BF66-620852BAC9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49DC1-4BED-164A-85B3-025D132048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69BB92-8FB6-DD44-B04D-2688DB875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C5A1E-7933-1640-8906-719372691511}" type="datetimeFigureOut">
              <a:rPr lang="en-US" smtClean="0"/>
              <a:t>11/12/18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B70D43-8BB9-EB45-8AD2-A8305BAF1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3F1BA-7C3F-E547-B562-6B37E097F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7CA02-2E32-6040-B7CA-7F2FB992F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163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44DB60-17B8-1F4E-818C-68991A623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699392-AE04-4D45-9069-3A537FA7D2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4692A-5931-CE4A-89C9-030E395DFF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5C5A1E-7933-1640-8906-719372691511}" type="datetimeFigureOut">
              <a:rPr lang="en-US" smtClean="0"/>
              <a:t>11/12/18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B510C-EC1F-FB44-B175-105020689A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58FDA-2113-D846-8EDF-746F3D79ED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7CA02-2E32-6040-B7CA-7F2FB992F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665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F2D81-FDB9-104C-A27E-D806397526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Informal Glaciology Talk</a:t>
            </a:r>
            <a:br>
              <a:rPr lang="en-US" dirty="0"/>
            </a:br>
            <a:r>
              <a:rPr lang="en-US" b="1" dirty="0">
                <a:solidFill>
                  <a:schemeClr val="tx2"/>
                </a:solidFill>
              </a:rPr>
              <a:t>Climate Change and Wildfires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CD30BA-25A0-0C4E-A84A-419B208F46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Cliff Mass</a:t>
            </a:r>
          </a:p>
          <a:p>
            <a:r>
              <a:rPr lang="en-US" dirty="0"/>
              <a:t>Atmospheric Sciences</a:t>
            </a:r>
          </a:p>
        </p:txBody>
      </p:sp>
    </p:spTree>
    <p:extLst>
      <p:ext uri="{BB962C8B-B14F-4D97-AF65-F5344CB8AC3E}">
        <p14:creationId xmlns:p14="http://schemas.microsoft.com/office/powerpoint/2010/main" val="2511828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tdiff_1990s-2050s_DJF.png                                      00196C27&#10;Cliff Disk                     BB5EA40C:">
            <a:extLst>
              <a:ext uri="{FF2B5EF4-FFF2-40B4-BE49-F238E27FC236}">
                <a16:creationId xmlns:a16="http://schemas.microsoft.com/office/drawing/2014/main" id="{DFD72FCE-2A4A-4144-B537-8476EAE0F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" t="17455" r="5647" b="8728"/>
          <a:stretch>
            <a:fillRect/>
          </a:stretch>
        </p:blipFill>
        <p:spPr bwMode="auto">
          <a:xfrm>
            <a:off x="3276600" y="228600"/>
            <a:ext cx="587375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23943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tdiff_1990s-2090s_DJF.png                                      00196C27&#10;Cliff Disk                     BB5EA40C:">
            <a:extLst>
              <a:ext uri="{FF2B5EF4-FFF2-40B4-BE49-F238E27FC236}">
                <a16:creationId xmlns:a16="http://schemas.microsoft.com/office/drawing/2014/main" id="{60F09DB1-E949-BA4E-AFDD-39D64A0B5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" t="17455" r="5647" b="8728"/>
          <a:stretch>
            <a:fillRect/>
          </a:stretch>
        </p:blipFill>
        <p:spPr bwMode="auto">
          <a:xfrm>
            <a:off x="3276600" y="228600"/>
            <a:ext cx="587375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5068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5EBE0C89-C206-BA48-B6A5-DF829A884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7147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  <a:t>Why local hot spots</a:t>
            </a:r>
            <a:r>
              <a:rPr lang="en-US" altLang="en-US">
                <a:ea typeface="ＭＳ Ｐゴシック" panose="020B0600070205080204" pitchFamily="34" charset="-128"/>
              </a:rPr>
              <a:t>?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Regions of melting snow on terrain</a:t>
            </a:r>
          </a:p>
        </p:txBody>
      </p:sp>
      <p:pic>
        <p:nvPicPr>
          <p:cNvPr id="28674" name="Content Placeholder 3">
            <a:extLst>
              <a:ext uri="{FF2B5EF4-FFF2-40B4-BE49-F238E27FC236}">
                <a16:creationId xmlns:a16="http://schemas.microsoft.com/office/drawing/2014/main" id="{984D63E8-E906-0449-9ABC-56E4A82B21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36850" y="1833563"/>
            <a:ext cx="6718300" cy="4525962"/>
          </a:xfrm>
        </p:spPr>
      </p:pic>
    </p:spTree>
    <p:extLst>
      <p:ext uri="{BB962C8B-B14F-4D97-AF65-F5344CB8AC3E}">
        <p14:creationId xmlns:p14="http://schemas.microsoft.com/office/powerpoint/2010/main" val="14785202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BBF4EC90-64FB-3545-BE86-98D6022A1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9476" y="2497138"/>
            <a:ext cx="5502275" cy="1143000"/>
          </a:xfrm>
        </p:spPr>
        <p:txBody>
          <a:bodyPr>
            <a:normAutofit fontScale="90000"/>
          </a:bodyPr>
          <a:lstStyle/>
          <a:p>
            <a:r>
              <a:rPr lang="en-US" altLang="en-US" b="1">
                <a:solidFill>
                  <a:srgbClr val="4F81BD"/>
                </a:solidFill>
                <a:ea typeface="ＭＳ Ｐゴシック" panose="020B0600070205080204" pitchFamily="34" charset="-128"/>
              </a:rPr>
              <a:t>A major surprise:  synoptic deamplification and its effects on downslope flow off terrain, offshore flow, and heat waves</a:t>
            </a:r>
          </a:p>
        </p:txBody>
      </p:sp>
      <p:pic>
        <p:nvPicPr>
          <p:cNvPr id="29698" name="Picture 2" descr="81bTsRBjFTL._SL1500_.jpg">
            <a:extLst>
              <a:ext uri="{FF2B5EF4-FFF2-40B4-BE49-F238E27FC236}">
                <a16:creationId xmlns:a16="http://schemas.microsoft.com/office/drawing/2014/main" id="{DA991053-B875-594C-87B7-DDC5FB4C7E18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37489" y="1973263"/>
            <a:ext cx="2530475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0101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93A13784-A7B6-FD42-AE6A-6E8D05F43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9138" y="48577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b="1">
                <a:solidFill>
                  <a:schemeClr val="accent1"/>
                </a:solidFill>
                <a:ea typeface="ＭＳ Ｐゴシック" panose="020B0600070205080204" pitchFamily="34" charset="-128"/>
              </a:rPr>
              <a:t>CMIP5 simulations indicate a robust deamplification of summer synoptic amplitude</a:t>
            </a:r>
          </a:p>
        </p:txBody>
      </p:sp>
      <p:pic>
        <p:nvPicPr>
          <p:cNvPr id="32770" name="Content Placeholder 3" descr="variability.tiff">
            <a:extLst>
              <a:ext uri="{FF2B5EF4-FFF2-40B4-BE49-F238E27FC236}">
                <a16:creationId xmlns:a16="http://schemas.microsoft.com/office/drawing/2014/main" id="{FAB352A9-1617-0844-9646-E2844A4358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" r="2550"/>
          <a:stretch>
            <a:fillRect/>
          </a:stretch>
        </p:blipFill>
        <p:spPr>
          <a:xfrm>
            <a:off x="1981200" y="2139951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4289172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C5BE41FA-42D3-AB4A-ABFA-C596836CD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4338" y="274638"/>
            <a:ext cx="8807450" cy="1160462"/>
          </a:xfrm>
        </p:spPr>
        <p:txBody>
          <a:bodyPr>
            <a:normAutofit fontScale="90000"/>
          </a:bodyPr>
          <a:lstStyle/>
          <a:p>
            <a:r>
              <a:rPr lang="en-US" altLang="en-US" sz="4000" b="1">
                <a:solidFill>
                  <a:srgbClr val="4F81BD"/>
                </a:solidFill>
                <a:ea typeface="ＭＳ Ｐゴシック" panose="020B0600070205080204" pitchFamily="34" charset="-128"/>
              </a:rPr>
              <a:t>Impact:  </a:t>
            </a:r>
            <a:r>
              <a:rPr lang="en-US" altLang="en-US" sz="4000" b="1">
                <a:solidFill>
                  <a:srgbClr val="FF0000"/>
                </a:solidFill>
                <a:ea typeface="ＭＳ Ｐゴシック" panose="020B0600070205080204" pitchFamily="34" charset="-128"/>
              </a:rPr>
              <a:t>LESS extremes </a:t>
            </a:r>
            <a:r>
              <a:rPr lang="en-US" altLang="en-US" sz="4000" b="1">
                <a:solidFill>
                  <a:srgbClr val="4F81BD"/>
                </a:solidFill>
                <a:ea typeface="ＭＳ Ｐゴシック" panose="020B0600070205080204" pitchFamily="34" charset="-128"/>
              </a:rPr>
              <a:t>in onshore/offshore flow (850 hPa shown)</a:t>
            </a:r>
          </a:p>
        </p:txBody>
      </p:sp>
      <p:pic>
        <p:nvPicPr>
          <p:cNvPr id="33794" name="Content Placeholder 3" descr="850hpahisto.tiff">
            <a:extLst>
              <a:ext uri="{FF2B5EF4-FFF2-40B4-BE49-F238E27FC236}">
                <a16:creationId xmlns:a16="http://schemas.microsoft.com/office/drawing/2014/main" id="{C22AF1D0-4B21-A447-8A76-86C6E98A41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920" r="-23920"/>
          <a:stretch>
            <a:fillRect/>
          </a:stretch>
        </p:blipFill>
        <p:spPr>
          <a:xfrm>
            <a:off x="2292351" y="1576388"/>
            <a:ext cx="9559925" cy="5257800"/>
          </a:xfrm>
        </p:spPr>
      </p:pic>
      <p:sp>
        <p:nvSpPr>
          <p:cNvPr id="33795" name="TextBox 1">
            <a:extLst>
              <a:ext uri="{FF2B5EF4-FFF2-40B4-BE49-F238E27FC236}">
                <a16:creationId xmlns:a16="http://schemas.microsoft.com/office/drawing/2014/main" id="{AAF9D206-EACA-3648-BB31-259E289B5F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4338" y="3000376"/>
            <a:ext cx="21336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Blue=1970-1999</a:t>
            </a:r>
          </a:p>
          <a:p>
            <a:r>
              <a:rPr lang="en-US" altLang="en-US"/>
              <a:t>Light brown=2070-2099</a:t>
            </a:r>
          </a:p>
          <a:p>
            <a:r>
              <a:rPr lang="en-US" altLang="en-US"/>
              <a:t>Dark brown=overlap</a:t>
            </a:r>
          </a:p>
        </p:txBody>
      </p:sp>
      <p:sp>
        <p:nvSpPr>
          <p:cNvPr id="33796" name="TextBox 2">
            <a:extLst>
              <a:ext uri="{FF2B5EF4-FFF2-40B4-BE49-F238E27FC236}">
                <a16:creationId xmlns:a16="http://schemas.microsoft.com/office/drawing/2014/main" id="{E88090D9-CC3F-A843-AF4F-10C6F3514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4339" y="1893888"/>
            <a:ext cx="2466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Zonal Wind Histogram</a:t>
            </a:r>
          </a:p>
          <a:p>
            <a:r>
              <a:rPr lang="en-US" altLang="en-US"/>
              <a:t>Western Oregon/WA</a:t>
            </a:r>
          </a:p>
        </p:txBody>
      </p:sp>
    </p:spTree>
    <p:extLst>
      <p:ext uri="{BB962C8B-B14F-4D97-AF65-F5344CB8AC3E}">
        <p14:creationId xmlns:p14="http://schemas.microsoft.com/office/powerpoint/2010/main" val="33002607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A08CEC9E-9671-4949-8DEB-6C930BBCC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4818" name="Content Placeholder 3" descr="850hpahisto.tiff">
            <a:extLst>
              <a:ext uri="{FF2B5EF4-FFF2-40B4-BE49-F238E27FC236}">
                <a16:creationId xmlns:a16="http://schemas.microsoft.com/office/drawing/2014/main" id="{0CCDB43F-2134-9D4D-9FA7-3B461AE003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5" t="44615" r="4315" b="9592"/>
          <a:stretch>
            <a:fillRect/>
          </a:stretch>
        </p:blipFill>
        <p:spPr>
          <a:xfrm>
            <a:off x="2794000" y="617539"/>
            <a:ext cx="7289800" cy="5749925"/>
          </a:xfrm>
        </p:spPr>
      </p:pic>
    </p:spTree>
    <p:extLst>
      <p:ext uri="{BB962C8B-B14F-4D97-AF65-F5344CB8AC3E}">
        <p14:creationId xmlns:p14="http://schemas.microsoft.com/office/powerpoint/2010/main" val="11332478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7C7CDAC2-239F-3B42-83D0-7F07DC0FC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2475" y="13081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b="1">
                <a:solidFill>
                  <a:srgbClr val="4F81BD"/>
                </a:solidFill>
                <a:ea typeface="ＭＳ Ｐゴシック" panose="020B0600070205080204" pitchFamily="34" charset="-128"/>
              </a:rPr>
              <a:t>Global warming deamplification of  summer synoptic amplitude works AGAINST downslope/offshore flow forced heat extremes</a:t>
            </a:r>
          </a:p>
        </p:txBody>
      </p:sp>
      <p:sp>
        <p:nvSpPr>
          <p:cNvPr id="35842" name="Content Placeholder 2">
            <a:extLst>
              <a:ext uri="{FF2B5EF4-FFF2-40B4-BE49-F238E27FC236}">
                <a16:creationId xmlns:a16="http://schemas.microsoft.com/office/drawing/2014/main" id="{0825CE5F-8A4F-784F-B483-0EF37816C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4875" y="3479800"/>
            <a:ext cx="8229600" cy="1644650"/>
          </a:xfrm>
        </p:spPr>
        <p:txBody>
          <a:bodyPr>
            <a:normAutofit fontScale="85000" lnSpcReduction="20000"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Weaker maxima for offshore flow works against high temperature extremes over western WA/OR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Very significant on the coast where offshore flow is most critical for heat waves.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Major implication for wildfires.</a:t>
            </a:r>
          </a:p>
        </p:txBody>
      </p:sp>
    </p:spTree>
    <p:extLst>
      <p:ext uri="{BB962C8B-B14F-4D97-AF65-F5344CB8AC3E}">
        <p14:creationId xmlns:p14="http://schemas.microsoft.com/office/powerpoint/2010/main" val="2156524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257047B1-B7D0-5C44-A28B-B09D1F28D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8038" y="28575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b="1">
                <a:solidFill>
                  <a:schemeClr val="accent1"/>
                </a:solidFill>
                <a:ea typeface="ＭＳ Ｐゴシック" panose="020B0600070205080204" pitchFamily="34" charset="-128"/>
              </a:rPr>
              <a:t>Let’s Examine the Impacts Using a High-Resolution Regional Climate Model (WRF, 12-km)</a:t>
            </a:r>
          </a:p>
        </p:txBody>
      </p:sp>
    </p:spTree>
    <p:extLst>
      <p:ext uri="{BB962C8B-B14F-4D97-AF65-F5344CB8AC3E}">
        <p14:creationId xmlns:p14="http://schemas.microsoft.com/office/powerpoint/2010/main" val="15991806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2DD8A735-5DC9-0241-B5F1-C81BDF6BF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5701" y="527051"/>
            <a:ext cx="8815388" cy="1143000"/>
          </a:xfrm>
        </p:spPr>
        <p:txBody>
          <a:bodyPr>
            <a:normAutofit fontScale="90000"/>
          </a:bodyPr>
          <a:lstStyle/>
          <a:p>
            <a:r>
              <a:rPr lang="en-US" altLang="en-US" sz="3600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Mesoscale Location Makes All the Difference for How Extreme Temperatures Will Change</a:t>
            </a:r>
            <a:br>
              <a:rPr lang="en-US" altLang="en-US" sz="3600" b="1" dirty="0">
                <a:solidFill>
                  <a:schemeClr val="tx2"/>
                </a:solidFill>
                <a:ea typeface="ＭＳ Ｐゴシック" panose="020B0600070205080204" pitchFamily="34" charset="-128"/>
              </a:rPr>
            </a:br>
            <a:r>
              <a:rPr lang="en-US" altLang="en-US" sz="3600" dirty="0">
                <a:ea typeface="ＭＳ Ｐゴシック" panose="020B0600070205080204" pitchFamily="34" charset="-128"/>
              </a:rPr>
              <a:t>1970–99 and 2040–69 (CCSM3 Model)</a:t>
            </a:r>
            <a:br>
              <a:rPr lang="en-US" altLang="en-US" sz="3600" b="1" dirty="0">
                <a:solidFill>
                  <a:schemeClr val="tx2"/>
                </a:solidFill>
                <a:ea typeface="ＭＳ Ｐゴシック" panose="020B0600070205080204" pitchFamily="34" charset="-128"/>
              </a:rPr>
            </a:br>
            <a:endParaRPr lang="en-US" altLang="en-US" sz="3600" b="1" dirty="0">
              <a:solidFill>
                <a:schemeClr val="tx2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36866" name="Content Placeholder 3" descr="jcli-d-15-0641.1-f16.jpeg">
            <a:extLst>
              <a:ext uri="{FF2B5EF4-FFF2-40B4-BE49-F238E27FC236}">
                <a16:creationId xmlns:a16="http://schemas.microsoft.com/office/drawing/2014/main" id="{7C555110-1F79-F240-9885-C981720920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77" t="52939" r="-7777"/>
          <a:stretch>
            <a:fillRect/>
          </a:stretch>
        </p:blipFill>
        <p:spPr>
          <a:xfrm>
            <a:off x="1087437" y="1670051"/>
            <a:ext cx="9856788" cy="2551113"/>
          </a:xfrm>
        </p:spPr>
      </p:pic>
      <p:pic>
        <p:nvPicPr>
          <p:cNvPr id="36867" name="Picture 3">
            <a:extLst>
              <a:ext uri="{FF2B5EF4-FFF2-40B4-BE49-F238E27FC236}">
                <a16:creationId xmlns:a16="http://schemas.microsoft.com/office/drawing/2014/main" id="{F419C77E-9B8B-1B43-A331-57995F50B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31"/>
          <a:stretch>
            <a:fillRect/>
          </a:stretch>
        </p:blipFill>
        <p:spPr bwMode="auto">
          <a:xfrm>
            <a:off x="4597400" y="4362450"/>
            <a:ext cx="31829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3080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58313-606F-7B47-BBE2-3CCBC15A0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Side Topic:  Ensemble-Based Regional Climate Modeling over the Northwest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83DEA3-EAF1-1A4F-813C-4E264B0713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understand climate change over the western U.S., one needs enough resolution to get the mesoscale meteorology halfway correct</a:t>
            </a:r>
          </a:p>
          <a:p>
            <a:r>
              <a:rPr lang="en-US" dirty="0"/>
              <a:t>Global climate models have grid spacing of  100-200 km.  Not good enough</a:t>
            </a:r>
          </a:p>
          <a:p>
            <a:r>
              <a:rPr lang="en-US" dirty="0"/>
              <a:t>We have some experience in dynamically downscaling global models using the WRF model, run at 12-15 km resolution for 100 years</a:t>
            </a:r>
          </a:p>
          <a:p>
            <a:r>
              <a:rPr lang="en-US" dirty="0"/>
              <a:t>Now doing it for an ensemble of many runs, driven by CMIP-5 GCMS.</a:t>
            </a:r>
          </a:p>
        </p:txBody>
      </p:sp>
    </p:spTree>
    <p:extLst>
      <p:ext uri="{BB962C8B-B14F-4D97-AF65-F5344CB8AC3E}">
        <p14:creationId xmlns:p14="http://schemas.microsoft.com/office/powerpoint/2010/main" val="6332481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4BCF80EC-59CD-8546-BDDD-7E901D982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8914" name="Content Placeholder 2">
            <a:extLst>
              <a:ext uri="{FF2B5EF4-FFF2-40B4-BE49-F238E27FC236}">
                <a16:creationId xmlns:a16="http://schemas.microsoft.com/office/drawing/2014/main" id="{029D86B2-F59E-3741-88D5-97A1B7380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8915" name="Content Placeholder 3" descr="jcli-d-15-0641.1-f16.jpeg">
            <a:extLst>
              <a:ext uri="{FF2B5EF4-FFF2-40B4-BE49-F238E27FC236}">
                <a16:creationId xmlns:a16="http://schemas.microsoft.com/office/drawing/2014/main" id="{8B9BE9F7-5C49-7347-BD9B-F38444178F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50" t="52202" r="65248"/>
          <a:stretch>
            <a:fillRect/>
          </a:stretch>
        </p:blipFill>
        <p:spPr>
          <a:xfrm>
            <a:off x="2760663" y="1417638"/>
            <a:ext cx="6191250" cy="4989512"/>
          </a:xfrm>
        </p:spPr>
      </p:pic>
    </p:spTree>
    <p:extLst>
      <p:ext uri="{BB962C8B-B14F-4D97-AF65-F5344CB8AC3E}">
        <p14:creationId xmlns:p14="http://schemas.microsoft.com/office/powerpoint/2010/main" val="41091301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D46147E3-4360-3D46-86B8-08AFA2E3E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326438" cy="1143000"/>
          </a:xfrm>
        </p:spPr>
        <p:txBody>
          <a:bodyPr>
            <a:normAutofit fontScale="90000"/>
          </a:bodyPr>
          <a:lstStyle/>
          <a:p>
            <a:r>
              <a:rPr lang="en-US" altLang="en-US" b="1">
                <a:solidFill>
                  <a:schemeClr val="accent1"/>
                </a:solidFill>
                <a:ea typeface="ＭＳ Ｐゴシック" panose="020B0600070205080204" pitchFamily="34" charset="-128"/>
              </a:rPr>
              <a:t>Very Warm Tails Don’t Change Much</a:t>
            </a:r>
          </a:p>
        </p:txBody>
      </p:sp>
      <p:pic>
        <p:nvPicPr>
          <p:cNvPr id="39938" name="Content Placeholder 3" descr="jcli-d-15-0641.1-f16.jpeg">
            <a:extLst>
              <a:ext uri="{FF2B5EF4-FFF2-40B4-BE49-F238E27FC236}">
                <a16:creationId xmlns:a16="http://schemas.microsoft.com/office/drawing/2014/main" id="{310741B6-9F6E-004C-AAD0-1D5B875907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9" t="53043" r="33099"/>
          <a:stretch>
            <a:fillRect/>
          </a:stretch>
        </p:blipFill>
        <p:spPr>
          <a:xfrm>
            <a:off x="3113089" y="1366839"/>
            <a:ext cx="5965825" cy="5360987"/>
          </a:xfrm>
        </p:spPr>
      </p:pic>
    </p:spTree>
    <p:extLst>
      <p:ext uri="{BB962C8B-B14F-4D97-AF65-F5344CB8AC3E}">
        <p14:creationId xmlns:p14="http://schemas.microsoft.com/office/powerpoint/2010/main" val="32290984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3B2C4E42-DEDA-FE4F-981B-74033F67B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The extremes do increase substantially inland from GW</a:t>
            </a:r>
          </a:p>
        </p:txBody>
      </p:sp>
      <p:sp>
        <p:nvSpPr>
          <p:cNvPr id="40962" name="Content Placeholder 2">
            <a:extLst>
              <a:ext uri="{FF2B5EF4-FFF2-40B4-BE49-F238E27FC236}">
                <a16:creationId xmlns:a16="http://schemas.microsoft.com/office/drawing/2014/main" id="{93688ACD-98BF-2F44-8045-116CABC39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0963" name="Content Placeholder 3" descr="jcli-d-15-0641.1-f16.jpeg">
            <a:extLst>
              <a:ext uri="{FF2B5EF4-FFF2-40B4-BE49-F238E27FC236}">
                <a16:creationId xmlns:a16="http://schemas.microsoft.com/office/drawing/2014/main" id="{BC808C51-3DEE-004C-A892-25B7CF0CED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83" t="52939" r="-7777"/>
          <a:stretch>
            <a:fillRect/>
          </a:stretch>
        </p:blipFill>
        <p:spPr bwMode="auto">
          <a:xfrm>
            <a:off x="3038475" y="1522414"/>
            <a:ext cx="6992938" cy="506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79602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9115009D-325C-E54C-9A08-33D72DE9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191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  <a:t>Surprise! More Low Clouds during spring west of Cascades</a:t>
            </a:r>
          </a:p>
        </p:txBody>
      </p:sp>
      <p:pic>
        <p:nvPicPr>
          <p:cNvPr id="41986" name="Content Placeholder 1">
            <a:extLst>
              <a:ext uri="{FF2B5EF4-FFF2-40B4-BE49-F238E27FC236}">
                <a16:creationId xmlns:a16="http://schemas.microsoft.com/office/drawing/2014/main" id="{48ED8E62-21DD-DB4E-9950-9329985CAF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38526" y="1884364"/>
            <a:ext cx="5440363" cy="4079875"/>
          </a:xfrm>
        </p:spPr>
      </p:pic>
    </p:spTree>
    <p:extLst>
      <p:ext uri="{BB962C8B-B14F-4D97-AF65-F5344CB8AC3E}">
        <p14:creationId xmlns:p14="http://schemas.microsoft.com/office/powerpoint/2010/main" val="41542591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D3B21D6F-9527-F44A-9E29-96DCBAE51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6750" y="360364"/>
            <a:ext cx="8318500" cy="955675"/>
          </a:xfrm>
        </p:spPr>
        <p:txBody>
          <a:bodyPr/>
          <a:lstStyle/>
          <a:p>
            <a: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  <a:t>March-April-May Changes</a:t>
            </a:r>
          </a:p>
        </p:txBody>
      </p:sp>
      <p:sp>
        <p:nvSpPr>
          <p:cNvPr id="43010" name="Content Placeholder 2">
            <a:extLst>
              <a:ext uri="{FF2B5EF4-FFF2-40B4-BE49-F238E27FC236}">
                <a16:creationId xmlns:a16="http://schemas.microsoft.com/office/drawing/2014/main" id="{EF15CA1A-CDB4-BB4D-96D8-32A9B8851F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3011" name="Picture 3">
            <a:extLst>
              <a:ext uri="{FF2B5EF4-FFF2-40B4-BE49-F238E27FC236}">
                <a16:creationId xmlns:a16="http://schemas.microsoft.com/office/drawing/2014/main" id="{CAC86E3F-FDD2-AA42-8D41-E350EC732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7"/>
          <a:stretch>
            <a:fillRect/>
          </a:stretch>
        </p:blipFill>
        <p:spPr bwMode="auto">
          <a:xfrm>
            <a:off x="1752600" y="1600200"/>
            <a:ext cx="44577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>
            <a:extLst>
              <a:ext uri="{FF2B5EF4-FFF2-40B4-BE49-F238E27FC236}">
                <a16:creationId xmlns:a16="http://schemas.microsoft.com/office/drawing/2014/main" id="{5D98F4B0-A538-DA49-8384-F10178FB2F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2"/>
          <a:stretch>
            <a:fillRect/>
          </a:stretch>
        </p:blipFill>
        <p:spPr bwMode="auto">
          <a:xfrm>
            <a:off x="6210300" y="1600200"/>
            <a:ext cx="44577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76980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F01E978E-5D9B-9142-BA9B-A511023FE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4034" name="Content Placeholder 2">
            <a:extLst>
              <a:ext uri="{FF2B5EF4-FFF2-40B4-BE49-F238E27FC236}">
                <a16:creationId xmlns:a16="http://schemas.microsoft.com/office/drawing/2014/main" id="{8E119936-A3CF-6B48-A503-FDA4308B8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4035" name="Picture 3">
            <a:extLst>
              <a:ext uri="{FF2B5EF4-FFF2-40B4-BE49-F238E27FC236}">
                <a16:creationId xmlns:a16="http://schemas.microsoft.com/office/drawing/2014/main" id="{7770A6C5-4356-E94A-8640-72A98B12F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513" y="0"/>
            <a:ext cx="6248400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0308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EED99792-D29C-1443-9147-F22DE58E1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4300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  <a:t>Why more clouds in spring?</a:t>
            </a:r>
          </a:p>
        </p:txBody>
      </p:sp>
      <p:sp>
        <p:nvSpPr>
          <p:cNvPr id="45058" name="Content Placeholder 2">
            <a:extLst>
              <a:ext uri="{FF2B5EF4-FFF2-40B4-BE49-F238E27FC236}">
                <a16:creationId xmlns:a16="http://schemas.microsoft.com/office/drawing/2014/main" id="{F4FE44A9-52F5-054F-973F-9615C9C94A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7051" y="1150938"/>
            <a:ext cx="5718175" cy="5522912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The interior of the continent warms up more/faster than  the eastern Pacific,  resulting preferential hydrostatic pressure declines over the interior.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GCMs enhance eastern     Pacific anticyclone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Enhanced onshore pressure difference pushes marine air inland.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5059" name="Picture 3">
            <a:extLst>
              <a:ext uri="{FF2B5EF4-FFF2-40B4-BE49-F238E27FC236}">
                <a16:creationId xmlns:a16="http://schemas.microsoft.com/office/drawing/2014/main" id="{82BAF063-0A78-7A48-8A76-A67A9A5F52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564" y="2038350"/>
            <a:ext cx="3392487" cy="385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58026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2133600" y="8382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rPr>
              <a:t>Only dynamical downscaling can tell us whether Pacific windstorms will bring strong peak winds under GW</a:t>
            </a:r>
          </a:p>
        </p:txBody>
      </p:sp>
      <p:pic>
        <p:nvPicPr>
          <p:cNvPr id="3072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71800" y="3071814"/>
            <a:ext cx="3810000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Box 4"/>
          <p:cNvSpPr txBox="1">
            <a:spLocks noChangeArrowheads="1"/>
          </p:cNvSpPr>
          <p:nvPr/>
        </p:nvSpPr>
        <p:spPr bwMode="auto">
          <a:xfrm>
            <a:off x="7126288" y="4195763"/>
            <a:ext cx="30845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dirty="0">
                <a:latin typeface="Arial" pitchFamily="-112" charset="0"/>
              </a:rPr>
              <a:t>The Inauguration Day Storm</a:t>
            </a:r>
          </a:p>
          <a:p>
            <a:pPr eaLnBrk="1" hangingPunct="1"/>
            <a:r>
              <a:rPr lang="en-US" dirty="0">
                <a:latin typeface="Arial" pitchFamily="-112" charset="0"/>
              </a:rPr>
              <a:t>1993</a:t>
            </a:r>
          </a:p>
        </p:txBody>
      </p:sp>
    </p:spTree>
    <p:extLst>
      <p:ext uri="{BB962C8B-B14F-4D97-AF65-F5344CB8AC3E}">
        <p14:creationId xmlns:p14="http://schemas.microsoft.com/office/powerpoint/2010/main" val="20822116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1781176" y="498476"/>
            <a:ext cx="8659813" cy="8556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 b="1" dirty="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rPr>
              <a:t>It appears the answer is no.</a:t>
            </a:r>
            <a:br>
              <a:rPr lang="en-US" sz="3600" b="1" dirty="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rPr>
            </a:br>
            <a:r>
              <a:rPr lang="en-US" sz="2800" b="1" dirty="0"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rPr>
              <a:t>Number of times per year winds exceed a high-wind threshold (DJF) at Seattle for several RCM simulations</a:t>
            </a:r>
          </a:p>
        </p:txBody>
      </p:sp>
      <p:pic>
        <p:nvPicPr>
          <p:cNvPr id="31746" name="Content Placeholder 3" descr="90th_percentile_yearly_tseries_47.4489N_122.3094W.png"/>
          <p:cNvPicPr>
            <a:picLocks noGrp="1" noChangeAspect="1"/>
          </p:cNvPicPr>
          <p:nvPr>
            <p:ph idx="1"/>
          </p:nvPr>
        </p:nvPicPr>
        <p:blipFill>
          <a:blip r:embed="rId2"/>
          <a:srcRect t="18333"/>
          <a:stretch>
            <a:fillRect/>
          </a:stretch>
        </p:blipFill>
        <p:spPr>
          <a:xfrm>
            <a:off x="1981200" y="1981200"/>
            <a:ext cx="7962900" cy="4876800"/>
          </a:xfrm>
        </p:spPr>
      </p:pic>
    </p:spTree>
    <p:extLst>
      <p:ext uri="{BB962C8B-B14F-4D97-AF65-F5344CB8AC3E}">
        <p14:creationId xmlns:p14="http://schemas.microsoft.com/office/powerpoint/2010/main" val="37872078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wdiff_1990s-2090s_MAM">
            <a:extLst>
              <a:ext uri="{FF2B5EF4-FFF2-40B4-BE49-F238E27FC236}">
                <a16:creationId xmlns:a16="http://schemas.microsoft.com/office/drawing/2014/main" id="{41A400ED-383E-B648-A835-EF8C9BDA2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0" b="8640"/>
          <a:stretch>
            <a:fillRect/>
          </a:stretch>
        </p:blipFill>
        <p:spPr bwMode="auto">
          <a:xfrm>
            <a:off x="3674074" y="1169307"/>
            <a:ext cx="5091413" cy="4807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Text Box 3">
            <a:extLst>
              <a:ext uri="{FF2B5EF4-FFF2-40B4-BE49-F238E27FC236}">
                <a16:creationId xmlns:a16="http://schemas.microsoft.com/office/drawing/2014/main" id="{A6E1F968-00C9-B140-BBAA-2CA635BCB1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4125" y="5681663"/>
            <a:ext cx="6492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latin typeface="Calibri" panose="020F0502020204030204" pitchFamily="34" charset="0"/>
              </a:rPr>
              <a:t>-40%</a:t>
            </a:r>
          </a:p>
        </p:txBody>
      </p:sp>
      <p:sp>
        <p:nvSpPr>
          <p:cNvPr id="82948" name="Text Box 4">
            <a:extLst>
              <a:ext uri="{FF2B5EF4-FFF2-40B4-BE49-F238E27FC236}">
                <a16:creationId xmlns:a16="http://schemas.microsoft.com/office/drawing/2014/main" id="{C3A671E5-C825-7E4E-B182-A4D77181E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8700" y="5710238"/>
            <a:ext cx="463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latin typeface="Calibri" panose="020F0502020204030204" pitchFamily="34" charset="0"/>
              </a:rPr>
              <a:t>0%</a:t>
            </a:r>
          </a:p>
        </p:txBody>
      </p:sp>
      <p:sp>
        <p:nvSpPr>
          <p:cNvPr id="82949" name="Text Box 5">
            <a:extLst>
              <a:ext uri="{FF2B5EF4-FFF2-40B4-BE49-F238E27FC236}">
                <a16:creationId xmlns:a16="http://schemas.microsoft.com/office/drawing/2014/main" id="{8B19025C-D3EE-3840-B593-498BFCEAB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5125" y="5710238"/>
            <a:ext cx="6937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latin typeface="Calibri" panose="020F0502020204030204" pitchFamily="34" charset="0"/>
              </a:rPr>
              <a:t>+40%</a:t>
            </a:r>
          </a:p>
        </p:txBody>
      </p:sp>
      <p:sp>
        <p:nvSpPr>
          <p:cNvPr id="82950" name="Text Box 6">
            <a:extLst>
              <a:ext uri="{FF2B5EF4-FFF2-40B4-BE49-F238E27FC236}">
                <a16:creationId xmlns:a16="http://schemas.microsoft.com/office/drawing/2014/main" id="{58704773-ABAA-0E4F-B1E1-AACEBAA1DF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5939" y="1862138"/>
            <a:ext cx="2008187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chemeClr val="hlink"/>
                </a:solidFill>
                <a:latin typeface="Calibri" panose="020F0502020204030204" pitchFamily="34" charset="0"/>
              </a:rPr>
              <a:t>Change in Snowpack from 1990 to 2090</a:t>
            </a:r>
            <a:endParaRPr lang="en-US" altLang="en-US" sz="1800" b="1">
              <a:latin typeface="Calibri" panose="020F0502020204030204" pitchFamily="34" charset="0"/>
            </a:endParaRPr>
          </a:p>
        </p:txBody>
      </p:sp>
      <p:sp>
        <p:nvSpPr>
          <p:cNvPr id="82951" name="TextBox 6">
            <a:extLst>
              <a:ext uri="{FF2B5EF4-FFF2-40B4-BE49-F238E27FC236}">
                <a16:creationId xmlns:a16="http://schemas.microsoft.com/office/drawing/2014/main" id="{BD030F51-49B7-2F4D-A171-8B9404E80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5939" y="106364"/>
            <a:ext cx="83724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1F497D"/>
                </a:solidFill>
              </a:rPr>
              <a:t>But warming will result in more precipitation falling as rain rather than snow</a:t>
            </a:r>
          </a:p>
        </p:txBody>
      </p:sp>
    </p:spTree>
    <p:extLst>
      <p:ext uri="{BB962C8B-B14F-4D97-AF65-F5344CB8AC3E}">
        <p14:creationId xmlns:p14="http://schemas.microsoft.com/office/powerpoint/2010/main" val="3240691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906E08BF-9FC2-6747-BD33-7CB68D387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4363" y="519113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b="1">
                <a:solidFill>
                  <a:srgbClr val="0070C0"/>
                </a:solidFill>
                <a:ea typeface="ＭＳ Ｐゴシック" panose="020B0600070205080204" pitchFamily="34" charset="-128"/>
              </a:rPr>
              <a:t>Most climate impacts evaluation is based on GCM’s with grid spacing of 100-150 km</a:t>
            </a:r>
          </a:p>
        </p:txBody>
      </p:sp>
      <p:pic>
        <p:nvPicPr>
          <p:cNvPr id="16386" name="Picture 4" descr="temp_A2_scenario.jpg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4A61F505-3D59-9A4C-9C4B-9E349F4CB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9" t="4839" r="14539" b="21774"/>
          <a:stretch>
            <a:fillRect/>
          </a:stretch>
        </p:blipFill>
        <p:spPr bwMode="auto">
          <a:xfrm>
            <a:off x="2980532" y="1872179"/>
            <a:ext cx="6037262" cy="441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45621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6CEFD-11E0-9F42-AE40-171D2213D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Completing a Large Ensemble of Regional Climate Runs (12-km over NW)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70A637-C344-474D-868E-9EC0D26A15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6414" y="1916241"/>
            <a:ext cx="5439172" cy="4351338"/>
          </a:xfrm>
        </p:spPr>
      </p:pic>
    </p:spTree>
    <p:extLst>
      <p:ext uri="{BB962C8B-B14F-4D97-AF65-F5344CB8AC3E}">
        <p14:creationId xmlns:p14="http://schemas.microsoft.com/office/powerpoint/2010/main" val="22391472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85861-996E-6441-ADDD-9B714943E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AD0055-16ED-AB47-AE6B-BFAD55C6AE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8354" y="823784"/>
            <a:ext cx="9141642" cy="5484985"/>
          </a:xfrm>
        </p:spPr>
      </p:pic>
    </p:spTree>
    <p:extLst>
      <p:ext uri="{BB962C8B-B14F-4D97-AF65-F5344CB8AC3E}">
        <p14:creationId xmlns:p14="http://schemas.microsoft.com/office/powerpoint/2010/main" val="9437107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09889-42AA-5C4B-BA5B-746D255D0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452E73-3D66-2E47-B767-0DB004BB9B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4950" y="560173"/>
            <a:ext cx="9416235" cy="5649741"/>
          </a:xfrm>
        </p:spPr>
      </p:pic>
    </p:spTree>
    <p:extLst>
      <p:ext uri="{BB962C8B-B14F-4D97-AF65-F5344CB8AC3E}">
        <p14:creationId xmlns:p14="http://schemas.microsoft.com/office/powerpoint/2010/main" val="14265121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281FF-4ABF-2F4C-BEF6-39F6422EB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578" y="2449298"/>
            <a:ext cx="10515600" cy="1325563"/>
          </a:xfrm>
        </p:spPr>
        <p:txBody>
          <a:bodyPr/>
          <a:lstStyle/>
          <a:p>
            <a:r>
              <a:rPr lang="en-US" dirty="0"/>
              <a:t>California Wildfires and Climate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9B704E-99D7-AC47-B5CC-5FD09A7233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6241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C85579-8851-034A-A947-9349C0799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490" y="68362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During the evening of Sunday, October 8, 2017, wildfires began in the hills above Santa Rosa, Napa, and other towns of the ”wine country” north of San Francisco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6C73CA1-45DC-874B-92DB-881B56FA19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5354" y="2619911"/>
            <a:ext cx="8487465" cy="3893906"/>
          </a:xfrm>
        </p:spPr>
      </p:pic>
    </p:spTree>
    <p:extLst>
      <p:ext uri="{BB962C8B-B14F-4D97-AF65-F5344CB8AC3E}">
        <p14:creationId xmlns:p14="http://schemas.microsoft.com/office/powerpoint/2010/main" val="30476108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8A491-303D-234A-A4C4-0725EA9E6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2657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And then, pushed by strong winds, rapidly descended into populated areas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1E1DD88-24F7-2D43-8CDD-44FA0AFE30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5776" y="1690688"/>
            <a:ext cx="6361919" cy="4819222"/>
          </a:xfrm>
        </p:spPr>
      </p:pic>
    </p:spTree>
    <p:extLst>
      <p:ext uri="{BB962C8B-B14F-4D97-AF65-F5344CB8AC3E}">
        <p14:creationId xmlns:p14="http://schemas.microsoft.com/office/powerpoint/2010/main" val="28008426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3A9EB-2535-E94D-BD0F-956528153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The Fountaingrove Neighborhood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8715618-B542-3A40-9754-8E87BBBDE9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800" y="1869564"/>
            <a:ext cx="10515600" cy="3628459"/>
          </a:xfrm>
        </p:spPr>
      </p:pic>
    </p:spTree>
    <p:extLst>
      <p:ext uri="{BB962C8B-B14F-4D97-AF65-F5344CB8AC3E}">
        <p14:creationId xmlns:p14="http://schemas.microsoft.com/office/powerpoint/2010/main" val="15779380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92FE2-B6A7-724C-99EA-4C2AD5CA2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Before it was over, the “Wine Country” wildfires became the most devastating in CA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5A186A-7A28-3740-98A0-E15F1C1B1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240" y="1825625"/>
            <a:ext cx="5989834" cy="4390239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44 died and hundreds were hospitalized</a:t>
            </a:r>
          </a:p>
          <a:p>
            <a:r>
              <a:rPr lang="en-US" b="1" dirty="0"/>
              <a:t>More than 9,000 structures were destroyed.  21,000 damaged.</a:t>
            </a:r>
          </a:p>
          <a:p>
            <a:r>
              <a:rPr lang="en-US" b="1" dirty="0"/>
              <a:t>Burned 245,000 acres of land</a:t>
            </a:r>
          </a:p>
          <a:p>
            <a:r>
              <a:rPr lang="en-US" b="1" dirty="0"/>
              <a:t>More than 10 billion in insured property loss</a:t>
            </a:r>
          </a:p>
          <a:p>
            <a:r>
              <a:rPr lang="en-US" b="1" dirty="0"/>
              <a:t>Total damage/loss much more.</a:t>
            </a:r>
          </a:p>
          <a:p>
            <a:r>
              <a:rPr lang="en-US" b="1" dirty="0"/>
              <a:t>Serious air quality degradation over the region for over a week.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264CFB-7922-6C45-86A7-C0EBC17B4F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6139" y="2137024"/>
            <a:ext cx="4901566" cy="308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1992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D6994-7887-AE45-A826-B47A1D265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308" y="416940"/>
            <a:ext cx="11413692" cy="68370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Modis Imagery:  October 8 versus October 9, 2017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1A290F-4F77-6049-81A2-9BF82A3C1A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308" y="1340581"/>
            <a:ext cx="5092505" cy="504053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3A8C51-7383-0D46-8C60-9D320E5287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4192" y="1340581"/>
            <a:ext cx="5385288" cy="50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6072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3DE94-447A-C446-BF38-EC9FE1274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877" y="255968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Climatological Lead Up</a:t>
            </a:r>
          </a:p>
        </p:txBody>
      </p:sp>
    </p:spTree>
    <p:extLst>
      <p:ext uri="{BB962C8B-B14F-4D97-AF65-F5344CB8AC3E}">
        <p14:creationId xmlns:p14="http://schemas.microsoft.com/office/powerpoint/2010/main" val="2862718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F6019367-38CA-B642-8C7B-7AD281A47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2138" y="688975"/>
            <a:ext cx="8431212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b="1">
                <a:solidFill>
                  <a:schemeClr val="accent1"/>
                </a:solidFill>
                <a:ea typeface="ＭＳ Ｐゴシック" panose="020B0600070205080204" pitchFamily="34" charset="-128"/>
              </a:rPr>
              <a:t>Too coarse to simulate the effects of  critical terrain/coastal interfaces or mesoscale features</a:t>
            </a:r>
          </a:p>
        </p:txBody>
      </p:sp>
      <p:pic>
        <p:nvPicPr>
          <p:cNvPr id="17410" name="Picture 3">
            <a:extLst>
              <a:ext uri="{FF2B5EF4-FFF2-40B4-BE49-F238E27FC236}">
                <a16:creationId xmlns:a16="http://schemas.microsoft.com/office/drawing/2014/main" id="{9EC27AD0-09B6-0548-8024-C6D64E913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914" y="2784475"/>
            <a:ext cx="7959725" cy="377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>
            <a:extLst>
              <a:ext uri="{FF2B5EF4-FFF2-40B4-BE49-F238E27FC236}">
                <a16:creationId xmlns:a16="http://schemas.microsoft.com/office/drawing/2014/main" id="{94B92485-9F24-544E-8D2D-F4B335DDE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0850" y="2414589"/>
            <a:ext cx="2425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Climate Model Terrain</a:t>
            </a:r>
          </a:p>
        </p:txBody>
      </p:sp>
      <p:pic>
        <p:nvPicPr>
          <p:cNvPr id="17412" name="Picture 1">
            <a:extLst>
              <a:ext uri="{FF2B5EF4-FFF2-40B4-BE49-F238E27FC236}">
                <a16:creationId xmlns:a16="http://schemas.microsoft.com/office/drawing/2014/main" id="{CA902874-9791-C343-91BF-3EA6FA202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9" y="2784476"/>
            <a:ext cx="4276725" cy="323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25460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AB3D1-C044-6040-A9CE-3D7073930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3349" y="250826"/>
            <a:ext cx="9739964" cy="72253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A Very Wet Winter Before the Fires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CD79FF-4F5D-D342-AD53-EC6A9D5402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012" r="3339" b="13477"/>
          <a:stretch/>
        </p:blipFill>
        <p:spPr>
          <a:xfrm>
            <a:off x="2959926" y="884456"/>
            <a:ext cx="6615874" cy="5536338"/>
          </a:xfrm>
        </p:spPr>
      </p:pic>
    </p:spTree>
    <p:extLst>
      <p:ext uri="{BB962C8B-B14F-4D97-AF65-F5344CB8AC3E}">
        <p14:creationId xmlns:p14="http://schemas.microsoft.com/office/powerpoint/2010/main" val="28058913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E8F83-A4D1-7F46-B0C4-71EB6F72D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003800" cy="543877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The Wet Winter Led to Luxuriant Grass Growth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8FB25A-0A67-8F47-8E3F-928FDBDCBE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0" y="365125"/>
            <a:ext cx="6108444" cy="6169356"/>
          </a:xfrm>
        </p:spPr>
      </p:pic>
    </p:spTree>
    <p:extLst>
      <p:ext uri="{BB962C8B-B14F-4D97-AF65-F5344CB8AC3E}">
        <p14:creationId xmlns:p14="http://schemas.microsoft.com/office/powerpoint/2010/main" val="7598467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8900A-78A0-1A4C-ADFF-20A33A8AF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300" y="148402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The Preceding Summer Was Typically Dry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Division Data:  North Coast Drainage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F2601FD-1084-7D49-99AA-9106B9931501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473965"/>
            <a:ext cx="9804400" cy="50419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E0C33E2-F19D-C44F-87F7-6ADFA46448FB}"/>
              </a:ext>
            </a:extLst>
          </p:cNvPr>
          <p:cNvCxnSpPr>
            <a:cxnSpLocks/>
          </p:cNvCxnSpPr>
          <p:nvPr/>
        </p:nvCxnSpPr>
        <p:spPr>
          <a:xfrm flipH="1">
            <a:off x="10133664" y="5498432"/>
            <a:ext cx="1220136" cy="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67247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0D453-00B4-8A4B-AA39-1BF98F9BC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289" y="317691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But it was warmer than normal by ~3F.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082EA1C-66BE-844A-ACD4-42CBBCC34DA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6500" y="1563688"/>
            <a:ext cx="8331200" cy="4773612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37C780D-E613-8F43-ACA7-07537B145392}"/>
              </a:ext>
            </a:extLst>
          </p:cNvPr>
          <p:cNvCxnSpPr>
            <a:cxnSpLocks/>
          </p:cNvCxnSpPr>
          <p:nvPr/>
        </p:nvCxnSpPr>
        <p:spPr>
          <a:xfrm flipH="1">
            <a:off x="9155764" y="2285332"/>
            <a:ext cx="1182036" cy="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88808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114F4-74BE-F346-A765-5FD151CA9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93400" cy="155257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With a wet winter/spring, and a normally dry, but warmer than normal summer, </a:t>
            </a:r>
            <a:r>
              <a:rPr lang="en-US" b="1" dirty="0">
                <a:solidFill>
                  <a:srgbClr val="C00000"/>
                </a:solidFill>
              </a:rPr>
              <a:t>the Palmer Drought Severity Index </a:t>
            </a:r>
            <a:r>
              <a:rPr lang="en-US" b="1" dirty="0">
                <a:solidFill>
                  <a:schemeClr val="accent1"/>
                </a:solidFill>
              </a:rPr>
              <a:t>was near normal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EE3872-D1C5-B24A-940A-F86E0A0F6A8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3247" y="2082801"/>
            <a:ext cx="8485506" cy="43307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2A00878-F522-C441-98A4-C0693A59683E}"/>
              </a:ext>
            </a:extLst>
          </p:cNvPr>
          <p:cNvCxnSpPr>
            <a:cxnSpLocks/>
          </p:cNvCxnSpPr>
          <p:nvPr/>
        </p:nvCxnSpPr>
        <p:spPr>
          <a:xfrm flipH="1">
            <a:off x="9955864" y="4248151"/>
            <a:ext cx="1093136" cy="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56AD881-3A00-C443-BCED-D9803430ED99}"/>
              </a:ext>
            </a:extLst>
          </p:cNvPr>
          <p:cNvCxnSpPr/>
          <p:nvPr/>
        </p:nvCxnSpPr>
        <p:spPr>
          <a:xfrm>
            <a:off x="2438400" y="4445000"/>
            <a:ext cx="77470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27838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3D2EB-7393-0743-9C78-D4D1460C5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948" y="278498"/>
            <a:ext cx="11273351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10-hour Fuel Moisture (.25 to 1 inch diameter)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sz="3200" b="1" dirty="0">
                <a:solidFill>
                  <a:schemeClr val="tx2"/>
                </a:solidFill>
              </a:rPr>
              <a:t>Varies rapidly, drops with offshore flow.  Below 10% is dangerous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3F6FE36-B33E-FE48-9DE7-81B94393761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19" y="1690688"/>
            <a:ext cx="10693667" cy="471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9894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0678E-B9EB-624F-AA35-AE8FD6B8D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5973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Fire Initiation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7667C-C7E1-9148-A09C-6FCB4C636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237" y="1393880"/>
            <a:ext cx="11568763" cy="4351338"/>
          </a:xfrm>
        </p:spPr>
        <p:txBody>
          <a:bodyPr>
            <a:normAutofit/>
          </a:bodyPr>
          <a:lstStyle/>
          <a:p>
            <a:r>
              <a:rPr lang="en-US" sz="3600" dirty="0"/>
              <a:t>172 fire starts leading to 18 major fires</a:t>
            </a:r>
          </a:p>
          <a:p>
            <a:r>
              <a:rPr lang="en-US" sz="3600" dirty="0"/>
              <a:t>911 calls about power outages and small fires started around 9 PM October 8, </a:t>
            </a:r>
            <a:r>
              <a:rPr lang="en-US" sz="3600" b="1" dirty="0">
                <a:solidFill>
                  <a:srgbClr val="FF0000"/>
                </a:solidFill>
              </a:rPr>
              <a:t>just when winds accelerated</a:t>
            </a:r>
          </a:p>
          <a:p>
            <a:r>
              <a:rPr lang="en-US" sz="3600" dirty="0"/>
              <a:t>Initial investigation traced most fires to failing electrical infrastructure (downed lines, exploded transformers) resulting from strong winds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20AA6B-B590-3240-B9AA-F3CF5E9146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2581" y="4398393"/>
            <a:ext cx="3912602" cy="219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0826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FED51-657D-1444-918C-0B1C3E1B4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834" y="2903226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The Winds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904323-766D-654C-9172-DAD98E981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0384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70041-742C-0847-9DF3-FEFFBDE07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950" y="836761"/>
            <a:ext cx="3493168" cy="493839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Max Gusts During the Event (knots)</a:t>
            </a:r>
            <a:r>
              <a:rPr lang="en-US" dirty="0"/>
              <a:t>: 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Big spatial variation with strongest winds (</a:t>
            </a:r>
            <a:r>
              <a:rPr lang="en-US" b="1" dirty="0"/>
              <a:t>60-95 knots</a:t>
            </a:r>
            <a:r>
              <a:rPr lang="en-US" dirty="0"/>
              <a:t>) on upper lee (SW) slopes of terrain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8A5E67-2A91-434A-8819-A8904BDBC26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5399" y="365124"/>
            <a:ext cx="6700420" cy="588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6715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C03A4-9FA6-364D-9B67-A28CBEAE0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Temporal Variation:  </a:t>
            </a:r>
            <a:r>
              <a:rPr lang="en-US" b="1" dirty="0"/>
              <a:t>Rapid Increase and Decline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70BCA8-7307-5F49-8AC2-E95CB4F9324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690688"/>
            <a:ext cx="10346356" cy="4969994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6B90B95-82A0-3845-BC84-4914AB68EF1B}"/>
              </a:ext>
            </a:extLst>
          </p:cNvPr>
          <p:cNvCxnSpPr/>
          <p:nvPr/>
        </p:nvCxnSpPr>
        <p:spPr>
          <a:xfrm flipV="1">
            <a:off x="4687733" y="4445267"/>
            <a:ext cx="0" cy="519765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DD146E4-24E1-E941-A8E4-73DDF55645CD}"/>
              </a:ext>
            </a:extLst>
          </p:cNvPr>
          <p:cNvSpPr txBox="1"/>
          <p:nvPr/>
        </p:nvSpPr>
        <p:spPr>
          <a:xfrm>
            <a:off x="5022921" y="4994614"/>
            <a:ext cx="1024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midnight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4B25484-3E0E-5B46-B7D9-8881E66D8D82}"/>
              </a:ext>
            </a:extLst>
          </p:cNvPr>
          <p:cNvCxnSpPr/>
          <p:nvPr/>
        </p:nvCxnSpPr>
        <p:spPr>
          <a:xfrm flipV="1">
            <a:off x="5167296" y="4460058"/>
            <a:ext cx="0" cy="519765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06B8D49-9F56-5E48-A05D-31B28D19FB62}"/>
              </a:ext>
            </a:extLst>
          </p:cNvPr>
          <p:cNvSpPr txBox="1"/>
          <p:nvPr/>
        </p:nvSpPr>
        <p:spPr>
          <a:xfrm>
            <a:off x="4352545" y="4979823"/>
            <a:ext cx="670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 PM</a:t>
            </a:r>
          </a:p>
          <a:p>
            <a:r>
              <a:rPr lang="en-US" dirty="0"/>
              <a:t>PDT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CE926D8-B78E-3343-A018-95D83290D3C4}"/>
              </a:ext>
            </a:extLst>
          </p:cNvPr>
          <p:cNvCxnSpPr/>
          <p:nvPr/>
        </p:nvCxnSpPr>
        <p:spPr>
          <a:xfrm flipV="1">
            <a:off x="6145196" y="4965032"/>
            <a:ext cx="0" cy="519765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ADE0B0A-6E37-D94B-8C18-005019821371}"/>
              </a:ext>
            </a:extLst>
          </p:cNvPr>
          <p:cNvSpPr txBox="1"/>
          <p:nvPr/>
        </p:nvSpPr>
        <p:spPr>
          <a:xfrm>
            <a:off x="5931247" y="5553821"/>
            <a:ext cx="63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ACF5F6-13B4-6541-9DEF-1D5EE119299D}"/>
              </a:ext>
            </a:extLst>
          </p:cNvPr>
          <p:cNvSpPr txBox="1"/>
          <p:nvPr/>
        </p:nvSpPr>
        <p:spPr>
          <a:xfrm>
            <a:off x="6654800" y="1574800"/>
            <a:ext cx="27926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Santa Rosa RAWS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BE1F724-4B85-0649-83E0-30C392EE5152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8900" y="4031506"/>
            <a:ext cx="2076032" cy="276754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71F2229-BD05-044A-8F55-0797B1940DF1}"/>
              </a:ext>
            </a:extLst>
          </p:cNvPr>
          <p:cNvCxnSpPr>
            <a:cxnSpLocks/>
          </p:cNvCxnSpPr>
          <p:nvPr/>
        </p:nvCxnSpPr>
        <p:spPr>
          <a:xfrm flipH="1" flipV="1">
            <a:off x="10728016" y="4994615"/>
            <a:ext cx="88900" cy="559206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372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3C391720-5C50-2E4C-83A4-504A1B16F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0137" y="63624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b="1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Might unresolved mesoscale circulations alter the global warming story locally?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E64F3A45-ECC6-B145-832E-6C7F5DBE44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4338" y="2106613"/>
            <a:ext cx="5783262" cy="4005262"/>
          </a:xfrm>
        </p:spPr>
        <p:txBody>
          <a:bodyPr>
            <a:normAutofit lnSpcReduction="10000"/>
          </a:bodyPr>
          <a:lstStyle/>
          <a:p>
            <a:r>
              <a:rPr lang="en-US" altLang="en-US" sz="3000">
                <a:ea typeface="ＭＳ Ｐゴシック" panose="020B0600070205080204" pitchFamily="34" charset="-128"/>
              </a:rPr>
              <a:t>Terrain-forced mesoscale circulation can have a complex, non-linear relationships with changing synoptic flow.</a:t>
            </a:r>
          </a:p>
          <a:p>
            <a:r>
              <a:rPr lang="en-US" altLang="en-US" sz="3000">
                <a:ea typeface="ＭＳ Ｐゴシック" panose="020B0600070205080204" pitchFamily="34" charset="-128"/>
              </a:rPr>
              <a:t>Also interactions with land use and land/water interfaces</a:t>
            </a:r>
          </a:p>
          <a:p>
            <a:r>
              <a:rPr lang="en-US" altLang="en-US" sz="3000">
                <a:ea typeface="ＭＳ Ｐゴシック" panose="020B0600070205080204" pitchFamily="34" charset="-128"/>
              </a:rPr>
              <a:t>Other complexities with the relationship of convection and changing large-scale flows.</a:t>
            </a:r>
          </a:p>
        </p:txBody>
      </p:sp>
      <p:pic>
        <p:nvPicPr>
          <p:cNvPr id="18435" name="Picture 3">
            <a:extLst>
              <a:ext uri="{FF2B5EF4-FFF2-40B4-BE49-F238E27FC236}">
                <a16:creationId xmlns:a16="http://schemas.microsoft.com/office/drawing/2014/main" id="{E74C2028-B9E4-2E4D-8F42-6148D4AB44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413" y="2925763"/>
            <a:ext cx="3111500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49950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922F1-820A-EE4A-B7D3-DED50CF61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2837646"/>
            <a:ext cx="10515600" cy="1325563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chemeClr val="accent1"/>
                </a:solidFill>
              </a:rPr>
              <a:t>Were the Wine Country Wildfires Associated with Anthropogenic Global Warming?</a:t>
            </a:r>
          </a:p>
        </p:txBody>
      </p:sp>
    </p:spTree>
    <p:extLst>
      <p:ext uri="{BB962C8B-B14F-4D97-AF65-F5344CB8AC3E}">
        <p14:creationId xmlns:p14="http://schemas.microsoft.com/office/powerpoint/2010/main" val="17213012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79F1C-8C2B-7345-9084-CBAEC6FF3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Little Evidence That Anthropogenic Global Warming Contributed to the Wildfires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3139B-1792-C040-90CE-A4DBAA89A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9129"/>
            <a:ext cx="5664200" cy="4351338"/>
          </a:xfrm>
        </p:spPr>
        <p:txBody>
          <a:bodyPr>
            <a:noAutofit/>
          </a:bodyPr>
          <a:lstStyle/>
          <a:p>
            <a:r>
              <a:rPr lang="en-US" sz="3200" dirty="0"/>
              <a:t>The fire was initiated and supported by very strong winds.</a:t>
            </a:r>
          </a:p>
          <a:p>
            <a:r>
              <a:rPr lang="en-US" sz="3600" dirty="0">
                <a:solidFill>
                  <a:srgbClr val="FF0000"/>
                </a:solidFill>
              </a:rPr>
              <a:t>No reason to believe that Diablo Winds are associated with global warming, </a:t>
            </a:r>
            <a:r>
              <a:rPr lang="en-US" sz="3600" b="1" dirty="0">
                <a:solidFill>
                  <a:srgbClr val="FF0000"/>
                </a:solidFill>
              </a:rPr>
              <a:t>in fact the opposite is probably true.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677DA5-7F62-D04D-8AF6-B3B5F08137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5729" y="2099129"/>
            <a:ext cx="5181600" cy="396240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402468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79F1C-8C2B-7345-9084-CBAEC6FF3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977" y="2889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The Role of Invasive Grasses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3139B-1792-C040-90CE-A4DBAA89A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943" y="2171738"/>
            <a:ext cx="5290457" cy="4351338"/>
          </a:xfrm>
        </p:spPr>
        <p:txBody>
          <a:bodyPr>
            <a:noAutofit/>
          </a:bodyPr>
          <a:lstStyle/>
          <a:p>
            <a:r>
              <a:rPr lang="en-US" sz="3200" dirty="0"/>
              <a:t>Invasive, non-native grasses played an important role</a:t>
            </a:r>
          </a:p>
          <a:p>
            <a:r>
              <a:rPr lang="en-US" sz="3600" b="1" dirty="0">
                <a:solidFill>
                  <a:schemeClr val="accent1"/>
                </a:solidFill>
              </a:rPr>
              <a:t>Cheatgrass, “Bromus tectorum”  </a:t>
            </a:r>
          </a:p>
          <a:p>
            <a:r>
              <a:rPr lang="en-US" sz="3600" b="1" dirty="0">
                <a:solidFill>
                  <a:schemeClr val="accent2"/>
                </a:solidFill>
              </a:rPr>
              <a:t>a.k.a. grassoline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E6224AF0-467E-184F-A1A8-0BC3019CBE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6777" y="1852286"/>
            <a:ext cx="543182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1263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48596-C1F7-E745-B82B-70FBC0934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If the temperatures were a few degrees warmer, or the summers a bit drier, </a:t>
            </a:r>
            <a:r>
              <a:rPr lang="en-US" b="1" dirty="0">
                <a:solidFill>
                  <a:srgbClr val="FF0000"/>
                </a:solidFill>
              </a:rPr>
              <a:t>it would not make a difference for coastal CA wildfires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C2D31-2ECC-8344-8DB9-D137E6ECB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25501"/>
            <a:ext cx="10713098" cy="4351338"/>
          </a:xfrm>
        </p:spPr>
        <p:txBody>
          <a:bodyPr>
            <a:normAutofit/>
          </a:bodyPr>
          <a:lstStyle/>
          <a:p>
            <a:r>
              <a:rPr lang="en-US" sz="3200" dirty="0"/>
              <a:t>A normal summer is warm and dry enough to allow fires.</a:t>
            </a:r>
          </a:p>
          <a:p>
            <a:r>
              <a:rPr lang="en-US" sz="3200" dirty="0"/>
              <a:t>And 1-hr and 10-hr fuels are always dry enough to burn in summer under offshore flow.</a:t>
            </a:r>
          </a:p>
          <a:p>
            <a:r>
              <a:rPr lang="en-US" sz="3200" dirty="0"/>
              <a:t>There is a deep literature, based on observed conditions and fires, that supports this conclusion.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BBBF47-F8BD-6E4B-9895-B6F0B9EF68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7450" y="5815596"/>
            <a:ext cx="3121350" cy="8883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D34AC4-3BBF-B941-8CC6-FD5A936DA516}"/>
              </a:ext>
            </a:extLst>
          </p:cNvPr>
          <p:cNvSpPr txBox="1"/>
          <p:nvPr/>
        </p:nvSpPr>
        <p:spPr>
          <a:xfrm>
            <a:off x="1435100" y="4983831"/>
            <a:ext cx="8801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“The extent of preceding drought is largely irrelevant to the size of these autumn fires because of the severity of weather during the fire event”</a:t>
            </a:r>
          </a:p>
        </p:txBody>
      </p:sp>
    </p:spTree>
    <p:extLst>
      <p:ext uri="{BB962C8B-B14F-4D97-AF65-F5344CB8AC3E}">
        <p14:creationId xmlns:p14="http://schemas.microsoft.com/office/powerpoint/2010/main" val="7980418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B5983-34CA-584D-A748-4C4807074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No long-term trends in wildfires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CEE30-15CA-F645-9B21-9017F19A0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6802"/>
            <a:ext cx="10515600" cy="1010198"/>
          </a:xfrm>
        </p:spPr>
        <p:txBody>
          <a:bodyPr/>
          <a:lstStyle/>
          <a:p>
            <a:r>
              <a:rPr lang="en-US" dirty="0"/>
              <a:t>No long-term  upward trend in fires for coastal California</a:t>
            </a:r>
          </a:p>
          <a:p>
            <a:r>
              <a:rPr lang="en-US" dirty="0"/>
              <a:t>The region has a long history of fire.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362D6C-4BF0-5D4C-900D-82BA755CBA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9120" y="5481718"/>
            <a:ext cx="5118100" cy="10528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A2259E-A5AD-AB45-B42D-52891BCF81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0900" y="2806270"/>
            <a:ext cx="6326320" cy="26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9049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6C6CA-A12E-0C4C-99AF-4A095E594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1326"/>
            <a:ext cx="10604500" cy="701674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Fire is No Stranger to the Region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FAF4EF0-8850-5342-885D-1487A27CFE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0999" y="1309748"/>
            <a:ext cx="8844607" cy="5040252"/>
          </a:xfrm>
        </p:spPr>
      </p:pic>
    </p:spTree>
    <p:extLst>
      <p:ext uri="{BB962C8B-B14F-4D97-AF65-F5344CB8AC3E}">
        <p14:creationId xmlns:p14="http://schemas.microsoft.com/office/powerpoint/2010/main" val="7622377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BB5A5-4FD6-BC41-861B-BAF25AD15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723" y="222645"/>
            <a:ext cx="10473647" cy="83695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Urbanization Makes Fires More Frequent and Destructive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18B577-5629-B844-9C13-9FE0DBF6F3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4" r="4465" b="43732"/>
          <a:stretch/>
        </p:blipFill>
        <p:spPr>
          <a:xfrm>
            <a:off x="458471" y="1379829"/>
            <a:ext cx="6811767" cy="448818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8478D0-B405-4247-9958-EDD3F69A3F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6753" y="3827420"/>
            <a:ext cx="4398376" cy="28065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FF5330-09B7-7E42-A9AC-C645E6E4CD95}"/>
              </a:ext>
            </a:extLst>
          </p:cNvPr>
          <p:cNvSpPr txBox="1"/>
          <p:nvPr/>
        </p:nvSpPr>
        <p:spPr>
          <a:xfrm>
            <a:off x="8439262" y="6264671"/>
            <a:ext cx="2739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Sonoma County Population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1E6C34-D626-0249-85E9-CFCC937BE1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36" t="29363" r="71088" b="54457"/>
          <a:stretch/>
        </p:blipFill>
        <p:spPr>
          <a:xfrm>
            <a:off x="8034579" y="641121"/>
            <a:ext cx="3548385" cy="309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49054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9CA38-8192-384D-B843-9DA9C8715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Fountaingrove Neighborhood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E2915FE-90D7-7B4D-960F-3B80E92BDE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502" y="1536700"/>
            <a:ext cx="10700996" cy="3753644"/>
          </a:xfrm>
        </p:spPr>
      </p:pic>
    </p:spTree>
    <p:extLst>
      <p:ext uri="{BB962C8B-B14F-4D97-AF65-F5344CB8AC3E}">
        <p14:creationId xmlns:p14="http://schemas.microsoft.com/office/powerpoint/2010/main" val="22156630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449F7-94EF-074A-B140-67B33B925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0943" y="497567"/>
            <a:ext cx="3360057" cy="899433"/>
          </a:xfrm>
        </p:spPr>
        <p:txBody>
          <a:bodyPr>
            <a:normAutofit/>
          </a:bodyPr>
          <a:lstStyle/>
          <a:p>
            <a:r>
              <a:rPr lang="en-US" sz="4000" b="1" u="sng" dirty="0">
                <a:solidFill>
                  <a:schemeClr val="accent1"/>
                </a:solidFill>
              </a:rPr>
              <a:t>Bottom Line</a:t>
            </a:r>
            <a:endParaRPr lang="en-US" sz="4000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DB40D-E9E0-884D-98B8-1F6A105E2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2671" y="1567997"/>
            <a:ext cx="5816600" cy="46241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/>
              <a:t>There is no evidence that anthropogenic global warming contributed to the Wine Country fires or will enhance them in the future.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9501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39D52-C98E-034E-A756-FA560C352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Dealing With the Issue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BBAD2-3143-E84A-868A-F8D340042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533525"/>
            <a:ext cx="10515600" cy="4351338"/>
          </a:xfrm>
        </p:spPr>
        <p:txBody>
          <a:bodyPr>
            <a:noAutofit/>
          </a:bodyPr>
          <a:lstStyle/>
          <a:p>
            <a:r>
              <a:rPr lang="en-US" sz="3200" dirty="0"/>
              <a:t>Homes and buildings must be moved out of areas that are prone to wildfire.</a:t>
            </a:r>
          </a:p>
          <a:p>
            <a:r>
              <a:rPr lang="en-US" sz="3200" dirty="0"/>
              <a:t>Restore wildland areas or bring back fire?</a:t>
            </a:r>
          </a:p>
          <a:p>
            <a:r>
              <a:rPr lang="en-US" sz="3200" dirty="0"/>
              <a:t>The electrical distribution system must be updated to be less prone to starting fires (e.g., underground lines, fix the recloser problem)</a:t>
            </a:r>
          </a:p>
          <a:p>
            <a:r>
              <a:rPr lang="en-US" sz="3200" dirty="0"/>
              <a:t>Societal decision makers must learn how to use improved predictions.</a:t>
            </a:r>
          </a:p>
          <a:p>
            <a:r>
              <a:rPr lang="en-US" sz="3200" dirty="0"/>
              <a:t>Better warnings and coordinated fire fighting capabilities are needed</a:t>
            </a:r>
          </a:p>
        </p:txBody>
      </p:sp>
    </p:spTree>
    <p:extLst>
      <p:ext uri="{BB962C8B-B14F-4D97-AF65-F5344CB8AC3E}">
        <p14:creationId xmlns:p14="http://schemas.microsoft.com/office/powerpoint/2010/main" val="969822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0AF91DAC-6D6E-5542-9E81-DC899E75D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1" y="395288"/>
            <a:ext cx="8397875" cy="1143000"/>
          </a:xfrm>
        </p:spPr>
        <p:txBody>
          <a:bodyPr>
            <a:normAutofit fontScale="90000"/>
          </a:bodyPr>
          <a:lstStyle/>
          <a:p>
            <a:r>
              <a:rPr lang="en-US" altLang="en-US" sz="4000" b="1">
                <a:solidFill>
                  <a:srgbClr val="4F81BD"/>
                </a:solidFill>
                <a:ea typeface="ＭＳ Ｐゴシック" panose="020B0600070205080204" pitchFamily="34" charset="-128"/>
              </a:rPr>
              <a:t>Two Main Approaches to Downscaling GCMs to Secure Mesoscale Impacts</a:t>
            </a:r>
          </a:p>
        </p:txBody>
      </p:sp>
      <p:sp>
        <p:nvSpPr>
          <p:cNvPr id="19458" name="Content Placeholder 2">
            <a:extLst>
              <a:ext uri="{FF2B5EF4-FFF2-40B4-BE49-F238E27FC236}">
                <a16:creationId xmlns:a16="http://schemas.microsoft.com/office/drawing/2014/main" id="{586DA754-972C-A749-8870-674C97B001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70051"/>
            <a:ext cx="8229600" cy="4525963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Statistical</a:t>
            </a:r>
            <a:r>
              <a:rPr lang="en-US" altLang="en-US">
                <a:ea typeface="ＭＳ Ｐゴシック" panose="020B0600070205080204" pitchFamily="34" charset="-128"/>
              </a:rPr>
              <a:t>:  using </a:t>
            </a:r>
            <a:r>
              <a:rPr lang="en-US" altLang="en-US" b="1">
                <a:ea typeface="ＭＳ Ｐゴシック" panose="020B0600070205080204" pitchFamily="34" charset="-128"/>
              </a:rPr>
              <a:t>contemporary</a:t>
            </a:r>
            <a:r>
              <a:rPr lang="en-US" altLang="en-US">
                <a:ea typeface="ＭＳ Ｐゴシック" panose="020B0600070205080204" pitchFamily="34" charset="-128"/>
              </a:rPr>
              <a:t> relationships between large scale fields (e.g., temperature or precipitation) and their high-resolution distribution.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Dynamical</a:t>
            </a:r>
            <a:r>
              <a:rPr lang="en-US" altLang="en-US">
                <a:ea typeface="ＭＳ Ｐゴシック" panose="020B0600070205080204" pitchFamily="34" charset="-128"/>
              </a:rPr>
              <a:t>:  using high resolution mesoscale models (a.k.a, regional climate models) with boundary conditions driven by GCMs</a:t>
            </a:r>
          </a:p>
        </p:txBody>
      </p:sp>
      <p:pic>
        <p:nvPicPr>
          <p:cNvPr id="19459" name="Picture 3">
            <a:extLst>
              <a:ext uri="{FF2B5EF4-FFF2-40B4-BE49-F238E27FC236}">
                <a16:creationId xmlns:a16="http://schemas.microsoft.com/office/drawing/2014/main" id="{1A315253-5950-0348-ACDB-A34159486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450" y="4826002"/>
            <a:ext cx="2959100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402580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EF11D-05FB-E54D-A20A-9816832EE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November 8</a:t>
            </a:r>
            <a:r>
              <a:rPr lang="en-US" baseline="30000" dirty="0"/>
              <a:t>th</a:t>
            </a:r>
            <a:r>
              <a:rPr lang="en-US" dirty="0"/>
              <a:t> Fires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DDAE0-3151-A14F-A313-5D933F9C4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639" y="1775597"/>
            <a:ext cx="4434016" cy="4691106"/>
          </a:xfrm>
        </p:spPr>
        <p:txBody>
          <a:bodyPr/>
          <a:lstStyle/>
          <a:p>
            <a:r>
              <a:rPr lang="en-US" dirty="0"/>
              <a:t>Again,  strong offshore winds after summer dry season initiated major fires</a:t>
            </a:r>
          </a:p>
          <a:p>
            <a:r>
              <a:rPr lang="en-US" dirty="0"/>
              <a:t>Camp Fire started by PGE powerlines</a:t>
            </a:r>
          </a:p>
          <a:p>
            <a:r>
              <a:rPr lang="en-US" dirty="0"/>
              <a:t>Global warming or not, the fuels would have been dry enough to burn.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A18831-104E-7441-9ADF-24D681166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5613" y="1027906"/>
            <a:ext cx="4597400" cy="500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332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156DE-3E5C-7343-8195-D47956D56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Washington Wildfires:  Small GW Contribution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266801-5966-8343-B98D-12A4444D5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992" y="2265406"/>
            <a:ext cx="5709190" cy="38451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5A97D0-2AB2-604D-BAA1-58CEED221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506" y="2265406"/>
            <a:ext cx="5442907" cy="366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53819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B6F0D-464C-754D-AAE9-EC7138972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7CD99C1-90DC-BB4A-A173-75733BEE6B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82000" y="2191263"/>
            <a:ext cx="5371800" cy="3499667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8F1AF7-887E-8141-BAAD-2E1609135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00429"/>
            <a:ext cx="5638416" cy="359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89244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0B906-9849-CA4D-A08D-8ADCDACBE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Warming and Fires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02ABA8-98B6-F449-B224-2D08C52A8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341" y="1690688"/>
            <a:ext cx="7416114" cy="4351338"/>
          </a:xfrm>
        </p:spPr>
        <p:txBody>
          <a:bodyPr/>
          <a:lstStyle/>
          <a:p>
            <a:r>
              <a:rPr lang="en-US" dirty="0"/>
              <a:t>Many confounding effects:	</a:t>
            </a:r>
          </a:p>
          <a:p>
            <a:pPr lvl="1"/>
            <a:r>
              <a:rPr lang="en-US" dirty="0"/>
              <a:t>Nearly a century of fire suppression</a:t>
            </a:r>
          </a:p>
          <a:p>
            <a:pPr lvl="1"/>
            <a:r>
              <a:rPr lang="en-US" dirty="0"/>
              <a:t>Poorly managed east-side forests</a:t>
            </a:r>
          </a:p>
          <a:p>
            <a:pPr lvl="1"/>
            <a:r>
              <a:rPr lang="en-US" dirty="0"/>
              <a:t>Influx of highly inflammable cheat grass</a:t>
            </a:r>
          </a:p>
          <a:p>
            <a:pPr lvl="1"/>
            <a:r>
              <a:rPr lang="en-US" dirty="0"/>
              <a:t>Increased human initiation of wildfires</a:t>
            </a:r>
          </a:p>
          <a:p>
            <a:pPr lvl="1"/>
            <a:r>
              <a:rPr lang="en-US" dirty="0"/>
              <a:t>Increased human vulnerability because of massive instruction in wildlands</a:t>
            </a:r>
          </a:p>
          <a:p>
            <a:r>
              <a:rPr lang="en-US" dirty="0"/>
              <a:t>Only small amount of warming so far</a:t>
            </a:r>
          </a:p>
          <a:p>
            <a:r>
              <a:rPr lang="en-US" dirty="0"/>
              <a:t>Big impacts of GW in our future.</a:t>
            </a:r>
          </a:p>
        </p:txBody>
      </p:sp>
    </p:spTree>
    <p:extLst>
      <p:ext uri="{BB962C8B-B14F-4D97-AF65-F5344CB8AC3E}">
        <p14:creationId xmlns:p14="http://schemas.microsoft.com/office/powerpoint/2010/main" val="21136200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222E6-9599-7D41-9093-873403F73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177" y="1094151"/>
            <a:ext cx="3084320" cy="1147481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The End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2B3FFC-12B9-4B4F-9735-15B64BB7BE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4986" y="2241632"/>
            <a:ext cx="4978400" cy="3365500"/>
          </a:xfrm>
        </p:spPr>
      </p:pic>
    </p:spTree>
    <p:extLst>
      <p:ext uri="{BB962C8B-B14F-4D97-AF65-F5344CB8AC3E}">
        <p14:creationId xmlns:p14="http://schemas.microsoft.com/office/powerpoint/2010/main" val="3665606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323BDAB5-ABF0-9340-8D9D-C41C9E8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230188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altLang="en-US" b="1">
                <a:solidFill>
                  <a:srgbClr val="2626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Dynamical Downscaling Not Statistical Downscaling</a:t>
            </a:r>
          </a:p>
        </p:txBody>
      </p:sp>
      <p:sp>
        <p:nvSpPr>
          <p:cNvPr id="20482" name="Content Placeholder 2">
            <a:extLst>
              <a:ext uri="{FF2B5EF4-FFF2-40B4-BE49-F238E27FC236}">
                <a16:creationId xmlns:a16="http://schemas.microsoft.com/office/drawing/2014/main" id="{13F9502B-2EA0-8F49-8842-92AB9A8F40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214" y="1600200"/>
            <a:ext cx="8643937" cy="4114800"/>
          </a:xfrm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Only fully dynamical downscaling can simulate the non-linearities and complexities of the mesoscale response to global warming.</a:t>
            </a:r>
          </a:p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Examples:</a:t>
            </a:r>
          </a:p>
          <a:p>
            <a:pPr lvl="1"/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Location and distribution of precipitation as stability changes.</a:t>
            </a:r>
          </a:p>
          <a:p>
            <a:pPr lvl="1"/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Onshore flow and coastal marine clouds enhanced by greater onshore pressure gradients</a:t>
            </a:r>
          </a:p>
          <a:p>
            <a:pPr lvl="1"/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Albedo feedbacks as mountain snow melts.</a:t>
            </a:r>
          </a:p>
        </p:txBody>
      </p:sp>
    </p:spTree>
    <p:extLst>
      <p:ext uri="{BB962C8B-B14F-4D97-AF65-F5344CB8AC3E}">
        <p14:creationId xmlns:p14="http://schemas.microsoft.com/office/powerpoint/2010/main" val="1634263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494C0910-B806-834D-9B5C-56B558237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7076" y="2533650"/>
            <a:ext cx="4957763" cy="1143000"/>
          </a:xfrm>
        </p:spPr>
        <p:txBody>
          <a:bodyPr>
            <a:normAutofit fontScale="90000"/>
          </a:bodyPr>
          <a:lstStyle/>
          <a:p>
            <a:r>
              <a:rPr lang="en-US" altLang="en-US" b="1">
                <a:solidFill>
                  <a:schemeClr val="accent1"/>
                </a:solidFill>
                <a:ea typeface="ＭＳ Ｐゴシック" panose="020B0600070205080204" pitchFamily="34" charset="-128"/>
              </a:rPr>
              <a:t>Some surprises based on currently available GCMs and a limited number of high-resolution dynamically downscaled runs</a:t>
            </a:r>
          </a:p>
        </p:txBody>
      </p:sp>
      <p:pic>
        <p:nvPicPr>
          <p:cNvPr id="21506" name="Picture 2" descr="81bTsRBjFTL._SL1500_.jpg">
            <a:extLst>
              <a:ext uri="{FF2B5EF4-FFF2-40B4-BE49-F238E27FC236}">
                <a16:creationId xmlns:a16="http://schemas.microsoft.com/office/drawing/2014/main" id="{ACC7EE01-B3C4-2246-AFB4-66EF32CFB7B2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35801" y="1500188"/>
            <a:ext cx="2530475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4450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tdiff_1990s-2020s_DJF.png                                      00196C27&#10;Cliff Disk                     BB5EA40C:">
            <a:extLst>
              <a:ext uri="{FF2B5EF4-FFF2-40B4-BE49-F238E27FC236}">
                <a16:creationId xmlns:a16="http://schemas.microsoft.com/office/drawing/2014/main" id="{D20AF3CF-785C-6547-8CE5-89613B40F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" t="17455" r="5647" b="8728"/>
          <a:stretch>
            <a:fillRect/>
          </a:stretch>
        </p:blipFill>
        <p:spPr bwMode="auto">
          <a:xfrm>
            <a:off x="4406901" y="236538"/>
            <a:ext cx="5872163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Text Box 3">
            <a:extLst>
              <a:ext uri="{FF2B5EF4-FFF2-40B4-BE49-F238E27FC236}">
                <a16:creationId xmlns:a16="http://schemas.microsoft.com/office/drawing/2014/main" id="{9457F146-1240-434D-9A78-F2C3FF73B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9063" y="5513388"/>
            <a:ext cx="49896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Change in Winter Surface Air Temperatures (F)</a:t>
            </a:r>
          </a:p>
        </p:txBody>
      </p:sp>
      <p:sp>
        <p:nvSpPr>
          <p:cNvPr id="22531" name="TextBox 1">
            <a:extLst>
              <a:ext uri="{FF2B5EF4-FFF2-40B4-BE49-F238E27FC236}">
                <a16:creationId xmlns:a16="http://schemas.microsoft.com/office/drawing/2014/main" id="{699FB322-CE34-C944-959C-5C4BCE3CE6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8064" y="2493964"/>
            <a:ext cx="2060575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b="1"/>
              <a:t>12-km RCM downscaling of</a:t>
            </a:r>
          </a:p>
          <a:p>
            <a:r>
              <a:rPr lang="en-US" altLang="en-US" sz="2400" b="1"/>
              <a:t>ECHAM5 GCM</a:t>
            </a:r>
          </a:p>
        </p:txBody>
      </p:sp>
    </p:spTree>
    <p:extLst>
      <p:ext uri="{BB962C8B-B14F-4D97-AF65-F5344CB8AC3E}">
        <p14:creationId xmlns:p14="http://schemas.microsoft.com/office/powerpoint/2010/main" val="39653943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1248</Words>
  <Application>Microsoft Macintosh PowerPoint</Application>
  <PresentationFormat>Widescreen</PresentationFormat>
  <Paragraphs>140</Paragraphs>
  <Slides>64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0" baseType="lpstr">
      <vt:lpstr>ＭＳ Ｐゴシック</vt:lpstr>
      <vt:lpstr>Arial</vt:lpstr>
      <vt:lpstr>Calibri</vt:lpstr>
      <vt:lpstr>Calibri Light</vt:lpstr>
      <vt:lpstr>Times New Roman</vt:lpstr>
      <vt:lpstr>Office Theme</vt:lpstr>
      <vt:lpstr>Informal Glaciology Talk Climate Change and Wildfires</vt:lpstr>
      <vt:lpstr>Side Topic:  Ensemble-Based Regional Climate Modeling over the Northwest</vt:lpstr>
      <vt:lpstr>Most climate impacts evaluation is based on GCM’s with grid spacing of 100-150 km</vt:lpstr>
      <vt:lpstr>Too coarse to simulate the effects of  critical terrain/coastal interfaces or mesoscale features</vt:lpstr>
      <vt:lpstr>Might unresolved mesoscale circulations alter the global warming story locally?</vt:lpstr>
      <vt:lpstr>Two Main Approaches to Downscaling GCMs to Secure Mesoscale Impacts</vt:lpstr>
      <vt:lpstr>Dynamical Downscaling Not Statistical Downscaling</vt:lpstr>
      <vt:lpstr>Some surprises based on currently available GCMs and a limited number of high-resolution dynamically downscaled runs</vt:lpstr>
      <vt:lpstr>PowerPoint Presentation</vt:lpstr>
      <vt:lpstr>PowerPoint Presentation</vt:lpstr>
      <vt:lpstr>PowerPoint Presentation</vt:lpstr>
      <vt:lpstr>Why local hot spots? Regions of melting snow on terrain</vt:lpstr>
      <vt:lpstr>A major surprise:  synoptic deamplification and its effects on downslope flow off terrain, offshore flow, and heat waves</vt:lpstr>
      <vt:lpstr>CMIP5 simulations indicate a robust deamplification of summer synoptic amplitude</vt:lpstr>
      <vt:lpstr>Impact:  LESS extremes in onshore/offshore flow (850 hPa shown)</vt:lpstr>
      <vt:lpstr>PowerPoint Presentation</vt:lpstr>
      <vt:lpstr>Global warming deamplification of  summer synoptic amplitude works AGAINST downslope/offshore flow forced heat extremes</vt:lpstr>
      <vt:lpstr>Let’s Examine the Impacts Using a High-Resolution Regional Climate Model (WRF, 12-km)</vt:lpstr>
      <vt:lpstr>Mesoscale Location Makes All the Difference for How Extreme Temperatures Will Change 1970–99 and 2040–69 (CCSM3 Model) </vt:lpstr>
      <vt:lpstr>PowerPoint Presentation</vt:lpstr>
      <vt:lpstr>Very Warm Tails Don’t Change Much</vt:lpstr>
      <vt:lpstr>The extremes do increase substantially inland from GW</vt:lpstr>
      <vt:lpstr>Surprise! More Low Clouds during spring west of Cascades</vt:lpstr>
      <vt:lpstr>March-April-May Changes</vt:lpstr>
      <vt:lpstr>PowerPoint Presentation</vt:lpstr>
      <vt:lpstr>Why more clouds in spring?</vt:lpstr>
      <vt:lpstr>Only dynamical downscaling can tell us whether Pacific windstorms will bring strong peak winds under GW</vt:lpstr>
      <vt:lpstr>It appears the answer is no. Number of times per year winds exceed a high-wind threshold (DJF) at Seattle for several RCM simulations</vt:lpstr>
      <vt:lpstr>PowerPoint Presentation</vt:lpstr>
      <vt:lpstr>Now Completing a Large Ensemble of Regional Climate Runs (12-km over NW)</vt:lpstr>
      <vt:lpstr>PowerPoint Presentation</vt:lpstr>
      <vt:lpstr>PowerPoint Presentation</vt:lpstr>
      <vt:lpstr>California Wildfires and Climate Change</vt:lpstr>
      <vt:lpstr>During the evening of Sunday, October 8, 2017, wildfires began in the hills above Santa Rosa, Napa, and other towns of the ”wine country” north of San Francisco</vt:lpstr>
      <vt:lpstr>And then, pushed by strong winds, rapidly descended into populated areas</vt:lpstr>
      <vt:lpstr>The Fountaingrove Neighborhood</vt:lpstr>
      <vt:lpstr>Before it was over, the “Wine Country” wildfires became the most devastating in CA history</vt:lpstr>
      <vt:lpstr>Modis Imagery:  October 8 versus October 9, 2017</vt:lpstr>
      <vt:lpstr>Climatological Lead Up</vt:lpstr>
      <vt:lpstr>A Very Wet Winter Before the Fires</vt:lpstr>
      <vt:lpstr>The Wet Winter Led to Luxuriant Grass Growth</vt:lpstr>
      <vt:lpstr>The Preceding Summer Was Typically Dry Division Data:  North Coast Drainage</vt:lpstr>
      <vt:lpstr>But it was warmer than normal by ~3F.</vt:lpstr>
      <vt:lpstr>With a wet winter/spring, and a normally dry, but warmer than normal summer, the Palmer Drought Severity Index was near normal</vt:lpstr>
      <vt:lpstr>10-hour Fuel Moisture (.25 to 1 inch diameter) Varies rapidly, drops with offshore flow.  Below 10% is dangerous</vt:lpstr>
      <vt:lpstr>Fire Initiation</vt:lpstr>
      <vt:lpstr>The Winds</vt:lpstr>
      <vt:lpstr>Max Gusts During the Event (knots):    Big spatial variation with strongest winds (60-95 knots) on upper lee (SW) slopes of terrain</vt:lpstr>
      <vt:lpstr>Temporal Variation:  Rapid Increase and Decline</vt:lpstr>
      <vt:lpstr>Were the Wine Country Wildfires Associated with Anthropogenic Global Warming?</vt:lpstr>
      <vt:lpstr>Little Evidence That Anthropogenic Global Warming Contributed to the Wildfires</vt:lpstr>
      <vt:lpstr>The Role of Invasive Grasses</vt:lpstr>
      <vt:lpstr>If the temperatures were a few degrees warmer, or the summers a bit drier, it would not make a difference for coastal CA wildfires</vt:lpstr>
      <vt:lpstr>No long-term trends in wildfires</vt:lpstr>
      <vt:lpstr>Fire is No Stranger to the Region</vt:lpstr>
      <vt:lpstr>Urbanization Makes Fires More Frequent and Destructive</vt:lpstr>
      <vt:lpstr>Fountaingrove Neighborhood</vt:lpstr>
      <vt:lpstr>Bottom Line</vt:lpstr>
      <vt:lpstr>Dealing With the Issue</vt:lpstr>
      <vt:lpstr>November 8th Fires</vt:lpstr>
      <vt:lpstr>Washington Wildfires:  Small GW Contribution</vt:lpstr>
      <vt:lpstr>PowerPoint Presentation</vt:lpstr>
      <vt:lpstr>Global Warming and Fires</vt:lpstr>
      <vt:lpstr>The End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Informal Glaciology Talk Climate Change and Wildfires</dc:title>
  <dc:creator>Cliff Mass</dc:creator>
  <cp:lastModifiedBy>Cliff Mass</cp:lastModifiedBy>
  <cp:revision>11</cp:revision>
  <dcterms:created xsi:type="dcterms:W3CDTF">2018-11-12T19:57:21Z</dcterms:created>
  <dcterms:modified xsi:type="dcterms:W3CDTF">2018-11-12T21:05:36Z</dcterms:modified>
</cp:coreProperties>
</file>