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handoutMasterIdLst>
    <p:handoutMasterId r:id="rId77"/>
  </p:handoutMasterIdLst>
  <p:sldIdLst>
    <p:sldId id="256" r:id="rId2"/>
    <p:sldId id="307" r:id="rId3"/>
    <p:sldId id="314" r:id="rId4"/>
    <p:sldId id="257" r:id="rId5"/>
    <p:sldId id="300" r:id="rId6"/>
    <p:sldId id="308" r:id="rId7"/>
    <p:sldId id="310" r:id="rId8"/>
    <p:sldId id="258" r:id="rId9"/>
    <p:sldId id="311" r:id="rId10"/>
    <p:sldId id="299" r:id="rId11"/>
    <p:sldId id="301" r:id="rId12"/>
    <p:sldId id="260" r:id="rId13"/>
    <p:sldId id="261" r:id="rId14"/>
    <p:sldId id="302" r:id="rId15"/>
    <p:sldId id="304" r:id="rId16"/>
    <p:sldId id="303" r:id="rId17"/>
    <p:sldId id="315" r:id="rId18"/>
    <p:sldId id="305" r:id="rId19"/>
    <p:sldId id="306" r:id="rId20"/>
    <p:sldId id="259" r:id="rId21"/>
    <p:sldId id="312" r:id="rId22"/>
    <p:sldId id="313" r:id="rId23"/>
    <p:sldId id="270" r:id="rId24"/>
    <p:sldId id="271" r:id="rId25"/>
    <p:sldId id="273" r:id="rId26"/>
    <p:sldId id="274" r:id="rId27"/>
    <p:sldId id="293" r:id="rId28"/>
    <p:sldId id="354" r:id="rId29"/>
    <p:sldId id="318" r:id="rId30"/>
    <p:sldId id="319" r:id="rId31"/>
    <p:sldId id="320" r:id="rId32"/>
    <p:sldId id="321" r:id="rId33"/>
    <p:sldId id="322" r:id="rId34"/>
    <p:sldId id="323" r:id="rId35"/>
    <p:sldId id="285" r:id="rId36"/>
    <p:sldId id="281" r:id="rId37"/>
    <p:sldId id="288" r:id="rId38"/>
    <p:sldId id="355" r:id="rId39"/>
    <p:sldId id="324" r:id="rId40"/>
    <p:sldId id="282" r:id="rId41"/>
    <p:sldId id="283" r:id="rId42"/>
    <p:sldId id="284" r:id="rId43"/>
    <p:sldId id="316" r:id="rId44"/>
    <p:sldId id="290" r:id="rId45"/>
    <p:sldId id="291" r:id="rId46"/>
    <p:sldId id="325" r:id="rId47"/>
    <p:sldId id="317" r:id="rId48"/>
    <p:sldId id="326" r:id="rId49"/>
    <p:sldId id="327" r:id="rId50"/>
    <p:sldId id="328" r:id="rId51"/>
    <p:sldId id="330" r:id="rId52"/>
    <p:sldId id="331" r:id="rId53"/>
    <p:sldId id="332" r:id="rId54"/>
    <p:sldId id="333" r:id="rId55"/>
    <p:sldId id="334" r:id="rId56"/>
    <p:sldId id="336"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50" r:id="rId71"/>
    <p:sldId id="351" r:id="rId72"/>
    <p:sldId id="352" r:id="rId73"/>
    <p:sldId id="353" r:id="rId74"/>
    <p:sldId id="356" r:id="rId7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9"/>
    <p:restoredTop sz="94690"/>
  </p:normalViewPr>
  <p:slideViewPr>
    <p:cSldViewPr snapToGrid="0" snapToObjects="1">
      <p:cViewPr varScale="1">
        <p:scale>
          <a:sx n="159" d="100"/>
          <a:sy n="159" d="100"/>
        </p:scale>
        <p:origin x="1040"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15CDAB-82E1-D14C-8202-85E18997A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8B402F0-B2DF-E849-B758-B7FC78FA2C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EDE8AC51-D188-FE4A-8E09-94D65C8CF306}" type="datetimeFigureOut">
              <a:rPr lang="en-US"/>
              <a:pPr>
                <a:defRPr/>
              </a:pPr>
              <a:t>3/7/19</a:t>
            </a:fld>
            <a:endParaRPr lang="en-US"/>
          </a:p>
        </p:txBody>
      </p:sp>
      <p:sp>
        <p:nvSpPr>
          <p:cNvPr id="4" name="Footer Placeholder 3">
            <a:extLst>
              <a:ext uri="{FF2B5EF4-FFF2-40B4-BE49-F238E27FC236}">
                <a16:creationId xmlns:a16="http://schemas.microsoft.com/office/drawing/2014/main" id="{F23368E6-F6B3-E542-85A7-B09884688E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90270FC-E7E0-B948-A1B7-2AC2FECEBA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CE21B2C0-C11B-F246-9C64-7FC687C15CD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3F9751-C66C-BB44-AE9E-A12DA1A060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34F71AE1-202D-C740-AB32-015C9AEC5DB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84C8152D-7483-004D-9DA0-1972453E3DBF}" type="datetimeFigureOut">
              <a:rPr lang="en-US"/>
              <a:pPr>
                <a:defRPr/>
              </a:pPr>
              <a:t>3/7/19</a:t>
            </a:fld>
            <a:endParaRPr lang="en-US"/>
          </a:p>
        </p:txBody>
      </p:sp>
      <p:sp>
        <p:nvSpPr>
          <p:cNvPr id="4" name="Slide Image Placeholder 3">
            <a:extLst>
              <a:ext uri="{FF2B5EF4-FFF2-40B4-BE49-F238E27FC236}">
                <a16:creationId xmlns:a16="http://schemas.microsoft.com/office/drawing/2014/main" id="{7DE90844-5062-AC4E-AA08-3A36ED5102A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CA38E26-710A-E449-8C88-03D5885189F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3820520-5968-6243-8C5E-99675443BE0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5DE47429-E937-4A42-AFB8-B7541C3B6E3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A53BB5BE-C47B-2F48-9163-5175F1CE97F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3224A98E-2E6E-7441-B9A8-73C170491C4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78" name="Rectangle 3">
            <a:extLst>
              <a:ext uri="{FF2B5EF4-FFF2-40B4-BE49-F238E27FC236}">
                <a16:creationId xmlns:a16="http://schemas.microsoft.com/office/drawing/2014/main" id="{BEB78FDC-7FBA-1D41-BBEB-FD1313934014}"/>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7514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B07267E-587C-A54D-9240-4DC5ADF7AD5C}"/>
              </a:ext>
            </a:extLst>
          </p:cNvPr>
          <p:cNvSpPr>
            <a:spLocks noGrp="1"/>
          </p:cNvSpPr>
          <p:nvPr>
            <p:ph type="dt" sz="half" idx="10"/>
          </p:nvPr>
        </p:nvSpPr>
        <p:spPr/>
        <p:txBody>
          <a:bodyPr/>
          <a:lstStyle>
            <a:lvl1pPr>
              <a:defRPr/>
            </a:lvl1pPr>
          </a:lstStyle>
          <a:p>
            <a:pPr>
              <a:defRPr/>
            </a:pPr>
            <a:fld id="{6240BDC7-EDCB-A046-81DB-28B619E35AF7}" type="datetime1">
              <a:rPr lang="en-US" altLang="x-none"/>
              <a:pPr>
                <a:defRPr/>
              </a:pPr>
              <a:t>3/7/19</a:t>
            </a:fld>
            <a:endParaRPr lang="en-US" altLang="x-none"/>
          </a:p>
        </p:txBody>
      </p:sp>
      <p:sp>
        <p:nvSpPr>
          <p:cNvPr id="5" name="Footer Placeholder 4">
            <a:extLst>
              <a:ext uri="{FF2B5EF4-FFF2-40B4-BE49-F238E27FC236}">
                <a16:creationId xmlns:a16="http://schemas.microsoft.com/office/drawing/2014/main" id="{347B8AF0-138E-DE4D-AF18-F3BBA8CEE0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0D18CE-E168-254A-B389-F7CD727BC63F}"/>
              </a:ext>
            </a:extLst>
          </p:cNvPr>
          <p:cNvSpPr>
            <a:spLocks noGrp="1"/>
          </p:cNvSpPr>
          <p:nvPr>
            <p:ph type="sldNum" sz="quarter" idx="12"/>
          </p:nvPr>
        </p:nvSpPr>
        <p:spPr/>
        <p:txBody>
          <a:bodyPr/>
          <a:lstStyle>
            <a:lvl1pPr>
              <a:defRPr/>
            </a:lvl1pPr>
          </a:lstStyle>
          <a:p>
            <a:pPr>
              <a:defRPr/>
            </a:pPr>
            <a:fld id="{805B6EFC-245F-4240-8219-C551EC7E0462}" type="slidenum">
              <a:rPr lang="en-US" altLang="x-none"/>
              <a:pPr>
                <a:defRPr/>
              </a:pPr>
              <a:t>‹#›</a:t>
            </a:fld>
            <a:endParaRPr lang="en-US" altLang="x-none"/>
          </a:p>
        </p:txBody>
      </p:sp>
    </p:spTree>
    <p:extLst>
      <p:ext uri="{BB962C8B-B14F-4D97-AF65-F5344CB8AC3E}">
        <p14:creationId xmlns:p14="http://schemas.microsoft.com/office/powerpoint/2010/main" val="4201025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696CC-6C99-5946-B44B-0DC44EA3BA4E}"/>
              </a:ext>
            </a:extLst>
          </p:cNvPr>
          <p:cNvSpPr>
            <a:spLocks noGrp="1"/>
          </p:cNvSpPr>
          <p:nvPr>
            <p:ph type="dt" sz="half" idx="10"/>
          </p:nvPr>
        </p:nvSpPr>
        <p:spPr/>
        <p:txBody>
          <a:bodyPr/>
          <a:lstStyle>
            <a:lvl1pPr>
              <a:defRPr/>
            </a:lvl1pPr>
          </a:lstStyle>
          <a:p>
            <a:pPr>
              <a:defRPr/>
            </a:pPr>
            <a:fld id="{3C30F7E2-5B5C-E94D-A838-ECBE82E1D41E}" type="datetime1">
              <a:rPr lang="en-US" altLang="x-none"/>
              <a:pPr>
                <a:defRPr/>
              </a:pPr>
              <a:t>3/7/19</a:t>
            </a:fld>
            <a:endParaRPr lang="en-US" altLang="x-none"/>
          </a:p>
        </p:txBody>
      </p:sp>
      <p:sp>
        <p:nvSpPr>
          <p:cNvPr id="5" name="Footer Placeholder 4">
            <a:extLst>
              <a:ext uri="{FF2B5EF4-FFF2-40B4-BE49-F238E27FC236}">
                <a16:creationId xmlns:a16="http://schemas.microsoft.com/office/drawing/2014/main" id="{FE11AE63-66C7-EA4A-9876-9F0CF3A5B8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B1B82E-6B14-AF42-AD91-52CACED4113C}"/>
              </a:ext>
            </a:extLst>
          </p:cNvPr>
          <p:cNvSpPr>
            <a:spLocks noGrp="1"/>
          </p:cNvSpPr>
          <p:nvPr>
            <p:ph type="sldNum" sz="quarter" idx="12"/>
          </p:nvPr>
        </p:nvSpPr>
        <p:spPr/>
        <p:txBody>
          <a:bodyPr/>
          <a:lstStyle>
            <a:lvl1pPr>
              <a:defRPr/>
            </a:lvl1pPr>
          </a:lstStyle>
          <a:p>
            <a:pPr>
              <a:defRPr/>
            </a:pPr>
            <a:fld id="{95E1511A-4C6C-EC4D-969C-C44618D76890}" type="slidenum">
              <a:rPr lang="en-US" altLang="x-none"/>
              <a:pPr>
                <a:defRPr/>
              </a:pPr>
              <a:t>‹#›</a:t>
            </a:fld>
            <a:endParaRPr lang="en-US" altLang="x-none"/>
          </a:p>
        </p:txBody>
      </p:sp>
    </p:spTree>
    <p:extLst>
      <p:ext uri="{BB962C8B-B14F-4D97-AF65-F5344CB8AC3E}">
        <p14:creationId xmlns:p14="http://schemas.microsoft.com/office/powerpoint/2010/main" val="191764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B33-DDC3-874E-AC49-8E1E50FC71A6}"/>
              </a:ext>
            </a:extLst>
          </p:cNvPr>
          <p:cNvSpPr>
            <a:spLocks noGrp="1"/>
          </p:cNvSpPr>
          <p:nvPr>
            <p:ph type="dt" sz="half" idx="10"/>
          </p:nvPr>
        </p:nvSpPr>
        <p:spPr/>
        <p:txBody>
          <a:bodyPr/>
          <a:lstStyle>
            <a:lvl1pPr>
              <a:defRPr/>
            </a:lvl1pPr>
          </a:lstStyle>
          <a:p>
            <a:pPr>
              <a:defRPr/>
            </a:pPr>
            <a:fld id="{938BECE6-73BB-D34F-88CF-8FD07DF22953}" type="datetime1">
              <a:rPr lang="en-US" altLang="x-none"/>
              <a:pPr>
                <a:defRPr/>
              </a:pPr>
              <a:t>3/7/19</a:t>
            </a:fld>
            <a:endParaRPr lang="en-US" altLang="x-none"/>
          </a:p>
        </p:txBody>
      </p:sp>
      <p:sp>
        <p:nvSpPr>
          <p:cNvPr id="5" name="Footer Placeholder 4">
            <a:extLst>
              <a:ext uri="{FF2B5EF4-FFF2-40B4-BE49-F238E27FC236}">
                <a16:creationId xmlns:a16="http://schemas.microsoft.com/office/drawing/2014/main" id="{D582AE1B-25B8-1340-8238-E4F4072111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ED1BF7-9440-2A40-8385-B6E464C8CA0C}"/>
              </a:ext>
            </a:extLst>
          </p:cNvPr>
          <p:cNvSpPr>
            <a:spLocks noGrp="1"/>
          </p:cNvSpPr>
          <p:nvPr>
            <p:ph type="sldNum" sz="quarter" idx="12"/>
          </p:nvPr>
        </p:nvSpPr>
        <p:spPr/>
        <p:txBody>
          <a:bodyPr/>
          <a:lstStyle>
            <a:lvl1pPr>
              <a:defRPr/>
            </a:lvl1pPr>
          </a:lstStyle>
          <a:p>
            <a:pPr>
              <a:defRPr/>
            </a:pPr>
            <a:fld id="{D02F4D87-63C2-DA43-9F0D-93E8C9FE028C}" type="slidenum">
              <a:rPr lang="en-US" altLang="x-none"/>
              <a:pPr>
                <a:defRPr/>
              </a:pPr>
              <a:t>‹#›</a:t>
            </a:fld>
            <a:endParaRPr lang="en-US" altLang="x-none"/>
          </a:p>
        </p:txBody>
      </p:sp>
    </p:spTree>
    <p:extLst>
      <p:ext uri="{BB962C8B-B14F-4D97-AF65-F5344CB8AC3E}">
        <p14:creationId xmlns:p14="http://schemas.microsoft.com/office/powerpoint/2010/main" val="298603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3BD6A-2544-CF45-B241-F0359890C0D0}"/>
              </a:ext>
            </a:extLst>
          </p:cNvPr>
          <p:cNvSpPr>
            <a:spLocks noGrp="1"/>
          </p:cNvSpPr>
          <p:nvPr>
            <p:ph type="dt" sz="half" idx="10"/>
          </p:nvPr>
        </p:nvSpPr>
        <p:spPr/>
        <p:txBody>
          <a:bodyPr/>
          <a:lstStyle>
            <a:lvl1pPr>
              <a:defRPr/>
            </a:lvl1pPr>
          </a:lstStyle>
          <a:p>
            <a:pPr>
              <a:defRPr/>
            </a:pPr>
            <a:fld id="{9F4A6C33-6790-A04A-9985-9A0FF4AAD3D9}" type="datetime1">
              <a:rPr lang="en-US" altLang="x-none"/>
              <a:pPr>
                <a:defRPr/>
              </a:pPr>
              <a:t>3/7/19</a:t>
            </a:fld>
            <a:endParaRPr lang="en-US" altLang="x-none"/>
          </a:p>
        </p:txBody>
      </p:sp>
      <p:sp>
        <p:nvSpPr>
          <p:cNvPr id="5" name="Footer Placeholder 4">
            <a:extLst>
              <a:ext uri="{FF2B5EF4-FFF2-40B4-BE49-F238E27FC236}">
                <a16:creationId xmlns:a16="http://schemas.microsoft.com/office/drawing/2014/main" id="{9F7BBE1D-160C-3947-AF1E-FDDC5EA667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EB837D-40D8-7B44-A58E-2B282EAA6039}"/>
              </a:ext>
            </a:extLst>
          </p:cNvPr>
          <p:cNvSpPr>
            <a:spLocks noGrp="1"/>
          </p:cNvSpPr>
          <p:nvPr>
            <p:ph type="sldNum" sz="quarter" idx="12"/>
          </p:nvPr>
        </p:nvSpPr>
        <p:spPr/>
        <p:txBody>
          <a:bodyPr/>
          <a:lstStyle>
            <a:lvl1pPr>
              <a:defRPr/>
            </a:lvl1pPr>
          </a:lstStyle>
          <a:p>
            <a:pPr>
              <a:defRPr/>
            </a:pPr>
            <a:fld id="{05820910-4B99-2C40-AFC6-EF2664E408E1}" type="slidenum">
              <a:rPr lang="en-US" altLang="x-none"/>
              <a:pPr>
                <a:defRPr/>
              </a:pPr>
              <a:t>‹#›</a:t>
            </a:fld>
            <a:endParaRPr lang="en-US" altLang="x-none"/>
          </a:p>
        </p:txBody>
      </p:sp>
    </p:spTree>
    <p:extLst>
      <p:ext uri="{BB962C8B-B14F-4D97-AF65-F5344CB8AC3E}">
        <p14:creationId xmlns:p14="http://schemas.microsoft.com/office/powerpoint/2010/main" val="82962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E3C75-14E3-EB45-BA26-A71B88E7383C}"/>
              </a:ext>
            </a:extLst>
          </p:cNvPr>
          <p:cNvSpPr>
            <a:spLocks noGrp="1"/>
          </p:cNvSpPr>
          <p:nvPr>
            <p:ph type="dt" sz="half" idx="10"/>
          </p:nvPr>
        </p:nvSpPr>
        <p:spPr/>
        <p:txBody>
          <a:bodyPr/>
          <a:lstStyle>
            <a:lvl1pPr>
              <a:defRPr/>
            </a:lvl1pPr>
          </a:lstStyle>
          <a:p>
            <a:pPr>
              <a:defRPr/>
            </a:pPr>
            <a:fld id="{73B8F897-4384-A342-B27A-73F5FFA53556}" type="datetime1">
              <a:rPr lang="en-US" altLang="x-none"/>
              <a:pPr>
                <a:defRPr/>
              </a:pPr>
              <a:t>3/7/19</a:t>
            </a:fld>
            <a:endParaRPr lang="en-US" altLang="x-none"/>
          </a:p>
        </p:txBody>
      </p:sp>
      <p:sp>
        <p:nvSpPr>
          <p:cNvPr id="5" name="Footer Placeholder 4">
            <a:extLst>
              <a:ext uri="{FF2B5EF4-FFF2-40B4-BE49-F238E27FC236}">
                <a16:creationId xmlns:a16="http://schemas.microsoft.com/office/drawing/2014/main" id="{A8FF0C93-C522-C44B-A695-13DFD43EC9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A352F4-22F1-B847-8DCB-FC34CA1AB3A4}"/>
              </a:ext>
            </a:extLst>
          </p:cNvPr>
          <p:cNvSpPr>
            <a:spLocks noGrp="1"/>
          </p:cNvSpPr>
          <p:nvPr>
            <p:ph type="sldNum" sz="quarter" idx="12"/>
          </p:nvPr>
        </p:nvSpPr>
        <p:spPr/>
        <p:txBody>
          <a:bodyPr/>
          <a:lstStyle>
            <a:lvl1pPr>
              <a:defRPr/>
            </a:lvl1pPr>
          </a:lstStyle>
          <a:p>
            <a:pPr>
              <a:defRPr/>
            </a:pPr>
            <a:fld id="{CDECC27E-D6B4-2B4A-A8D9-A7E4D3D29542}" type="slidenum">
              <a:rPr lang="en-US" altLang="x-none"/>
              <a:pPr>
                <a:defRPr/>
              </a:pPr>
              <a:t>‹#›</a:t>
            </a:fld>
            <a:endParaRPr lang="en-US" altLang="x-none"/>
          </a:p>
        </p:txBody>
      </p:sp>
    </p:spTree>
    <p:extLst>
      <p:ext uri="{BB962C8B-B14F-4D97-AF65-F5344CB8AC3E}">
        <p14:creationId xmlns:p14="http://schemas.microsoft.com/office/powerpoint/2010/main" val="415062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0BF70BF-067A-E841-AA48-8D8798126E02}"/>
              </a:ext>
            </a:extLst>
          </p:cNvPr>
          <p:cNvSpPr>
            <a:spLocks noGrp="1"/>
          </p:cNvSpPr>
          <p:nvPr>
            <p:ph type="dt" sz="half" idx="10"/>
          </p:nvPr>
        </p:nvSpPr>
        <p:spPr/>
        <p:txBody>
          <a:bodyPr/>
          <a:lstStyle>
            <a:lvl1pPr>
              <a:defRPr/>
            </a:lvl1pPr>
          </a:lstStyle>
          <a:p>
            <a:pPr>
              <a:defRPr/>
            </a:pPr>
            <a:fld id="{672BA5A6-BBEC-384D-B26A-E84DA652C160}" type="datetime1">
              <a:rPr lang="en-US" altLang="x-none"/>
              <a:pPr>
                <a:defRPr/>
              </a:pPr>
              <a:t>3/7/19</a:t>
            </a:fld>
            <a:endParaRPr lang="en-US" altLang="x-none"/>
          </a:p>
        </p:txBody>
      </p:sp>
      <p:sp>
        <p:nvSpPr>
          <p:cNvPr id="6" name="Footer Placeholder 4">
            <a:extLst>
              <a:ext uri="{FF2B5EF4-FFF2-40B4-BE49-F238E27FC236}">
                <a16:creationId xmlns:a16="http://schemas.microsoft.com/office/drawing/2014/main" id="{4F9588EC-CD49-7A42-AC63-872445261E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559F41-E349-DB44-98E9-3AD8CBCA982D}"/>
              </a:ext>
            </a:extLst>
          </p:cNvPr>
          <p:cNvSpPr>
            <a:spLocks noGrp="1"/>
          </p:cNvSpPr>
          <p:nvPr>
            <p:ph type="sldNum" sz="quarter" idx="12"/>
          </p:nvPr>
        </p:nvSpPr>
        <p:spPr/>
        <p:txBody>
          <a:bodyPr/>
          <a:lstStyle>
            <a:lvl1pPr>
              <a:defRPr/>
            </a:lvl1pPr>
          </a:lstStyle>
          <a:p>
            <a:pPr>
              <a:defRPr/>
            </a:pPr>
            <a:fld id="{2A5F12A5-3F64-3F43-9DCA-FE5E980FDFBA}" type="slidenum">
              <a:rPr lang="en-US" altLang="x-none"/>
              <a:pPr>
                <a:defRPr/>
              </a:pPr>
              <a:t>‹#›</a:t>
            </a:fld>
            <a:endParaRPr lang="en-US" altLang="x-none"/>
          </a:p>
        </p:txBody>
      </p:sp>
    </p:spTree>
    <p:extLst>
      <p:ext uri="{BB962C8B-B14F-4D97-AF65-F5344CB8AC3E}">
        <p14:creationId xmlns:p14="http://schemas.microsoft.com/office/powerpoint/2010/main" val="280149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72446E9-E229-3E44-9AB0-15A3C8757746}"/>
              </a:ext>
            </a:extLst>
          </p:cNvPr>
          <p:cNvSpPr>
            <a:spLocks noGrp="1"/>
          </p:cNvSpPr>
          <p:nvPr>
            <p:ph type="dt" sz="half" idx="10"/>
          </p:nvPr>
        </p:nvSpPr>
        <p:spPr/>
        <p:txBody>
          <a:bodyPr/>
          <a:lstStyle>
            <a:lvl1pPr>
              <a:defRPr/>
            </a:lvl1pPr>
          </a:lstStyle>
          <a:p>
            <a:pPr>
              <a:defRPr/>
            </a:pPr>
            <a:fld id="{EA0F44CE-EA47-3C42-95BD-85F822F6792F}" type="datetime1">
              <a:rPr lang="en-US" altLang="x-none"/>
              <a:pPr>
                <a:defRPr/>
              </a:pPr>
              <a:t>3/7/19</a:t>
            </a:fld>
            <a:endParaRPr lang="en-US" altLang="x-none"/>
          </a:p>
        </p:txBody>
      </p:sp>
      <p:sp>
        <p:nvSpPr>
          <p:cNvPr id="8" name="Footer Placeholder 4">
            <a:extLst>
              <a:ext uri="{FF2B5EF4-FFF2-40B4-BE49-F238E27FC236}">
                <a16:creationId xmlns:a16="http://schemas.microsoft.com/office/drawing/2014/main" id="{CAB8BBC9-C3FF-4B4A-82A7-F57A168352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217DD8-B4BE-B445-94E0-A11AD2720222}"/>
              </a:ext>
            </a:extLst>
          </p:cNvPr>
          <p:cNvSpPr>
            <a:spLocks noGrp="1"/>
          </p:cNvSpPr>
          <p:nvPr>
            <p:ph type="sldNum" sz="quarter" idx="12"/>
          </p:nvPr>
        </p:nvSpPr>
        <p:spPr/>
        <p:txBody>
          <a:bodyPr/>
          <a:lstStyle>
            <a:lvl1pPr>
              <a:defRPr/>
            </a:lvl1pPr>
          </a:lstStyle>
          <a:p>
            <a:pPr>
              <a:defRPr/>
            </a:pPr>
            <a:fld id="{16CDE2C5-4C89-4744-8DF3-61F2F7DE1190}" type="slidenum">
              <a:rPr lang="en-US" altLang="x-none"/>
              <a:pPr>
                <a:defRPr/>
              </a:pPr>
              <a:t>‹#›</a:t>
            </a:fld>
            <a:endParaRPr lang="en-US" altLang="x-none"/>
          </a:p>
        </p:txBody>
      </p:sp>
    </p:spTree>
    <p:extLst>
      <p:ext uri="{BB962C8B-B14F-4D97-AF65-F5344CB8AC3E}">
        <p14:creationId xmlns:p14="http://schemas.microsoft.com/office/powerpoint/2010/main" val="349031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C52A461-C773-144E-94A8-A9C7267CC11E}"/>
              </a:ext>
            </a:extLst>
          </p:cNvPr>
          <p:cNvSpPr>
            <a:spLocks noGrp="1"/>
          </p:cNvSpPr>
          <p:nvPr>
            <p:ph type="dt" sz="half" idx="10"/>
          </p:nvPr>
        </p:nvSpPr>
        <p:spPr/>
        <p:txBody>
          <a:bodyPr/>
          <a:lstStyle>
            <a:lvl1pPr>
              <a:defRPr/>
            </a:lvl1pPr>
          </a:lstStyle>
          <a:p>
            <a:pPr>
              <a:defRPr/>
            </a:pPr>
            <a:fld id="{C84BFB36-AA85-3344-9692-D6C367C84E46}" type="datetime1">
              <a:rPr lang="en-US" altLang="x-none"/>
              <a:pPr>
                <a:defRPr/>
              </a:pPr>
              <a:t>3/7/19</a:t>
            </a:fld>
            <a:endParaRPr lang="en-US" altLang="x-none"/>
          </a:p>
        </p:txBody>
      </p:sp>
      <p:sp>
        <p:nvSpPr>
          <p:cNvPr id="4" name="Footer Placeholder 4">
            <a:extLst>
              <a:ext uri="{FF2B5EF4-FFF2-40B4-BE49-F238E27FC236}">
                <a16:creationId xmlns:a16="http://schemas.microsoft.com/office/drawing/2014/main" id="{FDE1FA89-D351-1440-9161-88D5505B8B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53A4058-053E-1946-B927-BE58D4297215}"/>
              </a:ext>
            </a:extLst>
          </p:cNvPr>
          <p:cNvSpPr>
            <a:spLocks noGrp="1"/>
          </p:cNvSpPr>
          <p:nvPr>
            <p:ph type="sldNum" sz="quarter" idx="12"/>
          </p:nvPr>
        </p:nvSpPr>
        <p:spPr/>
        <p:txBody>
          <a:bodyPr/>
          <a:lstStyle>
            <a:lvl1pPr>
              <a:defRPr/>
            </a:lvl1pPr>
          </a:lstStyle>
          <a:p>
            <a:pPr>
              <a:defRPr/>
            </a:pPr>
            <a:fld id="{F7212E4A-0779-CE4A-B12E-8D6C1FB531EE}" type="slidenum">
              <a:rPr lang="en-US" altLang="x-none"/>
              <a:pPr>
                <a:defRPr/>
              </a:pPr>
              <a:t>‹#›</a:t>
            </a:fld>
            <a:endParaRPr lang="en-US" altLang="x-none"/>
          </a:p>
        </p:txBody>
      </p:sp>
    </p:spTree>
    <p:extLst>
      <p:ext uri="{BB962C8B-B14F-4D97-AF65-F5344CB8AC3E}">
        <p14:creationId xmlns:p14="http://schemas.microsoft.com/office/powerpoint/2010/main" val="366672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CB8C4B-9F90-374E-ACB6-B9BA0BFBD527}"/>
              </a:ext>
            </a:extLst>
          </p:cNvPr>
          <p:cNvSpPr>
            <a:spLocks noGrp="1"/>
          </p:cNvSpPr>
          <p:nvPr>
            <p:ph type="dt" sz="half" idx="10"/>
          </p:nvPr>
        </p:nvSpPr>
        <p:spPr/>
        <p:txBody>
          <a:bodyPr/>
          <a:lstStyle>
            <a:lvl1pPr>
              <a:defRPr/>
            </a:lvl1pPr>
          </a:lstStyle>
          <a:p>
            <a:pPr>
              <a:defRPr/>
            </a:pPr>
            <a:fld id="{B7F51BDB-4FFE-004E-89AA-733418613420}" type="datetime1">
              <a:rPr lang="en-US" altLang="x-none"/>
              <a:pPr>
                <a:defRPr/>
              </a:pPr>
              <a:t>3/7/19</a:t>
            </a:fld>
            <a:endParaRPr lang="en-US" altLang="x-none"/>
          </a:p>
        </p:txBody>
      </p:sp>
      <p:sp>
        <p:nvSpPr>
          <p:cNvPr id="3" name="Footer Placeholder 4">
            <a:extLst>
              <a:ext uri="{FF2B5EF4-FFF2-40B4-BE49-F238E27FC236}">
                <a16:creationId xmlns:a16="http://schemas.microsoft.com/office/drawing/2014/main" id="{183E0867-44F8-F941-B3CD-085A14F4E1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6C1890-454D-4348-8871-5D03C7E39244}"/>
              </a:ext>
            </a:extLst>
          </p:cNvPr>
          <p:cNvSpPr>
            <a:spLocks noGrp="1"/>
          </p:cNvSpPr>
          <p:nvPr>
            <p:ph type="sldNum" sz="quarter" idx="12"/>
          </p:nvPr>
        </p:nvSpPr>
        <p:spPr/>
        <p:txBody>
          <a:bodyPr/>
          <a:lstStyle>
            <a:lvl1pPr>
              <a:defRPr/>
            </a:lvl1pPr>
          </a:lstStyle>
          <a:p>
            <a:pPr>
              <a:defRPr/>
            </a:pPr>
            <a:fld id="{B79388CE-7AE2-F446-9444-E100F52A07E9}" type="slidenum">
              <a:rPr lang="en-US" altLang="x-none"/>
              <a:pPr>
                <a:defRPr/>
              </a:pPr>
              <a:t>‹#›</a:t>
            </a:fld>
            <a:endParaRPr lang="en-US" altLang="x-none"/>
          </a:p>
        </p:txBody>
      </p:sp>
    </p:spTree>
    <p:extLst>
      <p:ext uri="{BB962C8B-B14F-4D97-AF65-F5344CB8AC3E}">
        <p14:creationId xmlns:p14="http://schemas.microsoft.com/office/powerpoint/2010/main" val="615278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4F3729-6E35-8745-A8AE-E3BB2A6A035A}"/>
              </a:ext>
            </a:extLst>
          </p:cNvPr>
          <p:cNvSpPr>
            <a:spLocks noGrp="1"/>
          </p:cNvSpPr>
          <p:nvPr>
            <p:ph type="dt" sz="half" idx="10"/>
          </p:nvPr>
        </p:nvSpPr>
        <p:spPr/>
        <p:txBody>
          <a:bodyPr/>
          <a:lstStyle>
            <a:lvl1pPr>
              <a:defRPr/>
            </a:lvl1pPr>
          </a:lstStyle>
          <a:p>
            <a:pPr>
              <a:defRPr/>
            </a:pPr>
            <a:fld id="{60B71980-AF4C-8D4B-8305-760034490BE9}" type="datetime1">
              <a:rPr lang="en-US" altLang="x-none"/>
              <a:pPr>
                <a:defRPr/>
              </a:pPr>
              <a:t>3/7/19</a:t>
            </a:fld>
            <a:endParaRPr lang="en-US" altLang="x-none"/>
          </a:p>
        </p:txBody>
      </p:sp>
      <p:sp>
        <p:nvSpPr>
          <p:cNvPr id="6" name="Footer Placeholder 4">
            <a:extLst>
              <a:ext uri="{FF2B5EF4-FFF2-40B4-BE49-F238E27FC236}">
                <a16:creationId xmlns:a16="http://schemas.microsoft.com/office/drawing/2014/main" id="{3638F6C4-EA41-1045-A0DB-FFBA6847D9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ED84C2-0949-8949-8F37-AE5BF903B992}"/>
              </a:ext>
            </a:extLst>
          </p:cNvPr>
          <p:cNvSpPr>
            <a:spLocks noGrp="1"/>
          </p:cNvSpPr>
          <p:nvPr>
            <p:ph type="sldNum" sz="quarter" idx="12"/>
          </p:nvPr>
        </p:nvSpPr>
        <p:spPr/>
        <p:txBody>
          <a:bodyPr/>
          <a:lstStyle>
            <a:lvl1pPr>
              <a:defRPr/>
            </a:lvl1pPr>
          </a:lstStyle>
          <a:p>
            <a:pPr>
              <a:defRPr/>
            </a:pPr>
            <a:fld id="{0E850755-259B-AB47-8C31-26FAAE792E29}" type="slidenum">
              <a:rPr lang="en-US" altLang="x-none"/>
              <a:pPr>
                <a:defRPr/>
              </a:pPr>
              <a:t>‹#›</a:t>
            </a:fld>
            <a:endParaRPr lang="en-US" altLang="x-none"/>
          </a:p>
        </p:txBody>
      </p:sp>
    </p:spTree>
    <p:extLst>
      <p:ext uri="{BB962C8B-B14F-4D97-AF65-F5344CB8AC3E}">
        <p14:creationId xmlns:p14="http://schemas.microsoft.com/office/powerpoint/2010/main" val="1818557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60EAE5-5143-074A-A865-2223B3C6D0E2}"/>
              </a:ext>
            </a:extLst>
          </p:cNvPr>
          <p:cNvSpPr>
            <a:spLocks noGrp="1"/>
          </p:cNvSpPr>
          <p:nvPr>
            <p:ph type="dt" sz="half" idx="10"/>
          </p:nvPr>
        </p:nvSpPr>
        <p:spPr/>
        <p:txBody>
          <a:bodyPr/>
          <a:lstStyle>
            <a:lvl1pPr>
              <a:defRPr/>
            </a:lvl1pPr>
          </a:lstStyle>
          <a:p>
            <a:pPr>
              <a:defRPr/>
            </a:pPr>
            <a:fld id="{4A987C9F-DB91-9B41-8692-39F593A73EB8}" type="datetime1">
              <a:rPr lang="en-US" altLang="x-none"/>
              <a:pPr>
                <a:defRPr/>
              </a:pPr>
              <a:t>3/7/19</a:t>
            </a:fld>
            <a:endParaRPr lang="en-US" altLang="x-none"/>
          </a:p>
        </p:txBody>
      </p:sp>
      <p:sp>
        <p:nvSpPr>
          <p:cNvPr id="6" name="Footer Placeholder 4">
            <a:extLst>
              <a:ext uri="{FF2B5EF4-FFF2-40B4-BE49-F238E27FC236}">
                <a16:creationId xmlns:a16="http://schemas.microsoft.com/office/drawing/2014/main" id="{88BA4D65-4618-5B45-935D-6240E3B695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65259C-FBF2-A642-BB77-45BEFF03253A}"/>
              </a:ext>
            </a:extLst>
          </p:cNvPr>
          <p:cNvSpPr>
            <a:spLocks noGrp="1"/>
          </p:cNvSpPr>
          <p:nvPr>
            <p:ph type="sldNum" sz="quarter" idx="12"/>
          </p:nvPr>
        </p:nvSpPr>
        <p:spPr/>
        <p:txBody>
          <a:bodyPr/>
          <a:lstStyle>
            <a:lvl1pPr>
              <a:defRPr/>
            </a:lvl1pPr>
          </a:lstStyle>
          <a:p>
            <a:pPr>
              <a:defRPr/>
            </a:pPr>
            <a:fld id="{E1198FF8-4DA5-A349-AC94-F97DB3D9744C}" type="slidenum">
              <a:rPr lang="en-US" altLang="x-none"/>
              <a:pPr>
                <a:defRPr/>
              </a:pPr>
              <a:t>‹#›</a:t>
            </a:fld>
            <a:endParaRPr lang="en-US" altLang="x-none"/>
          </a:p>
        </p:txBody>
      </p:sp>
    </p:spTree>
    <p:extLst>
      <p:ext uri="{BB962C8B-B14F-4D97-AF65-F5344CB8AC3E}">
        <p14:creationId xmlns:p14="http://schemas.microsoft.com/office/powerpoint/2010/main" val="386954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6D34901-F89A-1445-BF8B-A50034B112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9E60F5C-F360-034D-B6C8-F6055DF387D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645CA9-D849-D145-8542-B93F7DC09BD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49387499-2FEE-CA48-ACAA-94405CEF4710}" type="datetime1">
              <a:rPr lang="en-US" altLang="x-none"/>
              <a:pPr>
                <a:defRPr/>
              </a:pPr>
              <a:t>3/7/19</a:t>
            </a:fld>
            <a:endParaRPr lang="en-US" altLang="x-none"/>
          </a:p>
        </p:txBody>
      </p:sp>
      <p:sp>
        <p:nvSpPr>
          <p:cNvPr id="5" name="Footer Placeholder 4">
            <a:extLst>
              <a:ext uri="{FF2B5EF4-FFF2-40B4-BE49-F238E27FC236}">
                <a16:creationId xmlns:a16="http://schemas.microsoft.com/office/drawing/2014/main" id="{98B2FDB2-DEFB-034B-9149-12FFC4C1912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A683738-7F66-544E-8AE2-549A6256A81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BD50A6ED-8D71-CF4B-998E-DA0B7369DD0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vimeo.com/297875063"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0A5FB908-940A-A64F-881B-89E3B5929FCD}"/>
              </a:ext>
            </a:extLst>
          </p:cNvPr>
          <p:cNvSpPr>
            <a:spLocks noGrp="1"/>
          </p:cNvSpPr>
          <p:nvPr>
            <p:ph type="ctrTitle"/>
          </p:nvPr>
        </p:nvSpPr>
        <p:spPr/>
        <p:txBody>
          <a:bodyPr/>
          <a:lstStyle/>
          <a:p>
            <a:pPr eaLnBrk="1" hangingPunct="1"/>
            <a:r>
              <a:rPr lang="en-US" altLang="en-US" b="1">
                <a:solidFill>
                  <a:schemeClr val="tx2"/>
                </a:solidFill>
                <a:ea typeface="ＭＳ Ｐゴシック" panose="020B0600070205080204" pitchFamily="34" charset="-128"/>
              </a:rPr>
              <a:t>Global Scale Winds</a:t>
            </a:r>
            <a:br>
              <a:rPr lang="en-US" altLang="en-US" b="1">
                <a:solidFill>
                  <a:schemeClr val="tx2"/>
                </a:solidFill>
                <a:ea typeface="ＭＳ Ｐゴシック" panose="020B0600070205080204" pitchFamily="34" charset="-128"/>
              </a:rPr>
            </a:br>
            <a:r>
              <a:rPr lang="en-US" altLang="en-US" sz="3200">
                <a:ea typeface="ＭＳ Ｐゴシック" panose="020B0600070205080204" pitchFamily="34" charset="-128"/>
              </a:rPr>
              <a:t>Also known as the </a:t>
            </a:r>
            <a:r>
              <a:rPr lang="en-US" altLang="en-US" sz="3200" b="1">
                <a:ea typeface="ＭＳ Ｐゴシック" panose="020B0600070205080204" pitchFamily="34" charset="-128"/>
              </a:rPr>
              <a:t>General Circulation of the Atmosphere</a:t>
            </a:r>
          </a:p>
        </p:txBody>
      </p:sp>
      <p:sp>
        <p:nvSpPr>
          <p:cNvPr id="3" name="Subtitle 2">
            <a:extLst>
              <a:ext uri="{FF2B5EF4-FFF2-40B4-BE49-F238E27FC236}">
                <a16:creationId xmlns:a16="http://schemas.microsoft.com/office/drawing/2014/main" id="{CA639585-664C-F647-AB82-84F57C43E87D}"/>
              </a:ext>
            </a:extLst>
          </p:cNvPr>
          <p:cNvSpPr>
            <a:spLocks noGrp="1"/>
          </p:cNvSpPr>
          <p:nvPr>
            <p:ph type="subTitle" idx="1"/>
          </p:nvPr>
        </p:nvSpPr>
        <p:spPr/>
        <p:txBody>
          <a:bodyPr rtlCol="0">
            <a:normAutofit/>
          </a:bodyPr>
          <a:lstStyle/>
          <a:p>
            <a:pPr eaLnBrk="1" fontAlgn="auto" hangingPunct="1">
              <a:spcAft>
                <a:spcPts val="0"/>
              </a:spcAft>
              <a:buFont typeface="Arial"/>
              <a:buNone/>
              <a:defRPr/>
            </a:pPr>
            <a:r>
              <a:rPr lang="en-US" dirty="0">
                <a:ea typeface="+mn-ea"/>
                <a:cs typeface="+mn-cs"/>
              </a:rPr>
              <a:t>Atmospheric Sciences 101</a:t>
            </a:r>
          </a:p>
          <a:p>
            <a:pPr eaLnBrk="1" fontAlgn="auto" hangingPunct="1">
              <a:spcAft>
                <a:spcPts val="0"/>
              </a:spcAft>
              <a:buFont typeface="Arial"/>
              <a:buNone/>
              <a:defRPr/>
            </a:pPr>
            <a:r>
              <a:rPr lang="en-US" dirty="0">
                <a:ea typeface="+mn-ea"/>
                <a:cs typeface="+mn-cs"/>
              </a:rPr>
              <a:t>Winter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622F1F1E-6221-324B-8B99-5D58541CA2D1}"/>
              </a:ext>
            </a:extLst>
          </p:cNvPr>
          <p:cNvSpPr>
            <a:spLocks noGrp="1"/>
          </p:cNvSpPr>
          <p:nvPr>
            <p:ph type="title"/>
          </p:nvPr>
        </p:nvSpPr>
        <p:spPr>
          <a:xfrm>
            <a:off x="457200" y="449263"/>
            <a:ext cx="8229600" cy="1143000"/>
          </a:xfrm>
        </p:spPr>
        <p:txBody>
          <a:bodyPr/>
          <a:lstStyle/>
          <a:p>
            <a:r>
              <a:rPr lang="en-US" altLang="en-US" b="1">
                <a:solidFill>
                  <a:schemeClr val="tx2"/>
                </a:solidFill>
                <a:ea typeface="ＭＳ Ｐゴシック" panose="020B0600070205080204" pitchFamily="34" charset="-128"/>
              </a:rPr>
              <a:t>The real global atmosphere is a bit more complicated, with westerly flow in the midlatitudes</a:t>
            </a:r>
          </a:p>
        </p:txBody>
      </p:sp>
      <p:pic>
        <p:nvPicPr>
          <p:cNvPr id="24578" name="Content Placeholder 3">
            <a:extLst>
              <a:ext uri="{FF2B5EF4-FFF2-40B4-BE49-F238E27FC236}">
                <a16:creationId xmlns:a16="http://schemas.microsoft.com/office/drawing/2014/main" id="{12650BF2-0F6E-1D43-B747-4A354BC70B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2143125"/>
            <a:ext cx="8220075" cy="40195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a:extLst>
              <a:ext uri="{FF2B5EF4-FFF2-40B4-BE49-F238E27FC236}">
                <a16:creationId xmlns:a16="http://schemas.microsoft.com/office/drawing/2014/main" id="{6674636A-E3DA-B648-A7E4-522342C2A3B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Intertropical Convergence Zone (ITCZ)</a:t>
            </a:r>
          </a:p>
        </p:txBody>
      </p:sp>
      <p:sp>
        <p:nvSpPr>
          <p:cNvPr id="25602" name="Content Placeholder 4">
            <a:extLst>
              <a:ext uri="{FF2B5EF4-FFF2-40B4-BE49-F238E27FC236}">
                <a16:creationId xmlns:a16="http://schemas.microsoft.com/office/drawing/2014/main" id="{71DCD501-D778-2546-9A7D-E2540E2661A6}"/>
              </a:ext>
            </a:extLst>
          </p:cNvPr>
          <p:cNvSpPr>
            <a:spLocks noGrp="1"/>
          </p:cNvSpPr>
          <p:nvPr>
            <p:ph idx="1"/>
          </p:nvPr>
        </p:nvSpPr>
        <p:spPr>
          <a:xfrm>
            <a:off x="698500" y="1682750"/>
            <a:ext cx="8229600" cy="2252663"/>
          </a:xfrm>
        </p:spPr>
        <p:txBody>
          <a:bodyPr/>
          <a:lstStyle/>
          <a:p>
            <a:r>
              <a:rPr lang="en-US" altLang="en-US">
                <a:ea typeface="ＭＳ Ｐゴシック" panose="020B0600070205080204" pitchFamily="34" charset="-128"/>
              </a:rPr>
              <a:t>Associated with convergence between the NE and SE trades</a:t>
            </a:r>
          </a:p>
          <a:p>
            <a:r>
              <a:rPr lang="en-US" altLang="en-US">
                <a:ea typeface="ＭＳ Ｐゴシック" panose="020B0600070205080204" pitchFamily="34" charset="-128"/>
              </a:rPr>
              <a:t>Not necessarily on the equator (generally north of it)</a:t>
            </a:r>
          </a:p>
          <a:p>
            <a:r>
              <a:rPr lang="en-US" altLang="en-US">
                <a:ea typeface="ＭＳ Ｐゴシック" panose="020B0600070205080204" pitchFamily="34" charset="-128"/>
              </a:rPr>
              <a:t>Also known as the </a:t>
            </a:r>
            <a:r>
              <a:rPr lang="en-US" altLang="en-US" b="1">
                <a:ea typeface="ＭＳ Ｐゴシック" panose="020B0600070205080204" pitchFamily="34" charset="-128"/>
              </a:rPr>
              <a:t>doldrums</a:t>
            </a:r>
          </a:p>
        </p:txBody>
      </p:sp>
      <p:pic>
        <p:nvPicPr>
          <p:cNvPr id="25603" name="Picture 1">
            <a:extLst>
              <a:ext uri="{FF2B5EF4-FFF2-40B4-BE49-F238E27FC236}">
                <a16:creationId xmlns:a16="http://schemas.microsoft.com/office/drawing/2014/main" id="{5D81059F-A2EB-F244-8784-A697CBC4A2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4475163"/>
            <a:ext cx="464978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6624FD4-FBAB-174B-9241-3E4EE3EF434D}"/>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6626" name="Content Placeholder 3" descr="101124.itcz.jpg">
            <a:extLst>
              <a:ext uri="{FF2B5EF4-FFF2-40B4-BE49-F238E27FC236}">
                <a16:creationId xmlns:a16="http://schemas.microsoft.com/office/drawing/2014/main" id="{5BF61676-ACD2-BA4F-98A0-518D43EA15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050925" y="519113"/>
            <a:ext cx="10194925" cy="560705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94C900C-F758-E349-9EFB-082BD7AA3B8D}"/>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2">
            <a:extLst>
              <a:ext uri="{FF2B5EF4-FFF2-40B4-BE49-F238E27FC236}">
                <a16:creationId xmlns:a16="http://schemas.microsoft.com/office/drawing/2014/main" id="{7E25C898-8E34-654D-82F7-6B2ABDB277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59" t="21169" r="1988" b="19130"/>
          <a:stretch>
            <a:fillRect/>
          </a:stretch>
        </p:blipFill>
        <p:spPr>
          <a:xfrm>
            <a:off x="547688" y="1612900"/>
            <a:ext cx="8226425" cy="384333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0FE9A583-0481-C543-985C-B46887D367D6}"/>
              </a:ext>
            </a:extLst>
          </p:cNvPr>
          <p:cNvSpPr>
            <a:spLocks noGrp="1"/>
          </p:cNvSpPr>
          <p:nvPr>
            <p:ph type="title"/>
          </p:nvPr>
        </p:nvSpPr>
        <p:spPr>
          <a:xfrm>
            <a:off x="233363" y="274638"/>
            <a:ext cx="8653462" cy="1143000"/>
          </a:xfrm>
        </p:spPr>
        <p:txBody>
          <a:bodyPr/>
          <a:lstStyle/>
          <a:p>
            <a:r>
              <a:rPr lang="en-US" altLang="en-US" sz="4000">
                <a:solidFill>
                  <a:schemeClr val="tx2"/>
                </a:solidFill>
                <a:ea typeface="ＭＳ Ｐゴシック" panose="020B0600070205080204" pitchFamily="34" charset="-128"/>
              </a:rPr>
              <a:t>ITCZ composed of cloud clusters </a:t>
            </a:r>
            <a:r>
              <a:rPr lang="en-US" altLang="en-US" sz="4000">
                <a:ea typeface="ＭＳ Ｐゴシック" panose="020B0600070205080204" pitchFamily="34" charset="-128"/>
              </a:rPr>
              <a:t>(cumulonimbus cells with cirrus outflow)</a:t>
            </a:r>
          </a:p>
        </p:txBody>
      </p:sp>
      <p:pic>
        <p:nvPicPr>
          <p:cNvPr id="28674" name="Content Placeholder 3">
            <a:extLst>
              <a:ext uri="{FF2B5EF4-FFF2-40B4-BE49-F238E27FC236}">
                <a16:creationId xmlns:a16="http://schemas.microsoft.com/office/drawing/2014/main" id="{1A8B9BE3-A9D4-1041-A560-27CB8F3CEC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44688"/>
            <a:ext cx="8047038" cy="452596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13DF5081-E08A-9C4F-80B7-7E4C7DADE0C7}"/>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Cloud Cluster Structure</a:t>
            </a:r>
          </a:p>
        </p:txBody>
      </p:sp>
      <p:pic>
        <p:nvPicPr>
          <p:cNvPr id="29698" name="Content Placeholder 3">
            <a:extLst>
              <a:ext uri="{FF2B5EF4-FFF2-40B4-BE49-F238E27FC236}">
                <a16:creationId xmlns:a16="http://schemas.microsoft.com/office/drawing/2014/main" id="{592BD9CC-2304-584C-B7F3-E127D92E09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744663"/>
            <a:ext cx="8229600" cy="4237037"/>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5C7A7E46-72C6-264C-94F2-8D14AACBFBA3}"/>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NOT Necessarily on the Equator</a:t>
            </a:r>
          </a:p>
        </p:txBody>
      </p:sp>
      <p:pic>
        <p:nvPicPr>
          <p:cNvPr id="30722" name="Content Placeholder 3">
            <a:extLst>
              <a:ext uri="{FF2B5EF4-FFF2-40B4-BE49-F238E27FC236}">
                <a16:creationId xmlns:a16="http://schemas.microsoft.com/office/drawing/2014/main" id="{D0BDA6E4-BD7C-4D45-96A2-DF795511B8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1050" y="1517650"/>
            <a:ext cx="7119938" cy="484028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23433F1-4930-7444-B16C-EF28DD060AC3}"/>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Actual Hadley Cell is Limited to within 30°of the equator</a:t>
            </a:r>
          </a:p>
        </p:txBody>
      </p:sp>
      <p:sp>
        <p:nvSpPr>
          <p:cNvPr id="31746" name="Content Placeholder 2">
            <a:extLst>
              <a:ext uri="{FF2B5EF4-FFF2-40B4-BE49-F238E27FC236}">
                <a16:creationId xmlns:a16="http://schemas.microsoft.com/office/drawing/2014/main" id="{65BE6A8F-FE2F-A24C-BB54-FC63C674911D}"/>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31747" name="Picture 1">
            <a:extLst>
              <a:ext uri="{FF2B5EF4-FFF2-40B4-BE49-F238E27FC236}">
                <a16:creationId xmlns:a16="http://schemas.microsoft.com/office/drawing/2014/main" id="{43995655-3B3A-DC42-A158-A80351F50E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93938"/>
            <a:ext cx="73279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2671FF70-27C5-1843-A425-D692643FA531}"/>
              </a:ext>
            </a:extLst>
          </p:cNvPr>
          <p:cNvSpPr>
            <a:spLocks noGrp="1"/>
          </p:cNvSpPr>
          <p:nvPr>
            <p:ph type="title"/>
          </p:nvPr>
        </p:nvSpPr>
        <p:spPr>
          <a:xfrm>
            <a:off x="393700" y="500063"/>
            <a:ext cx="8229600" cy="1143000"/>
          </a:xfrm>
        </p:spPr>
        <p:txBody>
          <a:bodyPr/>
          <a:lstStyle/>
          <a:p>
            <a:r>
              <a:rPr lang="en-US" altLang="en-US">
                <a:ea typeface="ＭＳ Ｐゴシック" panose="020B0600070205080204" pitchFamily="34" charset="-128"/>
              </a:rPr>
              <a:t>Descending branch of tropical Hadley cell is associated with subtropical highs</a:t>
            </a:r>
          </a:p>
        </p:txBody>
      </p:sp>
      <p:pic>
        <p:nvPicPr>
          <p:cNvPr id="32770" name="Content Placeholder 3">
            <a:extLst>
              <a:ext uri="{FF2B5EF4-FFF2-40B4-BE49-F238E27FC236}">
                <a16:creationId xmlns:a16="http://schemas.microsoft.com/office/drawing/2014/main" id="{0CE4A7F2-F6EA-CF43-BEF0-FB42634545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3700" y="2384425"/>
            <a:ext cx="8229600" cy="39036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2D0CE3DC-E09E-3B43-8BA6-A8D3C27E84B4}"/>
              </a:ext>
            </a:extLst>
          </p:cNvPr>
          <p:cNvSpPr>
            <a:spLocks noGrp="1"/>
          </p:cNvSpPr>
          <p:nvPr>
            <p:ph type="title"/>
          </p:nvPr>
        </p:nvSpPr>
        <p:spPr>
          <a:xfrm>
            <a:off x="508000" y="623888"/>
            <a:ext cx="8229600" cy="1143000"/>
          </a:xfrm>
        </p:spPr>
        <p:txBody>
          <a:bodyPr/>
          <a:lstStyle/>
          <a:p>
            <a:r>
              <a:rPr lang="en-US" altLang="en-US" b="1">
                <a:solidFill>
                  <a:schemeClr val="tx2"/>
                </a:solidFill>
                <a:ea typeface="ＭＳ Ｐゴシック" panose="020B0600070205080204" pitchFamily="34" charset="-128"/>
              </a:rPr>
              <a:t>Subtropical Highs are associated with descending air, dry conditions around 30N and 30S</a:t>
            </a:r>
          </a:p>
        </p:txBody>
      </p:sp>
      <p:pic>
        <p:nvPicPr>
          <p:cNvPr id="33794" name="Content Placeholder 3">
            <a:extLst>
              <a:ext uri="{FF2B5EF4-FFF2-40B4-BE49-F238E27FC236}">
                <a16:creationId xmlns:a16="http://schemas.microsoft.com/office/drawing/2014/main" id="{1C80120C-DE8B-9849-A00D-8C4AE9D9D6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9900" y="2355850"/>
            <a:ext cx="5610225" cy="397351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9B9E8CBA-C1F3-4D40-9D4F-E8CEAC8A3829}"/>
              </a:ext>
            </a:extLst>
          </p:cNvPr>
          <p:cNvSpPr>
            <a:spLocks noGrp="1"/>
          </p:cNvSpPr>
          <p:nvPr>
            <p:ph type="title"/>
          </p:nvPr>
        </p:nvSpPr>
        <p:spPr>
          <a:xfrm>
            <a:off x="611188" y="839788"/>
            <a:ext cx="8229600" cy="1143000"/>
          </a:xfrm>
        </p:spPr>
        <p:txBody>
          <a:bodyPr/>
          <a:lstStyle/>
          <a:p>
            <a:r>
              <a:rPr lang="en-US" altLang="en-US" sz="3600" b="1">
                <a:solidFill>
                  <a:schemeClr val="tx2"/>
                </a:solidFill>
                <a:ea typeface="ＭＳ Ｐゴシック" panose="020B0600070205080204" pitchFamily="34" charset="-128"/>
              </a:rPr>
              <a:t>During the age of discovery (1400s-1600s) there was a lot of interest in the large scale wind patterns of the atmosphere</a:t>
            </a:r>
          </a:p>
        </p:txBody>
      </p:sp>
      <p:pic>
        <p:nvPicPr>
          <p:cNvPr id="16386" name="Content Placeholder 3">
            <a:extLst>
              <a:ext uri="{FF2B5EF4-FFF2-40B4-BE49-F238E27FC236}">
                <a16:creationId xmlns:a16="http://schemas.microsoft.com/office/drawing/2014/main" id="{7122CD99-9C73-914B-98C4-C13C6AA413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9488" y="2817813"/>
            <a:ext cx="4973637" cy="33178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2172E956-2656-A24A-BA0B-08D23C675A9C}"/>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Many desert/arid areas in descending branch</a:t>
            </a:r>
          </a:p>
        </p:txBody>
      </p:sp>
      <p:pic>
        <p:nvPicPr>
          <p:cNvPr id="34818" name="Content Placeholder 3" descr="Global Precipitation.jpg">
            <a:extLst>
              <a:ext uri="{FF2B5EF4-FFF2-40B4-BE49-F238E27FC236}">
                <a16:creationId xmlns:a16="http://schemas.microsoft.com/office/drawing/2014/main" id="{75D4CE79-DAAD-3649-81E9-D73008B1DC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65" r="-7265"/>
          <a:stretch>
            <a:fillRect/>
          </a:stretch>
        </p:blipFill>
        <p:spPr>
          <a:xfrm>
            <a:off x="708025" y="1838325"/>
            <a:ext cx="8181975" cy="4498975"/>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7E516FA0-EFB2-0A4A-9805-72DC4B131862}"/>
              </a:ext>
            </a:extLst>
          </p:cNvPr>
          <p:cNvSpPr>
            <a:spLocks noGrp="1"/>
          </p:cNvSpPr>
          <p:nvPr>
            <p:ph type="title"/>
          </p:nvPr>
        </p:nvSpPr>
        <p:spPr>
          <a:xfrm>
            <a:off x="427038" y="479425"/>
            <a:ext cx="8229600" cy="1143000"/>
          </a:xfrm>
        </p:spPr>
        <p:txBody>
          <a:bodyPr/>
          <a:lstStyle/>
          <a:p>
            <a:r>
              <a:rPr lang="en-US" altLang="en-US">
                <a:ea typeface="ＭＳ Ｐゴシック" panose="020B0600070205080204" pitchFamily="34" charset="-128"/>
              </a:rPr>
              <a:t>North of the subtropical highs there are the midlatitude westerlies and the </a:t>
            </a:r>
            <a:r>
              <a:rPr lang="en-US" altLang="en-US" b="1">
                <a:ea typeface="ＭＳ Ｐゴシック" panose="020B0600070205080204" pitchFamily="34" charset="-128"/>
              </a:rPr>
              <a:t>Ferrel Cell</a:t>
            </a:r>
          </a:p>
        </p:txBody>
      </p:sp>
      <p:pic>
        <p:nvPicPr>
          <p:cNvPr id="35842" name="Content Placeholder 3">
            <a:extLst>
              <a:ext uri="{FF2B5EF4-FFF2-40B4-BE49-F238E27FC236}">
                <a16:creationId xmlns:a16="http://schemas.microsoft.com/office/drawing/2014/main" id="{93FB6093-A741-AC4D-BC54-ADB8E5A5D3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9163" y="2422525"/>
            <a:ext cx="7531100" cy="3683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30398F3-D92F-4344-939D-FB3C243898F7}"/>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Ferrell Cell and Two Jet Streams and the Polar Cell</a:t>
            </a:r>
          </a:p>
        </p:txBody>
      </p:sp>
      <p:pic>
        <p:nvPicPr>
          <p:cNvPr id="36866" name="Content Placeholder 3">
            <a:extLst>
              <a:ext uri="{FF2B5EF4-FFF2-40B4-BE49-F238E27FC236}">
                <a16:creationId xmlns:a16="http://schemas.microsoft.com/office/drawing/2014/main" id="{44B2F082-B75C-4944-AD8B-6E6C0157B9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82788"/>
            <a:ext cx="8081963" cy="3595687"/>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BDD2D738-2685-FB45-9FCC-6D5274E6C164}"/>
              </a:ext>
            </a:extLst>
          </p:cNvPr>
          <p:cNvSpPr>
            <a:spLocks noGrp="1"/>
          </p:cNvSpPr>
          <p:nvPr>
            <p:ph type="title"/>
          </p:nvPr>
        </p:nvSpPr>
        <p:spPr>
          <a:xfrm>
            <a:off x="376238" y="457200"/>
            <a:ext cx="8229600" cy="1143000"/>
          </a:xfrm>
        </p:spPr>
        <p:txBody>
          <a:bodyPr/>
          <a:lstStyle/>
          <a:p>
            <a:pPr eaLnBrk="1" hangingPunct="1"/>
            <a:r>
              <a:rPr lang="en-US" altLang="en-US" b="1">
                <a:solidFill>
                  <a:schemeClr val="accent1"/>
                </a:solidFill>
                <a:ea typeface="ＭＳ Ｐゴシック" panose="020B0600070205080204" pitchFamily="34" charset="-128"/>
              </a:rPr>
              <a:t>The Midlatitude Jet Stream</a:t>
            </a:r>
          </a:p>
        </p:txBody>
      </p:sp>
      <p:sp>
        <p:nvSpPr>
          <p:cNvPr id="37890" name="Content Placeholder 2">
            <a:extLst>
              <a:ext uri="{FF2B5EF4-FFF2-40B4-BE49-F238E27FC236}">
                <a16:creationId xmlns:a16="http://schemas.microsoft.com/office/drawing/2014/main" id="{859C62A0-228E-2741-A72F-26140F149A44}"/>
              </a:ext>
            </a:extLst>
          </p:cNvPr>
          <p:cNvSpPr>
            <a:spLocks noGrp="1"/>
          </p:cNvSpPr>
          <p:nvPr>
            <p:ph idx="1"/>
          </p:nvPr>
        </p:nvSpPr>
        <p:spPr/>
        <p:txBody>
          <a:bodyPr/>
          <a:lstStyle/>
          <a:p>
            <a:pPr eaLnBrk="1" hangingPunct="1"/>
            <a:r>
              <a:rPr lang="en-US" altLang="en-US">
                <a:ea typeface="ＭＳ Ｐゴシック" panose="020B0600070205080204" pitchFamily="34" charset="-128"/>
              </a:rPr>
              <a:t>A long, narrow current of strong winds in the midlatitudes that is generally found in the upper troposphere and lower stratosphere (roughly 25,000-35,000 ft, 400-250 hPa).</a:t>
            </a:r>
          </a:p>
          <a:p>
            <a:pPr eaLnBrk="1" hangingPunct="1"/>
            <a:r>
              <a:rPr lang="en-US" altLang="en-US">
                <a:ea typeface="ＭＳ Ｐゴシック" panose="020B0600070205080204" pitchFamily="34" charset="-128"/>
              </a:rPr>
              <a:t>First became obvious during WWII as high flying aircraft was sped up and slowed down on their missions.</a:t>
            </a:r>
          </a:p>
          <a:p>
            <a:pPr eaLnBrk="1" hangingPunct="1"/>
            <a:r>
              <a:rPr lang="en-US" altLang="en-US">
                <a:ea typeface="ＭＳ Ｐゴシック" panose="020B0600070205080204" pitchFamily="34" charset="-128"/>
              </a:rPr>
              <a:t>Strongest can exceed 200 mph. Nearly always from the west in midlatitudes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95E6F6-DCF5-9844-8FCC-A826D7EF2C17}"/>
              </a:ext>
            </a:extLst>
          </p:cNvPr>
          <p:cNvSpPr>
            <a:spLocks noGrp="1"/>
          </p:cNvSpPr>
          <p:nvPr>
            <p:ph type="title"/>
          </p:nvPr>
        </p:nvSpPr>
        <p:spPr/>
        <p:txBody>
          <a:bodyPr/>
          <a:lstStyle/>
          <a:p>
            <a:pPr eaLnBrk="1" hangingPunct="1"/>
            <a:r>
              <a:rPr lang="en-US" altLang="en-US">
                <a:ea typeface="ＭＳ Ｐゴシック" panose="020B0600070205080204" pitchFamily="34" charset="-128"/>
              </a:rPr>
              <a:t>B-29s flying westward to Japan</a:t>
            </a:r>
          </a:p>
        </p:txBody>
      </p:sp>
      <p:pic>
        <p:nvPicPr>
          <p:cNvPr id="38914" name="Content Placeholder 3" descr="wall_paper_B29___P51_by_Sceptre63.jpg">
            <a:extLst>
              <a:ext uri="{FF2B5EF4-FFF2-40B4-BE49-F238E27FC236}">
                <a16:creationId xmlns:a16="http://schemas.microsoft.com/office/drawing/2014/main" id="{5C1C6893-56D3-FC42-AC14-A8A8946B8A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39" r="-16139"/>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61C8B26B-FFB6-664B-8498-298799FB34A1}"/>
              </a:ext>
            </a:extLst>
          </p:cNvPr>
          <p:cNvSpPr>
            <a:spLocks noGrp="1"/>
          </p:cNvSpPr>
          <p:nvPr>
            <p:ph type="title"/>
          </p:nvPr>
        </p:nvSpPr>
        <p:spPr/>
        <p:txBody>
          <a:bodyPr/>
          <a:lstStyle/>
          <a:p>
            <a:pPr eaLnBrk="1" hangingPunct="1"/>
            <a:r>
              <a:rPr lang="en-US" altLang="en-US">
                <a:ea typeface="ＭＳ Ｐゴシック" panose="020B0600070205080204" pitchFamily="34" charset="-128"/>
              </a:rPr>
              <a:t>Jet Streams are NOT uniform</a:t>
            </a:r>
          </a:p>
        </p:txBody>
      </p:sp>
      <p:pic>
        <p:nvPicPr>
          <p:cNvPr id="39938" name="Content Placeholder 3" descr="2011111812_000.gif">
            <a:extLst>
              <a:ext uri="{FF2B5EF4-FFF2-40B4-BE49-F238E27FC236}">
                <a16:creationId xmlns:a16="http://schemas.microsoft.com/office/drawing/2014/main" id="{ADFB968E-9D43-FA4F-8BB9-C88BFB582D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55638" y="1293813"/>
            <a:ext cx="10115551" cy="556418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3BD51CDB-EE31-9546-84EB-2EF55D01B55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0962" name="Content Placeholder 5" descr="2011111912_096.gif">
            <a:extLst>
              <a:ext uri="{FF2B5EF4-FFF2-40B4-BE49-F238E27FC236}">
                <a16:creationId xmlns:a16="http://schemas.microsoft.com/office/drawing/2014/main" id="{2BF1A25D-523F-E644-92E0-6AF6824BF9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63575" y="412750"/>
            <a:ext cx="11107738" cy="61087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E4DCEAF-FD8C-BB43-8045-0321A232506B}"/>
              </a:ext>
            </a:extLst>
          </p:cNvPr>
          <p:cNvSpPr>
            <a:spLocks noGrp="1"/>
          </p:cNvSpPr>
          <p:nvPr>
            <p:ph type="title"/>
          </p:nvPr>
        </p:nvSpPr>
        <p:spPr/>
        <p:txBody>
          <a:bodyPr/>
          <a:lstStyle/>
          <a:p>
            <a:pPr eaLnBrk="1" hangingPunct="1"/>
            <a:r>
              <a:rPr lang="en-US" altLang="en-US">
                <a:solidFill>
                  <a:schemeClr val="tx2"/>
                </a:solidFill>
                <a:ea typeface="ＭＳ Ｐゴシック" panose="020B0600070205080204" pitchFamily="34" charset="-128"/>
              </a:rPr>
              <a:t>Why Do We Care About the Jet Stream?</a:t>
            </a:r>
          </a:p>
        </p:txBody>
      </p:sp>
      <p:sp>
        <p:nvSpPr>
          <p:cNvPr id="41986" name="Content Placeholder 2">
            <a:extLst>
              <a:ext uri="{FF2B5EF4-FFF2-40B4-BE49-F238E27FC236}">
                <a16:creationId xmlns:a16="http://schemas.microsoft.com/office/drawing/2014/main" id="{35F1C34B-A641-2B4A-B171-39889284EBC1}"/>
              </a:ext>
            </a:extLst>
          </p:cNvPr>
          <p:cNvSpPr>
            <a:spLocks noGrp="1"/>
          </p:cNvSpPr>
          <p:nvPr>
            <p:ph idx="1"/>
          </p:nvPr>
        </p:nvSpPr>
        <p:spPr>
          <a:xfrm>
            <a:off x="457200" y="1417638"/>
            <a:ext cx="8229600" cy="5257800"/>
          </a:xfrm>
        </p:spPr>
        <p:txBody>
          <a:bodyPr/>
          <a:lstStyle/>
          <a:p>
            <a:pPr eaLnBrk="1" hangingPunct="1">
              <a:lnSpc>
                <a:spcPct val="90000"/>
              </a:lnSpc>
            </a:pPr>
            <a:r>
              <a:rPr lang="en-US" altLang="en-US" sz="3000">
                <a:ea typeface="ＭＳ Ｐゴシック" panose="020B0600070205080204" pitchFamily="34" charset="-128"/>
              </a:rPr>
              <a:t>Knowing the location of jet streams can aid in </a:t>
            </a:r>
            <a:r>
              <a:rPr lang="en-US" altLang="en-US" sz="3000">
                <a:solidFill>
                  <a:srgbClr val="FF6600"/>
                </a:solidFill>
                <a:ea typeface="ＭＳ Ｐゴシック" panose="020B0600070205080204" pitchFamily="34" charset="-128"/>
              </a:rPr>
              <a:t>weather forecasting</a:t>
            </a:r>
            <a:r>
              <a:rPr lang="en-US" altLang="en-US" sz="3000">
                <a:ea typeface="ＭＳ Ｐゴシック" panose="020B0600070205080204" pitchFamily="34" charset="-128"/>
              </a:rPr>
              <a:t>. The path of jet streams steers storm systems at lower levels in the atmosphere. </a:t>
            </a:r>
          </a:p>
          <a:p>
            <a:pPr eaLnBrk="1" hangingPunct="1">
              <a:lnSpc>
                <a:spcPct val="90000"/>
              </a:lnSpc>
            </a:pPr>
            <a:r>
              <a:rPr lang="en-US" altLang="en-US" sz="3000">
                <a:ea typeface="ＭＳ Ｐゴシック" panose="020B0600070205080204" pitchFamily="34" charset="-128"/>
              </a:rPr>
              <a:t>The main commercial relevance of the jet streams is in </a:t>
            </a:r>
            <a:r>
              <a:rPr lang="en-US" altLang="en-US" sz="3000">
                <a:solidFill>
                  <a:srgbClr val="FF6600"/>
                </a:solidFill>
                <a:ea typeface="ＭＳ Ｐゴシック" panose="020B0600070205080204" pitchFamily="34" charset="-128"/>
              </a:rPr>
              <a:t>air travel</a:t>
            </a:r>
            <a:r>
              <a:rPr lang="en-US" altLang="en-US" sz="3000">
                <a:ea typeface="ＭＳ Ｐゴシック" panose="020B0600070205080204" pitchFamily="34" charset="-128"/>
              </a:rPr>
              <a:t>, as flight time can be dramatically affected by either flying with the flow or against the flow of a jet stream. </a:t>
            </a:r>
          </a:p>
          <a:p>
            <a:pPr eaLnBrk="1" hangingPunct="1">
              <a:lnSpc>
                <a:spcPct val="90000"/>
              </a:lnSpc>
            </a:pPr>
            <a:r>
              <a:rPr lang="en-US" altLang="en-US" sz="3000">
                <a:solidFill>
                  <a:srgbClr val="FF6600"/>
                </a:solidFill>
                <a:ea typeface="ＭＳ Ｐゴシック" panose="020B0600070205080204" pitchFamily="34" charset="-128"/>
              </a:rPr>
              <a:t>Clear-air turbulence </a:t>
            </a:r>
            <a:r>
              <a:rPr lang="en-US" altLang="en-US" sz="3000">
                <a:ea typeface="ＭＳ Ｐゴシック" panose="020B0600070205080204" pitchFamily="34" charset="-128"/>
              </a:rPr>
              <a:t>is could be found in a jet stream's vicinity. It can cause aircraft to plunge and is a potential hazard to aircraft passenger safety.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2DDF-52CA-F347-965D-93127FF32E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DB885F-9F7A-8843-8D41-6A50585729DA}"/>
              </a:ext>
            </a:extLst>
          </p:cNvPr>
          <p:cNvPicPr>
            <a:picLocks noGrp="1" noChangeAspect="1"/>
          </p:cNvPicPr>
          <p:nvPr>
            <p:ph idx="1"/>
          </p:nvPr>
        </p:nvPicPr>
        <p:blipFill>
          <a:blip r:embed="rId2"/>
          <a:stretch>
            <a:fillRect/>
          </a:stretch>
        </p:blipFill>
        <p:spPr>
          <a:xfrm>
            <a:off x="1540042" y="274638"/>
            <a:ext cx="6383674" cy="6191973"/>
          </a:xfrm>
        </p:spPr>
      </p:pic>
    </p:spTree>
    <p:extLst>
      <p:ext uri="{BB962C8B-B14F-4D97-AF65-F5344CB8AC3E}">
        <p14:creationId xmlns:p14="http://schemas.microsoft.com/office/powerpoint/2010/main" val="332343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3" descr="jetstream2.jpg">
            <a:extLst>
              <a:ext uri="{FF2B5EF4-FFF2-40B4-BE49-F238E27FC236}">
                <a16:creationId xmlns:a16="http://schemas.microsoft.com/office/drawing/2014/main" id="{1734C6AD-E1B8-D041-826A-3987C674FB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41300"/>
            <a:ext cx="5334000" cy="3097213"/>
          </a:xfrm>
        </p:spPr>
      </p:pic>
      <p:sp>
        <p:nvSpPr>
          <p:cNvPr id="43010" name="Title 1">
            <a:extLst>
              <a:ext uri="{FF2B5EF4-FFF2-40B4-BE49-F238E27FC236}">
                <a16:creationId xmlns:a16="http://schemas.microsoft.com/office/drawing/2014/main" id="{5AA1C1D5-0EC9-BC4E-B389-7D9FD5F79286}"/>
              </a:ext>
            </a:extLst>
          </p:cNvPr>
          <p:cNvSpPr>
            <a:spLocks noGrp="1"/>
          </p:cNvSpPr>
          <p:nvPr>
            <p:ph type="title"/>
          </p:nvPr>
        </p:nvSpPr>
        <p:spPr>
          <a:xfrm>
            <a:off x="5311775" y="609600"/>
            <a:ext cx="3633788" cy="1936750"/>
          </a:xfrm>
        </p:spPr>
        <p:txBody>
          <a:bodyPr/>
          <a:lstStyle/>
          <a:p>
            <a:pPr eaLnBrk="1" hangingPunct="1"/>
            <a:r>
              <a:rPr lang="en-US" altLang="en-US" sz="3600" b="1" dirty="0">
                <a:ea typeface="ＭＳ Ｐゴシック" panose="020B0600070205080204" pitchFamily="34" charset="-128"/>
              </a:rPr>
              <a:t>Two jets</a:t>
            </a:r>
            <a:r>
              <a:rPr lang="en-US" altLang="en-US" sz="3600" dirty="0">
                <a:ea typeface="ＭＳ Ｐゴシック" panose="020B0600070205080204" pitchFamily="34" charset="-128"/>
              </a:rPr>
              <a:t>:  the polar (or midlatitude) jet and the subtropical jet</a:t>
            </a:r>
          </a:p>
        </p:txBody>
      </p:sp>
      <p:sp>
        <p:nvSpPr>
          <p:cNvPr id="43011" name="TextBox 4">
            <a:extLst>
              <a:ext uri="{FF2B5EF4-FFF2-40B4-BE49-F238E27FC236}">
                <a16:creationId xmlns:a16="http://schemas.microsoft.com/office/drawing/2014/main" id="{C32FCFB0-69DD-9446-AB38-0188BE061BBC}"/>
              </a:ext>
            </a:extLst>
          </p:cNvPr>
          <p:cNvSpPr txBox="1">
            <a:spLocks noChangeArrowheads="1"/>
          </p:cNvSpPr>
          <p:nvPr/>
        </p:nvSpPr>
        <p:spPr bwMode="auto">
          <a:xfrm>
            <a:off x="152400" y="648811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http://www.srh.noaa.gov/jetstream//global/jet.htm</a:t>
            </a:r>
          </a:p>
        </p:txBody>
      </p:sp>
      <p:grpSp>
        <p:nvGrpSpPr>
          <p:cNvPr id="43012" name="Group 14">
            <a:extLst>
              <a:ext uri="{FF2B5EF4-FFF2-40B4-BE49-F238E27FC236}">
                <a16:creationId xmlns:a16="http://schemas.microsoft.com/office/drawing/2014/main" id="{54F557D8-EBCA-2E48-92D5-D0AB808011CF}"/>
              </a:ext>
            </a:extLst>
          </p:cNvPr>
          <p:cNvGrpSpPr>
            <a:grpSpLocks/>
          </p:cNvGrpSpPr>
          <p:nvPr/>
        </p:nvGrpSpPr>
        <p:grpSpPr bwMode="auto">
          <a:xfrm>
            <a:off x="152400" y="3313113"/>
            <a:ext cx="8534400" cy="3175000"/>
            <a:chOff x="152400" y="3313113"/>
            <a:chExt cx="8534400" cy="3175000"/>
          </a:xfrm>
        </p:grpSpPr>
        <p:pic>
          <p:nvPicPr>
            <p:cNvPr id="43013" name="Picture 6" descr="jetstream3.jpg">
              <a:extLst>
                <a:ext uri="{FF2B5EF4-FFF2-40B4-BE49-F238E27FC236}">
                  <a16:creationId xmlns:a16="http://schemas.microsoft.com/office/drawing/2014/main" id="{B9271967-2887-C242-9CB8-E657B907E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13113"/>
              <a:ext cx="85344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476F57A8-BD45-7B41-9B85-6344B741317D}"/>
                </a:ext>
              </a:extLst>
            </p:cNvPr>
            <p:cNvCxnSpPr>
              <a:cxnSpLocks noChangeShapeType="1"/>
            </p:cNvCxnSpPr>
            <p:nvPr/>
          </p:nvCxnSpPr>
          <p:spPr bwMode="auto">
            <a:xfrm rot="5400000">
              <a:off x="4683919" y="5222081"/>
              <a:ext cx="1905000" cy="1588"/>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FADEBAED-B08C-8D45-A0E6-C204E6811597}"/>
                </a:ext>
              </a:extLst>
            </p:cNvPr>
            <p:cNvCxnSpPr>
              <a:cxnSpLocks noChangeShapeType="1"/>
            </p:cNvCxnSpPr>
            <p:nvPr/>
          </p:nvCxnSpPr>
          <p:spPr bwMode="auto">
            <a:xfrm rot="5400000">
              <a:off x="1753394" y="5563394"/>
              <a:ext cx="1222375" cy="1587"/>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3016" name="TextBox 12">
              <a:extLst>
                <a:ext uri="{FF2B5EF4-FFF2-40B4-BE49-F238E27FC236}">
                  <a16:creationId xmlns:a16="http://schemas.microsoft.com/office/drawing/2014/main" id="{00D09CA7-CA27-D640-9CBA-ED5B920C24F4}"/>
                </a:ext>
              </a:extLst>
            </p:cNvPr>
            <p:cNvSpPr txBox="1">
              <a:spLocks noChangeArrowheads="1"/>
            </p:cNvSpPr>
            <p:nvPr/>
          </p:nvSpPr>
          <p:spPr bwMode="auto">
            <a:xfrm>
              <a:off x="5905500" y="426958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10-16km</a:t>
              </a:r>
            </a:p>
          </p:txBody>
        </p:sp>
        <p:sp>
          <p:nvSpPr>
            <p:cNvPr id="43017" name="TextBox 13">
              <a:extLst>
                <a:ext uri="{FF2B5EF4-FFF2-40B4-BE49-F238E27FC236}">
                  <a16:creationId xmlns:a16="http://schemas.microsoft.com/office/drawing/2014/main" id="{72FDFE0D-4201-494B-A01B-C0D5491A14DA}"/>
                </a:ext>
              </a:extLst>
            </p:cNvPr>
            <p:cNvSpPr txBox="1">
              <a:spLocks noChangeArrowheads="1"/>
            </p:cNvSpPr>
            <p:nvPr/>
          </p:nvSpPr>
          <p:spPr bwMode="auto">
            <a:xfrm>
              <a:off x="1219200" y="458446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7-12km</a:t>
              </a:r>
            </a:p>
          </p:txBody>
        </p:sp>
      </p:grpSp>
    </p:spTree>
    <p:extLst>
      <p:ext uri="{BB962C8B-B14F-4D97-AF65-F5344CB8AC3E}">
        <p14:creationId xmlns:p14="http://schemas.microsoft.com/office/powerpoint/2010/main" val="226666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A71E9C53-DC7A-444C-B885-A8CFAD2AB0F6}"/>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For good reason</a:t>
            </a:r>
          </a:p>
        </p:txBody>
      </p:sp>
      <p:pic>
        <p:nvPicPr>
          <p:cNvPr id="17410" name="Content Placeholder 4">
            <a:extLst>
              <a:ext uri="{FF2B5EF4-FFF2-40B4-BE49-F238E27FC236}">
                <a16:creationId xmlns:a16="http://schemas.microsoft.com/office/drawing/2014/main" id="{ECA14B4D-3AAB-EA47-8946-36C5FC088C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4388" y="1600200"/>
            <a:ext cx="7515225"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F425DAF-8B3B-8B48-98DC-F9F350E9E793}"/>
              </a:ext>
            </a:extLst>
          </p:cNvPr>
          <p:cNvSpPr>
            <a:spLocks noGrp="1"/>
          </p:cNvSpPr>
          <p:nvPr>
            <p:ph type="title"/>
          </p:nvPr>
        </p:nvSpPr>
        <p:spPr/>
        <p:txBody>
          <a:bodyPr/>
          <a:lstStyle/>
          <a:p>
            <a:pPr eaLnBrk="1" hangingPunct="1"/>
            <a:r>
              <a:rPr lang="en-US" altLang="en-US">
                <a:ea typeface="ＭＳ Ｐゴシック" panose="020B0600070205080204" pitchFamily="34" charset="-128"/>
              </a:rPr>
              <a:t>Jet Streams Associated with Horizontal Temperature Gradients</a:t>
            </a:r>
          </a:p>
        </p:txBody>
      </p:sp>
      <p:pic>
        <p:nvPicPr>
          <p:cNvPr id="44034" name="Content Placeholder 5" descr="jet1.gif">
            <a:extLst>
              <a:ext uri="{FF2B5EF4-FFF2-40B4-BE49-F238E27FC236}">
                <a16:creationId xmlns:a16="http://schemas.microsoft.com/office/drawing/2014/main" id="{BC00AB69-CC69-E742-8613-A5876C4CD0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481" r="-5481"/>
          <a:stretch>
            <a:fillRect/>
          </a:stretch>
        </p:blipFill>
        <p:spPr/>
      </p:pic>
    </p:spTree>
    <p:extLst>
      <p:ext uri="{BB962C8B-B14F-4D97-AF65-F5344CB8AC3E}">
        <p14:creationId xmlns:p14="http://schemas.microsoft.com/office/powerpoint/2010/main" val="1594856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980B71A-8B67-334E-BBBA-A5FF1904CB7C}"/>
              </a:ext>
            </a:extLst>
          </p:cNvPr>
          <p:cNvSpPr>
            <a:spLocks noGrp="1"/>
          </p:cNvSpPr>
          <p:nvPr>
            <p:ph type="title"/>
          </p:nvPr>
        </p:nvSpPr>
        <p:spPr>
          <a:xfrm>
            <a:off x="457200" y="419100"/>
            <a:ext cx="8229600" cy="1143000"/>
          </a:xfrm>
        </p:spPr>
        <p:txBody>
          <a:bodyPr/>
          <a:lstStyle/>
          <a:p>
            <a:r>
              <a:rPr lang="en-US" altLang="en-US" b="1">
                <a:solidFill>
                  <a:schemeClr val="accent1"/>
                </a:solidFill>
                <a:ea typeface="ＭＳ Ｐゴシック" panose="020B0600070205080204" pitchFamily="34" charset="-128"/>
              </a:rPr>
              <a:t>Temperature Gradients Produce Pressure Gradients</a:t>
            </a:r>
          </a:p>
        </p:txBody>
      </p:sp>
      <p:pic>
        <p:nvPicPr>
          <p:cNvPr id="45058" name="Content Placeholder 3">
            <a:extLst>
              <a:ext uri="{FF2B5EF4-FFF2-40B4-BE49-F238E27FC236}">
                <a16:creationId xmlns:a16="http://schemas.microsoft.com/office/drawing/2014/main" id="{D510CFC7-195F-284D-969D-6DA9EDD2F6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57275" y="1878013"/>
            <a:ext cx="7029450" cy="4038600"/>
          </a:xfrm>
        </p:spPr>
      </p:pic>
      <p:sp>
        <p:nvSpPr>
          <p:cNvPr id="2" name="TextBox 1">
            <a:extLst>
              <a:ext uri="{FF2B5EF4-FFF2-40B4-BE49-F238E27FC236}">
                <a16:creationId xmlns:a16="http://schemas.microsoft.com/office/drawing/2014/main" id="{B1748BBD-9E83-0746-B866-80946AB364A1}"/>
              </a:ext>
            </a:extLst>
          </p:cNvPr>
          <p:cNvSpPr txBox="1"/>
          <p:nvPr/>
        </p:nvSpPr>
        <p:spPr>
          <a:xfrm>
            <a:off x="2823411" y="5907227"/>
            <a:ext cx="748923" cy="369332"/>
          </a:xfrm>
          <a:prstGeom prst="rect">
            <a:avLst/>
          </a:prstGeom>
          <a:noFill/>
        </p:spPr>
        <p:txBody>
          <a:bodyPr wrap="none" rtlCol="0">
            <a:spAutoFit/>
          </a:bodyPr>
          <a:lstStyle/>
          <a:p>
            <a:r>
              <a:rPr lang="en-US" dirty="0"/>
              <a:t>south</a:t>
            </a:r>
          </a:p>
        </p:txBody>
      </p:sp>
      <p:sp>
        <p:nvSpPr>
          <p:cNvPr id="3" name="TextBox 2">
            <a:extLst>
              <a:ext uri="{FF2B5EF4-FFF2-40B4-BE49-F238E27FC236}">
                <a16:creationId xmlns:a16="http://schemas.microsoft.com/office/drawing/2014/main" id="{4FE25F77-12D0-A34C-A92D-E5CD36EA938C}"/>
              </a:ext>
            </a:extLst>
          </p:cNvPr>
          <p:cNvSpPr txBox="1"/>
          <p:nvPr/>
        </p:nvSpPr>
        <p:spPr>
          <a:xfrm>
            <a:off x="6352673" y="5897840"/>
            <a:ext cx="710451" cy="369332"/>
          </a:xfrm>
          <a:prstGeom prst="rect">
            <a:avLst/>
          </a:prstGeom>
          <a:noFill/>
        </p:spPr>
        <p:txBody>
          <a:bodyPr wrap="none" rtlCol="0">
            <a:spAutoFit/>
          </a:bodyPr>
          <a:lstStyle/>
          <a:p>
            <a:r>
              <a:rPr lang="en-US" dirty="0"/>
              <a:t>north</a:t>
            </a:r>
          </a:p>
        </p:txBody>
      </p:sp>
    </p:spTree>
    <p:extLst>
      <p:ext uri="{BB962C8B-B14F-4D97-AF65-F5344CB8AC3E}">
        <p14:creationId xmlns:p14="http://schemas.microsoft.com/office/powerpoint/2010/main" val="2269658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3B25768-E879-A74F-989A-5B1FA724D529}"/>
              </a:ext>
            </a:extLst>
          </p:cNvPr>
          <p:cNvSpPr>
            <a:spLocks noGrp="1"/>
          </p:cNvSpPr>
          <p:nvPr>
            <p:ph type="title"/>
          </p:nvPr>
        </p:nvSpPr>
        <p:spPr>
          <a:xfrm>
            <a:off x="449680" y="274472"/>
            <a:ext cx="8454189" cy="1143000"/>
          </a:xfrm>
        </p:spPr>
        <p:txBody>
          <a:bodyPr/>
          <a:lstStyle/>
          <a:p>
            <a:r>
              <a:rPr lang="en-US" altLang="en-US" sz="4000" b="1" dirty="0">
                <a:solidFill>
                  <a:schemeClr val="tx2"/>
                </a:solidFill>
                <a:ea typeface="ＭＳ Ｐゴシック" panose="020B0600070205080204" pitchFamily="34" charset="-128"/>
              </a:rPr>
              <a:t>Main tropospheric temperature gradient is largest in the midlatitudes</a:t>
            </a:r>
          </a:p>
        </p:txBody>
      </p:sp>
      <p:pic>
        <p:nvPicPr>
          <p:cNvPr id="46082" name="Content Placeholder 3">
            <a:extLst>
              <a:ext uri="{FF2B5EF4-FFF2-40B4-BE49-F238E27FC236}">
                <a16:creationId xmlns:a16="http://schemas.microsoft.com/office/drawing/2014/main" id="{C779E24D-54E1-3840-BDE3-1F3166F97D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96185" y="1556084"/>
            <a:ext cx="8202035" cy="5005137"/>
          </a:xfrm>
        </p:spPr>
      </p:pic>
    </p:spTree>
    <p:extLst>
      <p:ext uri="{BB962C8B-B14F-4D97-AF65-F5344CB8AC3E}">
        <p14:creationId xmlns:p14="http://schemas.microsoft.com/office/powerpoint/2010/main" val="3745440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B79DAA0-2BB9-5346-B17F-6A5FFB7A89D7}"/>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Midlatitude Jet Stream Facts</a:t>
            </a:r>
          </a:p>
        </p:txBody>
      </p:sp>
      <p:sp>
        <p:nvSpPr>
          <p:cNvPr id="47106" name="Content Placeholder 2">
            <a:extLst>
              <a:ext uri="{FF2B5EF4-FFF2-40B4-BE49-F238E27FC236}">
                <a16:creationId xmlns:a16="http://schemas.microsoft.com/office/drawing/2014/main" id="{BE54190F-5ADB-3B43-950A-E6772C44EBA0}"/>
              </a:ext>
            </a:extLst>
          </p:cNvPr>
          <p:cNvSpPr>
            <a:spLocks noGrp="1"/>
          </p:cNvSpPr>
          <p:nvPr>
            <p:ph idx="1"/>
          </p:nvPr>
        </p:nvSpPr>
        <p:spPr/>
        <p:txBody>
          <a:bodyPr/>
          <a:lstStyle/>
          <a:p>
            <a:r>
              <a:rPr lang="en-US" altLang="en-US" b="1" dirty="0">
                <a:ea typeface="ＭＳ Ｐゴシック" panose="020B0600070205080204" pitchFamily="34" charset="-128"/>
              </a:rPr>
              <a:t>Strongest in winter</a:t>
            </a:r>
            <a:r>
              <a:rPr lang="en-US" altLang="en-US" dirty="0">
                <a:ea typeface="ＭＳ Ｐゴシック" panose="020B0600070205080204" pitchFamily="34" charset="-128"/>
              </a:rPr>
              <a:t>.  Why?  Horizontal temperature gradients are largest then</a:t>
            </a:r>
          </a:p>
          <a:p>
            <a:r>
              <a:rPr lang="en-US" altLang="en-US" b="1" dirty="0">
                <a:ea typeface="ＭＳ Ｐゴシック" panose="020B0600070205080204" pitchFamily="34" charset="-128"/>
              </a:rPr>
              <a:t>Jet stream weakens and moves northward during the spring and summer</a:t>
            </a:r>
            <a:r>
              <a:rPr lang="en-US" altLang="en-US" dirty="0">
                <a:ea typeface="ＭＳ Ｐゴシック" panose="020B0600070205080204" pitchFamily="34" charset="-128"/>
              </a:rPr>
              <a:t>.  Why? Temperature gradients weaken and more northward during spring.</a:t>
            </a:r>
          </a:p>
          <a:p>
            <a:r>
              <a:rPr lang="en-US" altLang="en-US" b="1" dirty="0">
                <a:ea typeface="ＭＳ Ｐゴシック" panose="020B0600070205080204" pitchFamily="34" charset="-128"/>
              </a:rPr>
              <a:t>Strongest jets streams on average where the largest temperature gradients occur</a:t>
            </a:r>
            <a:r>
              <a:rPr lang="en-US" altLang="en-US" dirty="0">
                <a:ea typeface="ＭＳ Ｐゴシック" panose="020B0600070205080204" pitchFamily="34" charset="-128"/>
              </a:rPr>
              <a:t>:  western Pacific and western Atlantic in the midlatitudes.</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035695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A07D6BDD-826A-724D-B41A-AECE1847329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8130" name="Content Placeholder 3" descr="300djf.png">
            <a:extLst>
              <a:ext uri="{FF2B5EF4-FFF2-40B4-BE49-F238E27FC236}">
                <a16:creationId xmlns:a16="http://schemas.microsoft.com/office/drawing/2014/main" id="{524DF8C0-0350-A44E-BDB8-B16BF2FF98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319" r="-20319"/>
          <a:stretch>
            <a:fillRect/>
          </a:stretch>
        </p:blipFill>
        <p:spPr>
          <a:xfrm>
            <a:off x="-1025525" y="846138"/>
            <a:ext cx="10255250" cy="5640387"/>
          </a:xfrm>
        </p:spPr>
      </p:pic>
    </p:spTree>
    <p:extLst>
      <p:ext uri="{BB962C8B-B14F-4D97-AF65-F5344CB8AC3E}">
        <p14:creationId xmlns:p14="http://schemas.microsoft.com/office/powerpoint/2010/main" val="3844743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96569E5-126A-6B4D-8225-93402613E008}"/>
              </a:ext>
            </a:extLst>
          </p:cNvPr>
          <p:cNvSpPr>
            <a:spLocks noGrp="1"/>
          </p:cNvSpPr>
          <p:nvPr>
            <p:ph type="title"/>
          </p:nvPr>
        </p:nvSpPr>
        <p:spPr>
          <a:xfrm>
            <a:off x="457200" y="284163"/>
            <a:ext cx="8229600" cy="1143000"/>
          </a:xfrm>
        </p:spPr>
        <p:txBody>
          <a:bodyPr/>
          <a:lstStyle/>
          <a:p>
            <a:pPr eaLnBrk="1" hangingPunct="1"/>
            <a:r>
              <a:rPr lang="en-US" altLang="en-US" b="1">
                <a:solidFill>
                  <a:schemeClr val="accent1"/>
                </a:solidFill>
                <a:ea typeface="ＭＳ Ｐゴシック" panose="020B0600070205080204" pitchFamily="34" charset="-128"/>
              </a:rPr>
              <a:t>Monsoons</a:t>
            </a:r>
          </a:p>
        </p:txBody>
      </p:sp>
      <p:sp>
        <p:nvSpPr>
          <p:cNvPr id="48130" name="Rectangle 3">
            <a:extLst>
              <a:ext uri="{FF2B5EF4-FFF2-40B4-BE49-F238E27FC236}">
                <a16:creationId xmlns:a16="http://schemas.microsoft.com/office/drawing/2014/main" id="{07B436AD-8033-6841-88A1-1661853E267D}"/>
              </a:ext>
            </a:extLst>
          </p:cNvPr>
          <p:cNvSpPr>
            <a:spLocks noGrp="1"/>
          </p:cNvSpPr>
          <p:nvPr>
            <p:ph type="body" idx="1"/>
          </p:nvPr>
        </p:nvSpPr>
        <p:spPr/>
        <p:txBody>
          <a:bodyPr/>
          <a:lstStyle/>
          <a:p>
            <a:pPr eaLnBrk="1" hangingPunct="1"/>
            <a:r>
              <a:rPr lang="en-US" altLang="en-US" sz="3600" dirty="0">
                <a:solidFill>
                  <a:srgbClr val="000000"/>
                </a:solidFill>
                <a:latin typeface="Lucida Grande" panose="020B0600040502020204" pitchFamily="34" charset="0"/>
                <a:ea typeface="ＭＳ Ｐゴシック" panose="020B0600070205080204" pitchFamily="34" charset="-128"/>
              </a:rPr>
              <a:t>	A monsoon is a term from Arabic: "</a:t>
            </a:r>
            <a:r>
              <a:rPr lang="en-US" altLang="en-US" sz="3600" dirty="0" err="1">
                <a:solidFill>
                  <a:srgbClr val="000000"/>
                </a:solidFill>
                <a:latin typeface="Lucida Grande" panose="020B0600040502020204" pitchFamily="34" charset="0"/>
                <a:ea typeface="ＭＳ Ｐゴシック" panose="020B0600070205080204" pitchFamily="34" charset="-128"/>
              </a:rPr>
              <a:t>Mausin</a:t>
            </a:r>
            <a:r>
              <a:rPr lang="en-US" altLang="en-US" sz="3600" dirty="0">
                <a:solidFill>
                  <a:srgbClr val="000000"/>
                </a:solidFill>
                <a:latin typeface="Lucida Grande" panose="020B0600040502020204" pitchFamily="34" charset="0"/>
                <a:ea typeface="ＭＳ Ｐゴシック" panose="020B0600070205080204" pitchFamily="34" charset="-128"/>
              </a:rPr>
              <a:t>," or "the season of winds." </a:t>
            </a:r>
          </a:p>
          <a:p>
            <a:pPr eaLnBrk="1" hangingPunct="1"/>
            <a:r>
              <a:rPr lang="en-US" altLang="en-US" sz="3600" dirty="0">
                <a:solidFill>
                  <a:srgbClr val="000000"/>
                </a:solidFill>
                <a:latin typeface="Lucida Grande" panose="020B0600040502020204" pitchFamily="34" charset="0"/>
                <a:ea typeface="ＭＳ Ｐゴシック" panose="020B0600070205080204" pitchFamily="34" charset="-128"/>
              </a:rPr>
              <a:t>This was in reference to the seasonally shifting winds in the Indian Ocean and surrounding regions, including the Arabian Sea.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36D6F60A-0D9C-6D48-8468-5B2572C79977}"/>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Indian Monsoon</a:t>
            </a:r>
          </a:p>
        </p:txBody>
      </p:sp>
      <p:pic>
        <p:nvPicPr>
          <p:cNvPr id="50178" name="Picture 4" descr="monsoon.jpg">
            <a:extLst>
              <a:ext uri="{FF2B5EF4-FFF2-40B4-BE49-F238E27FC236}">
                <a16:creationId xmlns:a16="http://schemas.microsoft.com/office/drawing/2014/main" id="{F1753EBE-B084-BC46-A62D-F35AB017A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984375"/>
            <a:ext cx="82296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Content Placeholder 5">
            <a:extLst>
              <a:ext uri="{FF2B5EF4-FFF2-40B4-BE49-F238E27FC236}">
                <a16:creationId xmlns:a16="http://schemas.microsoft.com/office/drawing/2014/main" id="{224B87A6-4763-4643-A8CB-9692A611D4BE}"/>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a:extLst>
              <a:ext uri="{FF2B5EF4-FFF2-40B4-BE49-F238E27FC236}">
                <a16:creationId xmlns:a16="http://schemas.microsoft.com/office/drawing/2014/main" id="{AF1FB05D-1D56-3B4D-A33D-44F4A44B8841}"/>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9154" name="Picture 4" descr="monsoon3.jpg                                                   00029E37&#10;Cliff Disk                     BB5EA40C:">
            <a:extLst>
              <a:ext uri="{FF2B5EF4-FFF2-40B4-BE49-F238E27FC236}">
                <a16:creationId xmlns:a16="http://schemas.microsoft.com/office/drawing/2014/main" id="{A0D71729-78DE-B648-B290-E59F5D39C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78" y="1086853"/>
            <a:ext cx="6358021" cy="476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a:extLst>
              <a:ext uri="{FF2B5EF4-FFF2-40B4-BE49-F238E27FC236}">
                <a16:creationId xmlns:a16="http://schemas.microsoft.com/office/drawing/2014/main" id="{4082E735-C60D-8D47-9010-B9171EE436B2}"/>
              </a:ext>
            </a:extLst>
          </p:cNvPr>
          <p:cNvSpPr txBox="1">
            <a:spLocks noChangeArrowheads="1"/>
          </p:cNvSpPr>
          <p:nvPr/>
        </p:nvSpPr>
        <p:spPr bwMode="auto">
          <a:xfrm>
            <a:off x="709404" y="446727"/>
            <a:ext cx="7725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Indian Monsoon Brings Heavy Rain to the Indian Subcontinent in Summer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5A0E-0894-0847-9169-97B6EBCD49E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13E855C-4C02-5E4A-98A3-4CD4232E2EED}"/>
              </a:ext>
            </a:extLst>
          </p:cNvPr>
          <p:cNvPicPr>
            <a:picLocks noGrp="1" noChangeAspect="1"/>
          </p:cNvPicPr>
          <p:nvPr>
            <p:ph idx="1"/>
          </p:nvPr>
        </p:nvPicPr>
        <p:blipFill>
          <a:blip r:embed="rId2"/>
          <a:stretch>
            <a:fillRect/>
          </a:stretch>
        </p:blipFill>
        <p:spPr>
          <a:xfrm>
            <a:off x="1532021" y="1553897"/>
            <a:ext cx="6397124" cy="4271434"/>
          </a:xfrm>
        </p:spPr>
      </p:pic>
    </p:spTree>
    <p:extLst>
      <p:ext uri="{BB962C8B-B14F-4D97-AF65-F5344CB8AC3E}">
        <p14:creationId xmlns:p14="http://schemas.microsoft.com/office/powerpoint/2010/main" val="319093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D66814B-D5BE-F048-BD23-8AE1FCE63AF6}"/>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Like Giant Sea Breeze</a:t>
            </a:r>
          </a:p>
        </p:txBody>
      </p:sp>
      <p:sp>
        <p:nvSpPr>
          <p:cNvPr id="54274" name="Rectangle 3">
            <a:extLst>
              <a:ext uri="{FF2B5EF4-FFF2-40B4-BE49-F238E27FC236}">
                <a16:creationId xmlns:a16="http://schemas.microsoft.com/office/drawing/2014/main" id="{3CEB6696-B87E-DC45-9ADD-DD37ADD35B08}"/>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4275" name="Picture 4" descr="monsoon.gif                                                    00029E37&#10;Cliff Disk                     BB5EA40C:">
            <a:extLst>
              <a:ext uri="{FF2B5EF4-FFF2-40B4-BE49-F238E27FC236}">
                <a16:creationId xmlns:a16="http://schemas.microsoft.com/office/drawing/2014/main" id="{339A1D7E-0DB1-6741-86E2-A2981F284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412" y="1348581"/>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530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207EF86-F65D-C34F-9CAF-1D6FB187A9DB}"/>
              </a:ext>
            </a:extLst>
          </p:cNvPr>
          <p:cNvSpPr>
            <a:spLocks noGrp="1"/>
          </p:cNvSpPr>
          <p:nvPr>
            <p:ph type="title"/>
          </p:nvPr>
        </p:nvSpPr>
        <p:spPr>
          <a:xfrm>
            <a:off x="849313" y="204788"/>
            <a:ext cx="8150225" cy="854075"/>
          </a:xfrm>
        </p:spPr>
        <p:txBody>
          <a:bodyPr/>
          <a:lstStyle/>
          <a:p>
            <a:pPr eaLnBrk="1" hangingPunct="1"/>
            <a:r>
              <a:rPr lang="en-US" altLang="en-US" b="1">
                <a:solidFill>
                  <a:schemeClr val="tx2"/>
                </a:solidFill>
                <a:ea typeface="ＭＳ Ｐゴシック" panose="020B0600070205080204" pitchFamily="34" charset="-128"/>
              </a:rPr>
              <a:t>Hadley Cell</a:t>
            </a:r>
          </a:p>
        </p:txBody>
      </p:sp>
      <p:pic>
        <p:nvPicPr>
          <p:cNvPr id="18434" name="Content Placeholder 3" descr="single_cell.jpg">
            <a:extLst>
              <a:ext uri="{FF2B5EF4-FFF2-40B4-BE49-F238E27FC236}">
                <a16:creationId xmlns:a16="http://schemas.microsoft.com/office/drawing/2014/main" id="{55CB48FA-BCA2-AC40-A0E0-3103C4ABCC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938" r="-45938"/>
          <a:stretch>
            <a:fillRect/>
          </a:stretch>
        </p:blipFill>
        <p:spPr>
          <a:xfrm>
            <a:off x="341313" y="1058863"/>
            <a:ext cx="9729787" cy="5351462"/>
          </a:xfrm>
        </p:spPr>
      </p:pic>
      <p:sp>
        <p:nvSpPr>
          <p:cNvPr id="18435" name="TextBox 1">
            <a:extLst>
              <a:ext uri="{FF2B5EF4-FFF2-40B4-BE49-F238E27FC236}">
                <a16:creationId xmlns:a16="http://schemas.microsoft.com/office/drawing/2014/main" id="{913AEBB1-6315-4644-AAFF-A6AEFE1AB49D}"/>
              </a:ext>
            </a:extLst>
          </p:cNvPr>
          <p:cNvSpPr txBox="1">
            <a:spLocks noChangeArrowheads="1"/>
          </p:cNvSpPr>
          <p:nvPr/>
        </p:nvSpPr>
        <p:spPr bwMode="auto">
          <a:xfrm>
            <a:off x="341313" y="493713"/>
            <a:ext cx="29638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a:solidFill>
                  <a:schemeClr val="tx2"/>
                </a:solidFill>
                <a:latin typeface="Arial" panose="020B0604020202020204" pitchFamily="34" charset="0"/>
              </a:rPr>
              <a:t>Edmond Halley</a:t>
            </a:r>
          </a:p>
          <a:p>
            <a:pPr>
              <a:spcBef>
                <a:spcPct val="0"/>
              </a:spcBef>
              <a:buFontTx/>
              <a:buNone/>
            </a:pPr>
            <a:r>
              <a:rPr lang="en-US" altLang="en-US">
                <a:solidFill>
                  <a:schemeClr val="tx2"/>
                </a:solidFill>
                <a:latin typeface="Arial" panose="020B0604020202020204" pitchFamily="34" charset="0"/>
              </a:rPr>
              <a:t>And George</a:t>
            </a:r>
          </a:p>
          <a:p>
            <a:pPr>
              <a:spcBef>
                <a:spcPct val="0"/>
              </a:spcBef>
              <a:buFontTx/>
              <a:buNone/>
            </a:pPr>
            <a:r>
              <a:rPr lang="en-US" altLang="en-US">
                <a:solidFill>
                  <a:schemeClr val="tx2"/>
                </a:solidFill>
                <a:latin typeface="Arial" panose="020B0604020202020204" pitchFamily="34" charset="0"/>
              </a:rPr>
              <a:t>Hadley, </a:t>
            </a:r>
          </a:p>
          <a:p>
            <a:pPr>
              <a:spcBef>
                <a:spcPct val="0"/>
              </a:spcBef>
              <a:buFontTx/>
              <a:buNone/>
            </a:pPr>
            <a:r>
              <a:rPr lang="en-US" altLang="en-US">
                <a:solidFill>
                  <a:schemeClr val="tx2"/>
                </a:solidFill>
                <a:latin typeface="Arial" panose="020B0604020202020204" pitchFamily="34" charset="0"/>
              </a:rPr>
              <a:t>Early 1700s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3FAEA01-CD80-2743-99DC-C9AAC67CCD60}"/>
              </a:ext>
            </a:extLst>
          </p:cNvPr>
          <p:cNvSpPr>
            <a:spLocks noGrp="1"/>
          </p:cNvSpPr>
          <p:nvPr>
            <p:ph type="title"/>
          </p:nvPr>
        </p:nvSpPr>
        <p:spPr/>
        <p:txBody>
          <a:bodyPr/>
          <a:lstStyle/>
          <a:p>
            <a:pPr eaLnBrk="1" hangingPunct="1"/>
            <a:r>
              <a:rPr lang="en-US" altLang="en-US">
                <a:ea typeface="ＭＳ Ｐゴシック" panose="020B0600070205080204" pitchFamily="34" charset="-128"/>
              </a:rPr>
              <a:t>Monsoon Origin</a:t>
            </a:r>
          </a:p>
        </p:txBody>
      </p:sp>
      <p:pic>
        <p:nvPicPr>
          <p:cNvPr id="52226" name="Content Placeholder 5" descr="monsoon.gif">
            <a:extLst>
              <a:ext uri="{FF2B5EF4-FFF2-40B4-BE49-F238E27FC236}">
                <a16:creationId xmlns:a16="http://schemas.microsoft.com/office/drawing/2014/main" id="{D6F4139B-BD74-3A48-9FDE-6EF3F994F8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796" r="-46796"/>
          <a:stretch>
            <a:fillRect/>
          </a:stretch>
        </p:blip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25DB8879-6E69-324E-8B2A-1F047F487457}"/>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West African Monsoon</a:t>
            </a:r>
          </a:p>
        </p:txBody>
      </p:sp>
      <p:pic>
        <p:nvPicPr>
          <p:cNvPr id="53250" name="Content Placeholder 3" descr="118377-050-AEE57DCD.gif">
            <a:extLst>
              <a:ext uri="{FF2B5EF4-FFF2-40B4-BE49-F238E27FC236}">
                <a16:creationId xmlns:a16="http://schemas.microsoft.com/office/drawing/2014/main" id="{337DF549-C45C-6047-BBAB-DCC38563EB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231" r="-10231"/>
          <a:stretch>
            <a:fillRect/>
          </a:stretch>
        </p:blip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D9FD3A65-006A-5C46-830E-5940CD9D03DA}"/>
              </a:ext>
            </a:extLst>
          </p:cNvPr>
          <p:cNvSpPr>
            <a:spLocks noGrp="1"/>
          </p:cNvSpPr>
          <p:nvPr>
            <p:ph type="title"/>
          </p:nvPr>
        </p:nvSpPr>
        <p:spPr/>
        <p:txBody>
          <a:bodyPr/>
          <a:lstStyle/>
          <a:p>
            <a:pPr eaLnBrk="1" hangingPunct="1"/>
            <a:r>
              <a:rPr lang="en-US" altLang="en-US" dirty="0">
                <a:solidFill>
                  <a:schemeClr val="tx2"/>
                </a:solidFill>
                <a:ea typeface="ＭＳ Ｐゴシック" panose="020B0600070205080204" pitchFamily="34" charset="-128"/>
              </a:rPr>
              <a:t>Southwest U.S. Monsoon</a:t>
            </a:r>
            <a:br>
              <a:rPr lang="en-US" altLang="en-US" dirty="0">
                <a:solidFill>
                  <a:schemeClr val="tx2"/>
                </a:solidFill>
                <a:ea typeface="ＭＳ Ｐゴシック" panose="020B0600070205080204" pitchFamily="34" charset="-128"/>
              </a:rPr>
            </a:br>
            <a:r>
              <a:rPr lang="en-US" altLang="en-US" dirty="0">
                <a:solidFill>
                  <a:schemeClr val="tx2"/>
                </a:solidFill>
                <a:ea typeface="ＭＳ Ｐゴシック" panose="020B0600070205080204" pitchFamily="34" charset="-128"/>
              </a:rPr>
              <a:t>North American Monsoon</a:t>
            </a:r>
          </a:p>
        </p:txBody>
      </p:sp>
      <p:pic>
        <p:nvPicPr>
          <p:cNvPr id="55298" name="Content Placeholder 3" descr="Arizona-Monsson-effects-500x250.jpg">
            <a:extLst>
              <a:ext uri="{FF2B5EF4-FFF2-40B4-BE49-F238E27FC236}">
                <a16:creationId xmlns:a16="http://schemas.microsoft.com/office/drawing/2014/main" id="{9C347842-6253-974D-9725-4C9791E70E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996" b="-4996"/>
          <a:stretch>
            <a:fillRect/>
          </a:stretch>
        </p:blip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C33B-7ACB-2242-A90F-635C16D262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4983BF-0597-3442-A92C-13D791BCC238}"/>
              </a:ext>
            </a:extLst>
          </p:cNvPr>
          <p:cNvPicPr>
            <a:picLocks noGrp="1" noChangeAspect="1"/>
          </p:cNvPicPr>
          <p:nvPr>
            <p:ph idx="1"/>
          </p:nvPr>
        </p:nvPicPr>
        <p:blipFill>
          <a:blip r:embed="rId2"/>
          <a:stretch>
            <a:fillRect/>
          </a:stretch>
        </p:blipFill>
        <p:spPr>
          <a:xfrm>
            <a:off x="2309018" y="1600200"/>
            <a:ext cx="4525963" cy="4525963"/>
          </a:xfrm>
        </p:spPr>
      </p:pic>
    </p:spTree>
    <p:extLst>
      <p:ext uri="{BB962C8B-B14F-4D97-AF65-F5344CB8AC3E}">
        <p14:creationId xmlns:p14="http://schemas.microsoft.com/office/powerpoint/2010/main" val="2309003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8DFC2C0A-5D1A-184A-BA5F-BB3345F62267}"/>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56322" name="Content Placeholder 3" descr="june.gif">
            <a:extLst>
              <a:ext uri="{FF2B5EF4-FFF2-40B4-BE49-F238E27FC236}">
                <a16:creationId xmlns:a16="http://schemas.microsoft.com/office/drawing/2014/main" id="{789A0768-02CC-6344-AC23-DF7313ED6B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2750" y="1981200"/>
            <a:ext cx="5778500" cy="41148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CF55267-698C-304D-BFA1-E3152179504B}"/>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57346" name="Content Placeholder 3" descr="july.gif">
            <a:extLst>
              <a:ext uri="{FF2B5EF4-FFF2-40B4-BE49-F238E27FC236}">
                <a16:creationId xmlns:a16="http://schemas.microsoft.com/office/drawing/2014/main" id="{53B1FFA8-DD50-8543-8AD7-9CEC453967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778500" cy="41148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D3F0308B-B5FB-BD42-B030-A292B75F49E8}"/>
              </a:ext>
            </a:extLst>
          </p:cNvPr>
          <p:cNvSpPr>
            <a:spLocks noGrp="1"/>
          </p:cNvSpPr>
          <p:nvPr>
            <p:ph type="title"/>
          </p:nvPr>
        </p:nvSpPr>
        <p:spPr/>
        <p:txBody>
          <a:bodyPr/>
          <a:lstStyle/>
          <a:p>
            <a:pPr eaLnBrk="1" hangingPunct="1"/>
            <a:r>
              <a:rPr lang="en-US" altLang="en-US">
                <a:ea typeface="ＭＳ Ｐゴシック" panose="020B0600070205080204" pitchFamily="34" charset="-128"/>
              </a:rPr>
              <a:t>Phoenix is wetter than Seattle in July!</a:t>
            </a:r>
          </a:p>
        </p:txBody>
      </p:sp>
      <p:pic>
        <p:nvPicPr>
          <p:cNvPr id="60418" name="Content Placeholder 3" descr="cliPrecM.pl">
            <a:extLst>
              <a:ext uri="{FF2B5EF4-FFF2-40B4-BE49-F238E27FC236}">
                <a16:creationId xmlns:a16="http://schemas.microsoft.com/office/drawing/2014/main" id="{C5BF032D-918B-774E-8902-621929DEE5B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3750" y="1900238"/>
            <a:ext cx="7683500" cy="4368800"/>
          </a:xfrm>
        </p:spPr>
      </p:pic>
    </p:spTree>
    <p:extLst>
      <p:ext uri="{BB962C8B-B14F-4D97-AF65-F5344CB8AC3E}">
        <p14:creationId xmlns:p14="http://schemas.microsoft.com/office/powerpoint/2010/main" val="2120381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30B3-D667-4D4F-899E-467B8136B2CD}"/>
              </a:ext>
            </a:extLst>
          </p:cNvPr>
          <p:cNvSpPr>
            <a:spLocks noGrp="1"/>
          </p:cNvSpPr>
          <p:nvPr>
            <p:ph type="title"/>
          </p:nvPr>
        </p:nvSpPr>
        <p:spPr/>
        <p:txBody>
          <a:bodyPr/>
          <a:lstStyle/>
          <a:p>
            <a:r>
              <a:rPr lang="en-US" dirty="0">
                <a:hlinkClick r:id="rId2"/>
              </a:rPr>
              <a:t>https://</a:t>
            </a:r>
            <a:r>
              <a:rPr lang="en-US" dirty="0" err="1">
                <a:hlinkClick r:id="rId2"/>
              </a:rPr>
              <a:t>vimeo.com</a:t>
            </a:r>
            <a:r>
              <a:rPr lang="en-US" dirty="0">
                <a:hlinkClick r:id="rId2"/>
              </a:rPr>
              <a:t>/297875063</a:t>
            </a:r>
            <a:endParaRPr lang="en-US" dirty="0"/>
          </a:p>
        </p:txBody>
      </p:sp>
      <p:pic>
        <p:nvPicPr>
          <p:cNvPr id="5" name="Content Placeholder 4">
            <a:extLst>
              <a:ext uri="{FF2B5EF4-FFF2-40B4-BE49-F238E27FC236}">
                <a16:creationId xmlns:a16="http://schemas.microsoft.com/office/drawing/2014/main" id="{5893D7E3-A78D-F440-869E-0C43F26A1312}"/>
              </a:ext>
            </a:extLst>
          </p:cNvPr>
          <p:cNvPicPr>
            <a:picLocks noGrp="1" noChangeAspect="1"/>
          </p:cNvPicPr>
          <p:nvPr>
            <p:ph idx="1"/>
          </p:nvPr>
        </p:nvPicPr>
        <p:blipFill>
          <a:blip r:embed="rId3"/>
          <a:stretch>
            <a:fillRect/>
          </a:stretch>
        </p:blipFill>
        <p:spPr>
          <a:xfrm>
            <a:off x="457200" y="1741670"/>
            <a:ext cx="8229600" cy="4243023"/>
          </a:xfrm>
        </p:spPr>
      </p:pic>
    </p:spTree>
    <p:extLst>
      <p:ext uri="{BB962C8B-B14F-4D97-AF65-F5344CB8AC3E}">
        <p14:creationId xmlns:p14="http://schemas.microsoft.com/office/powerpoint/2010/main" val="626314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F13C0578-BE70-0141-A4C3-74E980F6C626}"/>
              </a:ext>
            </a:extLst>
          </p:cNvPr>
          <p:cNvSpPr>
            <a:spLocks noGrp="1"/>
          </p:cNvSpPr>
          <p:nvPr>
            <p:ph type="title"/>
          </p:nvPr>
        </p:nvSpPr>
        <p:spPr>
          <a:xfrm>
            <a:off x="728663" y="207963"/>
            <a:ext cx="8229600" cy="1143000"/>
          </a:xfrm>
        </p:spPr>
        <p:txBody>
          <a:bodyPr/>
          <a:lstStyle/>
          <a:p>
            <a:pPr eaLnBrk="1" hangingPunct="1"/>
            <a:r>
              <a:rPr lang="en-US" altLang="en-US" b="1">
                <a:solidFill>
                  <a:schemeClr val="accent1"/>
                </a:solidFill>
                <a:ea typeface="ＭＳ Ｐゴシック" panose="020B0600070205080204" pitchFamily="34" charset="-128"/>
              </a:rPr>
              <a:t>Air Masses</a:t>
            </a:r>
          </a:p>
        </p:txBody>
      </p:sp>
      <p:sp>
        <p:nvSpPr>
          <p:cNvPr id="61442" name="Content Placeholder 2">
            <a:extLst>
              <a:ext uri="{FF2B5EF4-FFF2-40B4-BE49-F238E27FC236}">
                <a16:creationId xmlns:a16="http://schemas.microsoft.com/office/drawing/2014/main" id="{DEF4DE29-EA84-C44C-97A9-1083C7BE0897}"/>
              </a:ext>
            </a:extLst>
          </p:cNvPr>
          <p:cNvSpPr>
            <a:spLocks noGrp="1"/>
          </p:cNvSpPr>
          <p:nvPr>
            <p:ph idx="1"/>
          </p:nvPr>
        </p:nvSpPr>
        <p:spPr>
          <a:xfrm>
            <a:off x="728663" y="1647825"/>
            <a:ext cx="8229600" cy="4525963"/>
          </a:xfrm>
        </p:spPr>
        <p:txBody>
          <a:bodyPr/>
          <a:lstStyle/>
          <a:p>
            <a:pPr eaLnBrk="1" hangingPunct="1"/>
            <a:r>
              <a:rPr lang="en-US" altLang="en-US" b="1">
                <a:solidFill>
                  <a:schemeClr val="accent1"/>
                </a:solidFill>
                <a:ea typeface="ＭＳ Ｐゴシック" panose="020B0600070205080204" pitchFamily="34" charset="-128"/>
              </a:rPr>
              <a:t>Air Mass</a:t>
            </a:r>
            <a:r>
              <a:rPr lang="en-US" altLang="en-US">
                <a:ea typeface="ＭＳ Ｐゴシック" panose="020B0600070205080204" pitchFamily="34" charset="-128"/>
              </a:rPr>
              <a:t>:  an extremely large body of air whose temperature and moisture are horizontally fairly uniform.</a:t>
            </a:r>
          </a:p>
          <a:p>
            <a:pPr eaLnBrk="1" hangingPunct="1"/>
            <a:r>
              <a:rPr lang="en-US" altLang="en-US" b="1">
                <a:solidFill>
                  <a:schemeClr val="accent1"/>
                </a:solidFill>
                <a:ea typeface="ＭＳ Ｐゴシック" panose="020B0600070205080204" pitchFamily="34" charset="-128"/>
              </a:rPr>
              <a:t>Large</a:t>
            </a:r>
            <a:r>
              <a:rPr lang="en-US" altLang="en-US">
                <a:solidFill>
                  <a:schemeClr val="accent1"/>
                </a:solidFill>
                <a:ea typeface="ＭＳ Ｐゴシック" panose="020B0600070205080204" pitchFamily="34" charset="-128"/>
              </a:rPr>
              <a:t>:</a:t>
            </a:r>
            <a:r>
              <a:rPr lang="en-US" altLang="en-US">
                <a:ea typeface="ＭＳ Ｐゴシック" panose="020B0600070205080204" pitchFamily="34" charset="-128"/>
              </a:rPr>
              <a:t> dimensions of thousands of kilometers (e.g., a cold, dry air mass over Siberia)</a:t>
            </a:r>
          </a:p>
          <a:p>
            <a:pPr eaLnBrk="1" hangingPunct="1"/>
            <a:r>
              <a:rPr lang="en-US" altLang="en-US" b="1">
                <a:solidFill>
                  <a:schemeClr val="accent1"/>
                </a:solidFill>
                <a:ea typeface="ＭＳ Ｐゴシック" panose="020B0600070205080204" pitchFamily="34" charset="-128"/>
              </a:rPr>
              <a:t>Source regions:  </a:t>
            </a:r>
            <a:r>
              <a:rPr lang="en-US" altLang="en-US">
                <a:ea typeface="ＭＳ Ｐゴシック" panose="020B0600070205080204" pitchFamily="34" charset="-128"/>
              </a:rPr>
              <a:t>regions where air masses form.  Generally large flat areas of relatively uniform characteristics. </a:t>
            </a:r>
          </a:p>
        </p:txBody>
      </p:sp>
    </p:spTree>
    <p:extLst>
      <p:ext uri="{BB962C8B-B14F-4D97-AF65-F5344CB8AC3E}">
        <p14:creationId xmlns:p14="http://schemas.microsoft.com/office/powerpoint/2010/main" val="4014965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5D1BBBED-5C2F-424D-A28C-A039DCD408F8}"/>
              </a:ext>
            </a:extLst>
          </p:cNvPr>
          <p:cNvSpPr>
            <a:spLocks noGrp="1"/>
          </p:cNvSpPr>
          <p:nvPr>
            <p:ph type="title"/>
          </p:nvPr>
        </p:nvSpPr>
        <p:spPr>
          <a:xfrm>
            <a:off x="457200" y="274638"/>
            <a:ext cx="8229600" cy="663575"/>
          </a:xfrm>
        </p:spPr>
        <p:txBody>
          <a:bodyPr/>
          <a:lstStyle/>
          <a:p>
            <a:r>
              <a:rPr lang="en-US" altLang="en-US">
                <a:ea typeface="ＭＳ Ｐゴシック" panose="020B0600070205080204" pitchFamily="34" charset="-128"/>
              </a:rPr>
              <a:t>Source Regions</a:t>
            </a:r>
          </a:p>
        </p:txBody>
      </p:sp>
      <p:sp>
        <p:nvSpPr>
          <p:cNvPr id="79874" name="Content Placeholder 2">
            <a:extLst>
              <a:ext uri="{FF2B5EF4-FFF2-40B4-BE49-F238E27FC236}">
                <a16:creationId xmlns:a16="http://schemas.microsoft.com/office/drawing/2014/main" id="{F38105D5-09DE-D749-A42F-8DB4290B613E}"/>
              </a:ext>
            </a:extLst>
          </p:cNvPr>
          <p:cNvSpPr>
            <a:spLocks noGrp="1"/>
          </p:cNvSpPr>
          <p:nvPr>
            <p:ph idx="1"/>
          </p:nvPr>
        </p:nvSpPr>
        <p:spPr>
          <a:xfrm>
            <a:off x="228600" y="1003300"/>
            <a:ext cx="8686800" cy="2220913"/>
          </a:xfrm>
        </p:spPr>
        <p:txBody>
          <a:bodyPr/>
          <a:lstStyle/>
          <a:p>
            <a:r>
              <a:rPr lang="en-US" altLang="en-US" sz="2800">
                <a:ea typeface="ＭＳ Ｐゴシック" panose="020B0600070205080204" pitchFamily="34" charset="-128"/>
              </a:rPr>
              <a:t>Air masses often form under light winds and high pressure, but not always.</a:t>
            </a:r>
          </a:p>
          <a:p>
            <a:r>
              <a:rPr lang="en-US" altLang="en-US" sz="2800">
                <a:ea typeface="ＭＳ Ｐゴシック" panose="020B0600070205080204" pitchFamily="34" charset="-128"/>
              </a:rPr>
              <a:t>The longer air stays in the source region the more likely it is to acquire the characteristics of the surface below</a:t>
            </a:r>
          </a:p>
        </p:txBody>
      </p:sp>
      <p:cxnSp>
        <p:nvCxnSpPr>
          <p:cNvPr id="7" name="Straight Connector 6">
            <a:extLst>
              <a:ext uri="{FF2B5EF4-FFF2-40B4-BE49-F238E27FC236}">
                <a16:creationId xmlns:a16="http://schemas.microsoft.com/office/drawing/2014/main" id="{E6B032FE-9A38-A34E-978B-AB6D62FDE520}"/>
              </a:ext>
            </a:extLst>
          </p:cNvPr>
          <p:cNvCxnSpPr>
            <a:cxnSpLocks noChangeShapeType="1"/>
          </p:cNvCxnSpPr>
          <p:nvPr/>
        </p:nvCxnSpPr>
        <p:spPr bwMode="auto">
          <a:xfrm>
            <a:off x="1260475" y="6229350"/>
            <a:ext cx="6897688" cy="23813"/>
          </a:xfrm>
          <a:prstGeom prst="line">
            <a:avLst/>
          </a:prstGeom>
          <a:noFill/>
          <a:ln w="508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Right Arrow 8">
            <a:extLst>
              <a:ext uri="{FF2B5EF4-FFF2-40B4-BE49-F238E27FC236}">
                <a16:creationId xmlns:a16="http://schemas.microsoft.com/office/drawing/2014/main" id="{2E3F677A-A3E4-CF4F-A435-3B800D7B5A09}"/>
              </a:ext>
            </a:extLst>
          </p:cNvPr>
          <p:cNvSpPr>
            <a:spLocks noChangeArrowheads="1"/>
          </p:cNvSpPr>
          <p:nvPr/>
        </p:nvSpPr>
        <p:spPr bwMode="auto">
          <a:xfrm rot="-5400000">
            <a:off x="3326606" y="4493419"/>
            <a:ext cx="2490788" cy="501650"/>
          </a:xfrm>
          <a:prstGeom prst="rightArrow">
            <a:avLst>
              <a:gd name="adj1" fmla="val 50000"/>
              <a:gd name="adj2" fmla="val 50066"/>
            </a:avLst>
          </a:prstGeom>
          <a:gradFill rotWithShape="1">
            <a:gsLst>
              <a:gs pos="0">
                <a:srgbClr val="9BC1FF"/>
              </a:gs>
              <a:gs pos="100000">
                <a:srgbClr val="FF0000"/>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 name="Right Arrow 9">
            <a:extLst>
              <a:ext uri="{FF2B5EF4-FFF2-40B4-BE49-F238E27FC236}">
                <a16:creationId xmlns:a16="http://schemas.microsoft.com/office/drawing/2014/main" id="{C3202DCE-44D1-B94A-BD90-80293BF1469B}"/>
              </a:ext>
            </a:extLst>
          </p:cNvPr>
          <p:cNvSpPr>
            <a:spLocks noChangeArrowheads="1"/>
          </p:cNvSpPr>
          <p:nvPr/>
        </p:nvSpPr>
        <p:spPr bwMode="auto">
          <a:xfrm rot="-5400000">
            <a:off x="188912" y="4522788"/>
            <a:ext cx="2644775" cy="501650"/>
          </a:xfrm>
          <a:prstGeom prst="rightArrow">
            <a:avLst>
              <a:gd name="adj1" fmla="val 50000"/>
              <a:gd name="adj2" fmla="val 50085"/>
            </a:avLst>
          </a:prstGeom>
          <a:gradFill rotWithShape="1">
            <a:gsLst>
              <a:gs pos="0">
                <a:srgbClr val="9BC1FF"/>
              </a:gs>
              <a:gs pos="100000">
                <a:srgbClr val="FF0000"/>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 name="Right Arrow 10">
            <a:extLst>
              <a:ext uri="{FF2B5EF4-FFF2-40B4-BE49-F238E27FC236}">
                <a16:creationId xmlns:a16="http://schemas.microsoft.com/office/drawing/2014/main" id="{08442978-FB94-B546-8EDA-E6730CFFFDA4}"/>
              </a:ext>
            </a:extLst>
          </p:cNvPr>
          <p:cNvSpPr>
            <a:spLocks noChangeArrowheads="1"/>
          </p:cNvSpPr>
          <p:nvPr/>
        </p:nvSpPr>
        <p:spPr bwMode="auto">
          <a:xfrm rot="-5400000">
            <a:off x="6276975" y="4598988"/>
            <a:ext cx="2492375" cy="501650"/>
          </a:xfrm>
          <a:prstGeom prst="rightArrow">
            <a:avLst>
              <a:gd name="adj1" fmla="val 50000"/>
              <a:gd name="adj2" fmla="val 50098"/>
            </a:avLst>
          </a:prstGeom>
          <a:gradFill rotWithShape="1">
            <a:gsLst>
              <a:gs pos="0">
                <a:srgbClr val="9BC1FF"/>
              </a:gs>
              <a:gs pos="100000">
                <a:srgbClr val="FF0000"/>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9879" name="TextBox 11">
            <a:extLst>
              <a:ext uri="{FF2B5EF4-FFF2-40B4-BE49-F238E27FC236}">
                <a16:creationId xmlns:a16="http://schemas.microsoft.com/office/drawing/2014/main" id="{7617FAFE-791D-F040-9834-1C63FCBEE5FC}"/>
              </a:ext>
            </a:extLst>
          </p:cNvPr>
          <p:cNvSpPr txBox="1">
            <a:spLocks noChangeArrowheads="1"/>
          </p:cNvSpPr>
          <p:nvPr/>
        </p:nvSpPr>
        <p:spPr bwMode="auto">
          <a:xfrm>
            <a:off x="1260475" y="3079750"/>
            <a:ext cx="136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IR radiation</a:t>
            </a:r>
          </a:p>
        </p:txBody>
      </p:sp>
      <p:sp>
        <p:nvSpPr>
          <p:cNvPr id="79880" name="TextBox 12">
            <a:extLst>
              <a:ext uri="{FF2B5EF4-FFF2-40B4-BE49-F238E27FC236}">
                <a16:creationId xmlns:a16="http://schemas.microsoft.com/office/drawing/2014/main" id="{3C42CB52-9D32-FB45-AB8B-ECEB9726011B}"/>
              </a:ext>
            </a:extLst>
          </p:cNvPr>
          <p:cNvSpPr txBox="1">
            <a:spLocks noChangeArrowheads="1"/>
          </p:cNvSpPr>
          <p:nvPr/>
        </p:nvSpPr>
        <p:spPr bwMode="auto">
          <a:xfrm>
            <a:off x="3367088" y="5872163"/>
            <a:ext cx="903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SNOW</a:t>
            </a:r>
          </a:p>
        </p:txBody>
      </p:sp>
      <p:sp>
        <p:nvSpPr>
          <p:cNvPr id="79881" name="TextBox 13">
            <a:extLst>
              <a:ext uri="{FF2B5EF4-FFF2-40B4-BE49-F238E27FC236}">
                <a16:creationId xmlns:a16="http://schemas.microsoft.com/office/drawing/2014/main" id="{1A405B05-9DFC-DD49-A25A-972A528AB6EE}"/>
              </a:ext>
            </a:extLst>
          </p:cNvPr>
          <p:cNvSpPr txBox="1">
            <a:spLocks noChangeArrowheads="1"/>
          </p:cNvSpPr>
          <p:nvPr/>
        </p:nvSpPr>
        <p:spPr bwMode="auto">
          <a:xfrm>
            <a:off x="5324475" y="3005138"/>
            <a:ext cx="2789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b="1"/>
              <a:t>Arctic Air Mass</a:t>
            </a:r>
          </a:p>
        </p:txBody>
      </p:sp>
      <p:sp>
        <p:nvSpPr>
          <p:cNvPr id="79882" name="TextBox 14">
            <a:extLst>
              <a:ext uri="{FF2B5EF4-FFF2-40B4-BE49-F238E27FC236}">
                <a16:creationId xmlns:a16="http://schemas.microsoft.com/office/drawing/2014/main" id="{8FCAC8D5-EAA5-3447-B126-8E123EEAF73A}"/>
              </a:ext>
            </a:extLst>
          </p:cNvPr>
          <p:cNvSpPr txBox="1">
            <a:spLocks noChangeArrowheads="1"/>
          </p:cNvSpPr>
          <p:nvPr/>
        </p:nvSpPr>
        <p:spPr bwMode="auto">
          <a:xfrm>
            <a:off x="330200" y="4773613"/>
            <a:ext cx="827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Light</a:t>
            </a:r>
          </a:p>
          <a:p>
            <a:r>
              <a:rPr lang="en-US" altLang="en-US"/>
              <a:t>Winds</a:t>
            </a:r>
          </a:p>
        </p:txBody>
      </p:sp>
      <p:sp>
        <p:nvSpPr>
          <p:cNvPr id="79883" name="TextBox 15">
            <a:extLst>
              <a:ext uri="{FF2B5EF4-FFF2-40B4-BE49-F238E27FC236}">
                <a16:creationId xmlns:a16="http://schemas.microsoft.com/office/drawing/2014/main" id="{6CB709B2-49C1-9D4C-A18D-A9AA6F0678F3}"/>
              </a:ext>
            </a:extLst>
          </p:cNvPr>
          <p:cNvSpPr txBox="1">
            <a:spLocks noChangeArrowheads="1"/>
          </p:cNvSpPr>
          <p:nvPr/>
        </p:nvSpPr>
        <p:spPr bwMode="auto">
          <a:xfrm>
            <a:off x="6018213" y="5895975"/>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COLD</a:t>
            </a:r>
          </a:p>
        </p:txBody>
      </p:sp>
      <p:sp>
        <p:nvSpPr>
          <p:cNvPr id="79884" name="TextBox 16">
            <a:extLst>
              <a:ext uri="{FF2B5EF4-FFF2-40B4-BE49-F238E27FC236}">
                <a16:creationId xmlns:a16="http://schemas.microsoft.com/office/drawing/2014/main" id="{5D1F2C61-E316-2B46-ADE6-8A3409DD83D3}"/>
              </a:ext>
            </a:extLst>
          </p:cNvPr>
          <p:cNvSpPr txBox="1">
            <a:spLocks noChangeArrowheads="1"/>
          </p:cNvSpPr>
          <p:nvPr/>
        </p:nvSpPr>
        <p:spPr bwMode="auto">
          <a:xfrm>
            <a:off x="5942013" y="3913188"/>
            <a:ext cx="1227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WARMER</a:t>
            </a:r>
          </a:p>
        </p:txBody>
      </p:sp>
      <p:sp>
        <p:nvSpPr>
          <p:cNvPr id="79885" name="TextBox 17">
            <a:extLst>
              <a:ext uri="{FF2B5EF4-FFF2-40B4-BE49-F238E27FC236}">
                <a16:creationId xmlns:a16="http://schemas.microsoft.com/office/drawing/2014/main" id="{72060245-BE37-4B4C-8F09-74A2ECD79A11}"/>
              </a:ext>
            </a:extLst>
          </p:cNvPr>
          <p:cNvSpPr txBox="1">
            <a:spLocks noChangeArrowheads="1"/>
          </p:cNvSpPr>
          <p:nvPr/>
        </p:nvSpPr>
        <p:spPr bwMode="auto">
          <a:xfrm>
            <a:off x="7950200" y="4467225"/>
            <a:ext cx="10826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t>VERY</a:t>
            </a:r>
            <a:br>
              <a:rPr lang="en-US" altLang="en-US"/>
            </a:br>
            <a:r>
              <a:rPr lang="en-US" altLang="en-US"/>
              <a:t>STABLE</a:t>
            </a:r>
          </a:p>
          <a:p>
            <a:r>
              <a:rPr lang="en-US" altLang="en-US"/>
              <a:t>Dry</a:t>
            </a:r>
          </a:p>
          <a:p>
            <a:r>
              <a:rPr lang="en-US" altLang="en-US"/>
              <a:t>Because</a:t>
            </a:r>
          </a:p>
          <a:p>
            <a:r>
              <a:rPr lang="en-US" altLang="en-US"/>
              <a:t>Cold</a:t>
            </a:r>
          </a:p>
        </p:txBody>
      </p:sp>
    </p:spTree>
    <p:extLst>
      <p:ext uri="{BB962C8B-B14F-4D97-AF65-F5344CB8AC3E}">
        <p14:creationId xmlns:p14="http://schemas.microsoft.com/office/powerpoint/2010/main" val="425755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5FFA0979-1DEF-AF49-A85B-C4E14003318D}"/>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Early Ideas about the Hadley Cell</a:t>
            </a:r>
          </a:p>
        </p:txBody>
      </p:sp>
      <p:pic>
        <p:nvPicPr>
          <p:cNvPr id="19458" name="Content Placeholder 3">
            <a:extLst>
              <a:ext uri="{FF2B5EF4-FFF2-40B4-BE49-F238E27FC236}">
                <a16:creationId xmlns:a16="http://schemas.microsoft.com/office/drawing/2014/main" id="{9895E932-6379-624B-AEE1-82F409B1D7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4538" y="1600200"/>
            <a:ext cx="5114925" cy="4525963"/>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DA8767B0-66F3-AA4A-BF56-305A47CE7B26}"/>
              </a:ext>
            </a:extLst>
          </p:cNvPr>
          <p:cNvSpPr>
            <a:spLocks noGrp="1"/>
          </p:cNvSpPr>
          <p:nvPr>
            <p:ph type="title"/>
          </p:nvPr>
        </p:nvSpPr>
        <p:spPr/>
        <p:txBody>
          <a:bodyPr/>
          <a:lstStyle/>
          <a:p>
            <a:r>
              <a:rPr lang="en-US" altLang="en-US" dirty="0">
                <a:ea typeface="ＭＳ Ｐゴシック" panose="020B0600070205080204" pitchFamily="34" charset="-128"/>
              </a:rPr>
              <a:t>Source Region of Arctic Air Mass</a:t>
            </a:r>
          </a:p>
        </p:txBody>
      </p:sp>
      <p:pic>
        <p:nvPicPr>
          <p:cNvPr id="62466" name="Content Placeholder 3" descr="arctic-snow-01.jpg">
            <a:extLst>
              <a:ext uri="{FF2B5EF4-FFF2-40B4-BE49-F238E27FC236}">
                <a16:creationId xmlns:a16="http://schemas.microsoft.com/office/drawing/2014/main" id="{5C96D3C3-8922-4A49-A95D-EE9F1F9DF9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14500" y="1716088"/>
            <a:ext cx="5715000" cy="4292600"/>
          </a:xfrm>
          <a:noFill/>
        </p:spPr>
      </p:pic>
    </p:spTree>
    <p:extLst>
      <p:ext uri="{BB962C8B-B14F-4D97-AF65-F5344CB8AC3E}">
        <p14:creationId xmlns:p14="http://schemas.microsoft.com/office/powerpoint/2010/main" val="114848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A52A39A7-7920-4647-A8C4-A363FFE4A875}"/>
              </a:ext>
            </a:extLst>
          </p:cNvPr>
          <p:cNvSpPr>
            <a:spLocks noGrp="1"/>
          </p:cNvSpPr>
          <p:nvPr>
            <p:ph type="title"/>
          </p:nvPr>
        </p:nvSpPr>
        <p:spPr>
          <a:xfrm>
            <a:off x="457200" y="274638"/>
            <a:ext cx="8229600" cy="898525"/>
          </a:xfrm>
        </p:spPr>
        <p:txBody>
          <a:bodyPr/>
          <a:lstStyle/>
          <a:p>
            <a:r>
              <a:rPr lang="en-US" altLang="en-US" b="1" dirty="0">
                <a:ea typeface="ＭＳ Ｐゴシック" panose="020B0600070205080204" pitchFamily="34" charset="-128"/>
              </a:rPr>
              <a:t> Air Mass Source Regions</a:t>
            </a:r>
          </a:p>
        </p:txBody>
      </p:sp>
      <p:sp>
        <p:nvSpPr>
          <p:cNvPr id="81922" name="Content Placeholder 2">
            <a:extLst>
              <a:ext uri="{FF2B5EF4-FFF2-40B4-BE49-F238E27FC236}">
                <a16:creationId xmlns:a16="http://schemas.microsoft.com/office/drawing/2014/main" id="{AA57B510-35F4-B948-B98A-0D47A0E34FB6}"/>
              </a:ext>
            </a:extLst>
          </p:cNvPr>
          <p:cNvSpPr>
            <a:spLocks noGrp="1"/>
          </p:cNvSpPr>
          <p:nvPr>
            <p:ph idx="1"/>
          </p:nvPr>
        </p:nvSpPr>
        <p:spPr>
          <a:xfrm>
            <a:off x="457200" y="1173163"/>
            <a:ext cx="8229600" cy="4525962"/>
          </a:xfrm>
        </p:spPr>
        <p:txBody>
          <a:bodyPr/>
          <a:lstStyle/>
          <a:p>
            <a:r>
              <a:rPr lang="en-US" altLang="en-US" dirty="0">
                <a:ea typeface="ＭＳ Ｐゴシック" panose="020B0600070205080204" pitchFamily="34" charset="-128"/>
              </a:rPr>
              <a:t>Another example:  </a:t>
            </a:r>
            <a:r>
              <a:rPr lang="en-US" altLang="en-US" b="1" dirty="0">
                <a:ea typeface="ＭＳ Ｐゴシック" panose="020B0600070205080204" pitchFamily="34" charset="-128"/>
              </a:rPr>
              <a:t>large desert regions producing warm, dry air masses</a:t>
            </a:r>
          </a:p>
          <a:p>
            <a:r>
              <a:rPr lang="en-US" altLang="en-US" dirty="0">
                <a:ea typeface="ＭＳ Ｐゴシック" panose="020B0600070205080204" pitchFamily="34" charset="-128"/>
              </a:rPr>
              <a:t>Midlatitudes are poor source regions because surface temperature and moisture vary considerably.</a:t>
            </a:r>
          </a:p>
        </p:txBody>
      </p:sp>
      <p:pic>
        <p:nvPicPr>
          <p:cNvPr id="81923" name="Picture 3">
            <a:extLst>
              <a:ext uri="{FF2B5EF4-FFF2-40B4-BE49-F238E27FC236}">
                <a16:creationId xmlns:a16="http://schemas.microsoft.com/office/drawing/2014/main" id="{858C7298-088A-FF44-8C00-53AD586C79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9963" y="3584575"/>
            <a:ext cx="4449762"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139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B2E82645-D36C-2B44-8C3C-582472CFE8EE}"/>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Air Mass Classification System</a:t>
            </a:r>
          </a:p>
        </p:txBody>
      </p:sp>
      <p:sp>
        <p:nvSpPr>
          <p:cNvPr id="82946" name="Content Placeholder 2">
            <a:extLst>
              <a:ext uri="{FF2B5EF4-FFF2-40B4-BE49-F238E27FC236}">
                <a16:creationId xmlns:a16="http://schemas.microsoft.com/office/drawing/2014/main" id="{A1BF5222-4961-1D4C-B346-F277AEE58A1B}"/>
              </a:ext>
            </a:extLst>
          </p:cNvPr>
          <p:cNvSpPr>
            <a:spLocks noGrp="1"/>
          </p:cNvSpPr>
          <p:nvPr>
            <p:ph idx="1"/>
          </p:nvPr>
        </p:nvSpPr>
        <p:spPr/>
        <p:txBody>
          <a:bodyPr/>
          <a:lstStyle/>
          <a:p>
            <a:r>
              <a:rPr lang="en-US" altLang="en-US" b="1">
                <a:solidFill>
                  <a:schemeClr val="accent1"/>
                </a:solidFill>
                <a:ea typeface="ＭＳ Ｐゴシック" panose="020B0600070205080204" pitchFamily="34" charset="-128"/>
              </a:rPr>
              <a:t>P</a:t>
            </a:r>
            <a:r>
              <a:rPr lang="en-US" altLang="en-US">
                <a:ea typeface="ＭＳ Ｐゴシック" panose="020B0600070205080204" pitchFamily="34" charset="-128"/>
              </a:rPr>
              <a:t>: air from polar region</a:t>
            </a:r>
          </a:p>
          <a:p>
            <a:r>
              <a:rPr lang="en-US" altLang="en-US" b="1">
                <a:solidFill>
                  <a:schemeClr val="accent1"/>
                </a:solidFill>
                <a:ea typeface="ＭＳ Ｐゴシック" panose="020B0600070205080204" pitchFamily="34" charset="-128"/>
              </a:rPr>
              <a:t>T</a:t>
            </a:r>
            <a:r>
              <a:rPr lang="en-US" altLang="en-US">
                <a:ea typeface="ＭＳ Ｐゴシック" panose="020B0600070205080204" pitchFamily="34" charset="-128"/>
              </a:rPr>
              <a:t>: from warm, tropical region</a:t>
            </a:r>
          </a:p>
          <a:p>
            <a:r>
              <a:rPr lang="en-US" altLang="en-US" b="1">
                <a:solidFill>
                  <a:schemeClr val="accent1"/>
                </a:solidFill>
                <a:ea typeface="ＭＳ Ｐゴシック" panose="020B0600070205080204" pitchFamily="34" charset="-128"/>
              </a:rPr>
              <a:t>c</a:t>
            </a:r>
            <a:r>
              <a:rPr lang="en-US" altLang="en-US">
                <a:ea typeface="ＭＳ Ｐゴシック" panose="020B0600070205080204" pitchFamily="34" charset="-128"/>
              </a:rPr>
              <a:t>: continental (land source-dry)</a:t>
            </a:r>
          </a:p>
          <a:p>
            <a:r>
              <a:rPr lang="en-US" altLang="en-US" b="1">
                <a:solidFill>
                  <a:schemeClr val="accent1"/>
                </a:solidFill>
                <a:ea typeface="ＭＳ Ｐゴシック" panose="020B0600070205080204" pitchFamily="34" charset="-128"/>
              </a:rPr>
              <a:t>m</a:t>
            </a:r>
            <a:r>
              <a:rPr lang="en-US" altLang="en-US">
                <a:ea typeface="ＭＳ Ｐゴシック" panose="020B0600070205080204" pitchFamily="34" charset="-128"/>
              </a:rPr>
              <a:t>:  maritime source (moist)</a:t>
            </a:r>
          </a:p>
          <a:p>
            <a:r>
              <a:rPr lang="en-US" altLang="en-US">
                <a:ea typeface="ＭＳ Ｐゴシック" panose="020B0600070205080204" pitchFamily="34" charset="-128"/>
              </a:rPr>
              <a:t>Can combine these into the four basic air mass categories</a:t>
            </a:r>
          </a:p>
        </p:txBody>
      </p:sp>
    </p:spTree>
    <p:extLst>
      <p:ext uri="{BB962C8B-B14F-4D97-AF65-F5344CB8AC3E}">
        <p14:creationId xmlns:p14="http://schemas.microsoft.com/office/powerpoint/2010/main" val="307015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733FF37D-ADE0-6340-ACEB-666487600320}"/>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Air Mass Classification</a:t>
            </a:r>
          </a:p>
        </p:txBody>
      </p:sp>
      <p:graphicFrame>
        <p:nvGraphicFramePr>
          <p:cNvPr id="4" name="Content Placeholder 3">
            <a:extLst>
              <a:ext uri="{FF2B5EF4-FFF2-40B4-BE49-F238E27FC236}">
                <a16:creationId xmlns:a16="http://schemas.microsoft.com/office/drawing/2014/main" id="{933A3B5F-025E-BB46-B749-082EC78BDA62}"/>
              </a:ext>
            </a:extLst>
          </p:cNvPr>
          <p:cNvGraphicFramePr>
            <a:graphicFrameLocks noGrp="1"/>
          </p:cNvGraphicFramePr>
          <p:nvPr>
            <p:ph idx="1"/>
          </p:nvPr>
        </p:nvGraphicFramePr>
        <p:xfrm>
          <a:off x="457200" y="1600200"/>
          <a:ext cx="8321676" cy="3190932"/>
        </p:xfrm>
        <a:graphic>
          <a:graphicData uri="http://schemas.openxmlformats.org/drawingml/2006/table">
            <a:tbl>
              <a:tblPr firstRow="1" bandRow="1">
                <a:tableStyleId>{5C22544A-7EE6-4342-B048-85BDC9FD1C3A}</a:tableStyleId>
              </a:tblPr>
              <a:tblGrid>
                <a:gridCol w="2773892">
                  <a:extLst>
                    <a:ext uri="{9D8B030D-6E8A-4147-A177-3AD203B41FA5}">
                      <a16:colId xmlns:a16="http://schemas.microsoft.com/office/drawing/2014/main" val="20000"/>
                    </a:ext>
                  </a:extLst>
                </a:gridCol>
                <a:gridCol w="2773892">
                  <a:extLst>
                    <a:ext uri="{9D8B030D-6E8A-4147-A177-3AD203B41FA5}">
                      <a16:colId xmlns:a16="http://schemas.microsoft.com/office/drawing/2014/main" val="20001"/>
                    </a:ext>
                  </a:extLst>
                </a:gridCol>
                <a:gridCol w="2773892">
                  <a:extLst>
                    <a:ext uri="{9D8B030D-6E8A-4147-A177-3AD203B41FA5}">
                      <a16:colId xmlns:a16="http://schemas.microsoft.com/office/drawing/2014/main" val="20002"/>
                    </a:ext>
                  </a:extLst>
                </a:gridCol>
              </a:tblGrid>
              <a:tr h="1057336">
                <a:tc>
                  <a:txBody>
                    <a:bodyPr/>
                    <a:lstStyle/>
                    <a:p>
                      <a:endParaRPr lang="en-US" sz="1800" dirty="0"/>
                    </a:p>
                  </a:txBody>
                  <a:tcPr marL="91447" marR="91447" marT="45719" marB="45719"/>
                </a:tc>
                <a:tc>
                  <a:txBody>
                    <a:bodyPr/>
                    <a:lstStyle/>
                    <a:p>
                      <a:r>
                        <a:rPr lang="en-US" sz="1800" dirty="0"/>
                        <a:t>Polar (P)</a:t>
                      </a:r>
                    </a:p>
                  </a:txBody>
                  <a:tcPr marL="91447" marR="91447" marT="45719" marB="45719"/>
                </a:tc>
                <a:tc>
                  <a:txBody>
                    <a:bodyPr/>
                    <a:lstStyle/>
                    <a:p>
                      <a:r>
                        <a:rPr lang="en-US" sz="1800" dirty="0"/>
                        <a:t>Tropical (T)</a:t>
                      </a:r>
                    </a:p>
                  </a:txBody>
                  <a:tcPr marL="91447" marR="91447" marT="45719" marB="45719"/>
                </a:tc>
                <a:extLst>
                  <a:ext uri="{0D108BD9-81ED-4DB2-BD59-A6C34878D82A}">
                    <a16:rowId xmlns:a16="http://schemas.microsoft.com/office/drawing/2014/main" val="10000"/>
                  </a:ext>
                </a:extLst>
              </a:tr>
              <a:tr h="1066770">
                <a:tc>
                  <a:txBody>
                    <a:bodyPr/>
                    <a:lstStyle/>
                    <a:p>
                      <a:r>
                        <a:rPr lang="en-US" sz="1800" dirty="0"/>
                        <a:t>Continental</a:t>
                      </a:r>
                      <a:r>
                        <a:rPr lang="en-US" sz="1800" baseline="0" dirty="0"/>
                        <a:t> (c)</a:t>
                      </a:r>
                      <a:endParaRPr lang="en-US" sz="1800" dirty="0"/>
                    </a:p>
                  </a:txBody>
                  <a:tcPr marL="91447" marR="91447" marT="45719" marB="45719"/>
                </a:tc>
                <a:tc>
                  <a:txBody>
                    <a:bodyPr/>
                    <a:lstStyle/>
                    <a:p>
                      <a:r>
                        <a:rPr lang="en-US" sz="2800" b="1" dirty="0" err="1"/>
                        <a:t>cP</a:t>
                      </a:r>
                      <a:endParaRPr lang="en-US" sz="2800" b="1" dirty="0"/>
                    </a:p>
                    <a:p>
                      <a:r>
                        <a:rPr lang="en-US" sz="1800" dirty="0"/>
                        <a:t>Cold, dry,</a:t>
                      </a:r>
                      <a:r>
                        <a:rPr lang="en-US" sz="1800" baseline="0" dirty="0"/>
                        <a:t> stable</a:t>
                      </a:r>
                      <a:endParaRPr lang="en-US" sz="1800" dirty="0"/>
                    </a:p>
                  </a:txBody>
                  <a:tcPr marL="91447" marR="91447" marT="45719" marB="45719"/>
                </a:tc>
                <a:tc>
                  <a:txBody>
                    <a:bodyPr/>
                    <a:lstStyle/>
                    <a:p>
                      <a:r>
                        <a:rPr lang="en-US" sz="2800" b="1" dirty="0" err="1"/>
                        <a:t>cT</a:t>
                      </a:r>
                      <a:endParaRPr lang="en-US" sz="2800" b="1" dirty="0"/>
                    </a:p>
                    <a:p>
                      <a:r>
                        <a:rPr lang="en-US" sz="1800" dirty="0"/>
                        <a:t>Hot, dry, stable aloft, unstable near the surface</a:t>
                      </a:r>
                    </a:p>
                  </a:txBody>
                  <a:tcPr marL="91447" marR="91447" marT="45719" marB="45719"/>
                </a:tc>
                <a:extLst>
                  <a:ext uri="{0D108BD9-81ED-4DB2-BD59-A6C34878D82A}">
                    <a16:rowId xmlns:a16="http://schemas.microsoft.com/office/drawing/2014/main" val="10001"/>
                  </a:ext>
                </a:extLst>
              </a:tr>
              <a:tr h="1066770">
                <a:tc>
                  <a:txBody>
                    <a:bodyPr/>
                    <a:lstStyle/>
                    <a:p>
                      <a:r>
                        <a:rPr lang="en-US" sz="1800" dirty="0"/>
                        <a:t>Maritime (m)</a:t>
                      </a:r>
                    </a:p>
                  </a:txBody>
                  <a:tcPr marL="91447" marR="91447" marT="45719" marB="45719"/>
                </a:tc>
                <a:tc>
                  <a:txBody>
                    <a:bodyPr/>
                    <a:lstStyle/>
                    <a:p>
                      <a:r>
                        <a:rPr lang="en-US" sz="2800" b="1" dirty="0" err="1"/>
                        <a:t>mP</a:t>
                      </a:r>
                      <a:endParaRPr lang="en-US" sz="2800" b="1" dirty="0"/>
                    </a:p>
                    <a:p>
                      <a:r>
                        <a:rPr lang="en-US" sz="1800" dirty="0"/>
                        <a:t>cool,</a:t>
                      </a:r>
                      <a:r>
                        <a:rPr lang="en-US" sz="1800" baseline="0" dirty="0"/>
                        <a:t> moist unstable</a:t>
                      </a:r>
                      <a:endParaRPr lang="en-US" sz="1800" dirty="0"/>
                    </a:p>
                  </a:txBody>
                  <a:tcPr marL="91447" marR="91447" marT="45719" marB="45719"/>
                </a:tc>
                <a:tc>
                  <a:txBody>
                    <a:bodyPr/>
                    <a:lstStyle/>
                    <a:p>
                      <a:r>
                        <a:rPr lang="en-US" sz="2800" b="1" dirty="0" err="1"/>
                        <a:t>mT</a:t>
                      </a:r>
                      <a:endParaRPr lang="en-US" sz="2800" b="1" dirty="0"/>
                    </a:p>
                    <a:p>
                      <a:r>
                        <a:rPr lang="en-US" sz="1800" dirty="0"/>
                        <a:t>Warm, moist often unstable</a:t>
                      </a:r>
                    </a:p>
                  </a:txBody>
                  <a:tcPr marL="91447" marR="91447" marT="45719" marB="45719"/>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5409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AirMasses.jpg">
            <a:extLst>
              <a:ext uri="{FF2B5EF4-FFF2-40B4-BE49-F238E27FC236}">
                <a16:creationId xmlns:a16="http://schemas.microsoft.com/office/drawing/2014/main" id="{3B963FD7-1400-2648-8E91-D0E7FA7BE1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1150938"/>
            <a:ext cx="629602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232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airmasses.GIF">
            <a:extLst>
              <a:ext uri="{FF2B5EF4-FFF2-40B4-BE49-F238E27FC236}">
                <a16:creationId xmlns:a16="http://schemas.microsoft.com/office/drawing/2014/main" id="{649C6F8E-BF60-E04D-85B0-269E59E25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520700"/>
            <a:ext cx="66802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662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14B0033E-2140-BF4A-A98F-9204B7925D5A}"/>
              </a:ext>
            </a:extLst>
          </p:cNvPr>
          <p:cNvSpPr>
            <a:spLocks noGrp="1"/>
          </p:cNvSpPr>
          <p:nvPr>
            <p:ph type="title"/>
          </p:nvPr>
        </p:nvSpPr>
        <p:spPr>
          <a:xfrm>
            <a:off x="457200" y="274638"/>
            <a:ext cx="8199438" cy="779462"/>
          </a:xfrm>
        </p:spPr>
        <p:txBody>
          <a:bodyPr/>
          <a:lstStyle/>
          <a:p>
            <a:r>
              <a:rPr lang="en-US" altLang="en-US" b="1">
                <a:solidFill>
                  <a:schemeClr val="accent1"/>
                </a:solidFill>
                <a:ea typeface="ＭＳ Ｐゴシック" panose="020B0600070205080204" pitchFamily="34" charset="-128"/>
              </a:rPr>
              <a:t>Continental Polar</a:t>
            </a:r>
          </a:p>
        </p:txBody>
      </p:sp>
      <p:sp>
        <p:nvSpPr>
          <p:cNvPr id="66562" name="Content Placeholder 2">
            <a:extLst>
              <a:ext uri="{FF2B5EF4-FFF2-40B4-BE49-F238E27FC236}">
                <a16:creationId xmlns:a16="http://schemas.microsoft.com/office/drawing/2014/main" id="{561B8C84-D7E4-1145-8EF8-F7EFB486CEE6}"/>
              </a:ext>
            </a:extLst>
          </p:cNvPr>
          <p:cNvSpPr>
            <a:spLocks noGrp="1"/>
          </p:cNvSpPr>
          <p:nvPr>
            <p:ph idx="1"/>
          </p:nvPr>
        </p:nvSpPr>
        <p:spPr>
          <a:xfrm>
            <a:off x="457200" y="1054100"/>
            <a:ext cx="8434388" cy="4525963"/>
          </a:xfrm>
        </p:spPr>
        <p:txBody>
          <a:bodyPr/>
          <a:lstStyle/>
          <a:p>
            <a:r>
              <a:rPr lang="en-US" altLang="en-US" dirty="0">
                <a:ea typeface="ＭＳ Ｐゴシック" panose="020B0600070205080204" pitchFamily="34" charset="-128"/>
              </a:rPr>
              <a:t>Associated with bitter, cold weather</a:t>
            </a:r>
          </a:p>
          <a:p>
            <a:r>
              <a:rPr lang="en-US" altLang="en-US" dirty="0">
                <a:ea typeface="ＭＳ Ｐゴシック" panose="020B0600070205080204" pitchFamily="34" charset="-128"/>
              </a:rPr>
              <a:t>Little moisture</a:t>
            </a:r>
          </a:p>
          <a:p>
            <a:r>
              <a:rPr lang="en-US" altLang="en-US" dirty="0">
                <a:ea typeface="ＭＳ Ｐゴシック" panose="020B0600070205080204" pitchFamily="34" charset="-128"/>
              </a:rPr>
              <a:t>Originates over northern Canada, Alaska, Siberia</a:t>
            </a:r>
          </a:p>
          <a:p>
            <a:r>
              <a:rPr lang="en-US" altLang="en-US" dirty="0">
                <a:ea typeface="ＭＳ Ｐゴシック" panose="020B0600070205080204" pitchFamily="34" charset="-128"/>
              </a:rPr>
              <a:t>Slowly moderates as moves southward</a:t>
            </a:r>
          </a:p>
          <a:p>
            <a:r>
              <a:rPr lang="en-US" altLang="en-US" dirty="0">
                <a:ea typeface="ＭＳ Ｐゴシック" panose="020B0600070205080204" pitchFamily="34" charset="-128"/>
              </a:rPr>
              <a:t>Associated with high pressure and sinking air</a:t>
            </a:r>
          </a:p>
          <a:p>
            <a:r>
              <a:rPr lang="en-US" altLang="en-US" dirty="0">
                <a:ea typeface="ＭＳ Ｐゴシック" panose="020B0600070205080204" pitchFamily="34" charset="-128"/>
              </a:rPr>
              <a:t>Skies often clear.</a:t>
            </a:r>
          </a:p>
        </p:txBody>
      </p:sp>
      <p:pic>
        <p:nvPicPr>
          <p:cNvPr id="66563" name="Picture 3" descr="arctic-snow-01.jpg">
            <a:extLst>
              <a:ext uri="{FF2B5EF4-FFF2-40B4-BE49-F238E27FC236}">
                <a16:creationId xmlns:a16="http://schemas.microsoft.com/office/drawing/2014/main" id="{34F5F960-AFA3-7345-9A7F-F093680E45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4624388"/>
            <a:ext cx="2819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525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C6706907-86FB-BD48-AD75-948E94F5EFC1}"/>
              </a:ext>
            </a:extLst>
          </p:cNvPr>
          <p:cNvSpPr>
            <a:spLocks noGrp="1"/>
          </p:cNvSpPr>
          <p:nvPr>
            <p:ph type="title"/>
          </p:nvPr>
        </p:nvSpPr>
        <p:spPr/>
        <p:txBody>
          <a:bodyPr/>
          <a:lstStyle/>
          <a:p>
            <a:r>
              <a:rPr lang="en-US" altLang="en-US" b="1" dirty="0">
                <a:solidFill>
                  <a:schemeClr val="accent1"/>
                </a:solidFill>
                <a:ea typeface="ＭＳ Ｐゴシック" panose="020B0600070205080204" pitchFamily="34" charset="-128"/>
              </a:rPr>
              <a:t>Continental Polar Air Rarely Gets into Western Washington. Why?</a:t>
            </a:r>
          </a:p>
        </p:txBody>
      </p:sp>
      <p:pic>
        <p:nvPicPr>
          <p:cNvPr id="67586" name="Picture 2" descr="C:\Documents and Settings\Cliff Mass\Desktop\2.2NW_topo.jpg">
            <a:extLst>
              <a:ext uri="{FF2B5EF4-FFF2-40B4-BE49-F238E27FC236}">
                <a16:creationId xmlns:a16="http://schemas.microsoft.com/office/drawing/2014/main" id="{7DC1EF60-8B4A-F34C-9F70-DEBBAF16F9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65263" y="1779588"/>
            <a:ext cx="6607175" cy="4529137"/>
          </a:xfrm>
          <a:noFill/>
        </p:spPr>
      </p:pic>
    </p:spTree>
    <p:extLst>
      <p:ext uri="{BB962C8B-B14F-4D97-AF65-F5344CB8AC3E}">
        <p14:creationId xmlns:p14="http://schemas.microsoft.com/office/powerpoint/2010/main" val="229312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8EA5B051-D7D2-4C42-BC0B-A564E03B05B6}"/>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The Mountains!</a:t>
            </a:r>
          </a:p>
        </p:txBody>
      </p:sp>
      <p:pic>
        <p:nvPicPr>
          <p:cNvPr id="84994" name="Content Placeholder 3">
            <a:extLst>
              <a:ext uri="{FF2B5EF4-FFF2-40B4-BE49-F238E27FC236}">
                <a16:creationId xmlns:a16="http://schemas.microsoft.com/office/drawing/2014/main" id="{827E317F-9A90-C147-80EC-CC9FB173A0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577" t="9124" r="6784" b="14088"/>
          <a:stretch/>
        </p:blipFill>
        <p:spPr>
          <a:xfrm>
            <a:off x="922564" y="1706336"/>
            <a:ext cx="6768193" cy="4550872"/>
          </a:xfrm>
        </p:spPr>
      </p:pic>
    </p:spTree>
    <p:extLst>
      <p:ext uri="{BB962C8B-B14F-4D97-AF65-F5344CB8AC3E}">
        <p14:creationId xmlns:p14="http://schemas.microsoft.com/office/powerpoint/2010/main" val="332797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16A901BE-4AFB-C444-BFCA-4B567F52BB22}"/>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The conversion of cP air into mP air</a:t>
            </a:r>
          </a:p>
        </p:txBody>
      </p:sp>
      <p:sp>
        <p:nvSpPr>
          <p:cNvPr id="68610" name="Content Placeholder 2">
            <a:extLst>
              <a:ext uri="{FF2B5EF4-FFF2-40B4-BE49-F238E27FC236}">
                <a16:creationId xmlns:a16="http://schemas.microsoft.com/office/drawing/2014/main" id="{9CDDDFCD-37D6-E94F-8F26-49B962F6F12A}"/>
              </a:ext>
            </a:extLst>
          </p:cNvPr>
          <p:cNvSpPr>
            <a:spLocks noGrp="1"/>
          </p:cNvSpPr>
          <p:nvPr>
            <p:ph idx="1"/>
          </p:nvPr>
        </p:nvSpPr>
        <p:spPr/>
        <p:txBody>
          <a:bodyPr/>
          <a:lstStyle/>
          <a:p>
            <a:r>
              <a:rPr lang="en-US" altLang="en-US" dirty="0">
                <a:ea typeface="ＭＳ Ｐゴシック" panose="020B0600070205080204" pitchFamily="34" charset="-128"/>
              </a:rPr>
              <a:t>When </a:t>
            </a:r>
            <a:r>
              <a:rPr lang="en-US" altLang="en-US" dirty="0" err="1">
                <a:ea typeface="ＭＳ Ｐゴシック" panose="020B0600070205080204" pitchFamily="34" charset="-128"/>
              </a:rPr>
              <a:t>cP</a:t>
            </a:r>
            <a:r>
              <a:rPr lang="en-US" altLang="en-US" dirty="0">
                <a:ea typeface="ＭＳ Ｐゴシック" panose="020B0600070205080204" pitchFamily="34" charset="-128"/>
              </a:rPr>
              <a:t> air moves over warm water it can rapidly warm and moisten.</a:t>
            </a:r>
          </a:p>
          <a:p>
            <a:r>
              <a:rPr lang="en-US" altLang="en-US" dirty="0">
                <a:ea typeface="ＭＳ Ｐゴシック" panose="020B0600070205080204" pitchFamily="34" charset="-128"/>
              </a:rPr>
              <a:t>Becomes unstable at low levels</a:t>
            </a:r>
          </a:p>
          <a:p>
            <a:r>
              <a:rPr lang="en-US" altLang="en-US" dirty="0">
                <a:ea typeface="ＭＳ Ｐゴシック" panose="020B0600070205080204" pitchFamily="34" charset="-128"/>
              </a:rPr>
              <a:t>Cloud streets of cumulus and cumulonimbus</a:t>
            </a:r>
          </a:p>
        </p:txBody>
      </p:sp>
      <p:pic>
        <p:nvPicPr>
          <p:cNvPr id="68611" name="Content Placeholder 4" descr="noaa_wavesatsea_med.jpg">
            <a:extLst>
              <a:ext uri="{FF2B5EF4-FFF2-40B4-BE49-F238E27FC236}">
                <a16:creationId xmlns:a16="http://schemas.microsoft.com/office/drawing/2014/main" id="{EA228092-617A-4B4D-AF13-A3F84655BE73}"/>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a:fillRect/>
          </a:stretch>
        </p:blipFill>
        <p:spPr bwMode="auto">
          <a:xfrm>
            <a:off x="2003425" y="3863181"/>
            <a:ext cx="48942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19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5F43307-0A53-1B42-948A-744AD5490751}"/>
              </a:ext>
            </a:extLst>
          </p:cNvPr>
          <p:cNvSpPr>
            <a:spLocks noGrp="1"/>
          </p:cNvSpPr>
          <p:nvPr>
            <p:ph type="title"/>
          </p:nvPr>
        </p:nvSpPr>
        <p:spPr>
          <a:xfrm>
            <a:off x="508000" y="493713"/>
            <a:ext cx="8229600" cy="1143000"/>
          </a:xfrm>
        </p:spPr>
        <p:txBody>
          <a:bodyPr/>
          <a:lstStyle/>
          <a:p>
            <a:r>
              <a:rPr lang="en-US" altLang="en-US" b="1">
                <a:solidFill>
                  <a:schemeClr val="tx2"/>
                </a:solidFill>
                <a:ea typeface="ＭＳ Ｐゴシック" panose="020B0600070205080204" pitchFamily="34" charset="-128"/>
              </a:rPr>
              <a:t>Thinks about the circulation in a room with a heater and window</a:t>
            </a:r>
          </a:p>
        </p:txBody>
      </p:sp>
      <p:sp>
        <p:nvSpPr>
          <p:cNvPr id="4" name="Rectangle 3">
            <a:extLst>
              <a:ext uri="{FF2B5EF4-FFF2-40B4-BE49-F238E27FC236}">
                <a16:creationId xmlns:a16="http://schemas.microsoft.com/office/drawing/2014/main" id="{99BF4D38-C8C0-E840-9A68-BEC624B82981}"/>
              </a:ext>
            </a:extLst>
          </p:cNvPr>
          <p:cNvSpPr>
            <a:spLocks noChangeArrowheads="1"/>
          </p:cNvSpPr>
          <p:nvPr/>
        </p:nvSpPr>
        <p:spPr bwMode="auto">
          <a:xfrm>
            <a:off x="1550988" y="2403475"/>
            <a:ext cx="5743575" cy="3606800"/>
          </a:xfrm>
          <a:prstGeom prst="rect">
            <a:avLst/>
          </a:prstGeom>
          <a:gradFill rotWithShape="1">
            <a:gsLst>
              <a:gs pos="0">
                <a:srgbClr val="9BC1FF"/>
              </a:gs>
              <a:gs pos="100000">
                <a:srgbClr val="FF0000">
                  <a:alpha val="34000"/>
                </a:srgbClr>
              </a:gs>
            </a:gsLst>
            <a:lin ang="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dirty="0">
              <a:solidFill>
                <a:srgbClr val="FFFFFF"/>
              </a:solidFill>
              <a:latin typeface="Calibri" panose="020F0502020204030204" pitchFamily="34" charset="0"/>
            </a:endParaRPr>
          </a:p>
        </p:txBody>
      </p:sp>
      <p:sp>
        <p:nvSpPr>
          <p:cNvPr id="6" name="Up Arrow 5">
            <a:extLst>
              <a:ext uri="{FF2B5EF4-FFF2-40B4-BE49-F238E27FC236}">
                <a16:creationId xmlns:a16="http://schemas.microsoft.com/office/drawing/2014/main" id="{79851921-C446-0640-841B-4FC601A9E45F}"/>
              </a:ext>
            </a:extLst>
          </p:cNvPr>
          <p:cNvSpPr>
            <a:spLocks noChangeArrowheads="1"/>
          </p:cNvSpPr>
          <p:nvPr/>
        </p:nvSpPr>
        <p:spPr bwMode="auto">
          <a:xfrm flipH="1">
            <a:off x="6189663" y="3246438"/>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7" name="Up Arrow 6">
            <a:extLst>
              <a:ext uri="{FF2B5EF4-FFF2-40B4-BE49-F238E27FC236}">
                <a16:creationId xmlns:a16="http://schemas.microsoft.com/office/drawing/2014/main" id="{A202DAFB-EF4D-A343-9D33-B77320D54399}"/>
              </a:ext>
            </a:extLst>
          </p:cNvPr>
          <p:cNvSpPr>
            <a:spLocks noChangeArrowheads="1"/>
          </p:cNvSpPr>
          <p:nvPr/>
        </p:nvSpPr>
        <p:spPr bwMode="auto">
          <a:xfrm rot="10800000" flipH="1">
            <a:off x="2592388" y="3333750"/>
            <a:ext cx="508000" cy="1746250"/>
          </a:xfrm>
          <a:prstGeom prst="upArrow">
            <a:avLst>
              <a:gd name="adj1" fmla="val 50000"/>
              <a:gd name="adj2" fmla="val 500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19DF50E2-1740-8349-B6D8-659070646CEE}"/>
              </a:ext>
            </a:extLst>
          </p:cNvPr>
          <p:cNvSpPr>
            <a:spLocks noChangeArrowheads="1"/>
          </p:cNvSpPr>
          <p:nvPr/>
        </p:nvSpPr>
        <p:spPr bwMode="auto">
          <a:xfrm>
            <a:off x="1550988" y="3175000"/>
            <a:ext cx="236537" cy="181768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86" name="TextBox 8">
            <a:extLst>
              <a:ext uri="{FF2B5EF4-FFF2-40B4-BE49-F238E27FC236}">
                <a16:creationId xmlns:a16="http://schemas.microsoft.com/office/drawing/2014/main" id="{976F29F4-5DA9-1148-AE50-2FF72B71A7A6}"/>
              </a:ext>
            </a:extLst>
          </p:cNvPr>
          <p:cNvSpPr txBox="1">
            <a:spLocks noChangeArrowheads="1"/>
          </p:cNvSpPr>
          <p:nvPr/>
        </p:nvSpPr>
        <p:spPr bwMode="auto">
          <a:xfrm flipH="1">
            <a:off x="508000" y="3838575"/>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window</a:t>
            </a:r>
          </a:p>
        </p:txBody>
      </p:sp>
      <p:pic>
        <p:nvPicPr>
          <p:cNvPr id="20487" name="Picture 9">
            <a:extLst>
              <a:ext uri="{FF2B5EF4-FFF2-40B4-BE49-F238E27FC236}">
                <a16:creationId xmlns:a16="http://schemas.microsoft.com/office/drawing/2014/main" id="{6682E192-77BC-E04C-9FB2-8CEB15617E8A}"/>
              </a:ext>
            </a:extLst>
          </p:cNvPr>
          <p:cNvPicPr>
            <a:picLocks noChangeAspect="1"/>
          </p:cNvPicPr>
          <p:nvPr/>
        </p:nvPicPr>
        <p:blipFill>
          <a:blip r:embed="rId2">
            <a:extLst>
              <a:ext uri="{28A0092B-C50C-407E-A947-70E740481C1C}">
                <a14:useLocalDpi xmlns:a14="http://schemas.microsoft.com/office/drawing/2010/main" val="0"/>
              </a:ext>
            </a:extLst>
          </a:blip>
          <a:srcRect l="16600" r="20016"/>
          <a:stretch>
            <a:fillRect/>
          </a:stretch>
        </p:blipFill>
        <p:spPr bwMode="auto">
          <a:xfrm>
            <a:off x="6353175" y="5080000"/>
            <a:ext cx="911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a:extLst>
              <a:ext uri="{FF2B5EF4-FFF2-40B4-BE49-F238E27FC236}">
                <a16:creationId xmlns:a16="http://schemas.microsoft.com/office/drawing/2014/main" id="{1A3CC255-E733-C640-A271-1872321DC71E}"/>
              </a:ext>
            </a:extLst>
          </p:cNvPr>
          <p:cNvSpPr>
            <a:spLocks noChangeArrowheads="1"/>
          </p:cNvSpPr>
          <p:nvPr/>
        </p:nvSpPr>
        <p:spPr bwMode="auto">
          <a:xfrm rot="5400000" flipH="1">
            <a:off x="4299744" y="46569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2" name="Up Arrow 11">
            <a:extLst>
              <a:ext uri="{FF2B5EF4-FFF2-40B4-BE49-F238E27FC236}">
                <a16:creationId xmlns:a16="http://schemas.microsoft.com/office/drawing/2014/main" id="{005AC2FB-6424-BB41-9EC7-CFBEEB27330C}"/>
              </a:ext>
            </a:extLst>
          </p:cNvPr>
          <p:cNvSpPr>
            <a:spLocks noChangeArrowheads="1"/>
          </p:cNvSpPr>
          <p:nvPr/>
        </p:nvSpPr>
        <p:spPr bwMode="auto">
          <a:xfrm rot="16200000" flipH="1">
            <a:off x="4363244" y="22058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90" name="TextBox 1">
            <a:extLst>
              <a:ext uri="{FF2B5EF4-FFF2-40B4-BE49-F238E27FC236}">
                <a16:creationId xmlns:a16="http://schemas.microsoft.com/office/drawing/2014/main" id="{E44DE45C-EB7F-2E4E-A18B-1FBF33827C10}"/>
              </a:ext>
            </a:extLst>
          </p:cNvPr>
          <p:cNvSpPr txBox="1">
            <a:spLocks noChangeArrowheads="1"/>
          </p:cNvSpPr>
          <p:nvPr/>
        </p:nvSpPr>
        <p:spPr bwMode="auto">
          <a:xfrm>
            <a:off x="508000" y="44831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Cooling</a:t>
            </a:r>
          </a:p>
        </p:txBody>
      </p:sp>
      <p:sp>
        <p:nvSpPr>
          <p:cNvPr id="20491" name="TextBox 2">
            <a:extLst>
              <a:ext uri="{FF2B5EF4-FFF2-40B4-BE49-F238E27FC236}">
                <a16:creationId xmlns:a16="http://schemas.microsoft.com/office/drawing/2014/main" id="{9F168C35-A662-4548-884F-AF927B579CF0}"/>
              </a:ext>
            </a:extLst>
          </p:cNvPr>
          <p:cNvSpPr txBox="1">
            <a:spLocks noChangeArrowheads="1"/>
          </p:cNvSpPr>
          <p:nvPr/>
        </p:nvSpPr>
        <p:spPr bwMode="auto">
          <a:xfrm>
            <a:off x="7500938" y="5160963"/>
            <a:ext cx="97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Heating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8FC0861A-E230-5E4B-8F0C-A5839846509E}"/>
              </a:ext>
            </a:extLst>
          </p:cNvPr>
          <p:cNvSpPr>
            <a:spLocks noGrp="1"/>
          </p:cNvSpPr>
          <p:nvPr>
            <p:ph type="title"/>
          </p:nvPr>
        </p:nvSpPr>
        <p:spPr/>
        <p:txBody>
          <a:bodyPr/>
          <a:lstStyle/>
          <a:p>
            <a:pPr eaLnBrk="1" hangingPunct="1"/>
            <a:r>
              <a:rPr lang="en-US" altLang="en-US">
                <a:ea typeface="ＭＳ Ｐゴシック" panose="020B0600070205080204" pitchFamily="34" charset="-128"/>
              </a:rPr>
              <a:t>Bering Sea Cloud Streets</a:t>
            </a:r>
          </a:p>
        </p:txBody>
      </p:sp>
      <p:pic>
        <p:nvPicPr>
          <p:cNvPr id="69634" name="Content Placeholder 3" descr="bering_cloud-streets.jpg">
            <a:extLst>
              <a:ext uri="{FF2B5EF4-FFF2-40B4-BE49-F238E27FC236}">
                <a16:creationId xmlns:a16="http://schemas.microsoft.com/office/drawing/2014/main" id="{BCE25394-DE88-A242-A97D-9881D06AC7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8230" r="-18230"/>
          <a:stretch>
            <a:fillRect/>
          </a:stretch>
        </p:blipFill>
        <p:spPr/>
      </p:pic>
    </p:spTree>
    <p:extLst>
      <p:ext uri="{BB962C8B-B14F-4D97-AF65-F5344CB8AC3E}">
        <p14:creationId xmlns:p14="http://schemas.microsoft.com/office/powerpoint/2010/main" val="743299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CA34151-DB4A-CA49-9D1A-B876BF51AA1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70658" name="Content Placeholder 3" descr="ba-Aleutian_Isla_0501386255.jpg">
            <a:extLst>
              <a:ext uri="{FF2B5EF4-FFF2-40B4-BE49-F238E27FC236}">
                <a16:creationId xmlns:a16="http://schemas.microsoft.com/office/drawing/2014/main" id="{EBEB1ABD-A008-6E45-A04A-371AD1FB422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1095" r="-71095"/>
          <a:stretch>
            <a:fillRect/>
          </a:stretch>
        </p:blipFill>
        <p:spPr>
          <a:xfrm>
            <a:off x="-228600" y="825500"/>
            <a:ext cx="9637713" cy="5300663"/>
          </a:xfrm>
        </p:spPr>
      </p:pic>
    </p:spTree>
    <p:extLst>
      <p:ext uri="{BB962C8B-B14F-4D97-AF65-F5344CB8AC3E}">
        <p14:creationId xmlns:p14="http://schemas.microsoft.com/office/powerpoint/2010/main" val="3247431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5D50BAD8-5264-F442-88A4-9EB12DB4A912}"/>
              </a:ext>
            </a:extLst>
          </p:cNvPr>
          <p:cNvSpPr>
            <a:spLocks noGrp="1"/>
          </p:cNvSpPr>
          <p:nvPr>
            <p:ph type="title"/>
          </p:nvPr>
        </p:nvSpPr>
        <p:spPr/>
        <p:txBody>
          <a:bodyPr/>
          <a:lstStyle/>
          <a:p>
            <a:pPr eaLnBrk="1" hangingPunct="1"/>
            <a:r>
              <a:rPr lang="en-US" altLang="en-US" dirty="0" err="1">
                <a:solidFill>
                  <a:schemeClr val="tx2"/>
                </a:solidFill>
                <a:ea typeface="ＭＳ Ｐゴシック" panose="020B0600070205080204" pitchFamily="34" charset="-128"/>
              </a:rPr>
              <a:t>mP</a:t>
            </a:r>
            <a:r>
              <a:rPr lang="en-US" altLang="en-US" dirty="0">
                <a:solidFill>
                  <a:schemeClr val="tx2"/>
                </a:solidFill>
                <a:ea typeface="ＭＳ Ｐゴシック" panose="020B0600070205080204" pitchFamily="34" charset="-128"/>
              </a:rPr>
              <a:t> is the number one air mass in Seattle during the cool season</a:t>
            </a:r>
          </a:p>
        </p:txBody>
      </p:sp>
      <p:pic>
        <p:nvPicPr>
          <p:cNvPr id="71682" name="Content Placeholder 3" descr="streets.tiff">
            <a:extLst>
              <a:ext uri="{FF2B5EF4-FFF2-40B4-BE49-F238E27FC236}">
                <a16:creationId xmlns:a16="http://schemas.microsoft.com/office/drawing/2014/main" id="{11495574-B05A-7E48-B97F-9FE2CD6EBDA8}"/>
              </a:ext>
            </a:extLst>
          </p:cNvPr>
          <p:cNvPicPr>
            <a:picLocks noGrp="1" noChangeAspect="1"/>
          </p:cNvPicPr>
          <p:nvPr>
            <p:ph idx="1"/>
          </p:nvPr>
        </p:nvPicPr>
        <p:blipFill>
          <a:blip r:embed="rId2">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t="-13698" b="-13698"/>
          <a:stretch>
            <a:fillRect/>
          </a:stretch>
        </p:blipFill>
        <p:spPr/>
      </p:pic>
    </p:spTree>
    <p:extLst>
      <p:ext uri="{BB962C8B-B14F-4D97-AF65-F5344CB8AC3E}">
        <p14:creationId xmlns:p14="http://schemas.microsoft.com/office/powerpoint/2010/main" val="1018279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F9C794FC-B560-634C-80B7-58394FF333A2}"/>
              </a:ext>
            </a:extLst>
          </p:cNvPr>
          <p:cNvSpPr>
            <a:spLocks noGrp="1"/>
          </p:cNvSpPr>
          <p:nvPr>
            <p:ph type="title"/>
          </p:nvPr>
        </p:nvSpPr>
        <p:spPr/>
        <p:txBody>
          <a:bodyPr/>
          <a:lstStyle/>
          <a:p>
            <a:r>
              <a:rPr lang="en-US" altLang="en-US" dirty="0">
                <a:solidFill>
                  <a:schemeClr val="tx2"/>
                </a:solidFill>
                <a:ea typeface="ＭＳ Ｐゴシック" panose="020B0600070205080204" pitchFamily="34" charset="-128"/>
              </a:rPr>
              <a:t>Maritime Tropical</a:t>
            </a:r>
          </a:p>
        </p:txBody>
      </p:sp>
      <p:sp>
        <p:nvSpPr>
          <p:cNvPr id="72706" name="Content Placeholder 2">
            <a:extLst>
              <a:ext uri="{FF2B5EF4-FFF2-40B4-BE49-F238E27FC236}">
                <a16:creationId xmlns:a16="http://schemas.microsoft.com/office/drawing/2014/main" id="{070FDAFC-A94F-0446-840B-B1E53ACE7C0C}"/>
              </a:ext>
            </a:extLst>
          </p:cNvPr>
          <p:cNvSpPr>
            <a:spLocks noGrp="1"/>
          </p:cNvSpPr>
          <p:nvPr>
            <p:ph idx="1"/>
          </p:nvPr>
        </p:nvSpPr>
        <p:spPr/>
        <p:txBody>
          <a:bodyPr/>
          <a:lstStyle/>
          <a:p>
            <a:r>
              <a:rPr lang="en-US" altLang="en-US">
                <a:ea typeface="ＭＳ Ｐゴシック" panose="020B0600070205080204" pitchFamily="34" charset="-128"/>
              </a:rPr>
              <a:t>Warm and moist.</a:t>
            </a:r>
          </a:p>
          <a:p>
            <a:r>
              <a:rPr lang="en-US" altLang="en-US">
                <a:ea typeface="ＭＳ Ｐゴシック" panose="020B0600070205080204" pitchFamily="34" charset="-128"/>
              </a:rPr>
              <a:t>Originates over tropical and subtropical oceans</a:t>
            </a:r>
          </a:p>
          <a:p>
            <a:endParaRPr lang="en-US" altLang="en-US">
              <a:ea typeface="ＭＳ Ｐゴシック" panose="020B0600070205080204" pitchFamily="34" charset="-128"/>
            </a:endParaRPr>
          </a:p>
        </p:txBody>
      </p:sp>
      <p:pic>
        <p:nvPicPr>
          <p:cNvPr id="72707" name="Picture 3" descr="isle1600.jpg">
            <a:extLst>
              <a:ext uri="{FF2B5EF4-FFF2-40B4-BE49-F238E27FC236}">
                <a16:creationId xmlns:a16="http://schemas.microsoft.com/office/drawing/2014/main" id="{5A5AC51C-94D3-C641-BFB3-E84C0EFE6E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998788"/>
            <a:ext cx="46672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592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3">
            <a:extLst>
              <a:ext uri="{FF2B5EF4-FFF2-40B4-BE49-F238E27FC236}">
                <a16:creationId xmlns:a16="http://schemas.microsoft.com/office/drawing/2014/main" id="{FA8A9C1B-8492-B848-8C01-5A9C093FE541}"/>
              </a:ext>
            </a:extLst>
          </p:cNvPr>
          <p:cNvSpPr txBox="1">
            <a:spLocks noChangeArrowheads="1"/>
          </p:cNvSpPr>
          <p:nvPr/>
        </p:nvSpPr>
        <p:spPr bwMode="auto">
          <a:xfrm>
            <a:off x="2422525" y="525463"/>
            <a:ext cx="35555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chemeClr val="tx2"/>
                </a:solidFill>
                <a:latin typeface="Arial" panose="020B0604020202020204" pitchFamily="34" charset="0"/>
              </a:rPr>
              <a:t>Maritime Tropical</a:t>
            </a:r>
          </a:p>
        </p:txBody>
      </p:sp>
      <p:sp>
        <p:nvSpPr>
          <p:cNvPr id="73730" name="Content Placeholder 2">
            <a:extLst>
              <a:ext uri="{FF2B5EF4-FFF2-40B4-BE49-F238E27FC236}">
                <a16:creationId xmlns:a16="http://schemas.microsoft.com/office/drawing/2014/main" id="{5DFABDEA-65C8-E440-A015-2A23621ED6EA}"/>
              </a:ext>
            </a:extLst>
          </p:cNvPr>
          <p:cNvSpPr>
            <a:spLocks noGrp="1"/>
          </p:cNvSpPr>
          <p:nvPr>
            <p:ph idx="1"/>
          </p:nvPr>
        </p:nvSpPr>
        <p:spPr>
          <a:xfrm>
            <a:off x="474663" y="1460500"/>
            <a:ext cx="8229600" cy="4525963"/>
          </a:xfrm>
        </p:spPr>
        <p:txBody>
          <a:bodyPr/>
          <a:lstStyle/>
          <a:p>
            <a:r>
              <a:rPr lang="en-US" altLang="en-US">
                <a:ea typeface="ＭＳ Ｐゴシック" panose="020B0600070205080204" pitchFamily="34" charset="-128"/>
              </a:rPr>
              <a:t>Relatively rare over the Northwest, but we CAN get it during Atmospheric River events</a:t>
            </a:r>
          </a:p>
          <a:p>
            <a:endParaRPr lang="en-US" altLang="en-US">
              <a:ea typeface="ＭＳ Ｐゴシック" panose="020B0600070205080204" pitchFamily="34" charset="-128"/>
            </a:endParaRPr>
          </a:p>
        </p:txBody>
      </p:sp>
      <p:pic>
        <p:nvPicPr>
          <p:cNvPr id="73731" name="Picture 4" descr="AtmosphericRivers6.jpg">
            <a:extLst>
              <a:ext uri="{FF2B5EF4-FFF2-40B4-BE49-F238E27FC236}">
                <a16:creationId xmlns:a16="http://schemas.microsoft.com/office/drawing/2014/main" id="{2FFD7B35-E287-E04B-9668-916DBB102C1A}"/>
              </a:ext>
            </a:extLst>
          </p:cNvPr>
          <p:cNvPicPr>
            <a:picLocks noChangeAspect="1"/>
          </p:cNvPicPr>
          <p:nvPr/>
        </p:nvPicPr>
        <p:blipFill>
          <a:blip r:embed="rId2">
            <a:extLst>
              <a:ext uri="{28A0092B-C50C-407E-A947-70E740481C1C}">
                <a14:useLocalDpi xmlns:a14="http://schemas.microsoft.com/office/drawing/2010/main" val="0"/>
              </a:ext>
            </a:extLst>
          </a:blip>
          <a:srcRect t="19048" b="5441"/>
          <a:stretch>
            <a:fillRect/>
          </a:stretch>
        </p:blipFill>
        <p:spPr bwMode="auto">
          <a:xfrm>
            <a:off x="1498600" y="2767013"/>
            <a:ext cx="570388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055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DAA0AD28-D2B9-F840-873E-5092C19AEDCA}"/>
              </a:ext>
            </a:extLst>
          </p:cNvPr>
          <p:cNvSpPr>
            <a:spLocks noGrp="1"/>
          </p:cNvSpPr>
          <p:nvPr>
            <p:ph type="title" idx="4294967295"/>
          </p:nvPr>
        </p:nvSpPr>
        <p:spPr>
          <a:xfrm>
            <a:off x="304800" y="381000"/>
            <a:ext cx="8839200" cy="685800"/>
          </a:xfrm>
        </p:spPr>
        <p:txBody>
          <a:bodyPr>
            <a:normAutofit fontScale="90000"/>
          </a:bodyPr>
          <a:lstStyle/>
          <a:p>
            <a:pPr eaLnBrk="1" hangingPunct="1">
              <a:defRPr/>
            </a:pPr>
            <a:r>
              <a:rPr lang="en-US" altLang="en-US" sz="3200">
                <a:solidFill>
                  <a:schemeClr val="hlink"/>
                </a:solidFill>
                <a:ea typeface="ＭＳ Ｐゴシック" charset="-128"/>
              </a:rPr>
              <a:t>Local Version:  The Pineapple Express:  </a:t>
            </a:r>
            <a:br>
              <a:rPr lang="en-US" altLang="en-US" sz="3200">
                <a:solidFill>
                  <a:schemeClr val="hlink"/>
                </a:solidFill>
                <a:ea typeface="ＭＳ Ｐゴシック" charset="-128"/>
              </a:rPr>
            </a:br>
            <a:r>
              <a:rPr lang="en-US" altLang="en-US" sz="3200">
                <a:solidFill>
                  <a:schemeClr val="hlink"/>
                </a:solidFill>
                <a:ea typeface="ＭＳ Ｐゴシック" charset="-128"/>
              </a:rPr>
              <a:t>November 6-7, 2006</a:t>
            </a:r>
            <a:endParaRPr lang="en-US" altLang="en-US" sz="2900">
              <a:solidFill>
                <a:srgbClr val="005A58"/>
              </a:solidFill>
              <a:ea typeface="ＭＳ Ｐゴシック" charset="-128"/>
            </a:endParaRPr>
          </a:p>
        </p:txBody>
      </p:sp>
      <p:pic>
        <p:nvPicPr>
          <p:cNvPr id="74754" name="Content Placeholder 3" descr="i1520-0493-136-11-4398-f03.jpg">
            <a:extLst>
              <a:ext uri="{FF2B5EF4-FFF2-40B4-BE49-F238E27FC236}">
                <a16:creationId xmlns:a16="http://schemas.microsoft.com/office/drawing/2014/main" id="{E977D829-7CA2-0641-BA71-184F5A5A217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extLst>
      <p:ext uri="{BB962C8B-B14F-4D97-AF65-F5344CB8AC3E}">
        <p14:creationId xmlns:p14="http://schemas.microsoft.com/office/powerpoint/2010/main" val="3979110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78DDC602-B9DD-C24C-8A75-6FAEBAA48492}"/>
              </a:ext>
            </a:extLst>
          </p:cNvPr>
          <p:cNvSpPr>
            <a:spLocks noGrp="1"/>
          </p:cNvSpPr>
          <p:nvPr>
            <p:ph type="title"/>
          </p:nvPr>
        </p:nvSpPr>
        <p:spPr>
          <a:xfrm>
            <a:off x="457200" y="571500"/>
            <a:ext cx="8229600" cy="1143000"/>
          </a:xfrm>
        </p:spPr>
        <p:txBody>
          <a:bodyPr/>
          <a:lstStyle/>
          <a:p>
            <a:pPr eaLnBrk="1" hangingPunct="1"/>
            <a:r>
              <a:rPr lang="en-US" altLang="en-US">
                <a:ea typeface="ＭＳ Ｐゴシック" panose="020B0600070205080204" pitchFamily="34" charset="-128"/>
              </a:rPr>
              <a:t>Atmospheric Rivers</a:t>
            </a:r>
          </a:p>
        </p:txBody>
      </p:sp>
      <p:pic>
        <p:nvPicPr>
          <p:cNvPr id="76802" name="Content Placeholder 3" descr="pcpwv.54.0000.gif">
            <a:extLst>
              <a:ext uri="{FF2B5EF4-FFF2-40B4-BE49-F238E27FC236}">
                <a16:creationId xmlns:a16="http://schemas.microsoft.com/office/drawing/2014/main" id="{4EC86B03-1C36-6146-9D6D-7E352516841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0814" r="-30814"/>
          <a:stretch>
            <a:fillRect/>
          </a:stretch>
        </p:blipFill>
        <p:spPr>
          <a:xfrm>
            <a:off x="522515" y="1785257"/>
            <a:ext cx="8229600" cy="4525963"/>
          </a:xfrm>
        </p:spPr>
      </p:pic>
    </p:spTree>
    <p:extLst>
      <p:ext uri="{BB962C8B-B14F-4D97-AF65-F5344CB8AC3E}">
        <p14:creationId xmlns:p14="http://schemas.microsoft.com/office/powerpoint/2010/main" val="4270136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5A3BEEA5-BC35-8D43-B215-E3C3A23A2A41}"/>
              </a:ext>
            </a:extLst>
          </p:cNvPr>
          <p:cNvSpPr>
            <a:spLocks noGrp="1"/>
          </p:cNvSpPr>
          <p:nvPr>
            <p:ph type="title"/>
          </p:nvPr>
        </p:nvSpPr>
        <p:spPr>
          <a:xfrm>
            <a:off x="465138" y="657225"/>
            <a:ext cx="1965325" cy="4602163"/>
          </a:xfrm>
        </p:spPr>
        <p:txBody>
          <a:bodyPr/>
          <a:lstStyle/>
          <a:p>
            <a:r>
              <a:rPr lang="en-US" altLang="en-US">
                <a:ea typeface="ＭＳ Ｐゴシック" panose="020B0600070205080204" pitchFamily="34" charset="-128"/>
              </a:rPr>
              <a:t>AR Local</a:t>
            </a:r>
            <a:br>
              <a:rPr lang="en-US" altLang="en-US">
                <a:ea typeface="ＭＳ Ｐゴシック" panose="020B0600070205080204" pitchFamily="34" charset="-128"/>
              </a:rPr>
            </a:br>
            <a:r>
              <a:rPr lang="en-US" altLang="en-US">
                <a:ea typeface="ＭＳ Ｐゴシック" panose="020B0600070205080204" pitchFamily="34" charset="-128"/>
              </a:rPr>
              <a:t>Impact</a:t>
            </a:r>
          </a:p>
        </p:txBody>
      </p:sp>
      <p:pic>
        <p:nvPicPr>
          <p:cNvPr id="86018" name="Content Placeholder 3">
            <a:extLst>
              <a:ext uri="{FF2B5EF4-FFF2-40B4-BE49-F238E27FC236}">
                <a16:creationId xmlns:a16="http://schemas.microsoft.com/office/drawing/2014/main" id="{04EB12CD-0483-054C-9224-CC257BA9DA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71800" y="249238"/>
            <a:ext cx="5387975" cy="6315075"/>
          </a:xfrm>
        </p:spPr>
      </p:pic>
    </p:spTree>
    <p:extLst>
      <p:ext uri="{BB962C8B-B14F-4D97-AF65-F5344CB8AC3E}">
        <p14:creationId xmlns:p14="http://schemas.microsoft.com/office/powerpoint/2010/main" val="2802645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99F0AD17-07D2-9341-A644-9A509C8BEB9E}"/>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The eastern U.S. ”enjoys” </a:t>
            </a:r>
            <a:r>
              <a:rPr lang="en-US" altLang="en-US" b="1" dirty="0" err="1">
                <a:solidFill>
                  <a:schemeClr val="tx2"/>
                </a:solidFill>
                <a:ea typeface="ＭＳ Ｐゴシック" panose="020B0600070205080204" pitchFamily="34" charset="-128"/>
              </a:rPr>
              <a:t>mT</a:t>
            </a:r>
            <a:r>
              <a:rPr lang="en-US" altLang="en-US" b="1" dirty="0">
                <a:solidFill>
                  <a:schemeClr val="tx2"/>
                </a:solidFill>
                <a:ea typeface="ＭＳ Ｐゴシック" panose="020B0600070205080204" pitchFamily="34" charset="-128"/>
              </a:rPr>
              <a:t> nearly all summer</a:t>
            </a:r>
          </a:p>
        </p:txBody>
      </p:sp>
      <p:pic>
        <p:nvPicPr>
          <p:cNvPr id="87042" name="Content Placeholder 3">
            <a:extLst>
              <a:ext uri="{FF2B5EF4-FFF2-40B4-BE49-F238E27FC236}">
                <a16:creationId xmlns:a16="http://schemas.microsoft.com/office/drawing/2014/main" id="{092F26EA-08CD-BF42-8345-503892A7D3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87538"/>
            <a:ext cx="8229600" cy="3951287"/>
          </a:xfrm>
        </p:spPr>
      </p:pic>
    </p:spTree>
    <p:extLst>
      <p:ext uri="{BB962C8B-B14F-4D97-AF65-F5344CB8AC3E}">
        <p14:creationId xmlns:p14="http://schemas.microsoft.com/office/powerpoint/2010/main" val="1164564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C18DD9B0-32B8-584A-AA3D-DA1AFB1BCDD3}"/>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88066" name="Content Placeholder 3">
            <a:extLst>
              <a:ext uri="{FF2B5EF4-FFF2-40B4-BE49-F238E27FC236}">
                <a16:creationId xmlns:a16="http://schemas.microsoft.com/office/drawing/2014/main" id="{065C477A-865C-4A48-ADB5-C82CA342307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11213" y="612321"/>
            <a:ext cx="7764424" cy="5513842"/>
          </a:xfrm>
        </p:spPr>
      </p:pic>
    </p:spTree>
    <p:extLst>
      <p:ext uri="{BB962C8B-B14F-4D97-AF65-F5344CB8AC3E}">
        <p14:creationId xmlns:p14="http://schemas.microsoft.com/office/powerpoint/2010/main" val="416808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B505A3-0E54-2448-99DF-0D251431F3CC}"/>
              </a:ext>
            </a:extLst>
          </p:cNvPr>
          <p:cNvSpPr>
            <a:spLocks noGrp="1"/>
          </p:cNvSpPr>
          <p:nvPr>
            <p:ph type="title"/>
          </p:nvPr>
        </p:nvSpPr>
        <p:spPr>
          <a:xfrm>
            <a:off x="590550" y="798513"/>
            <a:ext cx="8229600" cy="1143000"/>
          </a:xfrm>
        </p:spPr>
        <p:txBody>
          <a:bodyPr/>
          <a:lstStyle/>
          <a:p>
            <a:r>
              <a:rPr lang="en-US" altLang="en-US" b="1">
                <a:solidFill>
                  <a:schemeClr val="tx2"/>
                </a:solidFill>
                <a:ea typeface="ＭＳ Ｐゴシック" panose="020B0600070205080204" pitchFamily="34" charset="-128"/>
              </a:rPr>
              <a:t>But early mariners were aware that the trade winds blew from the east  in the tropics</a:t>
            </a:r>
          </a:p>
        </p:txBody>
      </p:sp>
      <p:pic>
        <p:nvPicPr>
          <p:cNvPr id="21506" name="Content Placeholder 3">
            <a:extLst>
              <a:ext uri="{FF2B5EF4-FFF2-40B4-BE49-F238E27FC236}">
                <a16:creationId xmlns:a16="http://schemas.microsoft.com/office/drawing/2014/main" id="{F8A0A662-5605-FF47-8F7B-DF01DF5E3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8213" y="2619375"/>
            <a:ext cx="3084512" cy="3506788"/>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8CD5DEF3-F6C8-9941-B90B-27923D779562}"/>
              </a:ext>
            </a:extLst>
          </p:cNvPr>
          <p:cNvSpPr>
            <a:spLocks noGrp="1"/>
          </p:cNvSpPr>
          <p:nvPr>
            <p:ph type="title"/>
          </p:nvPr>
        </p:nvSpPr>
        <p:spPr/>
        <p:txBody>
          <a:bodyPr/>
          <a:lstStyle/>
          <a:p>
            <a:r>
              <a:rPr lang="en-US" altLang="en-US" dirty="0">
                <a:ea typeface="ＭＳ Ｐゴシック" panose="020B0600070205080204" pitchFamily="34" charset="-128"/>
              </a:rPr>
              <a:t>The </a:t>
            </a:r>
            <a:r>
              <a:rPr lang="en-US" altLang="en-US" dirty="0" err="1">
                <a:ea typeface="ＭＳ Ｐゴシック" panose="020B0600070205080204" pitchFamily="34" charset="-128"/>
              </a:rPr>
              <a:t>mT</a:t>
            </a:r>
            <a:r>
              <a:rPr lang="en-US" altLang="en-US" dirty="0">
                <a:ea typeface="ＭＳ Ｐゴシック" panose="020B0600070205080204" pitchFamily="34" charset="-128"/>
              </a:rPr>
              <a:t> source region:  the Gulf of Mexico and southern Atlantic</a:t>
            </a:r>
          </a:p>
        </p:txBody>
      </p:sp>
      <p:pic>
        <p:nvPicPr>
          <p:cNvPr id="89090" name="Content Placeholder 3">
            <a:extLst>
              <a:ext uri="{FF2B5EF4-FFF2-40B4-BE49-F238E27FC236}">
                <a16:creationId xmlns:a16="http://schemas.microsoft.com/office/drawing/2014/main" id="{298BB89C-F3C3-8C44-A645-9017DAEF1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4887" y="1681843"/>
            <a:ext cx="5492976" cy="5061563"/>
          </a:xfrm>
        </p:spPr>
      </p:pic>
    </p:spTree>
    <p:extLst>
      <p:ext uri="{BB962C8B-B14F-4D97-AF65-F5344CB8AC3E}">
        <p14:creationId xmlns:p14="http://schemas.microsoft.com/office/powerpoint/2010/main" val="342534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3">
            <a:extLst>
              <a:ext uri="{FF2B5EF4-FFF2-40B4-BE49-F238E27FC236}">
                <a16:creationId xmlns:a16="http://schemas.microsoft.com/office/drawing/2014/main" id="{5F87C22D-0CB6-9647-871C-3893A5686B2B}"/>
              </a:ext>
            </a:extLst>
          </p:cNvPr>
          <p:cNvSpPr txBox="1">
            <a:spLocks noChangeArrowheads="1"/>
          </p:cNvSpPr>
          <p:nvPr/>
        </p:nvSpPr>
        <p:spPr bwMode="auto">
          <a:xfrm>
            <a:off x="1716088" y="456974"/>
            <a:ext cx="511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b="1" dirty="0">
                <a:solidFill>
                  <a:schemeClr val="tx2"/>
                </a:solidFill>
                <a:latin typeface="Arial" panose="020B0604020202020204" pitchFamily="34" charset="0"/>
              </a:rPr>
              <a:t>Continental Tropical</a:t>
            </a:r>
          </a:p>
        </p:txBody>
      </p:sp>
      <p:pic>
        <p:nvPicPr>
          <p:cNvPr id="77826" name="Picture 3" descr="DSC_0017.JPG">
            <a:extLst>
              <a:ext uri="{FF2B5EF4-FFF2-40B4-BE49-F238E27FC236}">
                <a16:creationId xmlns:a16="http://schemas.microsoft.com/office/drawing/2014/main" id="{4E850D2C-6B8A-7746-B67A-5D423313D8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7375" y="1541010"/>
            <a:ext cx="621030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3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22E68720-DD40-DD43-9214-599795E879E8}"/>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Tropical</a:t>
            </a:r>
          </a:p>
        </p:txBody>
      </p:sp>
      <p:sp>
        <p:nvSpPr>
          <p:cNvPr id="90114" name="Content Placeholder 2">
            <a:extLst>
              <a:ext uri="{FF2B5EF4-FFF2-40B4-BE49-F238E27FC236}">
                <a16:creationId xmlns:a16="http://schemas.microsoft.com/office/drawing/2014/main" id="{2C35CA7D-A871-4C41-9BB0-DFB5E2DCF6E4}"/>
              </a:ext>
            </a:extLst>
          </p:cNvPr>
          <p:cNvSpPr>
            <a:spLocks noGrp="1"/>
          </p:cNvSpPr>
          <p:nvPr>
            <p:ph idx="1"/>
          </p:nvPr>
        </p:nvSpPr>
        <p:spPr>
          <a:xfrm>
            <a:off x="457200" y="1417638"/>
            <a:ext cx="8229600" cy="4525963"/>
          </a:xfrm>
        </p:spPr>
        <p:txBody>
          <a:bodyPr/>
          <a:lstStyle/>
          <a:p>
            <a:r>
              <a:rPr lang="en-US" altLang="en-US" dirty="0">
                <a:ea typeface="ＭＳ Ｐゴシック" panose="020B0600070205080204" pitchFamily="34" charset="-128"/>
              </a:rPr>
              <a:t>Usually originates over large arid regions in the subtropics </a:t>
            </a:r>
          </a:p>
          <a:p>
            <a:r>
              <a:rPr lang="en-US" altLang="en-US" dirty="0">
                <a:ea typeface="ＭＳ Ｐゴシック" panose="020B0600070205080204" pitchFamily="34" charset="-128"/>
              </a:rPr>
              <a:t>Associated with high pressure and sinking air aloft</a:t>
            </a:r>
          </a:p>
          <a:p>
            <a:r>
              <a:rPr lang="en-US" altLang="en-US" dirty="0">
                <a:ea typeface="ＭＳ Ｐゴシック" panose="020B0600070205080204" pitchFamily="34" charset="-128"/>
              </a:rPr>
              <a:t>Examples:  the Sahara and northern Mexico/SW U.S.</a:t>
            </a:r>
          </a:p>
          <a:p>
            <a:r>
              <a:rPr lang="en-US" altLang="en-US" dirty="0">
                <a:ea typeface="ＭＳ Ｐゴシック" panose="020B0600070205080204" pitchFamily="34" charset="-128"/>
              </a:rPr>
              <a:t>Tends to be unstable at low levels due to heating at the surface</a:t>
            </a:r>
          </a:p>
          <a:p>
            <a:r>
              <a:rPr lang="en-US" altLang="en-US" dirty="0">
                <a:ea typeface="ＭＳ Ｐゴシック" panose="020B0600070205080204" pitchFamily="34" charset="-128"/>
              </a:rPr>
              <a:t>Often associated with drought</a:t>
            </a:r>
          </a:p>
        </p:txBody>
      </p:sp>
    </p:spTree>
    <p:extLst>
      <p:ext uri="{BB962C8B-B14F-4D97-AF65-F5344CB8AC3E}">
        <p14:creationId xmlns:p14="http://schemas.microsoft.com/office/powerpoint/2010/main" val="469223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painted_desert.jpg">
            <a:extLst>
              <a:ext uri="{FF2B5EF4-FFF2-40B4-BE49-F238E27FC236}">
                <a16:creationId xmlns:a16="http://schemas.microsoft.com/office/drawing/2014/main" id="{6A57B98B-DEDC-3447-9302-FDAFBDC93C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363" y="560388"/>
            <a:ext cx="785812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702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B821-9773-204F-8688-CAE781229ABF}"/>
              </a:ext>
            </a:extLst>
          </p:cNvPr>
          <p:cNvSpPr>
            <a:spLocks noGrp="1"/>
          </p:cNvSpPr>
          <p:nvPr>
            <p:ph type="title"/>
          </p:nvPr>
        </p:nvSpPr>
        <p:spPr>
          <a:xfrm>
            <a:off x="457200" y="1776866"/>
            <a:ext cx="8229600" cy="1143000"/>
          </a:xfrm>
        </p:spPr>
        <p:txBody>
          <a:bodyPr/>
          <a:lstStyle/>
          <a:p>
            <a:r>
              <a:rPr lang="en-US" b="1" dirty="0">
                <a:solidFill>
                  <a:schemeClr val="tx2"/>
                </a:solidFill>
              </a:rPr>
              <a:t>Another reason we care about air masses:  lots of meteorological action at their boundaries</a:t>
            </a:r>
            <a:br>
              <a:rPr lang="en-US" b="1" dirty="0">
                <a:solidFill>
                  <a:schemeClr val="tx2"/>
                </a:solidFill>
              </a:rPr>
            </a:br>
            <a:r>
              <a:rPr lang="en-US" b="1" dirty="0">
                <a:solidFill>
                  <a:schemeClr val="tx2"/>
                </a:solidFill>
              </a:rPr>
              <a:t>….such </a:t>
            </a:r>
            <a:r>
              <a:rPr lang="en-US" b="1">
                <a:solidFill>
                  <a:schemeClr val="tx2"/>
                </a:solidFill>
              </a:rPr>
              <a:t>as fronts</a:t>
            </a:r>
            <a:endParaRPr lang="en-US" b="1" dirty="0">
              <a:solidFill>
                <a:schemeClr val="tx2"/>
              </a:solidFill>
            </a:endParaRPr>
          </a:p>
        </p:txBody>
      </p:sp>
    </p:spTree>
    <p:extLst>
      <p:ext uri="{BB962C8B-B14F-4D97-AF65-F5344CB8AC3E}">
        <p14:creationId xmlns:p14="http://schemas.microsoft.com/office/powerpoint/2010/main" val="1580018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9F280132-C9F8-D644-80EE-31C69476B6CF}"/>
              </a:ext>
            </a:extLst>
          </p:cNvPr>
          <p:cNvSpPr>
            <a:spLocks noGrp="1"/>
          </p:cNvSpPr>
          <p:nvPr>
            <p:ph type="title"/>
          </p:nvPr>
        </p:nvSpPr>
        <p:spPr>
          <a:xfrm>
            <a:off x="457200" y="274638"/>
            <a:ext cx="8277225" cy="831850"/>
          </a:xfrm>
        </p:spPr>
        <p:txBody>
          <a:bodyPr/>
          <a:lstStyle/>
          <a:p>
            <a:pPr eaLnBrk="1" hangingPunct="1"/>
            <a:r>
              <a:rPr lang="en-US" altLang="en-US" b="1">
                <a:solidFill>
                  <a:schemeClr val="tx2"/>
                </a:solidFill>
                <a:ea typeface="ＭＳ Ｐゴシック" panose="020B0600070205080204" pitchFamily="34" charset="-128"/>
              </a:rPr>
              <a:t>And they were right!  Why?</a:t>
            </a:r>
          </a:p>
        </p:txBody>
      </p:sp>
      <p:pic>
        <p:nvPicPr>
          <p:cNvPr id="22530" name="Content Placeholder 3" descr="3_cell.jpg">
            <a:extLst>
              <a:ext uri="{FF2B5EF4-FFF2-40B4-BE49-F238E27FC236}">
                <a16:creationId xmlns:a16="http://schemas.microsoft.com/office/drawing/2014/main" id="{0ABD2B2E-1194-AB4B-9D3D-6E32013218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550" r="-44550"/>
          <a:stretch>
            <a:fillRect/>
          </a:stretch>
        </p:blipFill>
        <p:spPr>
          <a:xfrm>
            <a:off x="-180975" y="1106488"/>
            <a:ext cx="9505950" cy="522763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7750192-A086-254D-B93D-D78F44D00556}"/>
              </a:ext>
            </a:extLst>
          </p:cNvPr>
          <p:cNvSpPr>
            <a:spLocks noGrp="1"/>
          </p:cNvSpPr>
          <p:nvPr>
            <p:ph type="title"/>
          </p:nvPr>
        </p:nvSpPr>
        <p:spPr>
          <a:xfrm>
            <a:off x="320675" y="1301750"/>
            <a:ext cx="5332413" cy="4133850"/>
          </a:xfrm>
        </p:spPr>
        <p:txBody>
          <a:bodyPr/>
          <a:lstStyle/>
          <a:p>
            <a:r>
              <a:rPr lang="en-US" altLang="en-US" b="1">
                <a:solidFill>
                  <a:schemeClr val="tx2"/>
                </a:solidFill>
                <a:ea typeface="ＭＳ Ｐゴシック" panose="020B0600070205080204" pitchFamily="34" charset="-128"/>
              </a:rPr>
              <a:t>George Hadley in 1735 suggested that the easterly flow was due to what became known as the Coriolis Force, which acts to the right of flow direction in the northern hemisphere</a:t>
            </a:r>
          </a:p>
        </p:txBody>
      </p:sp>
      <p:pic>
        <p:nvPicPr>
          <p:cNvPr id="23554" name="Content Placeholder 3">
            <a:extLst>
              <a:ext uri="{FF2B5EF4-FFF2-40B4-BE49-F238E27FC236}">
                <a16:creationId xmlns:a16="http://schemas.microsoft.com/office/drawing/2014/main" id="{89C08D23-8490-3142-91C7-F2057F3869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53088" y="1509713"/>
            <a:ext cx="3259137" cy="4000500"/>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973</Words>
  <Application>Microsoft Macintosh PowerPoint</Application>
  <PresentationFormat>On-screen Show (4:3)</PresentationFormat>
  <Paragraphs>140</Paragraphs>
  <Slides>74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ＭＳ Ｐゴシック</vt:lpstr>
      <vt:lpstr>Arial</vt:lpstr>
      <vt:lpstr>Calibri</vt:lpstr>
      <vt:lpstr>Lucida Grande</vt:lpstr>
      <vt:lpstr>Office Theme</vt:lpstr>
      <vt:lpstr>Global Scale Winds Also known as the General Circulation of the Atmosphere</vt:lpstr>
      <vt:lpstr>During the age of discovery (1400s-1600s) there was a lot of interest in the large scale wind patterns of the atmosphere</vt:lpstr>
      <vt:lpstr>For good reason</vt:lpstr>
      <vt:lpstr>Hadley Cell</vt:lpstr>
      <vt:lpstr>Early Ideas about the Hadley Cell</vt:lpstr>
      <vt:lpstr>Thinks about the circulation in a room with a heater and window</vt:lpstr>
      <vt:lpstr>But early mariners were aware that the trade winds blew from the east  in the tropics</vt:lpstr>
      <vt:lpstr>And they were right!  Why?</vt:lpstr>
      <vt:lpstr>George Hadley in 1735 suggested that the easterly flow was due to what became known as the Coriolis Force, which acts to the right of flow direction in the northern hemisphere</vt:lpstr>
      <vt:lpstr>The real global atmosphere is a bit more complicated, with westerly flow in the midlatitudes</vt:lpstr>
      <vt:lpstr>Intertropical Convergence Zone (ITCZ)</vt:lpstr>
      <vt:lpstr>PowerPoint Presentation</vt:lpstr>
      <vt:lpstr>PowerPoint Presentation</vt:lpstr>
      <vt:lpstr>ITCZ composed of cloud clusters (cumulonimbus cells with cirrus outflow)</vt:lpstr>
      <vt:lpstr>Cloud Cluster Structure</vt:lpstr>
      <vt:lpstr>NOT Necessarily on the Equator</vt:lpstr>
      <vt:lpstr>The Actual Hadley Cell is Limited to within 30°of the equator</vt:lpstr>
      <vt:lpstr>Descending branch of tropical Hadley cell is associated with subtropical highs</vt:lpstr>
      <vt:lpstr>Subtropical Highs are associated with descending air, dry conditions around 30N and 30S</vt:lpstr>
      <vt:lpstr>Many desert/arid areas in descending branch</vt:lpstr>
      <vt:lpstr>North of the subtropical highs there are the midlatitude westerlies and the Ferrel Cell</vt:lpstr>
      <vt:lpstr>Ferrell Cell and Two Jet Streams and the Polar Cell</vt:lpstr>
      <vt:lpstr>The Midlatitude Jet Stream</vt:lpstr>
      <vt:lpstr>B-29s flying westward to Japan</vt:lpstr>
      <vt:lpstr>Jet Streams are NOT uniform</vt:lpstr>
      <vt:lpstr>PowerPoint Presentation</vt:lpstr>
      <vt:lpstr>Why Do We Care About the Jet Stream?</vt:lpstr>
      <vt:lpstr>PowerPoint Presentation</vt:lpstr>
      <vt:lpstr>Two jets:  the polar (or midlatitude) jet and the subtropical jet</vt:lpstr>
      <vt:lpstr>Jet Streams Associated with Horizontal Temperature Gradients</vt:lpstr>
      <vt:lpstr>Temperature Gradients Produce Pressure Gradients</vt:lpstr>
      <vt:lpstr>Main tropospheric temperature gradient is largest in the midlatitudes</vt:lpstr>
      <vt:lpstr>Midlatitude Jet Stream Facts</vt:lpstr>
      <vt:lpstr>PowerPoint Presentation</vt:lpstr>
      <vt:lpstr>Monsoons</vt:lpstr>
      <vt:lpstr>Indian Monsoon</vt:lpstr>
      <vt:lpstr>PowerPoint Presentation</vt:lpstr>
      <vt:lpstr>PowerPoint Presentation</vt:lpstr>
      <vt:lpstr>Like Giant Sea Breeze</vt:lpstr>
      <vt:lpstr>Monsoon Origin</vt:lpstr>
      <vt:lpstr>West African Monsoon</vt:lpstr>
      <vt:lpstr>Southwest U.S. Monsoon North American Monsoon</vt:lpstr>
      <vt:lpstr>PowerPoint Presentation</vt:lpstr>
      <vt:lpstr>PowerPoint Presentation</vt:lpstr>
      <vt:lpstr>PowerPoint Presentation</vt:lpstr>
      <vt:lpstr>Phoenix is wetter than Seattle in July!</vt:lpstr>
      <vt:lpstr>https://vimeo.com/297875063</vt:lpstr>
      <vt:lpstr>Air Masses</vt:lpstr>
      <vt:lpstr>Source Regions</vt:lpstr>
      <vt:lpstr>Source Region of Arctic Air Mass</vt:lpstr>
      <vt:lpstr> Air Mass Source Regions</vt:lpstr>
      <vt:lpstr>Air Mass Classification System</vt:lpstr>
      <vt:lpstr>Air Mass Classification</vt:lpstr>
      <vt:lpstr>PowerPoint Presentation</vt:lpstr>
      <vt:lpstr>PowerPoint Presentation</vt:lpstr>
      <vt:lpstr>Continental Polar</vt:lpstr>
      <vt:lpstr>Continental Polar Air Rarely Gets into Western Washington. Why?</vt:lpstr>
      <vt:lpstr>The Mountains!</vt:lpstr>
      <vt:lpstr>The conversion of cP air into mP air</vt:lpstr>
      <vt:lpstr>Bering Sea Cloud Streets</vt:lpstr>
      <vt:lpstr>PowerPoint Presentation</vt:lpstr>
      <vt:lpstr>mP is the number one air mass in Seattle during the cool season</vt:lpstr>
      <vt:lpstr>Maritime Tropical</vt:lpstr>
      <vt:lpstr>PowerPoint Presentation</vt:lpstr>
      <vt:lpstr>Local Version:  The Pineapple Express:   November 6-7, 2006</vt:lpstr>
      <vt:lpstr>Atmospheric Rivers</vt:lpstr>
      <vt:lpstr>AR Local Impact</vt:lpstr>
      <vt:lpstr>The eastern U.S. ”enjoys” mT nearly all summer</vt:lpstr>
      <vt:lpstr>PowerPoint Presentation</vt:lpstr>
      <vt:lpstr>The mT source region:  the Gulf of Mexico and southern Atlantic</vt:lpstr>
      <vt:lpstr>PowerPoint Presentation</vt:lpstr>
      <vt:lpstr>Continental Tropical</vt:lpstr>
      <vt:lpstr>PowerPoint Presentation</vt:lpstr>
      <vt:lpstr>Another reason we care about air masses:  lots of meteorological action at their boundaries ….such as fronts</vt:lpstr>
    </vt:vector>
  </TitlesOfParts>
  <Company>University of Washington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Circulation of the Atmosphere</dc:title>
  <dc:creator>Clifford Mass</dc:creator>
  <cp:lastModifiedBy>Cliff Mass</cp:lastModifiedBy>
  <cp:revision>37</cp:revision>
  <dcterms:created xsi:type="dcterms:W3CDTF">2013-11-20T17:27:22Z</dcterms:created>
  <dcterms:modified xsi:type="dcterms:W3CDTF">2019-03-07T18:14:12Z</dcterms:modified>
</cp:coreProperties>
</file>