
<file path=[Content_Types].xml><?xml version="1.0" encoding="utf-8"?>
<Types xmlns="http://schemas.openxmlformats.org/package/2006/content-types">
  <Override PartName="/ppt/slides/slide4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17.xml" ContentType="application/vnd.openxmlformats-officedocument.presentationml.slide+xml"/>
  <Override PartName="/ppt/slides/slide50.xml" ContentType="application/vnd.openxmlformats-officedocument.presentationml.slide+xml"/>
  <Override PartName="/ppt/slides/slide18.xml" ContentType="application/vnd.openxmlformats-officedocument.presentationml.slide+xml"/>
  <Override PartName="/ppt/slides/slide60.xml" ContentType="application/vnd.openxmlformats-officedocument.presentationml.slide+xml"/>
  <Override PartName="/ppt/slides/slide28.xml" ContentType="application/vnd.openxmlformats-officedocument.presentationml.slide+xml"/>
  <Override PartName="/ppt/slides/slide37.xml" ContentType="application/vnd.openxmlformats-officedocument.presentationml.slide+xml"/>
  <Override PartName="/ppt/slides/slide70.xml" ContentType="application/vnd.openxmlformats-officedocument.presentationml.slide+xml"/>
  <Override PartName="/ppt/slides/slide9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Default Extension="vml" ContentType="application/vnd.openxmlformats-officedocument.vmlDrawing"/>
  <Override PartName="/ppt/slides/slide66.xml" ContentType="application/vnd.openxmlformats-officedocument.presentationml.slide+xml"/>
  <Override PartName="/ppt/theme/theme1.xml" ContentType="application/vnd.openxmlformats-officedocument.theme+xml"/>
  <Override PartName="/ppt/notesSlides/notesSlide2.xml" ContentType="application/vnd.openxmlformats-officedocument.presentationml.notesSlide+xml"/>
  <Override PartName="/ppt/slides/slide75.xml" ContentType="application/vnd.openxmlformats-officedocument.presentationml.slide+xml"/>
  <Override PartName="/ppt/slides/slide85.xml" ContentType="application/vnd.openxmlformats-officedocument.presentationml.slide+xml"/>
  <Override PartName="/ppt/embeddings/oleObject1.bin" ContentType="application/vnd.openxmlformats-officedocument.oleObject"/>
  <Override PartName="/ppt/slides/slide95.xml" ContentType="application/vnd.openxmlformats-officedocument.presentationml.slide+xml"/>
  <Override PartName="/ppt/slides/slide103.xml" ContentType="application/vnd.openxmlformats-officedocument.presentationml.slide+xml"/>
  <Default Extension="jpeg" ContentType="image/jpeg"/>
  <Override PartName="/ppt/notesSlides/notesSlide11.xml" ContentType="application/vnd.openxmlformats-officedocument.presentationml.notesSlide+xml"/>
  <Override PartName="/ppt/slides/slide112.xml" ContentType="application/vnd.openxmlformats-officedocument.presentationml.slide+xml"/>
  <Override PartName="/ppt/slides/slide13.xml" ContentType="application/vnd.openxmlformats-officedocument.presentationml.slide+xml"/>
  <Override PartName="/ppt/slides/slide122.xml" ContentType="application/vnd.openxmlformats-officedocument.presentationml.slide+xml"/>
  <Override PartName="/ppt/slides/slide23.xml" ContentType="application/vnd.openxmlformats-officedocument.presentationml.slide+xml"/>
  <Default Extension="doc" ContentType="application/msword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108.xml" ContentType="application/vnd.openxmlformats-officedocument.presentationml.slide+xml"/>
  <Override PartName="/ppt/slides/slide42.xml" ContentType="application/vnd.openxmlformats-officedocument.presentationml.slide+xml"/>
  <Override PartName="/ppt/slides/slide118.xml" ContentType="application/vnd.openxmlformats-officedocument.presentationml.slide+xml"/>
  <Override PartName="/ppt/slides/slide51.xml" ContentType="application/vnd.openxmlformats-officedocument.presentationml.slide+xml"/>
  <Override PartName="/ppt/slides/slide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61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90.xml" ContentType="application/vnd.openxmlformats-officedocument.presentationml.slide+xml"/>
  <Override PartName="/ppt/slides/slide67.xml" ContentType="application/vnd.openxmlformats-officedocument.presentationml.slide+xml"/>
  <Override PartName="/ppt/theme/theme2.xml" ContentType="application/vnd.openxmlformats-officedocument.theme+xml"/>
  <Override PartName="/ppt/notesSlides/notesSlide3.xml" ContentType="application/vnd.openxmlformats-officedocument.presentationml.notesSlide+xml"/>
  <Override PartName="/ppt/slides/slide76.xml" ContentType="application/vnd.openxmlformats-officedocument.presentationml.slide+xml"/>
  <Override PartName="/ppt/slides/slide86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113.xml" ContentType="application/vnd.openxmlformats-officedocument.presentationml.slide+xml"/>
  <Override PartName="/ppt/slides/slide14.xml" ContentType="application/vnd.openxmlformats-officedocument.presentationml.slide+xml"/>
  <Override PartName="/ppt/slides/slide123.xml" ContentType="application/vnd.openxmlformats-officedocument.presentationml.slide+xml"/>
  <Override PartName="/ppt/slides/slide24.xml" ContentType="application/vnd.openxmlformats-officedocument.presentationml.slide+xml"/>
  <Default Extension="bin" ContentType="application/vnd.openxmlformats-officedocument.presentationml.printerSettings"/>
  <Override PartName="/ppt/slides/slide33.xml" ContentType="application/vnd.openxmlformats-officedocument.presentationml.slide+xml"/>
  <Override PartName="/ppt/slides/slide5.xml" ContentType="application/vnd.openxmlformats-officedocument.presentationml.slide+xml"/>
  <Default Extension="xml" ContentType="application/xml"/>
  <Override PartName="/ppt/slides/slide109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tableStyles.xml" ContentType="application/vnd.openxmlformats-officedocument.presentationml.tableStyles+xml"/>
  <Default Extension="wdp" ContentType="image/vnd.ms-photo"/>
  <Override PartName="/ppt/slides/slide119.xml" ContentType="application/vnd.openxmlformats-officedocument.presentationml.slide+xml"/>
  <Override PartName="/ppt/slides/slide52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62.xml" ContentType="application/vnd.openxmlformats-officedocument.presentationml.slide+xml"/>
  <Override PartName="/docProps/app.xml" ContentType="application/vnd.openxmlformats-officedocument.extended-properties+xml"/>
  <Override PartName="/ppt/slides/slide39.xml" ContentType="application/vnd.openxmlformats-officedocument.presentationml.slide+xml"/>
  <Override PartName="/ppt/slides/slide81.xml" ContentType="application/vnd.openxmlformats-officedocument.presentationml.slide+xml"/>
  <Override PartName="/ppt/slides/slide49.xml" ContentType="application/vnd.openxmlformats-officedocument.presentationml.slide+xml"/>
  <Override PartName="/ppt/slides/slide58.xml" ContentType="application/vnd.openxmlformats-officedocument.presentationml.slide+xml"/>
  <Override PartName="/ppt/slides/slide91.xml" ContentType="application/vnd.openxmlformats-officedocument.presentationml.slide+xml"/>
  <Override PartName="/docProps/core.xml" ContentType="application/vnd.openxmlformats-package.core-properties+xml"/>
  <Override PartName="/ppt/slides/slide6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77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04.xml" ContentType="application/vnd.openxmlformats-officedocument.presentationml.slide+xml"/>
  <Override PartName="/ppt/notesSlides/notesSlide9.xml" ContentType="application/vnd.openxmlformats-officedocument.presentationml.notesSlide+xml"/>
  <Default Extension="gif" ContentType="image/gif"/>
  <Override PartName="/ppt/slides/slide114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5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slides/slide82.xml" ContentType="application/vnd.openxmlformats-officedocument.presentationml.slide+xml"/>
  <Override PartName="/ppt/slides/slide92.xml" ContentType="application/vnd.openxmlformats-officedocument.presentationml.slide+xml"/>
  <Override PartName="/ppt/slides/slide59.xml" ContentType="application/vnd.openxmlformats-officedocument.presentationml.slide+xml"/>
  <Override PartName="/ppt/slides/slide100.xml" ContentType="application/vnd.openxmlformats-officedocument.presentationml.slide+xml"/>
  <Override PartName="/ppt/slides/slide69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78.xml" ContentType="application/vnd.openxmlformats-officedocument.presentationml.slide+xml"/>
  <Override PartName="/ppt/slides/slide10.xml" ContentType="application/vnd.openxmlformats-officedocument.presentationml.slide+xml"/>
  <Override PartName="/ppt/slides/slide88.xml" ContentType="application/vnd.openxmlformats-officedocument.presentationml.slide+xml"/>
  <Override PartName="/ppt/slides/slide20.xml" ContentType="application/vnd.openxmlformats-officedocument.presentationml.slide+xml"/>
  <Override PartName="/ppt/slides/slide97.xml" ContentType="application/vnd.openxmlformats-officedocument.presentationml.slide+xml"/>
  <Override PartName="/ppt/slides/slide1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05.xml" ContentType="application/vnd.openxmlformats-officedocument.presentationml.slide+xml"/>
  <Override PartName="/ppt/slides/slide115.xml" ContentType="application/vnd.openxmlformats-officedocument.presentationml.slide+xml"/>
  <Override PartName="/ppt/slides/slide16.xml" ContentType="application/vnd.openxmlformats-officedocument.presentationml.slide+xml"/>
  <Override PartName="/ppt/viewProps.xml" ContentType="application/vnd.openxmlformats-officedocument.presentationml.viewProps+xml"/>
  <Default Extension="rels" ContentType="application/vnd.openxmlformats-package.relationships+xml"/>
  <Override PartName="/ppt/slides/slide26.xml" ContentType="application/vnd.openxmlformats-officedocument.presentationml.slide+xml"/>
  <Override PartName="/ppt/slides/slide35.xml" ContentType="application/vnd.openxmlformats-officedocument.presentationml.slide+xml"/>
  <Override PartName="/ppt/slides/slide7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s/slide73.xml" ContentType="application/vnd.openxmlformats-officedocument.presentationml.slide+xml"/>
  <Override PartName="/ppt/presentation.xml" ContentType="application/vnd.openxmlformats-officedocument.presentationml.presentation.main+xml"/>
  <Override PartName="/ppt/slides/slide83.xml" ContentType="application/vnd.openxmlformats-officedocument.presentationml.slide+xml"/>
  <Default Extension="tiff" ContentType="image/tiff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9.xml" ContentType="application/vnd.openxmlformats-officedocument.presentationml.slide+xml"/>
  <Override PartName="/ppt/slides/slide110.xml" ContentType="application/vnd.openxmlformats-officedocument.presentationml.slide+xml"/>
  <Override PartName="/ppt/slides/slide11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20.xml" ContentType="application/vnd.openxmlformats-officedocument.presentationml.slide+xml"/>
  <Override PartName="/ppt/slides/slide89.xml" ContentType="application/vnd.openxmlformats-officedocument.presentationml.slide+xml"/>
  <Override PartName="/ppt/slides/slide21.xml" ContentType="application/vnd.openxmlformats-officedocument.presentationml.slide+xml"/>
  <Override PartName="/ppt/slides/slide98.xml" ContentType="application/vnd.openxmlformats-officedocument.presentationml.slide+xml"/>
  <Override PartName="/ppt/slides/slide30.xml" ContentType="application/vnd.openxmlformats-officedocument.presentationml.slide+xml"/>
  <Override PartName="/ppt/slides/slide2.xml" ContentType="application/vnd.openxmlformats-officedocument.presentationml.slide+xml"/>
  <Override PartName="/ppt/slides/slide10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0.xml" ContentType="application/vnd.openxmlformats-officedocument.presentationml.slide+xml"/>
  <Override PartName="/ppt/slides/slide116.xml" ContentType="application/vnd.openxmlformats-officedocument.presentationml.slide+xml"/>
  <Override PartName="/ppt/slides/slide17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74.xml" ContentType="application/vnd.openxmlformats-officedocument.presentationml.slide+xml"/>
  <Override PartName="/ppt/slides/slide84.xml" ContentType="application/vnd.openxmlformats-officedocument.presentationml.slide+xml"/>
  <Override PartName="/ppt/slides/slide94.xml" ContentType="application/vnd.openxmlformats-officedocument.presentationml.slide+xml"/>
  <Override PartName="/ppt/slides/slide102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11.xml" ContentType="application/vnd.openxmlformats-officedocument.presentationml.slide+xml"/>
  <Override PartName="/ppt/slides/slide12.xml" ContentType="application/vnd.openxmlformats-officedocument.presentationml.slide+xml"/>
  <Override PartName="/ppt/slides/slide121.xml" ContentType="application/vnd.openxmlformats-officedocument.presentationml.slide+xml"/>
  <Override PartName="/ppt/slides/slide22.xml" ContentType="application/vnd.openxmlformats-officedocument.presentationml.slide+xml"/>
  <Override PartName="/ppt/slides/slide99.xml" ContentType="application/vnd.openxmlformats-officedocument.presentationml.slide+xml"/>
  <Override PartName="/ppt/slides/slide31.xml" ContentType="application/vnd.openxmlformats-officedocument.presentationml.slide+xml"/>
  <Override PartName="/ppt/slides/slide3.xml" ContentType="application/vnd.openxmlformats-officedocument.presentationml.slide+xml"/>
  <Override PartName="/ppt/slides/slide107.xml" ContentType="application/vnd.openxmlformats-officedocument.presentationml.slide+xml"/>
  <Override PartName="/ppt/slideMasters/slideMaster1.xml" ContentType="application/vnd.openxmlformats-officedocument.presentationml.slideMaster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61" r:id="rId1"/>
  </p:sldMasterIdLst>
  <p:notesMasterIdLst>
    <p:notesMasterId r:id="rId125"/>
  </p:notesMasterIdLst>
  <p:sldIdLst>
    <p:sldId id="886" r:id="rId2"/>
    <p:sldId id="790" r:id="rId3"/>
    <p:sldId id="896" r:id="rId4"/>
    <p:sldId id="890" r:id="rId5"/>
    <p:sldId id="891" r:id="rId6"/>
    <p:sldId id="893" r:id="rId7"/>
    <p:sldId id="892" r:id="rId8"/>
    <p:sldId id="894" r:id="rId9"/>
    <p:sldId id="895" r:id="rId10"/>
    <p:sldId id="899" r:id="rId11"/>
    <p:sldId id="900" r:id="rId12"/>
    <p:sldId id="901" r:id="rId13"/>
    <p:sldId id="903" r:id="rId14"/>
    <p:sldId id="902" r:id="rId15"/>
    <p:sldId id="897" r:id="rId16"/>
    <p:sldId id="898" r:id="rId17"/>
    <p:sldId id="791" r:id="rId18"/>
    <p:sldId id="905" r:id="rId19"/>
    <p:sldId id="906" r:id="rId20"/>
    <p:sldId id="907" r:id="rId21"/>
    <p:sldId id="792" r:id="rId22"/>
    <p:sldId id="908" r:id="rId23"/>
    <p:sldId id="957" r:id="rId24"/>
    <p:sldId id="909" r:id="rId25"/>
    <p:sldId id="904" r:id="rId26"/>
    <p:sldId id="911" r:id="rId27"/>
    <p:sldId id="912" r:id="rId28"/>
    <p:sldId id="910" r:id="rId29"/>
    <p:sldId id="913" r:id="rId30"/>
    <p:sldId id="914" r:id="rId31"/>
    <p:sldId id="918" r:id="rId32"/>
    <p:sldId id="915" r:id="rId33"/>
    <p:sldId id="916" r:id="rId34"/>
    <p:sldId id="887" r:id="rId35"/>
    <p:sldId id="797" r:id="rId36"/>
    <p:sldId id="798" r:id="rId37"/>
    <p:sldId id="795" r:id="rId38"/>
    <p:sldId id="796" r:id="rId39"/>
    <p:sldId id="799" r:id="rId40"/>
    <p:sldId id="811" r:id="rId41"/>
    <p:sldId id="919" r:id="rId42"/>
    <p:sldId id="920" r:id="rId43"/>
    <p:sldId id="813" r:id="rId44"/>
    <p:sldId id="921" r:id="rId45"/>
    <p:sldId id="922" r:id="rId46"/>
    <p:sldId id="814" r:id="rId47"/>
    <p:sldId id="820" r:id="rId48"/>
    <p:sldId id="923" r:id="rId49"/>
    <p:sldId id="924" r:id="rId50"/>
    <p:sldId id="889" r:id="rId51"/>
    <p:sldId id="815" r:id="rId52"/>
    <p:sldId id="823" r:id="rId53"/>
    <p:sldId id="822" r:id="rId54"/>
    <p:sldId id="925" r:id="rId55"/>
    <p:sldId id="844" r:id="rId56"/>
    <p:sldId id="845" r:id="rId57"/>
    <p:sldId id="846" r:id="rId58"/>
    <p:sldId id="927" r:id="rId59"/>
    <p:sldId id="852" r:id="rId60"/>
    <p:sldId id="853" r:id="rId61"/>
    <p:sldId id="854" r:id="rId62"/>
    <p:sldId id="855" r:id="rId63"/>
    <p:sldId id="856" r:id="rId64"/>
    <p:sldId id="860" r:id="rId65"/>
    <p:sldId id="928" r:id="rId66"/>
    <p:sldId id="929" r:id="rId67"/>
    <p:sldId id="930" r:id="rId68"/>
    <p:sldId id="597" r:id="rId69"/>
    <p:sldId id="864" r:id="rId70"/>
    <p:sldId id="776" r:id="rId71"/>
    <p:sldId id="777" r:id="rId72"/>
    <p:sldId id="931" r:id="rId73"/>
    <p:sldId id="865" r:id="rId74"/>
    <p:sldId id="866" r:id="rId75"/>
    <p:sldId id="867" r:id="rId76"/>
    <p:sldId id="868" r:id="rId77"/>
    <p:sldId id="869" r:id="rId78"/>
    <p:sldId id="871" r:id="rId79"/>
    <p:sldId id="933" r:id="rId80"/>
    <p:sldId id="951" r:id="rId81"/>
    <p:sldId id="934" r:id="rId82"/>
    <p:sldId id="872" r:id="rId83"/>
    <p:sldId id="935" r:id="rId84"/>
    <p:sldId id="529" r:id="rId85"/>
    <p:sldId id="784" r:id="rId86"/>
    <p:sldId id="530" r:id="rId87"/>
    <p:sldId id="936" r:id="rId88"/>
    <p:sldId id="937" r:id="rId89"/>
    <p:sldId id="938" r:id="rId90"/>
    <p:sldId id="939" r:id="rId91"/>
    <p:sldId id="641" r:id="rId92"/>
    <p:sldId id="638" r:id="rId93"/>
    <p:sldId id="620" r:id="rId94"/>
    <p:sldId id="621" r:id="rId95"/>
    <p:sldId id="622" r:id="rId96"/>
    <p:sldId id="619" r:id="rId97"/>
    <p:sldId id="528" r:id="rId98"/>
    <p:sldId id="645" r:id="rId99"/>
    <p:sldId id="940" r:id="rId100"/>
    <p:sldId id="941" r:id="rId101"/>
    <p:sldId id="943" r:id="rId102"/>
    <p:sldId id="944" r:id="rId103"/>
    <p:sldId id="945" r:id="rId104"/>
    <p:sldId id="946" r:id="rId105"/>
    <p:sldId id="947" r:id="rId106"/>
    <p:sldId id="948" r:id="rId107"/>
    <p:sldId id="949" r:id="rId108"/>
    <p:sldId id="942" r:id="rId109"/>
    <p:sldId id="494" r:id="rId110"/>
    <p:sldId id="409" r:id="rId111"/>
    <p:sldId id="410" r:id="rId112"/>
    <p:sldId id="423" r:id="rId113"/>
    <p:sldId id="425" r:id="rId114"/>
    <p:sldId id="411" r:id="rId115"/>
    <p:sldId id="524" r:id="rId116"/>
    <p:sldId id="428" r:id="rId117"/>
    <p:sldId id="952" r:id="rId118"/>
    <p:sldId id="958" r:id="rId119"/>
    <p:sldId id="953" r:id="rId120"/>
    <p:sldId id="954" r:id="rId121"/>
    <p:sldId id="959" r:id="rId122"/>
    <p:sldId id="956" r:id="rId123"/>
    <p:sldId id="955" r:id="rId12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9pPr>
  </p:defaultTextStyle>
  <p:extLst>
    <p:ext uri="{EFAFB233-063F-42B5-8137-9DF3F51BA10A}">
      <p15:sldGuideLst xmlns:mc="http://schemas.openxmlformats.org/markup-compatibility/2006" xmlns:mv="urn:schemas-microsoft-com:mac:vml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2E2FEF"/>
    <a:srgbClr val="3B38FF"/>
    <a:srgbClr val="344893"/>
    <a:srgbClr val="1F3DFF"/>
    <a:srgbClr val="202D63"/>
    <a:srgbClr val="12236F"/>
    <a:srgbClr val="273873"/>
    <a:srgbClr val="EEEEEE"/>
  </p:clrMru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  <p:ext uri="{FD5EFAAD-0ECE-453E-9831-46B23BE46B34}">
      <p15:chartTrackingRefBased xmlns:mc="http://schemas.openxmlformats.org/markup-compatibility/2006" xmlns:mv="urn:schemas-microsoft-com:mac:vml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35"/>
    <p:restoredTop sz="92902"/>
  </p:normalViewPr>
  <p:slideViewPr>
    <p:cSldViewPr>
      <p:cViewPr>
        <p:scale>
          <a:sx n="100" d="100"/>
          <a:sy n="100" d="100"/>
        </p:scale>
        <p:origin x="-2696" y="-7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4" d="100"/>
        <a:sy n="34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notesMaster" Target="notesMasters/notesMaster1.xml"/><Relationship Id="rId126" Type="http://schemas.openxmlformats.org/officeDocument/2006/relationships/printerSettings" Target="printerSettings/printerSettings1.bin"/><Relationship Id="rId127" Type="http://schemas.openxmlformats.org/officeDocument/2006/relationships/presProps" Target="presProps.xml"/><Relationship Id="rId128" Type="http://schemas.openxmlformats.org/officeDocument/2006/relationships/viewProps" Target="viewProps.xml"/><Relationship Id="rId12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3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890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90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90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57680E98-D581-C645-9942-CDC6692CC0E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028256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0706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endParaRPr lang="en-US" altLang="en-US" dirty="0">
              <a:ea typeface="ＭＳ Ｐゴシック" charset="-128"/>
            </a:endParaRPr>
          </a:p>
        </p:txBody>
      </p:sp>
      <p:sp>
        <p:nvSpPr>
          <p:cNvPr id="2007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BC9CE24C-DC3F-B444-94AD-B761085A9C09}" type="slidenum">
              <a:rPr lang="en-US" altLang="en-US" sz="1200"/>
              <a:pPr/>
              <a:t>20</a:t>
            </a:fld>
            <a:endParaRPr lang="en-US" altLang="en-US" sz="12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187166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125AB484-0BB5-BD42-9710-BB52227B8A90}" type="slidenum">
              <a:rPr lang="en-US" altLang="en-US" sz="1200"/>
              <a:pPr/>
              <a:t>114</a:t>
            </a:fld>
            <a:endParaRPr lang="en-US" altLang="en-US" sz="1200" dirty="0"/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336072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64ACE1F6-E118-724C-88BA-B0E302F0963A}" type="slidenum">
              <a:rPr lang="en-US" altLang="en-US" sz="1200"/>
              <a:pPr/>
              <a:t>115</a:t>
            </a:fld>
            <a:endParaRPr lang="en-US" altLang="en-US" sz="1200" dirty="0"/>
          </a:p>
        </p:txBody>
      </p:sp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68358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F8D3C2ED-2E9A-9B42-A150-76AFEA909893}" type="slidenum">
              <a:rPr lang="en-US" altLang="en-US" sz="1200"/>
              <a:pPr/>
              <a:t>116</a:t>
            </a:fld>
            <a:endParaRPr lang="en-US" altLang="en-US" sz="1200" dirty="0"/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638054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F9E29FEB-01A4-4C4E-B90D-F03D7FD1AFEE}" type="slidenum">
              <a:rPr lang="en-US" sz="1200">
                <a:latin typeface="Calibri" pitchFamily="-108" charset="0"/>
              </a:rPr>
              <a:pPr algn="r"/>
              <a:t>120</a:t>
            </a:fld>
            <a:endParaRPr lang="en-US" sz="1200" dirty="0">
              <a:latin typeface="Calibri" pitchFamily="-108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6850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endParaRPr lang="en-US" altLang="en-US" dirty="0">
              <a:ea typeface="ＭＳ Ｐゴシック" charset="-128"/>
            </a:endParaRPr>
          </a:p>
        </p:txBody>
      </p:sp>
      <p:sp>
        <p:nvSpPr>
          <p:cNvPr id="2068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8CC4AF36-39B4-1E4A-91C5-6389D91A1649}" type="slidenum">
              <a:rPr lang="en-US" altLang="en-US" sz="1200"/>
              <a:pPr/>
              <a:t>27</a:t>
            </a:fld>
            <a:endParaRPr lang="en-US" altLang="en-US" sz="12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36627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8DD6A367-73AF-9948-BAFF-9ECBFC5A2BCD}" type="slidenum">
              <a:rPr lang="en-US" altLang="en-US" sz="1200"/>
              <a:pPr/>
              <a:t>70</a:t>
            </a:fld>
            <a:endParaRPr lang="en-US" altLang="en-US" sz="1200" dirty="0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pPr eaLnBrk="1" hangingPunct="1"/>
            <a:endParaRPr lang="en-US" alt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061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7C2501A9-0688-6C48-B640-965C075E6C15}" type="slidenum">
              <a:rPr lang="en-US" altLang="en-US" sz="1200"/>
              <a:pPr/>
              <a:t>71</a:t>
            </a:fld>
            <a:endParaRPr lang="en-US" altLang="en-US" sz="1200" dirty="0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pPr eaLnBrk="1" hangingPunct="1"/>
            <a:endParaRPr lang="en-US" alt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95323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8DD6A367-73AF-9948-BAFF-9ECBFC5A2BCD}" type="slidenum">
              <a:rPr lang="en-US" altLang="en-US" sz="1200"/>
              <a:pPr/>
              <a:t>72</a:t>
            </a:fld>
            <a:endParaRPr lang="en-US" altLang="en-US" sz="1200" dirty="0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pPr eaLnBrk="1" hangingPunct="1"/>
            <a:endParaRPr lang="en-US" alt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89307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1FECBAC9-3A27-B24B-8FA1-721C77394F15}" type="slidenum">
              <a:rPr lang="en-US" altLang="en-US" sz="1200"/>
              <a:pPr/>
              <a:t>110</a:t>
            </a:fld>
            <a:endParaRPr lang="en-US" altLang="en-US" sz="1200" dirty="0"/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938699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4AEFE726-E1D2-2C49-9547-72AD2CD84A18}" type="slidenum">
              <a:rPr lang="en-US" altLang="en-US" sz="1200"/>
              <a:pPr/>
              <a:t>111</a:t>
            </a:fld>
            <a:endParaRPr lang="en-US" altLang="en-US" sz="1200" dirty="0"/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44964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CA7774D0-EFD5-1C4C-A2D0-6D099F295B69}" type="slidenum">
              <a:rPr lang="en-US" altLang="en-US" sz="1200"/>
              <a:pPr/>
              <a:t>112</a:t>
            </a:fld>
            <a:endParaRPr lang="en-US" altLang="en-US" sz="1200" dirty="0"/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6492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ED1E705E-02F3-4E45-BADA-29CE36A18EFB}" type="slidenum">
              <a:rPr lang="en-US" altLang="en-US" sz="1200"/>
              <a:pPr/>
              <a:t>113</a:t>
            </a:fld>
            <a:endParaRPr lang="en-US" altLang="en-US" sz="1200" dirty="0"/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58437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C868C-8243-9E4B-94E7-8887F895D14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67902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99C16-63CD-F04E-BAD0-D65932FBCE2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4070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76A61-3E33-AD45-A863-50504A4C5CA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90660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 rtlCol="0">
            <a:normAutofit/>
          </a:bodyPr>
          <a:lstStyle/>
          <a:p>
            <a:pPr lvl="0"/>
            <a:r>
              <a:rPr lang="en-US" noProof="0" dirty="0" smtClean="0"/>
              <a:t>Click icon to add chart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FABCC-A734-414B-88A7-A55BB6261BD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3864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B83C1-DBC5-4A46-97CD-92BF83BC444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48653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EE891-3E22-494D-80BD-31E8181E639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66313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CB1CE-BBB5-7941-BC58-D3A98FB9605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66686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6AAC1-2FE6-394A-9F60-2C8B78B230A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05681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C193B-6AA8-9F4F-A26B-D1F2DA7F2A1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00164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94909-4DAD-FB4D-9F29-2B6E83547A2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15670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11079-667A-7342-9F93-F47908A8185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88978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294E1-6FB9-FF42-9A05-600A2527EEB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42233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37B0194-D8BF-B349-A4D1-F6E13788A0E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4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06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jpeg"/><Relationship Id="rId3" Type="http://schemas.openxmlformats.org/officeDocument/2006/relationships/image" Target="../media/image108.jpe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jpeg"/><Relationship Id="rId3" Type="http://schemas.openxmlformats.org/officeDocument/2006/relationships/image" Target="../media/image110.jpe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jpeg"/><Relationship Id="rId3" Type="http://schemas.openxmlformats.org/officeDocument/2006/relationships/image" Target="../media/image113.jpe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4.jpeg"/><Relationship Id="rId3" Type="http://schemas.openxmlformats.org/officeDocument/2006/relationships/image" Target="../media/image115.jpe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6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gif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9.jpe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0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Microsoft_Word_97_-_2004_Document2.doc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2.jpe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3.gif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4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tiff"/><Relationship Id="rId4" Type="http://schemas.openxmlformats.org/officeDocument/2006/relationships/image" Target="../media/image126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png"/><Relationship Id="rId3" Type="http://schemas.openxmlformats.org/officeDocument/2006/relationships/image" Target="../media/image128.pn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jpe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1.jpe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pn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3.jpe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Relationship Id="rId3" Type="http://schemas.microsoft.com/office/2007/relationships/hdphoto" Target="../media/hdphoto1.wdp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Relationship Id="rId3" Type="http://schemas.openxmlformats.org/officeDocument/2006/relationships/image" Target="../media/image45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gi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Word_97_-_2004_Document1.doc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Relationship Id="rId3" Type="http://schemas.microsoft.com/office/2007/relationships/hdphoto" Target="../media/hdphoto2.wdp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Relationship Id="rId3" Type="http://schemas.openxmlformats.org/officeDocument/2006/relationships/image" Target="../media/image57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7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6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Relationship Id="rId3" Type="http://schemas.openxmlformats.org/officeDocument/2006/relationships/image" Target="../media/image83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gif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jpeg"/><Relationship Id="rId3" Type="http://schemas.openxmlformats.org/officeDocument/2006/relationships/image" Target="../media/image9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5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6.jpeg"/><Relationship Id="rId3" Type="http://schemas.openxmlformats.org/officeDocument/2006/relationships/image" Target="../media/image97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9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0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1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2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15362" name="Content Placeholder 3" descr="24015349259_0acf52887f_c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15300"/>
          <a:stretch>
            <a:fillRect/>
          </a:stretch>
        </p:blipFill>
        <p:spPr>
          <a:xfrm>
            <a:off x="1371600" y="503238"/>
            <a:ext cx="6962775" cy="5897562"/>
          </a:xfr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Consider Sunday’s Storm</a:t>
            </a:r>
          </a:p>
        </p:txBody>
      </p:sp>
      <p:pic>
        <p:nvPicPr>
          <p:cNvPr id="19251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>
          <a:xfrm>
            <a:off x="2209800" y="1646237"/>
            <a:ext cx="5430838" cy="4525963"/>
          </a:xfrm>
        </p:spPr>
      </p:pic>
      <p:sp>
        <p:nvSpPr>
          <p:cNvPr id="192515" name="TextBox 4"/>
          <p:cNvSpPr txBox="1">
            <a:spLocks noChangeArrowheads="1"/>
          </p:cNvSpPr>
          <p:nvPr/>
        </p:nvSpPr>
        <p:spPr bwMode="auto">
          <a:xfrm>
            <a:off x="609600" y="3124200"/>
            <a:ext cx="144938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dirty="0"/>
              <a:t>11:30 AM</a:t>
            </a:r>
          </a:p>
          <a:p>
            <a:r>
              <a:rPr lang="en-US" altLang="en-US" dirty="0"/>
              <a:t>Sunday</a:t>
            </a:r>
          </a:p>
          <a:p>
            <a:r>
              <a:rPr lang="en-US" altLang="en-US" dirty="0"/>
              <a:t>March 13,</a:t>
            </a:r>
          </a:p>
          <a:p>
            <a:r>
              <a:rPr lang="en-US" altLang="en-US" dirty="0"/>
              <a:t>2016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rump-hair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4228" r="-44228"/>
          <a:stretch>
            <a:fillRect/>
          </a:stretch>
        </p:blipFill>
        <p:spPr>
          <a:xfrm>
            <a:off x="2133600" y="304800"/>
            <a:ext cx="5181600" cy="2849680"/>
          </a:xfrm>
        </p:spPr>
      </p:pic>
      <p:pic>
        <p:nvPicPr>
          <p:cNvPr id="5" name="Picture 4" descr="trumpweather1.jpg"/>
          <p:cNvPicPr>
            <a:picLocks noChangeAspect="1"/>
          </p:cNvPicPr>
          <p:nvPr/>
        </p:nvPicPr>
        <p:blipFill>
          <a:blip r:embed="rId3"/>
          <a:srcRect b="33333"/>
          <a:stretch>
            <a:fillRect/>
          </a:stretch>
        </p:blipFill>
        <p:spPr>
          <a:xfrm>
            <a:off x="381001" y="3429000"/>
            <a:ext cx="8805334" cy="990600"/>
          </a:xfrm>
          <a:prstGeom prst="rect">
            <a:avLst/>
          </a:prstGeom>
        </p:spPr>
      </p:pic>
      <p:pic>
        <p:nvPicPr>
          <p:cNvPr id="6" name="Picture 5" descr="trupsstor355.jpg"/>
          <p:cNvPicPr>
            <a:picLocks noChangeAspect="1"/>
          </p:cNvPicPr>
          <p:nvPr/>
        </p:nvPicPr>
        <p:blipFill>
          <a:blip r:embed="rId4"/>
          <a:srcRect t="6429" b="19286"/>
          <a:stretch>
            <a:fillRect/>
          </a:stretch>
        </p:blipFill>
        <p:spPr>
          <a:xfrm>
            <a:off x="381000" y="4724400"/>
            <a:ext cx="8792274" cy="11430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98488" y="547688"/>
            <a:ext cx="7897812" cy="2562225"/>
          </a:xfrm>
          <a:noFill/>
        </p:spPr>
        <p:txBody>
          <a:bodyPr anchor="t"/>
          <a:lstStyle/>
          <a:p>
            <a:r>
              <a:rPr lang="en-US" b="1" dirty="0">
                <a:solidFill>
                  <a:srgbClr val="1F497D"/>
                </a:solidFill>
                <a:ea typeface="ＭＳ Ｐゴシック" pitchFamily="-108" charset="-128"/>
                <a:cs typeface="ＭＳ Ｐゴシック" pitchFamily="-108" charset="-128"/>
              </a:rPr>
              <a:t> Weather </a:t>
            </a:r>
            <a:r>
              <a:rPr lang="en-US" b="1" dirty="0" smtClean="0">
                <a:solidFill>
                  <a:srgbClr val="1F497D"/>
                </a:solidFill>
                <a:ea typeface="ＭＳ Ｐゴシック" pitchFamily="-108" charset="-128"/>
                <a:cs typeface="ＭＳ Ｐゴシック" pitchFamily="-108" charset="-128"/>
              </a:rPr>
              <a:t>Radar Reveals the Inside of Storms and More</a:t>
            </a:r>
            <a:r>
              <a:rPr lang="en-US" dirty="0" smtClean="0">
                <a:ea typeface="ＭＳ Ｐゴシック" pitchFamily="-108" charset="-128"/>
                <a:cs typeface="ＭＳ Ｐゴシック" pitchFamily="-108" charset="-128"/>
              </a:rPr>
              <a:t/>
            </a:r>
            <a:br>
              <a:rPr lang="en-US" dirty="0" smtClean="0">
                <a:ea typeface="ＭＳ Ｐゴシック" pitchFamily="-108" charset="-128"/>
                <a:cs typeface="ＭＳ Ｐゴシック" pitchFamily="-108" charset="-128"/>
              </a:rPr>
            </a:b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  </a:t>
            </a:r>
            <a:br>
              <a:rPr lang="en-US" dirty="0">
                <a:ea typeface="ＭＳ Ｐゴシック" pitchFamily="-108" charset="-128"/>
                <a:cs typeface="ＭＳ Ｐゴシック" pitchFamily="-108" charset="-128"/>
              </a:rPr>
            </a:br>
            <a:endParaRPr lang="en-US" dirty="0">
              <a:ea typeface="ＭＳ Ｐゴシック" pitchFamily="-108" charset="-128"/>
              <a:cs typeface="ＭＳ Ｐゴシック" pitchFamily="-108" charset="-128"/>
            </a:endParaRPr>
          </a:p>
        </p:txBody>
      </p:sp>
      <p:graphicFrame>
        <p:nvGraphicFramePr>
          <p:cNvPr id="24578" name="Rectangle 2"/>
          <p:cNvGraphicFramePr>
            <a:graphicFrameLocks/>
          </p:cNvGraphicFramePr>
          <p:nvPr/>
        </p:nvGraphicFramePr>
        <p:xfrm>
          <a:off x="1524000" y="2286000"/>
          <a:ext cx="6096000" cy="2286000"/>
        </p:xfrm>
        <a:graphic>
          <a:graphicData uri="http://schemas.openxmlformats.org/presentationml/2006/ole">
            <p:oleObj spid="_x0000_s319490" name="Clip" r:id="rId3" imgW="0" imgH="0" progId="">
              <p:embed/>
            </p:oleObj>
          </a:graphicData>
        </a:graphic>
      </p:graphicFrame>
      <p:pic>
        <p:nvPicPr>
          <p:cNvPr id="24580" name="Picture 18" descr="&#10;tower2.gif                                                     000CFAB2&#10;Macintosh2 HD                  ABA78158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0" y="2514600"/>
            <a:ext cx="4312166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152400" y="457200"/>
            <a:ext cx="8572500" cy="11430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1F497D"/>
                </a:solidFill>
                <a:ea typeface="ＭＳ Ｐゴシック" pitchFamily="-108" charset="-128"/>
                <a:cs typeface="ＭＳ Ｐゴシック" pitchFamily="-108" charset="-128"/>
              </a:rPr>
              <a:t>Radar was first used operationally in WWII by the British to track German planes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7391400" cy="1143000"/>
          </a:xfrm>
        </p:spPr>
        <p:txBody>
          <a:bodyPr/>
          <a:lstStyle/>
          <a:p>
            <a:pPr>
              <a:buNone/>
            </a:pPr>
            <a:r>
              <a:rPr lang="en-US" sz="3600" dirty="0" smtClean="0">
                <a:ea typeface="ＭＳ Ｐゴシック" pitchFamily="-108" charset="-128"/>
                <a:cs typeface="ＭＳ Ｐゴシック" pitchFamily="-108" charset="-128"/>
              </a:rPr>
              <a:t>But heavy precipitation got in the way!</a:t>
            </a:r>
          </a:p>
        </p:txBody>
      </p:sp>
      <p:pic>
        <p:nvPicPr>
          <p:cNvPr id="25604" name="Picture 3" descr="radar-in-purbeck-250w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2895600"/>
            <a:ext cx="1676400" cy="356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4" descr="wwaf_radar_op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2895600"/>
            <a:ext cx="4414838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8229600" cy="1143000"/>
          </a:xfrm>
        </p:spPr>
        <p:txBody>
          <a:bodyPr rtlCol="0" anchor="t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>
                <a:solidFill>
                  <a:srgbClr val="1F497D"/>
                </a:solidFill>
                <a:ea typeface="+mj-ea"/>
                <a:cs typeface="+mj-cs"/>
              </a:rPr>
              <a:t>After WWII Meteorologists Experimented with Military Radars</a:t>
            </a:r>
          </a:p>
        </p:txBody>
      </p:sp>
      <p:pic>
        <p:nvPicPr>
          <p:cNvPr id="26627" name="Picture 4" descr="earlyradar.jpg                                                 001C1C6C&#10;Cliff Disk                     BB5EA40C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2743200"/>
            <a:ext cx="3451225" cy="352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6" descr="WbmrMSWnhNxm.jpg                                               001C1C6C&#10;Cliff Disk                     BB5EA40C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8738" y="3176588"/>
            <a:ext cx="2990850" cy="231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noFill/>
        </p:spPr>
        <p:txBody>
          <a:bodyPr anchor="t"/>
          <a:lstStyle/>
          <a:p>
            <a:r>
              <a:rPr lang="en-US" b="1" dirty="0">
                <a:solidFill>
                  <a:srgbClr val="1F497D"/>
                </a:solidFill>
                <a:ea typeface="ＭＳ Ｐゴシック" pitchFamily="-108" charset="-128"/>
                <a:cs typeface="ＭＳ Ｐゴシック" pitchFamily="-108" charset="-128"/>
              </a:rPr>
              <a:t>Hurricane Radar Image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ＭＳ Ｐゴシック" pitchFamily="-108" charset="-128"/>
              <a:cs typeface="ＭＳ Ｐゴシック" pitchFamily="-108" charset="-128"/>
            </a:endParaRPr>
          </a:p>
        </p:txBody>
      </p:sp>
      <p:pic>
        <p:nvPicPr>
          <p:cNvPr id="27652" name="Picture 4" descr="wea01226_small.jpg                                             001C1C6C&#10;Cliff Disk                     BB5EA40C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63850" y="2333625"/>
            <a:ext cx="3922713" cy="336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09575"/>
            <a:ext cx="7772400" cy="1143000"/>
          </a:xfrm>
        </p:spPr>
        <p:txBody>
          <a:bodyPr rtlCol="0" anchor="t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>
                <a:solidFill>
                  <a:srgbClr val="1F497D"/>
                </a:solidFill>
                <a:ea typeface="+mj-ea"/>
                <a:cs typeface="+mj-cs"/>
              </a:rPr>
              <a:t>In the late 1950’s a meteorological radar network was </a:t>
            </a:r>
            <a:r>
              <a:rPr lang="en-US" b="1" dirty="0" smtClean="0">
                <a:solidFill>
                  <a:srgbClr val="1F497D"/>
                </a:solidFill>
                <a:ea typeface="+mj-ea"/>
                <a:cs typeface="+mj-cs"/>
              </a:rPr>
              <a:t>established in the U.S.</a:t>
            </a:r>
            <a:endParaRPr lang="en-US" b="1" dirty="0">
              <a:solidFill>
                <a:srgbClr val="1F497D"/>
              </a:solidFill>
              <a:ea typeface="+mj-ea"/>
              <a:cs typeface="+mj-cs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ＭＳ Ｐゴシック" pitchFamily="-108" charset="-128"/>
              <a:cs typeface="ＭＳ Ｐゴシック" pitchFamily="-108" charset="-128"/>
            </a:endParaRPr>
          </a:p>
        </p:txBody>
      </p:sp>
      <p:pic>
        <p:nvPicPr>
          <p:cNvPr id="28676" name="Picture 4" descr="Slide27.jpg                                                    001C1C6C&#10;Cliff Disk                     BB5EA40C:"/>
          <p:cNvPicPr>
            <a:picLocks noChangeAspect="1" noChangeArrowheads="1"/>
          </p:cNvPicPr>
          <p:nvPr/>
        </p:nvPicPr>
        <p:blipFill>
          <a:blip r:embed="rId2"/>
          <a:srcRect t="6667" b="8000"/>
          <a:stretch>
            <a:fillRect/>
          </a:stretch>
        </p:blipFill>
        <p:spPr bwMode="auto">
          <a:xfrm>
            <a:off x="474663" y="2716213"/>
            <a:ext cx="5097462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7" descr="&#10;radar1957.jpg                                                  001C1C6C&#10;Cliff Disk                     BB5EA40C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86425" y="3335338"/>
            <a:ext cx="2743200" cy="16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5334000" y="304800"/>
            <a:ext cx="35814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1F497D"/>
                </a:solidFill>
                <a:latin typeface="Calibri" pitchFamily="-108" charset="0"/>
              </a:rPr>
              <a:t>In the late 1980s,</a:t>
            </a:r>
          </a:p>
          <a:p>
            <a:r>
              <a:rPr lang="en-US" sz="3200" b="1" dirty="0">
                <a:solidFill>
                  <a:srgbClr val="1F497D"/>
                </a:solidFill>
                <a:latin typeface="Calibri" pitchFamily="-108" charset="0"/>
              </a:rPr>
              <a:t> the NWS put in a network of Doppler</a:t>
            </a:r>
            <a:r>
              <a:rPr lang="en-US" sz="3200" b="1" dirty="0" smtClean="0">
                <a:solidFill>
                  <a:srgbClr val="1F497D"/>
                </a:solidFill>
                <a:latin typeface="Calibri" pitchFamily="-108" charset="0"/>
              </a:rPr>
              <a:t> </a:t>
            </a:r>
            <a:r>
              <a:rPr lang="en-US" sz="3200" b="1" dirty="0" smtClean="0">
                <a:solidFill>
                  <a:srgbClr val="1F497D"/>
                </a:solidFill>
                <a:latin typeface="Calibri" pitchFamily="-108" charset="0"/>
              </a:rPr>
              <a:t>weather radars</a:t>
            </a:r>
            <a:endParaRPr lang="en-US" sz="3200" b="1" dirty="0" smtClean="0">
              <a:solidFill>
                <a:srgbClr val="1F497D"/>
              </a:solidFill>
              <a:latin typeface="Calibri" pitchFamily="-108" charset="0"/>
            </a:endParaRPr>
          </a:p>
        </p:txBody>
      </p:sp>
      <p:pic>
        <p:nvPicPr>
          <p:cNvPr id="4" name="Picture 3" descr="santee-doppler-rader-kso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04800"/>
            <a:ext cx="4536222" cy="3429000"/>
          </a:xfrm>
          <a:prstGeom prst="rect">
            <a:avLst/>
          </a:prstGeom>
        </p:spPr>
      </p:pic>
      <p:pic>
        <p:nvPicPr>
          <p:cNvPr id="5" name="Picture 4" descr="WSR-88DCONUSCoverage20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3200400"/>
            <a:ext cx="4733365" cy="3657600"/>
          </a:xfrm>
          <a:prstGeom prst="rect">
            <a:avLst/>
          </a:prstGeo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oppler.gif                                                    001C1C6C&#10;Cliff Disk                     BB5EA40C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3988" y="1071563"/>
            <a:ext cx="6584950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51621" y="5410200"/>
            <a:ext cx="82923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Hook Echo of Supercell Thunderstorm with Tornado</a:t>
            </a:r>
            <a:endParaRPr lang="en-US" sz="2800" b="1" dirty="0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Our Last Storm from the Langley Hill Radar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 descr="201603131843.gif"/>
          <p:cNvPicPr>
            <a:picLocks noGrp="1" noChangeAspect="1"/>
          </p:cNvPicPr>
          <p:nvPr>
            <p:ph idx="1"/>
          </p:nvPr>
        </p:nvPicPr>
        <p:blipFill>
          <a:blip r:embed="rId2"/>
          <a:srcRect l="-32650" r="-32650"/>
          <a:stretch>
            <a:fillRect/>
          </a:stretch>
        </p:blipFill>
        <p:spPr>
          <a:xfrm>
            <a:off x="0" y="1447800"/>
            <a:ext cx="9560306" cy="5257800"/>
          </a:xfr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1F497D"/>
                </a:solidFill>
                <a:ea typeface="+mj-ea"/>
              </a:rPr>
              <a:t>The Future of Weather Prediction</a:t>
            </a:r>
          </a:p>
        </p:txBody>
      </p:sp>
      <p:pic>
        <p:nvPicPr>
          <p:cNvPr id="3" name="Picture 2" descr="6c3a5e4c-4e63-481f-8389-30ccc16a2ad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2057400"/>
            <a:ext cx="6096000" cy="4043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24h </a:t>
            </a:r>
            <a:r>
              <a:rPr lang="en-US" altLang="en-US" b="1" dirty="0" smtClean="0">
                <a:solidFill>
                  <a:schemeClr val="tx2"/>
                </a:solidFill>
              </a:rPr>
              <a:t>before</a:t>
            </a:r>
            <a:r>
              <a:rPr lang="en-US" altLang="en-US" b="1" dirty="0">
                <a:solidFill>
                  <a:schemeClr val="tx2"/>
                </a:solidFill>
              </a:rPr>
              <a:t>:  </a:t>
            </a:r>
            <a:r>
              <a:rPr lang="en-US" altLang="en-US" sz="4000" b="1" dirty="0" smtClean="0"/>
              <a:t>there </a:t>
            </a:r>
            <a:r>
              <a:rPr lang="en-US" altLang="en-US" sz="4000" b="1" dirty="0"/>
              <a:t>was only a weak </a:t>
            </a:r>
            <a:r>
              <a:rPr lang="en-US" altLang="en-US" sz="4000" b="1" dirty="0" smtClean="0"/>
              <a:t>disturbance thousands of miles away</a:t>
            </a:r>
            <a:endParaRPr lang="en-US" altLang="en-US" sz="4000" b="1" dirty="0"/>
          </a:p>
        </p:txBody>
      </p:sp>
      <p:pic>
        <p:nvPicPr>
          <p:cNvPr id="193538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7803" t="14494" r="20847" b="27094"/>
          <a:stretch>
            <a:fillRect/>
          </a:stretch>
        </p:blipFill>
        <p:spPr>
          <a:xfrm>
            <a:off x="1600200" y="1600200"/>
            <a:ext cx="6096000" cy="4991100"/>
          </a:xfrm>
        </p:spPr>
      </p:pic>
      <p:sp>
        <p:nvSpPr>
          <p:cNvPr id="5" name="Oval 4"/>
          <p:cNvSpPr/>
          <p:nvPr/>
        </p:nvSpPr>
        <p:spPr>
          <a:xfrm>
            <a:off x="1981200" y="3124200"/>
            <a:ext cx="1905000" cy="167640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848600" cy="6096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1F497D"/>
                </a:solidFill>
                <a:ea typeface="+mj-ea"/>
              </a:rPr>
              <a:t>A Fundamental Problem</a:t>
            </a:r>
          </a:p>
        </p:txBody>
      </p:sp>
      <p:sp>
        <p:nvSpPr>
          <p:cNvPr id="152578" name="Rectangle 3"/>
          <p:cNvSpPr>
            <a:spLocks noGrp="1" noChangeArrowheads="1"/>
          </p:cNvSpPr>
          <p:nvPr>
            <p:ph idx="1"/>
          </p:nvPr>
        </p:nvSpPr>
        <p:spPr>
          <a:xfrm>
            <a:off x="0" y="990600"/>
            <a:ext cx="6477000" cy="5334000"/>
          </a:xfrm>
        </p:spPr>
        <p:txBody>
          <a:bodyPr/>
          <a:lstStyle/>
          <a:p>
            <a:pPr eaLnBrk="1" hangingPunct="1"/>
            <a:r>
              <a:rPr lang="en-US" altLang="en-US" sz="3400" dirty="0"/>
              <a:t>The way we have been forecasting has been </a:t>
            </a:r>
            <a:r>
              <a:rPr lang="en-US" altLang="en-US" sz="3400" b="1" dirty="0"/>
              <a:t>essentially flawed.</a:t>
            </a:r>
          </a:p>
          <a:p>
            <a:pPr eaLnBrk="1" hangingPunct="1"/>
            <a:r>
              <a:rPr lang="en-US" altLang="en-US" sz="3400" dirty="0"/>
              <a:t>The atmosphere is a </a:t>
            </a:r>
            <a:r>
              <a:rPr lang="en-US" altLang="en-US" sz="3400" dirty="0">
                <a:solidFill>
                  <a:srgbClr val="ED181E"/>
                </a:solidFill>
              </a:rPr>
              <a:t>chaotic</a:t>
            </a:r>
            <a:r>
              <a:rPr lang="en-US" altLang="en-US" sz="3400" dirty="0"/>
              <a:t> system, in which small</a:t>
            </a:r>
            <a:r>
              <a:rPr lang="en-US" altLang="en-US" sz="3400" dirty="0" smtClean="0"/>
              <a:t> uncertainties in how we start the forecast </a:t>
            </a:r>
            <a:r>
              <a:rPr lang="en-US" altLang="en-US" sz="3400" dirty="0" smtClean="0"/>
              <a:t>(the </a:t>
            </a:r>
            <a:r>
              <a:rPr lang="en-US" altLang="en-US" sz="3400" b="1" i="1" dirty="0" smtClean="0"/>
              <a:t>initialization</a:t>
            </a:r>
            <a:r>
              <a:rPr lang="en-US" altLang="en-US" sz="3400" dirty="0" smtClean="0"/>
              <a:t>) have large </a:t>
            </a:r>
            <a:r>
              <a:rPr lang="en-US" altLang="en-US" sz="3400" dirty="0"/>
              <a:t>impacts on the </a:t>
            </a:r>
            <a:r>
              <a:rPr lang="en-US" altLang="en-US" sz="3400" dirty="0" smtClean="0"/>
              <a:t>forecasts.</a:t>
            </a:r>
            <a:endParaRPr lang="en-US" altLang="en-US" sz="3400" dirty="0"/>
          </a:p>
          <a:p>
            <a:pPr eaLnBrk="1" hangingPunct="1"/>
            <a:r>
              <a:rPr lang="en-US" altLang="en-US" sz="3400" dirty="0"/>
              <a:t>Not unlike a pinball game….</a:t>
            </a:r>
          </a:p>
          <a:p>
            <a:pPr eaLnBrk="1" hangingPunct="1"/>
            <a:endParaRPr lang="en-US" altLang="en-US" sz="2800" dirty="0"/>
          </a:p>
        </p:txBody>
      </p:sp>
      <p:pic>
        <p:nvPicPr>
          <p:cNvPr id="152579" name="Picture 4" descr="superman-pinb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9550" y="1447800"/>
            <a:ext cx="258445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848600" cy="6096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1F497D"/>
                </a:solidFill>
                <a:ea typeface="+mj-ea"/>
              </a:rPr>
              <a:t>A Fundamental Problem</a:t>
            </a:r>
          </a:p>
        </p:txBody>
      </p:sp>
      <p:sp>
        <p:nvSpPr>
          <p:cNvPr id="178179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609600"/>
            <a:ext cx="8153400" cy="3048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US" dirty="0" smtClean="0"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</a:rPr>
              <a:t>Similarly, there are uncertainties in processes, like the development of clouds and precipitation, which produce uncertainty in forecasts.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 smtClean="0">
                <a:solidFill>
                  <a:srgbClr val="1F497D"/>
                </a:solidFill>
                <a:ea typeface="+mn-ea"/>
              </a:rPr>
              <a:t>Thus, all forecasts have uncertainty.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</a:rPr>
              <a:t>The uncertainty generally increases in time.</a:t>
            </a:r>
          </a:p>
        </p:txBody>
      </p:sp>
      <p:pic>
        <p:nvPicPr>
          <p:cNvPr id="154627" name="Picture 1" descr="uncertaint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648200"/>
            <a:ext cx="26670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1F497D"/>
                </a:solidFill>
              </a:rPr>
              <a:t>This is Ridiculous!</a:t>
            </a:r>
          </a:p>
        </p:txBody>
      </p:sp>
      <p:graphicFrame>
        <p:nvGraphicFramePr>
          <p:cNvPr id="156674" name="Object 4"/>
          <p:cNvGraphicFramePr>
            <a:graphicFrameLocks noChangeAspect="1"/>
          </p:cNvGraphicFramePr>
          <p:nvPr/>
        </p:nvGraphicFramePr>
        <p:xfrm>
          <a:off x="2895600" y="1066800"/>
          <a:ext cx="3059113" cy="4953000"/>
        </p:xfrm>
        <a:graphic>
          <a:graphicData uri="http://schemas.openxmlformats.org/presentationml/2006/ole">
            <p:oleObj spid="_x0000_s156703" name="Document" r:id="rId4" imgW="2907937" imgH="4711111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Forecast Probabilistically</a:t>
            </a:r>
          </a:p>
        </p:txBody>
      </p:sp>
      <p:sp>
        <p:nvSpPr>
          <p:cNvPr id="15872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sz="3600" b="1" dirty="0" smtClean="0"/>
              <a:t>Weather forecasters need to tell users about the uncertainties in the forecast</a:t>
            </a:r>
            <a:r>
              <a:rPr lang="en-US" altLang="en-US" sz="3600" dirty="0" smtClean="0"/>
              <a:t>.</a:t>
            </a:r>
          </a:p>
          <a:p>
            <a:pPr eaLnBrk="1" hangingPunct="1"/>
            <a:r>
              <a:rPr lang="en-US" altLang="en-US" sz="3600" dirty="0" smtClean="0"/>
              <a:t>Give forecasts in terms of probabilities.</a:t>
            </a:r>
          </a:p>
          <a:p>
            <a:pPr eaLnBrk="1" hangingPunct="1"/>
            <a:r>
              <a:rPr lang="en-US" altLang="en-US" sz="3600" dirty="0"/>
              <a:t>There is an approach to handling this issue that is being</a:t>
            </a:r>
            <a:r>
              <a:rPr lang="en-US" altLang="en-US" sz="3600" dirty="0" smtClean="0"/>
              <a:t> developed by </a:t>
            </a:r>
            <a:r>
              <a:rPr lang="en-US" altLang="en-US" sz="3600" dirty="0"/>
              <a:t>the forecasting community…</a:t>
            </a:r>
            <a:r>
              <a:rPr lang="en-US" altLang="en-US" sz="3600" dirty="0">
                <a:solidFill>
                  <a:srgbClr val="FF0000"/>
                </a:solidFill>
              </a:rPr>
              <a:t>ensemble forecasts</a:t>
            </a:r>
          </a:p>
        </p:txBody>
      </p:sp>
      <p:pic>
        <p:nvPicPr>
          <p:cNvPr id="4" name="Picture 3" descr="poker-odds-and-probabilit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4829908"/>
            <a:ext cx="3895725" cy="17980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Ensemble Prediction</a:t>
            </a:r>
          </a:p>
        </p:txBody>
      </p:sp>
      <p:sp>
        <p:nvSpPr>
          <p:cNvPr id="160770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524000"/>
            <a:ext cx="8001000" cy="3200400"/>
          </a:xfrm>
        </p:spPr>
        <p:txBody>
          <a:bodyPr/>
          <a:lstStyle/>
          <a:p>
            <a:pPr eaLnBrk="1" hangingPunct="1"/>
            <a:r>
              <a:rPr lang="en-US" altLang="en-US" sz="3300" dirty="0"/>
              <a:t>Instead of making one forecast…make many…each with a slightly different </a:t>
            </a:r>
            <a:r>
              <a:rPr lang="en-US" altLang="en-US" sz="3300" dirty="0" smtClean="0"/>
              <a:t>initializations </a:t>
            </a:r>
            <a:r>
              <a:rPr lang="en-US" altLang="en-US" sz="3300" dirty="0"/>
              <a:t>or different model physics</a:t>
            </a:r>
            <a:r>
              <a:rPr lang="en-US" altLang="en-US" sz="3300" dirty="0" smtClean="0"/>
              <a:t>.</a:t>
            </a:r>
          </a:p>
          <a:p>
            <a:pPr eaLnBrk="1" hangingPunct="1"/>
            <a:r>
              <a:rPr lang="en-US" altLang="en-US" sz="3300" dirty="0"/>
              <a:t>Possible to do this now with the vastly greater computation resources that are available.</a:t>
            </a:r>
          </a:p>
        </p:txBody>
      </p:sp>
      <p:pic>
        <p:nvPicPr>
          <p:cNvPr id="5" name="Picture 4" descr="katia_aug31.gif"/>
          <p:cNvPicPr>
            <a:picLocks noChangeAspect="1"/>
          </p:cNvPicPr>
          <p:nvPr/>
        </p:nvPicPr>
        <p:blipFill>
          <a:blip r:embed="rId3"/>
          <a:srcRect t="22500"/>
          <a:stretch>
            <a:fillRect/>
          </a:stretch>
        </p:blipFill>
        <p:spPr>
          <a:xfrm>
            <a:off x="4343400" y="4419600"/>
            <a:ext cx="3606800" cy="20964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7" name="Picture 2" descr="merged.pcp3.2003013000_f21_.gif                                00000010&#10;Macintosh2 HD                  ABA7815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9575" y="292100"/>
            <a:ext cx="65913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Text Box 2"/>
          <p:cNvSpPr txBox="1">
            <a:spLocks noChangeArrowheads="1"/>
          </p:cNvSpPr>
          <p:nvPr/>
        </p:nvSpPr>
        <p:spPr bwMode="auto">
          <a:xfrm>
            <a:off x="381000" y="152400"/>
            <a:ext cx="47204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1F497D"/>
                </a:solidFill>
                <a:latin typeface="Times New Roman" charset="0"/>
              </a:rPr>
              <a:t>Ensemble Prediction</a:t>
            </a:r>
          </a:p>
        </p:txBody>
      </p:sp>
      <p:sp>
        <p:nvSpPr>
          <p:cNvPr id="164866" name="Text Box 3"/>
          <p:cNvSpPr txBox="1">
            <a:spLocks noChangeArrowheads="1"/>
          </p:cNvSpPr>
          <p:nvPr/>
        </p:nvSpPr>
        <p:spPr bwMode="auto">
          <a:xfrm>
            <a:off x="304800" y="914400"/>
            <a:ext cx="85344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 sz="3600" dirty="0" smtClean="0">
                <a:latin typeface="Times New Roman" charset="0"/>
              </a:rPr>
              <a:t>Ensemble can give probabilities.</a:t>
            </a:r>
          </a:p>
          <a:p>
            <a:pPr eaLnBrk="1" hangingPunct="1">
              <a:buFontTx/>
              <a:buChar char="•"/>
            </a:pPr>
            <a:r>
              <a:rPr lang="en-US" altLang="en-US" sz="3600" dirty="0" smtClean="0">
                <a:latin typeface="Times New Roman" charset="0"/>
              </a:rPr>
              <a:t> The ensemble </a:t>
            </a:r>
            <a:r>
              <a:rPr lang="en-US" altLang="en-US" sz="3600" dirty="0">
                <a:latin typeface="Times New Roman" charset="0"/>
              </a:rPr>
              <a:t>mean is more accurate than any individual </a:t>
            </a:r>
            <a:r>
              <a:rPr lang="en-US" altLang="en-US" sz="3600" dirty="0" smtClean="0">
                <a:latin typeface="Times New Roman" charset="0"/>
              </a:rPr>
              <a:t>member.</a:t>
            </a:r>
          </a:p>
          <a:p>
            <a:pPr eaLnBrk="1" hangingPunct="1">
              <a:buFontTx/>
              <a:buChar char="•"/>
            </a:pPr>
            <a:r>
              <a:rPr lang="en-US" altLang="en-US" sz="3600" dirty="0" smtClean="0">
                <a:latin typeface="Times New Roman" charset="0"/>
              </a:rPr>
              <a:t>Ensembles will dominate forecasting in the </a:t>
            </a:r>
            <a:r>
              <a:rPr lang="en-US" altLang="en-US" sz="3600" dirty="0" smtClean="0">
                <a:latin typeface="Times New Roman" charset="0"/>
              </a:rPr>
              <a:t>future.</a:t>
            </a:r>
            <a:endParaRPr lang="en-US" altLang="en-US" sz="3600" dirty="0" smtClean="0">
              <a:latin typeface="Times New Roman" charset="0"/>
            </a:endParaRPr>
          </a:p>
        </p:txBody>
      </p:sp>
      <p:pic>
        <p:nvPicPr>
          <p:cNvPr id="5" name="Picture 4" descr="seattletem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810000"/>
            <a:ext cx="8001000" cy="2425700"/>
          </a:xfrm>
          <a:prstGeom prst="rect">
            <a:avLst/>
          </a:prstGeom>
        </p:spPr>
      </p:pic>
      <p:pic>
        <p:nvPicPr>
          <p:cNvPr id="6" name="Picture 5" descr="abssic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6096000"/>
            <a:ext cx="8013700" cy="38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1F497D"/>
                </a:solidFill>
              </a:rPr>
              <a:t>Communication:  From TV to Smartphones</a:t>
            </a:r>
            <a:endParaRPr lang="en-US" b="1" dirty="0">
              <a:solidFill>
                <a:srgbClr val="1F497D"/>
              </a:solidFill>
            </a:endParaRPr>
          </a:p>
        </p:txBody>
      </p:sp>
      <p:pic>
        <p:nvPicPr>
          <p:cNvPr id="4" name="Picture 3" descr="tv.png"/>
          <p:cNvPicPr>
            <a:picLocks noChangeAspect="1"/>
          </p:cNvPicPr>
          <p:nvPr/>
        </p:nvPicPr>
        <p:blipFill>
          <a:blip r:embed="rId2"/>
          <a:srcRect r="23397"/>
          <a:stretch>
            <a:fillRect/>
          </a:stretch>
        </p:blipFill>
        <p:spPr>
          <a:xfrm>
            <a:off x="609600" y="2514600"/>
            <a:ext cx="2694449" cy="2651760"/>
          </a:xfrm>
          <a:prstGeom prst="rect">
            <a:avLst/>
          </a:prstGeom>
        </p:spPr>
      </p:pic>
      <p:pic>
        <p:nvPicPr>
          <p:cNvPr id="5" name="Picture 4" descr="smart.png"/>
          <p:cNvPicPr>
            <a:picLocks noChangeAspect="1"/>
          </p:cNvPicPr>
          <p:nvPr/>
        </p:nvPicPr>
        <p:blipFill>
          <a:blip r:embed="rId3"/>
          <a:srcRect r="34137"/>
          <a:stretch>
            <a:fillRect/>
          </a:stretch>
        </p:blipFill>
        <p:spPr>
          <a:xfrm>
            <a:off x="5105400" y="2362200"/>
            <a:ext cx="2999115" cy="2785872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3886200" y="3352800"/>
            <a:ext cx="914400" cy="685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9600" y="5867400"/>
            <a:ext cx="8209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Over a thousand weather apps are now available for smartphones</a:t>
            </a:r>
            <a:endParaRPr lang="en-US" dirty="0"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1F497D"/>
                </a:solidFill>
              </a:rPr>
              <a:t>And smartphones can take observations</a:t>
            </a:r>
            <a:endParaRPr lang="en-US" b="1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91000" cy="4525963"/>
          </a:xfrm>
        </p:spPr>
        <p:txBody>
          <a:bodyPr/>
          <a:lstStyle/>
          <a:p>
            <a:r>
              <a:rPr lang="en-US" dirty="0" smtClean="0"/>
              <a:t>Many of them have high quality pressure sensors</a:t>
            </a:r>
          </a:p>
          <a:p>
            <a:r>
              <a:rPr lang="en-US" dirty="0" smtClean="0"/>
              <a:t>iPhone 6 and Samsung Galaxy among others.</a:t>
            </a:r>
          </a:p>
          <a:p>
            <a:r>
              <a:rPr lang="en-US" dirty="0" smtClean="0"/>
              <a:t>1 billion phones with pressure sensors by the end of 2016</a:t>
            </a:r>
          </a:p>
        </p:txBody>
      </p:sp>
      <p:pic>
        <p:nvPicPr>
          <p:cNvPr id="4" name="Picture 3" descr="download (5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1524000"/>
            <a:ext cx="3581400" cy="4472296"/>
          </a:xfrm>
          <a:prstGeom prst="rect">
            <a:avLst/>
          </a:prstGeom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868362"/>
          </a:xfrm>
        </p:spPr>
        <p:txBody>
          <a:bodyPr/>
          <a:lstStyle/>
          <a:p>
            <a:r>
              <a:rPr lang="en-US" b="1" dirty="0" smtClean="0">
                <a:solidFill>
                  <a:srgbClr val="1F497D"/>
                </a:solidFill>
              </a:rPr>
              <a:t>Predicting Climate Change</a:t>
            </a:r>
            <a:endParaRPr lang="en-US" b="1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5257800" cy="4525963"/>
          </a:xfrm>
        </p:spPr>
        <p:txBody>
          <a:bodyPr/>
          <a:lstStyle/>
          <a:p>
            <a:r>
              <a:rPr lang="en-US" dirty="0" smtClean="0"/>
              <a:t>Essentially the same models used for weather prediction.</a:t>
            </a:r>
          </a:p>
          <a:p>
            <a:r>
              <a:rPr lang="en-US" dirty="0" smtClean="0"/>
              <a:t>Run for decades or centuries at lower resolution</a:t>
            </a:r>
          </a:p>
          <a:p>
            <a:r>
              <a:rPr lang="en-US" dirty="0" smtClean="0"/>
              <a:t>Allow atmospheric gases to change in time</a:t>
            </a:r>
          </a:p>
          <a:p>
            <a:r>
              <a:rPr lang="en-US" dirty="0" smtClean="0"/>
              <a:t>Needs ocean and hydrological models as well.</a:t>
            </a:r>
            <a:endParaRPr lang="en-US" dirty="0"/>
          </a:p>
        </p:txBody>
      </p:sp>
      <p:pic>
        <p:nvPicPr>
          <p:cNvPr id="5" name="Picture 4" descr="RCP_vs_SR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2362200"/>
            <a:ext cx="3259006" cy="256473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Title 1"/>
          <p:cNvSpPr>
            <a:spLocks noGrp="1"/>
          </p:cNvSpPr>
          <p:nvPr>
            <p:ph type="title"/>
          </p:nvPr>
        </p:nvSpPr>
        <p:spPr>
          <a:xfrm>
            <a:off x="571500" y="533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But a day later, a small intense low was predicted</a:t>
            </a:r>
          </a:p>
        </p:txBody>
      </p:sp>
      <p:pic>
        <p:nvPicPr>
          <p:cNvPr id="194562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7028" t="23676" r="15495" b="28972"/>
          <a:stretch>
            <a:fillRect/>
          </a:stretch>
        </p:blipFill>
        <p:spPr>
          <a:xfrm>
            <a:off x="1066800" y="2057400"/>
            <a:ext cx="7239000" cy="4343400"/>
          </a:xfrm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 b="1" dirty="0">
                <a:solidFill>
                  <a:srgbClr val="1F497D"/>
                </a:solidFill>
                <a:ea typeface="ＭＳ Ｐゴシック" pitchFamily="-108" charset="-128"/>
                <a:cs typeface="ＭＳ Ｐゴシック" pitchFamily="-108" charset="-128"/>
              </a:rPr>
              <a:t>Climate Model Output for 2100</a:t>
            </a:r>
          </a:p>
        </p:txBody>
      </p:sp>
      <p:pic>
        <p:nvPicPr>
          <p:cNvPr id="70659" name="Picture 3" descr="temp_A2_scenario.jpg                                           00029E37&#10;Cliff Disk                     BB5EA40C:"/>
          <p:cNvPicPr>
            <a:picLocks noChangeAspect="1" noChangeArrowheads="1"/>
          </p:cNvPicPr>
          <p:nvPr/>
        </p:nvPicPr>
        <p:blipFill>
          <a:blip r:embed="rId3"/>
          <a:srcRect l="14539" t="4839" r="14539" b="21774"/>
          <a:stretch>
            <a:fillRect/>
          </a:stretch>
        </p:blipFill>
        <p:spPr bwMode="auto">
          <a:xfrm>
            <a:off x="969963" y="1066800"/>
            <a:ext cx="7412037" cy="542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1F497D"/>
                </a:solidFill>
              </a:rPr>
              <a:t>Now beginning to run regional climate models at high resolution</a:t>
            </a:r>
            <a:endParaRPr lang="en-US" b="1" dirty="0">
              <a:solidFill>
                <a:srgbClr val="1F497D"/>
              </a:solidFill>
            </a:endParaRPr>
          </a:p>
        </p:txBody>
      </p:sp>
      <p:pic>
        <p:nvPicPr>
          <p:cNvPr id="4" name="Content Placeholder 3" descr="regoncli.png"/>
          <p:cNvPicPr>
            <a:picLocks noGrp="1" noChangeAspect="1"/>
          </p:cNvPicPr>
          <p:nvPr>
            <p:ph idx="1"/>
          </p:nvPr>
        </p:nvPicPr>
        <p:blipFill>
          <a:blip r:embed="rId2"/>
          <a:srcRect l="-47889" r="-47889"/>
          <a:stretch>
            <a:fillRect/>
          </a:stretch>
        </p:blipFill>
        <p:spPr>
          <a:xfrm>
            <a:off x="304800" y="1752600"/>
            <a:ext cx="8645265" cy="4754563"/>
          </a:xfrm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533401"/>
            <a:ext cx="7772400" cy="762000"/>
          </a:xfrm>
        </p:spPr>
        <p:txBody>
          <a:bodyPr/>
          <a:lstStyle/>
          <a:p>
            <a:r>
              <a:rPr lang="en-US" b="1" dirty="0" smtClean="0">
                <a:solidFill>
                  <a:srgbClr val="1F497D"/>
                </a:solidFill>
              </a:rPr>
              <a:t>Full Circle</a:t>
            </a:r>
            <a:endParaRPr lang="en-US" b="1" dirty="0">
              <a:solidFill>
                <a:srgbClr val="1F497D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1600200"/>
            <a:ext cx="6781800" cy="91440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We have become the weather gods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Picture 3" descr="1954-May-28-Colliers-sm.jpg"/>
          <p:cNvPicPr>
            <a:picLocks noChangeAspect="1"/>
          </p:cNvPicPr>
          <p:nvPr/>
        </p:nvPicPr>
        <p:blipFill>
          <a:blip r:embed="rId2">
            <a:lum bright="15000"/>
          </a:blip>
          <a:srcRect l="27273" b="10045"/>
          <a:stretch>
            <a:fillRect/>
          </a:stretch>
        </p:blipFill>
        <p:spPr>
          <a:xfrm>
            <a:off x="2971800" y="2743200"/>
            <a:ext cx="3269693" cy="3294164"/>
          </a:xfrm>
          <a:prstGeom prst="rect">
            <a:avLst/>
          </a:prstGeom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1"/>
          <p:cNvSpPr>
            <a:spLocks noGrp="1"/>
          </p:cNvSpPr>
          <p:nvPr>
            <p:ph type="title"/>
          </p:nvPr>
        </p:nvSpPr>
        <p:spPr>
          <a:xfrm>
            <a:off x="746125" y="849313"/>
            <a:ext cx="3001963" cy="45339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1F497D"/>
                </a:solidFill>
                <a:ea typeface="ＭＳ Ｐゴシック" pitchFamily="-108" charset="-128"/>
                <a:cs typeface="ＭＳ Ｐゴシック" pitchFamily="-108" charset="-128"/>
              </a:rPr>
              <a:t>The End</a:t>
            </a:r>
          </a:p>
        </p:txBody>
      </p:sp>
      <p:pic>
        <p:nvPicPr>
          <p:cNvPr id="121859" name="Content Placeholder 3" descr="KPLU 88.5 2012 NEW NPR WO PPM.jpg"/>
          <p:cNvPicPr>
            <a:picLocks noGrp="1" noChangeAspect="1"/>
          </p:cNvPicPr>
          <p:nvPr>
            <p:ph idx="1"/>
          </p:nvPr>
        </p:nvPicPr>
        <p:blipFill>
          <a:blip r:embed="rId2"/>
          <a:srcRect r="-66147"/>
          <a:stretch>
            <a:fillRect/>
          </a:stretch>
        </p:blipFill>
        <p:spPr>
          <a:xfrm>
            <a:off x="3936153" y="457200"/>
            <a:ext cx="7398597" cy="5688013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305800" cy="868363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Forecast even three days before</a:t>
            </a:r>
          </a:p>
        </p:txBody>
      </p:sp>
      <p:pic>
        <p:nvPicPr>
          <p:cNvPr id="195586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3308" r="33847" b="31641"/>
          <a:stretch>
            <a:fillRect/>
          </a:stretch>
        </p:blipFill>
        <p:spPr>
          <a:xfrm>
            <a:off x="1905000" y="838200"/>
            <a:ext cx="5410200" cy="5884862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It’s a miracle …</a:t>
            </a:r>
          </a:p>
        </p:txBody>
      </p:sp>
      <p:pic>
        <p:nvPicPr>
          <p:cNvPr id="196610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>
          <a:xfrm>
            <a:off x="1676400" y="1600200"/>
            <a:ext cx="6096000" cy="4515365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90800"/>
            <a:ext cx="8229600" cy="1143000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0090"/>
                </a:solidFill>
                <a:ea typeface="+mj-ea"/>
              </a:rPr>
              <a:t>This talk will tell the story of weather prediction </a:t>
            </a:r>
            <a:br>
              <a:rPr lang="en-US" b="1" dirty="0" smtClean="0">
                <a:solidFill>
                  <a:srgbClr val="000090"/>
                </a:solidFill>
                <a:ea typeface="+mj-ea"/>
              </a:rPr>
            </a:br>
            <a:r>
              <a:rPr lang="en-US" dirty="0">
                <a:solidFill>
                  <a:srgbClr val="000090"/>
                </a:solidFill>
                <a:ea typeface="+mj-ea"/>
              </a:rPr>
              <a:t/>
            </a:r>
            <a:br>
              <a:rPr lang="en-US" dirty="0">
                <a:solidFill>
                  <a:srgbClr val="000090"/>
                </a:solidFill>
                <a:ea typeface="+mj-ea"/>
              </a:rPr>
            </a:br>
            <a:r>
              <a:rPr lang="en-US" dirty="0" smtClean="0">
                <a:solidFill>
                  <a:srgbClr val="000090"/>
                </a:solidFill>
                <a:ea typeface="+mj-ea"/>
              </a:rPr>
              <a:t>… </a:t>
            </a:r>
            <a:r>
              <a:rPr lang="en-US" b="1" dirty="0" smtClean="0">
                <a:ea typeface="+mj-ea"/>
              </a:rPr>
              <a:t>From its roots in observing the sky and folklore</a:t>
            </a:r>
            <a:r>
              <a:rPr lang="en-US" dirty="0" smtClean="0">
                <a:solidFill>
                  <a:srgbClr val="000090"/>
                </a:solidFill>
                <a:ea typeface="+mj-ea"/>
              </a:rPr>
              <a:t/>
            </a:r>
            <a:br>
              <a:rPr lang="en-US" dirty="0" smtClean="0">
                <a:solidFill>
                  <a:srgbClr val="000090"/>
                </a:solidFill>
                <a:ea typeface="+mj-ea"/>
              </a:rPr>
            </a:br>
            <a:r>
              <a:rPr lang="en-US" dirty="0" smtClean="0">
                <a:solidFill>
                  <a:srgbClr val="000090"/>
                </a:solidFill>
                <a:ea typeface="+mj-ea"/>
              </a:rPr>
              <a:t>…</a:t>
            </a:r>
            <a:r>
              <a:rPr lang="en-US" b="1" dirty="0" smtClean="0">
                <a:solidFill>
                  <a:srgbClr val="000090"/>
                </a:solidFill>
                <a:ea typeface="+mj-ea"/>
              </a:rPr>
              <a:t>Through the development of computer-base forecasting</a:t>
            </a:r>
            <a:r>
              <a:rPr lang="en-US" dirty="0" smtClean="0">
                <a:solidFill>
                  <a:srgbClr val="000090"/>
                </a:solidFill>
                <a:ea typeface="+mj-ea"/>
              </a:rPr>
              <a:t/>
            </a:r>
            <a:br>
              <a:rPr lang="en-US" dirty="0" smtClean="0">
                <a:solidFill>
                  <a:srgbClr val="000090"/>
                </a:solidFill>
                <a:ea typeface="+mj-ea"/>
              </a:rPr>
            </a:br>
            <a:r>
              <a:rPr lang="en-US" dirty="0" smtClean="0">
                <a:solidFill>
                  <a:srgbClr val="000090"/>
                </a:solidFill>
                <a:ea typeface="+mj-ea"/>
              </a:rPr>
              <a:t>…</a:t>
            </a:r>
            <a:r>
              <a:rPr lang="en-US" b="1" dirty="0" smtClean="0">
                <a:ea typeface="+mj-ea"/>
              </a:rPr>
              <a:t>To its application to predicting future climate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0090"/>
                </a:solidFill>
                <a:ea typeface="+mj-ea"/>
              </a:rPr>
              <a:t>Weather forecasting is as old as our species</a:t>
            </a:r>
          </a:p>
        </p:txBody>
      </p:sp>
      <p:pic>
        <p:nvPicPr>
          <p:cNvPr id="25602" name="Content Placeholder 3" descr="early-humans-tuberculosi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-5293" r="-5293"/>
          <a:stretch>
            <a:fillRect/>
          </a:stretch>
        </p:blipFill>
        <p:spPr/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381000" y="838200"/>
            <a:ext cx="84582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Our ancestors were keen observers of the sky and a practical weather forecasting</a:t>
            </a:r>
            <a:r>
              <a:rPr lang="en-US" altLang="en-US" b="1" dirty="0" smtClean="0">
                <a:solidFill>
                  <a:schemeClr val="tx2"/>
                </a:solidFill>
              </a:rPr>
              <a:t> ideas developed</a:t>
            </a:r>
            <a:endParaRPr lang="en-US" altLang="en-US" b="1" dirty="0">
              <a:solidFill>
                <a:schemeClr val="tx2"/>
              </a:solidFill>
            </a:endParaRPr>
          </a:p>
        </p:txBody>
      </p:sp>
      <p:sp>
        <p:nvSpPr>
          <p:cNvPr id="26626" name="Content Placeholder 2"/>
          <p:cNvSpPr>
            <a:spLocks noGrp="1"/>
          </p:cNvSpPr>
          <p:nvPr>
            <p:ph idx="1"/>
          </p:nvPr>
        </p:nvSpPr>
        <p:spPr>
          <a:xfrm>
            <a:off x="304800" y="2743200"/>
            <a:ext cx="4114800" cy="3429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Book of Job (37:22) states, </a:t>
            </a:r>
            <a:r>
              <a:rPr lang="en-US" altLang="en-US" sz="2800" b="1" dirty="0">
                <a:solidFill>
                  <a:srgbClr val="FF0000"/>
                </a:solidFill>
              </a:rPr>
              <a:t>“Fair weather cometh out of the north”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b="1" dirty="0"/>
              <a:t>Which is true </a:t>
            </a:r>
            <a:r>
              <a:rPr lang="en-US" altLang="en-US" sz="2800" dirty="0"/>
              <a:t>for many midlatitude locations where northerly flow</a:t>
            </a:r>
            <a:r>
              <a:rPr lang="en-US" altLang="en-US" sz="2800" dirty="0" smtClean="0"/>
              <a:t> is typically cool </a:t>
            </a:r>
            <a:r>
              <a:rPr lang="en-US" altLang="en-US" sz="2800" dirty="0"/>
              <a:t>and dry.</a:t>
            </a:r>
          </a:p>
        </p:txBody>
      </p:sp>
      <p:pic>
        <p:nvPicPr>
          <p:cNvPr id="2662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667000"/>
            <a:ext cx="44196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Ancient Greek Weather Advice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5181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dirty="0" smtClean="0"/>
              <a:t>In </a:t>
            </a:r>
            <a:r>
              <a:rPr lang="en-US" altLang="en-US" i="1" dirty="0" smtClean="0"/>
              <a:t>Meteorologica</a:t>
            </a:r>
            <a:r>
              <a:rPr lang="en-US" altLang="en-US" dirty="0" smtClean="0"/>
              <a:t>, Aristotle suggested that a close examination of the sky could provide useful forecasts.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dirty="0" smtClean="0"/>
              <a:t>One of Aristotle’s pupils, </a:t>
            </a:r>
            <a:r>
              <a:rPr lang="en-US" altLang="en-US" b="1" dirty="0" smtClean="0"/>
              <a:t>Theophrastus of Ereos, </a:t>
            </a:r>
            <a:r>
              <a:rPr lang="en-US" altLang="en-US" dirty="0" smtClean="0"/>
              <a:t>wrote a volume </a:t>
            </a:r>
            <a:r>
              <a:rPr lang="en-US" altLang="en-US" b="1" i="1" dirty="0" smtClean="0"/>
              <a:t>On Weather Signs</a:t>
            </a:r>
            <a:r>
              <a:rPr lang="en-US" altLang="en-US" b="1" dirty="0" smtClean="0"/>
              <a:t>,</a:t>
            </a:r>
            <a:r>
              <a:rPr lang="en-US" altLang="en-US" dirty="0" smtClean="0"/>
              <a:t> which</a:t>
            </a:r>
            <a:r>
              <a:rPr lang="en-US" altLang="en-US" dirty="0" smtClean="0"/>
              <a:t> had many </a:t>
            </a:r>
            <a:r>
              <a:rPr lang="en-US" altLang="en-US" dirty="0" smtClean="0"/>
              <a:t>correct insights.</a:t>
            </a:r>
          </a:p>
          <a:p>
            <a:pPr marL="0" indent="0"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endParaRPr lang="en-US" dirty="0"/>
          </a:p>
        </p:txBody>
      </p:sp>
      <p:pic>
        <p:nvPicPr>
          <p:cNvPr id="19763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143000"/>
            <a:ext cx="327977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Theophrastus </a:t>
            </a:r>
            <a:r>
              <a:rPr lang="en-US" altLang="en-US" b="1" dirty="0" smtClean="0">
                <a:solidFill>
                  <a:schemeClr val="tx2"/>
                </a:solidFill>
              </a:rPr>
              <a:t>Example</a:t>
            </a:r>
            <a:endParaRPr lang="en-US" alt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16002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en-US" altLang="en-US" b="1" dirty="0">
                <a:solidFill>
                  <a:srgbClr val="FF0000"/>
                </a:solidFill>
              </a:rPr>
              <a:t>“If the breezes come from the east or south, rain is indicated; if from the west or north, </a:t>
            </a:r>
            <a:r>
              <a:rPr lang="en-US" altLang="en-US" b="1" dirty="0" smtClean="0">
                <a:solidFill>
                  <a:srgbClr val="FF0000"/>
                </a:solidFill>
              </a:rPr>
              <a:t>cold </a:t>
            </a:r>
            <a:r>
              <a:rPr lang="en-US" altLang="en-US" b="1" dirty="0">
                <a:solidFill>
                  <a:srgbClr val="FF0000"/>
                </a:solidFill>
              </a:rPr>
              <a:t>weather.” </a:t>
            </a:r>
            <a:r>
              <a:rPr lang="en-US" altLang="en-US" b="1" dirty="0" smtClean="0">
                <a:solidFill>
                  <a:schemeClr val="tx2"/>
                </a:solidFill>
              </a:rPr>
              <a:t>(generally true)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095500" y="3200400"/>
            <a:ext cx="4953000" cy="329374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974329"/>
            <a:ext cx="7772400" cy="14700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000" dirty="0" smtClean="0"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6000" b="1" dirty="0" smtClean="0">
                <a:solidFill>
                  <a:srgbClr val="000090"/>
                </a:solidFill>
                <a:ea typeface="ＭＳ Ｐゴシック" pitchFamily="-111" charset="-128"/>
                <a:cs typeface="ＭＳ Ｐゴシック" pitchFamily="-111" charset="-128"/>
              </a:rPr>
              <a:t>Weather Forecasting</a:t>
            </a:r>
            <a:r>
              <a:rPr lang="en-US" sz="6000" b="1" dirty="0" smtClean="0">
                <a:solidFill>
                  <a:srgbClr val="1F497D"/>
                </a:solidFill>
                <a:ea typeface="ＭＳ Ｐゴシック" pitchFamily="-111" charset="-128"/>
                <a:cs typeface="ＭＳ Ｐゴシック" pitchFamily="-111" charset="-128"/>
              </a:rPr>
              <a:t>  </a:t>
            </a:r>
            <a:br>
              <a:rPr lang="en-US" sz="6000" b="1" dirty="0" smtClean="0">
                <a:solidFill>
                  <a:srgbClr val="1F497D"/>
                </a:solidFill>
                <a:ea typeface="ＭＳ Ｐゴシック" pitchFamily="-111" charset="-128"/>
                <a:cs typeface="ＭＳ Ｐゴシック" pitchFamily="-111" charset="-128"/>
              </a:rPr>
            </a:br>
            <a:r>
              <a:rPr lang="en-US" sz="6000" b="1" dirty="0" smtClean="0">
                <a:solidFill>
                  <a:srgbClr val="1F497D"/>
                </a:solidFill>
                <a:ea typeface="ＭＳ Ｐゴシック" pitchFamily="-111" charset="-128"/>
                <a:cs typeface="ＭＳ Ｐゴシック" pitchFamily="-111" charset="-128"/>
              </a:rPr>
              <a:t>From Superstition to Supercomputers</a:t>
            </a:r>
            <a:r>
              <a:rPr lang="en-US" b="1" dirty="0" smtClean="0">
                <a:solidFill>
                  <a:srgbClr val="1F497D"/>
                </a:solidFill>
                <a:ea typeface="ＭＳ Ｐゴシック" pitchFamily="-111" charset="-128"/>
                <a:cs typeface="ＭＳ Ｐゴシック" pitchFamily="-111" charset="-128"/>
              </a:rPr>
              <a:t/>
            </a:r>
            <a:br>
              <a:rPr lang="en-US" b="1" dirty="0" smtClean="0">
                <a:solidFill>
                  <a:srgbClr val="1F497D"/>
                </a:solidFill>
                <a:ea typeface="ＭＳ Ｐゴシック" pitchFamily="-111" charset="-128"/>
                <a:cs typeface="ＭＳ Ｐゴシック" pitchFamily="-111" charset="-128"/>
              </a:rPr>
            </a:br>
            <a:endParaRPr lang="en-US" b="1" dirty="0" smtClean="0">
              <a:solidFill>
                <a:srgbClr val="1F497D"/>
              </a:solidFill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219200" y="5105400"/>
            <a:ext cx="6553200" cy="13176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solidFill>
                  <a:schemeClr val="tx1"/>
                </a:solidFill>
                <a:ea typeface="+mn-ea"/>
              </a:rPr>
              <a:t>Cliff Mass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solidFill>
                  <a:schemeClr val="tx1"/>
                </a:solidFill>
                <a:ea typeface="+mn-ea"/>
              </a:rPr>
              <a:t>University of Washington</a:t>
            </a:r>
          </a:p>
        </p:txBody>
      </p:sp>
      <p:pic>
        <p:nvPicPr>
          <p:cNvPr id="16387" name="Picture 5" descr="god-in-control-of-the-weath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56930"/>
            <a:ext cx="2589213" cy="193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6" descr="8158f2dc-5e43-11e5-9f3e-14f798d37906-780x45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049986"/>
            <a:ext cx="31210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ight Arrow 7"/>
          <p:cNvSpPr/>
          <p:nvPr/>
        </p:nvSpPr>
        <p:spPr>
          <a:xfrm>
            <a:off x="3962400" y="3667523"/>
            <a:ext cx="762000" cy="457200"/>
          </a:xfrm>
          <a:prstGeom prst="rightArrow">
            <a:avLst/>
          </a:pr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ransition advTm="16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Title 1"/>
          <p:cNvSpPr>
            <a:spLocks noGrp="1"/>
          </p:cNvSpPr>
          <p:nvPr>
            <p:ph type="title"/>
          </p:nvPr>
        </p:nvSpPr>
        <p:spPr>
          <a:xfrm>
            <a:off x="481013" y="64016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Many Ancient Forecasters Believed in Meteorological Yin and Yang</a:t>
            </a:r>
          </a:p>
        </p:txBody>
      </p:sp>
      <p:sp>
        <p:nvSpPr>
          <p:cNvPr id="199682" name="Content Placeholder 2"/>
          <p:cNvSpPr>
            <a:spLocks noGrp="1"/>
          </p:cNvSpPr>
          <p:nvPr>
            <p:ph idx="1"/>
          </p:nvPr>
        </p:nvSpPr>
        <p:spPr>
          <a:xfrm>
            <a:off x="463551" y="2286000"/>
            <a:ext cx="8245475" cy="4297363"/>
          </a:xfrm>
        </p:spPr>
        <p:txBody>
          <a:bodyPr/>
          <a:lstStyle/>
          <a:p>
            <a:pPr eaLnBrk="1" hangingPunct="1"/>
            <a:r>
              <a:rPr lang="en-US" altLang="en-US" dirty="0"/>
              <a:t>If ones season is warm, the next will be cool</a:t>
            </a:r>
          </a:p>
          <a:p>
            <a:pPr eaLnBrk="1" hangingPunct="1"/>
            <a:r>
              <a:rPr lang="en-US" altLang="en-US" dirty="0"/>
              <a:t>If one is wet, the next will be dry</a:t>
            </a:r>
            <a:r>
              <a:rPr lang="en-US" altLang="en-US" dirty="0" smtClean="0"/>
              <a:t>.</a:t>
            </a:r>
          </a:p>
          <a:p>
            <a:pPr eaLnBrk="1" hangingPunct="1"/>
            <a:r>
              <a:rPr lang="en-US" altLang="en-US" b="1" dirty="0" smtClean="0"/>
              <a:t>Many people still believe this</a:t>
            </a:r>
            <a:r>
              <a:rPr lang="en-US" altLang="en-US" dirty="0" smtClean="0"/>
              <a:t>.</a:t>
            </a:r>
            <a:endParaRPr lang="en-US" altLang="en-US" dirty="0"/>
          </a:p>
        </p:txBody>
      </p:sp>
      <p:pic>
        <p:nvPicPr>
          <p:cNvPr id="19968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657600"/>
            <a:ext cx="2773363" cy="277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1682" y="4434681"/>
            <a:ext cx="47513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If </a:t>
            </a:r>
            <a:r>
              <a:rPr lang="en-US" sz="2800" b="1" dirty="0" smtClean="0">
                <a:solidFill>
                  <a:srgbClr val="FF0000"/>
                </a:solidFill>
              </a:rPr>
              <a:t>the autumn is unusually fine, the succeeding spring is </a:t>
            </a:r>
            <a:r>
              <a:rPr lang="en-US" sz="2800" b="1" dirty="0" smtClean="0">
                <a:solidFill>
                  <a:srgbClr val="FF0000"/>
                </a:solidFill>
              </a:rPr>
              <a:t>generally cold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chemeClr val="tx2"/>
                </a:solidFill>
              </a:rPr>
              <a:t>(</a:t>
            </a:r>
            <a:r>
              <a:rPr lang="en-US" sz="2800" b="1" dirty="0" smtClean="0">
                <a:solidFill>
                  <a:schemeClr val="tx2"/>
                </a:solidFill>
              </a:rPr>
              <a:t>Theophrastus)</a:t>
            </a:r>
            <a:endParaRPr lang="en-US" altLang="en-US" sz="2800" b="1" dirty="0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>
          <a:xfrm>
            <a:off x="369888" y="304800"/>
            <a:ext cx="8393112" cy="12954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chemeClr val="tx2"/>
                </a:solidFill>
              </a:rPr>
              <a:t>Ancient  And Pre-Modern Societies Summarized Forecasting Wisdom in Proverbs</a:t>
            </a:r>
          </a:p>
        </p:txBody>
      </p:sp>
      <p:sp>
        <p:nvSpPr>
          <p:cNvPr id="27650" name="Rectangle 3"/>
          <p:cNvSpPr>
            <a:spLocks noGrp="1" noChangeArrowheads="1"/>
          </p:cNvSpPr>
          <p:nvPr>
            <p:ph idx="1"/>
          </p:nvPr>
        </p:nvSpPr>
        <p:spPr>
          <a:xfrm>
            <a:off x="0" y="1905000"/>
            <a:ext cx="5510212" cy="4343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latin typeface="+mj-lt"/>
              </a:rPr>
              <a:t>"Red</a:t>
            </a:r>
            <a:r>
              <a:rPr lang="en-US" altLang="en-US" b="1" dirty="0" smtClean="0">
                <a:latin typeface="+mj-lt"/>
              </a:rPr>
              <a:t> sky </a:t>
            </a:r>
            <a:r>
              <a:rPr lang="en-US" altLang="en-US" b="1" dirty="0">
                <a:latin typeface="+mj-lt"/>
              </a:rPr>
              <a:t>at night, sailor's delight.  Red sky in the morning, sailor take warning.”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1050" b="1" dirty="0">
              <a:latin typeface="+mj-lt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latin typeface="+mj-lt"/>
              </a:rPr>
              <a:t>"Clear moon, frost soon.”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1050" b="1" dirty="0">
              <a:latin typeface="+mj-lt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latin typeface="+mj-lt"/>
              </a:rPr>
              <a:t>"Halo around the sun or moon, rain or snow soon."</a:t>
            </a:r>
          </a:p>
          <a:p>
            <a:pPr eaLnBrk="1" hangingPunct="1">
              <a:lnSpc>
                <a:spcPct val="90000"/>
              </a:lnSpc>
            </a:pPr>
            <a:endParaRPr lang="en-US" altLang="en-US" sz="800" b="1" dirty="0" smtClean="0">
              <a:latin typeface="Lucida Grande" charset="0"/>
            </a:endParaRPr>
          </a:p>
          <a:p>
            <a:pPr eaLnBrk="1" hangingPunct="1">
              <a:lnSpc>
                <a:spcPct val="90000"/>
              </a:lnSpc>
              <a:buNone/>
            </a:pPr>
            <a:endParaRPr lang="en-US" altLang="en-US" sz="1800" b="1" dirty="0">
              <a:latin typeface="Lucida Grande" charset="0"/>
            </a:endParaRPr>
          </a:p>
        </p:txBody>
      </p:sp>
      <p:pic>
        <p:nvPicPr>
          <p:cNvPr id="2765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7334" t="-1820" r="10667" b="1820"/>
          <a:stretch>
            <a:fillRect/>
          </a:stretch>
        </p:blipFill>
        <p:spPr bwMode="auto">
          <a:xfrm>
            <a:off x="5562600" y="2057400"/>
            <a:ext cx="3251200" cy="330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1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Title 1"/>
          <p:cNvSpPr>
            <a:spLocks noGrp="1"/>
          </p:cNvSpPr>
          <p:nvPr>
            <p:ph type="title"/>
          </p:nvPr>
        </p:nvSpPr>
        <p:spPr>
          <a:xfrm>
            <a:off x="457200" y="2873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Ancient Weather Instruments</a:t>
            </a:r>
          </a:p>
        </p:txBody>
      </p:sp>
      <p:sp>
        <p:nvSpPr>
          <p:cNvPr id="201730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4419600" cy="4038600"/>
          </a:xfrm>
        </p:spPr>
        <p:txBody>
          <a:bodyPr/>
          <a:lstStyle/>
          <a:p>
            <a:pPr eaLnBrk="1" hangingPunct="1"/>
            <a:r>
              <a:rPr lang="en-US" altLang="en-US" dirty="0"/>
              <a:t>Wind vanes were perhaps the most ancient meteorological instruments.</a:t>
            </a:r>
          </a:p>
          <a:p>
            <a:pPr eaLnBrk="1" hangingPunct="1"/>
            <a:r>
              <a:rPr lang="en-US" altLang="en-US" dirty="0"/>
              <a:t>Mesopotamian and Sumerian documents, dating back nearly 4,000 years, describe primitive wind vanes, and </a:t>
            </a:r>
            <a:r>
              <a:rPr lang="en-US" altLang="en-US" dirty="0" smtClean="0"/>
              <a:t>streamers.</a:t>
            </a:r>
            <a:endParaRPr lang="en-US" altLang="en-US" dirty="0"/>
          </a:p>
        </p:txBody>
      </p:sp>
      <p:pic>
        <p:nvPicPr>
          <p:cNvPr id="20173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229225" y="1754186"/>
            <a:ext cx="302895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2" name="TextBox 5"/>
          <p:cNvSpPr txBox="1">
            <a:spLocks noChangeArrowheads="1"/>
          </p:cNvSpPr>
          <p:nvPr/>
        </p:nvSpPr>
        <p:spPr bwMode="auto">
          <a:xfrm>
            <a:off x="5029200" y="5818186"/>
            <a:ext cx="37512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dirty="0"/>
              <a:t>Tower of the Winds, 50 BCE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Tower of the Winds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 descr="tower-of-the-wind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428" r="-7428"/>
          <a:stretch>
            <a:fillRect/>
          </a:stretch>
        </p:blipFill>
        <p:spPr/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Ancient Weather Instruments</a:t>
            </a:r>
          </a:p>
        </p:txBody>
      </p:sp>
      <p:sp>
        <p:nvSpPr>
          <p:cNvPr id="20275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Bowls were used as rain gauges</a:t>
            </a:r>
          </a:p>
          <a:p>
            <a:pPr eaLnBrk="1" hangingPunct="1"/>
            <a:r>
              <a:rPr lang="en-US" altLang="en-US" dirty="0"/>
              <a:t>First thermometer (Philo of Byzantium, 240 BC)</a:t>
            </a:r>
          </a:p>
        </p:txBody>
      </p:sp>
      <p:pic>
        <p:nvPicPr>
          <p:cNvPr id="20275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809875"/>
            <a:ext cx="3403600" cy="331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72200" y="4648200"/>
            <a:ext cx="18646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Philo’s</a:t>
            </a:r>
          </a:p>
          <a:p>
            <a:r>
              <a:rPr lang="en-US" dirty="0" smtClean="0"/>
              <a:t>Thermometer</a:t>
            </a: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Prior to the Modern Times, Weather Prediction and Control Were Intimately Linked</a:t>
            </a:r>
          </a:p>
        </p:txBody>
      </p:sp>
      <p:sp>
        <p:nvSpPr>
          <p:cNvPr id="203778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5029200" cy="4525963"/>
          </a:xfrm>
        </p:spPr>
        <p:txBody>
          <a:bodyPr/>
          <a:lstStyle/>
          <a:p>
            <a:pPr eaLnBrk="1" hangingPunct="1"/>
            <a:r>
              <a:rPr lang="en-US" altLang="en-US" dirty="0"/>
              <a:t>Gods and deities controlled the weather, and information about the future might be secured by</a:t>
            </a:r>
            <a:r>
              <a:rPr lang="en-US" altLang="en-US" dirty="0" smtClean="0"/>
              <a:t> interpreting signs </a:t>
            </a:r>
            <a:r>
              <a:rPr lang="en-US" altLang="en-US" dirty="0"/>
              <a:t>provided by gods</a:t>
            </a:r>
          </a:p>
          <a:p>
            <a:pPr eaLnBrk="1" hangingPunct="1"/>
            <a:r>
              <a:rPr lang="en-US" altLang="en-US" dirty="0"/>
              <a:t>Or you could supplicate them to change the weather.</a:t>
            </a:r>
          </a:p>
        </p:txBody>
      </p:sp>
      <p:pic>
        <p:nvPicPr>
          <p:cNvPr id="20377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528888"/>
            <a:ext cx="325755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39225" y="6415088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Aeolus</a:t>
            </a:r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Norse God (and movie star) Thor</a:t>
            </a:r>
          </a:p>
        </p:txBody>
      </p:sp>
      <p:sp>
        <p:nvSpPr>
          <p:cNvPr id="204802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3352800" cy="4525963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God of thunder, lightning, and storms</a:t>
            </a:r>
          </a:p>
          <a:p>
            <a:pPr eaLnBrk="1" hangingPunct="1"/>
            <a:r>
              <a:rPr lang="en-US" altLang="en-US" sz="3600" dirty="0"/>
              <a:t>A big</a:t>
            </a:r>
            <a:r>
              <a:rPr lang="en-US" altLang="en-US" sz="3600" dirty="0" smtClean="0"/>
              <a:t> weather hammer </a:t>
            </a:r>
            <a:r>
              <a:rPr lang="en-US" altLang="en-US" sz="3600" dirty="0"/>
              <a:t>was his secret</a:t>
            </a:r>
          </a:p>
        </p:txBody>
      </p:sp>
      <p:pic>
        <p:nvPicPr>
          <p:cNvPr id="20480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14748"/>
          <a:stretch>
            <a:fillRect/>
          </a:stretch>
        </p:blipFill>
        <p:spPr bwMode="auto">
          <a:xfrm>
            <a:off x="4343400" y="1676400"/>
            <a:ext cx="3779838" cy="444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Title 1"/>
          <p:cNvSpPr>
            <a:spLocks noGrp="1"/>
          </p:cNvSpPr>
          <p:nvPr>
            <p:ph type="ctrTitle"/>
          </p:nvPr>
        </p:nvSpPr>
        <p:spPr>
          <a:xfrm>
            <a:off x="609600" y="45720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sz="4800" b="1" dirty="0">
                <a:solidFill>
                  <a:schemeClr val="tx2"/>
                </a:solidFill>
              </a:rPr>
              <a:t>The Transition To </a:t>
            </a:r>
            <a:r>
              <a:rPr lang="en-US" altLang="en-US" sz="4800" b="1" dirty="0" smtClean="0">
                <a:solidFill>
                  <a:schemeClr val="tx2"/>
                </a:solidFill>
              </a:rPr>
              <a:t>Modern Weather </a:t>
            </a:r>
            <a:r>
              <a:rPr lang="en-US" altLang="en-US" sz="4800" b="1" dirty="0">
                <a:solidFill>
                  <a:schemeClr val="tx2"/>
                </a:solidFill>
              </a:rPr>
              <a:t>Forecasting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219200" y="2286000"/>
            <a:ext cx="6400800" cy="17526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schemeClr val="tx1"/>
                </a:solidFill>
              </a:rPr>
              <a:t>Step 1:  You need weather instruments with sufficient accuracy and reproducibility.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5" name="Picture 4" descr="weathercoll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4267200"/>
            <a:ext cx="2981739" cy="20574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1450-1750  </a:t>
            </a:r>
            <a:br>
              <a:rPr lang="en-US" altLang="en-US" b="1" dirty="0">
                <a:solidFill>
                  <a:schemeClr val="tx2"/>
                </a:solidFill>
              </a:rPr>
            </a:br>
            <a:r>
              <a:rPr lang="en-US" altLang="en-US" b="1" dirty="0">
                <a:solidFill>
                  <a:schemeClr val="tx2"/>
                </a:solidFill>
              </a:rPr>
              <a:t>The Rise of Weather Instruments</a:t>
            </a:r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257800" cy="4525963"/>
          </a:xfrm>
        </p:spPr>
        <p:txBody>
          <a:bodyPr/>
          <a:lstStyle/>
          <a:p>
            <a:pPr eaLnBrk="1" hangingPunct="1"/>
            <a:r>
              <a:rPr lang="en-US" altLang="en-US" dirty="0"/>
              <a:t>Around 1600 A.D., a number of experimenters, including </a:t>
            </a:r>
            <a:r>
              <a:rPr lang="en-US" altLang="en-US" b="1" dirty="0">
                <a:solidFill>
                  <a:schemeClr val="tx2"/>
                </a:solidFill>
              </a:rPr>
              <a:t>Galileo Galilei</a:t>
            </a:r>
            <a:r>
              <a:rPr lang="en-US" altLang="en-US" dirty="0"/>
              <a:t>, developed air-water </a:t>
            </a:r>
            <a:r>
              <a:rPr lang="en-US" altLang="en-US" b="1" i="1" dirty="0" smtClean="0"/>
              <a:t>thermoscopes</a:t>
            </a:r>
          </a:p>
          <a:p>
            <a:pPr eaLnBrk="1" hangingPunct="1"/>
            <a:r>
              <a:rPr lang="en-US" altLang="en-US" dirty="0" smtClean="0"/>
              <a:t>A </a:t>
            </a:r>
            <a:r>
              <a:rPr lang="en-US" altLang="en-US" dirty="0"/>
              <a:t>tube and bulb </a:t>
            </a:r>
            <a:r>
              <a:rPr lang="en-US" altLang="en-US" dirty="0" smtClean="0"/>
              <a:t>was inserted </a:t>
            </a:r>
            <a:r>
              <a:rPr lang="en-US" altLang="en-US" dirty="0"/>
              <a:t>into </a:t>
            </a:r>
            <a:r>
              <a:rPr lang="en-US" altLang="en-US" dirty="0" smtClean="0"/>
              <a:t>water; </a:t>
            </a:r>
            <a:r>
              <a:rPr lang="en-US" altLang="en-US" b="1" dirty="0"/>
              <a:t>as temperature changes, the water level </a:t>
            </a:r>
            <a:r>
              <a:rPr lang="en-US" altLang="en-US" b="1" dirty="0" smtClean="0"/>
              <a:t>changes in </a:t>
            </a:r>
            <a:r>
              <a:rPr lang="en-US" altLang="en-US" b="1" dirty="0"/>
              <a:t>the tube </a:t>
            </a:r>
          </a:p>
        </p:txBody>
      </p:sp>
      <p:pic>
        <p:nvPicPr>
          <p:cNvPr id="28675" name="Picture 3" descr="ga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057400"/>
            <a:ext cx="2328863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533400" y="62626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Robert Hooke </a:t>
            </a:r>
            <a:r>
              <a:rPr lang="en-US" altLang="en-US" b="1" dirty="0" smtClean="0">
                <a:solidFill>
                  <a:schemeClr val="tx2"/>
                </a:solidFill>
              </a:rPr>
              <a:t>(1660) Invented </a:t>
            </a:r>
            <a:r>
              <a:rPr lang="en-US" altLang="en-US" b="1" dirty="0">
                <a:solidFill>
                  <a:schemeClr val="tx2"/>
                </a:solidFill>
              </a:rPr>
              <a:t>the Anemometer to Measure Wind Speed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600200" y="259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dirty="0"/>
          </a:p>
        </p:txBody>
      </p:sp>
      <p:pic>
        <p:nvPicPr>
          <p:cNvPr id="29699" name="Picture 1" descr="hookean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118" y="2455862"/>
            <a:ext cx="2643188" cy="282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334000" y="2654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dirty="0"/>
          </a:p>
        </p:txBody>
      </p:sp>
      <p:pic>
        <p:nvPicPr>
          <p:cNvPr id="29701" name="Picture 3" descr="origan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360613"/>
            <a:ext cx="2057400" cy="301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Box 5"/>
          <p:cNvSpPr txBox="1">
            <a:spLocks noChangeArrowheads="1"/>
          </p:cNvSpPr>
          <p:nvPr/>
        </p:nvSpPr>
        <p:spPr bwMode="auto">
          <a:xfrm>
            <a:off x="2057400" y="5410200"/>
            <a:ext cx="1774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dirty="0"/>
              <a:t>Hooke, 1660</a:t>
            </a:r>
          </a:p>
        </p:txBody>
      </p:sp>
      <p:sp>
        <p:nvSpPr>
          <p:cNvPr id="29703" name="TextBox 6"/>
          <p:cNvSpPr txBox="1">
            <a:spLocks noChangeArrowheads="1"/>
          </p:cNvSpPr>
          <p:nvPr/>
        </p:nvSpPr>
        <p:spPr bwMode="auto">
          <a:xfrm>
            <a:off x="5562600" y="5602288"/>
            <a:ext cx="21510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dirty="0"/>
              <a:t>Anderson, 1840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514600"/>
            <a:ext cx="8229600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b="1" dirty="0" smtClean="0">
                <a:solidFill>
                  <a:srgbClr val="000090"/>
                </a:solidFill>
                <a:ea typeface="+mj-ea"/>
              </a:rPr>
              <a:t>Weather</a:t>
            </a:r>
            <a:r>
              <a:rPr lang="en-US" sz="4800" b="1" dirty="0" smtClean="0">
                <a:solidFill>
                  <a:srgbClr val="000090"/>
                </a:solidFill>
                <a:ea typeface="+mj-ea"/>
              </a:rPr>
              <a:t> Forecasting </a:t>
            </a:r>
            <a:r>
              <a:rPr lang="en-US" sz="4800" b="1" dirty="0" smtClean="0">
                <a:solidFill>
                  <a:srgbClr val="000090"/>
                </a:solidFill>
                <a:ea typeface="+mj-ea"/>
              </a:rPr>
              <a:t>is unique among areas of science and technology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4724400" cy="5592762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Torricelli Devised the Mercury Barometer to Measure Pressure (1644)</a:t>
            </a:r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>
          <a:xfrm>
            <a:off x="6248400" y="3581400"/>
            <a:ext cx="8229600" cy="4525963"/>
          </a:xfrm>
        </p:spPr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791200" y="1981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dirty="0"/>
          </a:p>
        </p:txBody>
      </p:sp>
      <p:pic>
        <p:nvPicPr>
          <p:cNvPr id="30724" name="Picture 1" descr="museum_torricelli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33450"/>
            <a:ext cx="281940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7400"/>
            <a:ext cx="5562600" cy="25908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tx2"/>
                </a:solidFill>
              </a:rPr>
              <a:t>But there was a problem… the absence of universal scales for basic weather parameters such as temperature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781800" y="304800"/>
            <a:ext cx="1765300" cy="63246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695736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839200" cy="114300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chemeClr val="tx2"/>
                </a:solidFill>
              </a:rPr>
              <a:t>Solutions for Temperature</a:t>
            </a:r>
            <a:endParaRPr lang="en-US" altLang="en-US" b="1" dirty="0">
              <a:solidFill>
                <a:schemeClr val="tx2"/>
              </a:solidFill>
            </a:endParaRPr>
          </a:p>
        </p:txBody>
      </p:sp>
      <p:sp>
        <p:nvSpPr>
          <p:cNvPr id="207874" name="Content Placeholder 2"/>
          <p:cNvSpPr>
            <a:spLocks noGrp="1"/>
          </p:cNvSpPr>
          <p:nvPr>
            <p:ph idx="1"/>
          </p:nvPr>
        </p:nvSpPr>
        <p:spPr>
          <a:xfrm>
            <a:off x="76200" y="1371600"/>
            <a:ext cx="9067800" cy="3916363"/>
          </a:xfrm>
        </p:spPr>
        <p:txBody>
          <a:bodyPr/>
          <a:lstStyle/>
          <a:p>
            <a:pPr eaLnBrk="1" hangingPunct="1"/>
            <a:r>
              <a:rPr lang="en-US" altLang="en-US" sz="3400" dirty="0"/>
              <a:t>In 1665 </a:t>
            </a:r>
            <a:r>
              <a:rPr lang="en-US" altLang="en-US" sz="3400" b="1" dirty="0"/>
              <a:t>Christian Huygens </a:t>
            </a:r>
            <a:r>
              <a:rPr lang="en-US" altLang="en-US" sz="3400" dirty="0"/>
              <a:t>suggested using the freezing and boiling points of water as standards</a:t>
            </a:r>
          </a:p>
          <a:p>
            <a:pPr eaLnBrk="1" hangingPunct="1"/>
            <a:r>
              <a:rPr lang="en-US" altLang="en-US" sz="3400" dirty="0"/>
              <a:t>1724 </a:t>
            </a:r>
            <a:r>
              <a:rPr lang="en-US" altLang="en-US" sz="3400" b="1" dirty="0"/>
              <a:t>Daniel Fahrenheit </a:t>
            </a:r>
            <a:r>
              <a:rPr lang="en-US" altLang="en-US" sz="3400" dirty="0"/>
              <a:t>proposed a scale with 32F for freezing and 212F for boiling and used this scale in the first mercury thermometers.  </a:t>
            </a:r>
          </a:p>
          <a:p>
            <a:pPr eaLnBrk="1" hangingPunct="1"/>
            <a:r>
              <a:rPr lang="en-US" altLang="en-US" sz="3400" dirty="0"/>
              <a:t>In 1742 </a:t>
            </a:r>
            <a:r>
              <a:rPr lang="en-US" altLang="en-US" sz="3400" b="1" dirty="0"/>
              <a:t>Anders Celsius </a:t>
            </a:r>
            <a:r>
              <a:rPr lang="en-US" altLang="en-US" sz="3400" dirty="0"/>
              <a:t>introduced the temperature scale using 0 and 100°C for freezing and boiling points.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ctrTitle"/>
          </p:nvPr>
        </p:nvSpPr>
        <p:spPr>
          <a:xfrm>
            <a:off x="609600" y="68580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By the late 1700’s everything was in place:  decent instruments and universal scales</a:t>
            </a:r>
          </a:p>
        </p:txBody>
      </p:sp>
      <p:sp>
        <p:nvSpPr>
          <p:cNvPr id="31746" name="Subtitle 3"/>
          <p:cNvSpPr>
            <a:spLocks noGrp="1"/>
          </p:cNvSpPr>
          <p:nvPr>
            <p:ph type="subTitle" idx="1"/>
          </p:nvPr>
        </p:nvSpPr>
        <p:spPr>
          <a:xfrm>
            <a:off x="838200" y="2590800"/>
            <a:ext cx="4800600" cy="1066800"/>
          </a:xfrm>
        </p:spPr>
        <p:txBody>
          <a:bodyPr/>
          <a:lstStyle/>
          <a:p>
            <a:pPr marL="457200" indent="-457200" algn="l" eaLnBrk="1" hangingPunct="1">
              <a:buFont typeface="Arial" charset="0"/>
              <a:buChar char="•"/>
            </a:pPr>
            <a:r>
              <a:rPr lang="en-US" altLang="en-US" sz="3600" b="1" dirty="0">
                <a:solidFill>
                  <a:schemeClr val="tx1"/>
                </a:solidFill>
              </a:rPr>
              <a:t>The weather observing revolution was about to begin</a:t>
            </a:r>
          </a:p>
          <a:p>
            <a:pPr marL="457200" indent="-457200" algn="l" eaLnBrk="1" hangingPunct="1">
              <a:buFont typeface="Arial" charset="0"/>
              <a:buChar char="•"/>
            </a:pPr>
            <a:r>
              <a:rPr lang="en-US" altLang="en-US" sz="3600" b="1" dirty="0">
                <a:solidFill>
                  <a:schemeClr val="tx1"/>
                </a:solidFill>
              </a:rPr>
              <a:t>Observing the weather became the high-tech craze of the period</a:t>
            </a:r>
          </a:p>
        </p:txBody>
      </p:sp>
      <p:pic>
        <p:nvPicPr>
          <p:cNvPr id="31747" name="Picture 4" descr="2433.jpg                                                       00029E37&#10;Cliff Disk                     BB5EA40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895600"/>
            <a:ext cx="2151063" cy="286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6397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2"/>
                </a:solidFill>
                <a:ea typeface="+mj-ea"/>
              </a:rPr>
              <a:t>Early Weather Hobbyists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886200"/>
            <a:ext cx="8458200" cy="2667000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</a:rPr>
              <a:t>Thomas Jefferson maintained a nearly unbroken record of weather observations between 1776 and 1816.  Four weather observations on July 4, 1776!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</a:rPr>
              <a:t>George Washington collected daily weather observations until only a few days before he died.</a:t>
            </a:r>
          </a:p>
        </p:txBody>
      </p:sp>
      <p:pic>
        <p:nvPicPr>
          <p:cNvPr id="32771" name="Picture 3" descr="George-Washingt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3999" t="1196" r="1334" b="9567"/>
          <a:stretch>
            <a:fillRect/>
          </a:stretch>
        </p:blipFill>
        <p:spPr bwMode="auto">
          <a:xfrm>
            <a:off x="990600" y="1143000"/>
            <a:ext cx="2292350" cy="240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 descr="MTE5NDg0MDU1MDEwMjQ4MjA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14300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 descr="download (2)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143000"/>
            <a:ext cx="19812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1F497D"/>
                </a:solidFill>
                <a:ea typeface="ＭＳ Ｐゴシック" pitchFamily="-111" charset="-128"/>
                <a:cs typeface="ＭＳ Ｐゴシック" pitchFamily="-111" charset="-128"/>
              </a:rPr>
              <a:t>Franklin Foresaw Modern Weather Prediction</a:t>
            </a:r>
          </a:p>
        </p:txBody>
      </p:sp>
      <p:pic>
        <p:nvPicPr>
          <p:cNvPr id="33794" name="Content Placeholder 6" descr="17db8dc2ed466effae5118915646316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>
          <a:xfrm>
            <a:off x="869950" y="1524000"/>
            <a:ext cx="7512050" cy="5140325"/>
          </a:xfrm>
        </p:spPr>
      </p:pic>
    </p:spTree>
  </p:cSld>
  <p:clrMapOvr>
    <a:masterClrMapping/>
  </p:clrMapOvr>
  <p:transition advTm="46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1F497D"/>
                </a:solidFill>
                <a:ea typeface="ＭＳ Ｐゴシック" pitchFamily="-111" charset="-128"/>
                <a:cs typeface="ＭＳ Ｐゴシック" pitchFamily="-111" charset="-128"/>
              </a:rPr>
              <a:t>Ben Franklin, the Weather Forecaster</a:t>
            </a:r>
          </a:p>
        </p:txBody>
      </p:sp>
      <p:sp>
        <p:nvSpPr>
          <p:cNvPr id="34818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5638800" cy="4724400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Franklin concluded, based on the visibility of a 1743 lunar </a:t>
            </a:r>
            <a:r>
              <a:rPr lang="en-US" altLang="en-US" sz="2800" dirty="0" smtClean="0"/>
              <a:t>eclipse at various locations, </a:t>
            </a:r>
            <a:r>
              <a:rPr lang="en-US" altLang="en-US" sz="2800" dirty="0"/>
              <a:t>that the storm moved to the </a:t>
            </a:r>
            <a:r>
              <a:rPr lang="en-US" altLang="en-US" sz="2800" dirty="0" smtClean="0"/>
              <a:t>northeast.</a:t>
            </a:r>
          </a:p>
          <a:p>
            <a:pPr eaLnBrk="1" hangingPunct="1"/>
            <a:r>
              <a:rPr lang="en-US" altLang="en-US" sz="2800" dirty="0"/>
              <a:t>Thus, it might be possible to </a:t>
            </a:r>
            <a:r>
              <a:rPr lang="en-US" altLang="en-US" sz="2800" i="1" dirty="0"/>
              <a:t>predict</a:t>
            </a:r>
            <a:r>
              <a:rPr lang="en-US" altLang="en-US" sz="2800" dirty="0"/>
              <a:t> storm </a:t>
            </a:r>
            <a:r>
              <a:rPr lang="en-US" altLang="en-US" sz="2800" dirty="0" smtClean="0"/>
              <a:t>movement if </a:t>
            </a:r>
            <a:r>
              <a:rPr lang="en-US" altLang="en-US" sz="2800" dirty="0"/>
              <a:t>information could move faster than the storms.</a:t>
            </a:r>
          </a:p>
          <a:p>
            <a:pPr eaLnBrk="1" hangingPunct="1"/>
            <a:r>
              <a:rPr lang="en-US" altLang="en-US" sz="2800" dirty="0"/>
              <a:t>Produced some of the first </a:t>
            </a:r>
            <a:r>
              <a:rPr lang="en-US" altLang="en-US" sz="2800" dirty="0" smtClean="0"/>
              <a:t>recorded </a:t>
            </a:r>
            <a:r>
              <a:rPr lang="en-US" altLang="en-US" sz="2800" dirty="0"/>
              <a:t>weather forecasts in Poor Richard’s Almanac</a:t>
            </a:r>
          </a:p>
        </p:txBody>
      </p:sp>
      <p:pic>
        <p:nvPicPr>
          <p:cNvPr id="34819" name="Picture 3" descr="bf0053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447800"/>
            <a:ext cx="3036888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469900" y="457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tx2"/>
                </a:solidFill>
              </a:rPr>
              <a:t>The Weather Observing Craze</a:t>
            </a:r>
          </a:p>
        </p:txBody>
      </p:sp>
      <p:sp>
        <p:nvSpPr>
          <p:cNvPr id="3584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7772400" cy="4525963"/>
          </a:xfrm>
        </p:spPr>
        <p:txBody>
          <a:bodyPr/>
          <a:lstStyle/>
          <a:p>
            <a:pPr eaLnBrk="1" hangingPunct="1"/>
            <a:r>
              <a:rPr lang="en-US" altLang="en-US" dirty="0"/>
              <a:t>More and more people took weather observations in the late 1700s and early 1800s</a:t>
            </a:r>
          </a:p>
          <a:p>
            <a:pPr eaLnBrk="1" hangingPunct="1"/>
            <a:r>
              <a:rPr lang="en-US" altLang="en-US" dirty="0"/>
              <a:t>Folks mailed weather observations to each other and </a:t>
            </a:r>
            <a:r>
              <a:rPr lang="en-US" altLang="en-US" b="1" dirty="0"/>
              <a:t>the first weather networks were were </a:t>
            </a:r>
            <a:r>
              <a:rPr lang="en-US" altLang="en-US" b="1" dirty="0" smtClean="0"/>
              <a:t>begun</a:t>
            </a:r>
          </a:p>
          <a:p>
            <a:pPr eaLnBrk="1" hangingPunct="1"/>
            <a:r>
              <a:rPr lang="en-US" altLang="en-US" dirty="0" smtClean="0"/>
              <a:t>Example: 1792 </a:t>
            </a:r>
            <a:r>
              <a:rPr lang="en-US" altLang="en-US" dirty="0"/>
              <a:t>the Mannheim (or Palatine) network included 39 stations from France, Germany, Italy, Scandinavia, Poland and Russia.</a:t>
            </a:r>
          </a:p>
          <a:p>
            <a:pPr eaLnBrk="1" hangingPunct="1"/>
            <a:endParaRPr lang="en-US" altLang="en-US" dirty="0"/>
          </a:p>
        </p:txBody>
      </p:sp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The U.S. Government Gets Involved</a:t>
            </a:r>
          </a:p>
        </p:txBody>
      </p:sp>
      <p:sp>
        <p:nvSpPr>
          <p:cNvPr id="36866" name="Content Placeholder 2"/>
          <p:cNvSpPr>
            <a:spLocks noGrp="1"/>
          </p:cNvSpPr>
          <p:nvPr>
            <p:ph idx="1"/>
          </p:nvPr>
        </p:nvSpPr>
        <p:spPr>
          <a:xfrm>
            <a:off x="228600" y="1905000"/>
            <a:ext cx="5168900" cy="3810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/>
              <a:t>In 1816 all U.S. army surgeons were required to take three observations </a:t>
            </a:r>
            <a:r>
              <a:rPr lang="en-US" altLang="en-US" dirty="0" smtClean="0"/>
              <a:t>daily.  </a:t>
            </a:r>
            <a:endParaRPr lang="en-US" altLang="en-US" dirty="0"/>
          </a:p>
        </p:txBody>
      </p:sp>
      <p:pic>
        <p:nvPicPr>
          <p:cNvPr id="3686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5159" r="31641" b="16667"/>
          <a:stretch>
            <a:fillRect/>
          </a:stretch>
        </p:blipFill>
        <p:spPr bwMode="auto">
          <a:xfrm>
            <a:off x="5219700" y="1600200"/>
            <a:ext cx="3733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Box 2"/>
          <p:cNvSpPr txBox="1">
            <a:spLocks noChangeArrowheads="1"/>
          </p:cNvSpPr>
          <p:nvPr/>
        </p:nvSpPr>
        <p:spPr bwMode="auto">
          <a:xfrm>
            <a:off x="228600" y="3962400"/>
            <a:ext cx="49403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altLang="en-US" sz="3200" dirty="0">
                <a:latin typeface="+mn-lt"/>
              </a:rPr>
              <a:t>Other American networks were organized under the auspices of the U.S. Navy and the Smithsonian Institution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1F497D"/>
                </a:solidFill>
              </a:rPr>
              <a:t>The First Weather Map (1820)</a:t>
            </a:r>
          </a:p>
        </p:txBody>
      </p:sp>
      <p:sp>
        <p:nvSpPr>
          <p:cNvPr id="37890" name="Rectangle 5"/>
          <p:cNvSpPr>
            <a:spLocks noChangeArrowheads="1"/>
          </p:cNvSpPr>
          <p:nvPr/>
        </p:nvSpPr>
        <p:spPr bwMode="auto">
          <a:xfrm>
            <a:off x="381000" y="1676400"/>
            <a:ext cx="36576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altLang="en-US" sz="3200" dirty="0"/>
              <a:t> Created by H. W. Brandes for March 6, 1783.  </a:t>
            </a:r>
          </a:p>
          <a:p>
            <a:pPr>
              <a:buFont typeface="Arial" charset="0"/>
              <a:buChar char="•"/>
            </a:pPr>
            <a:r>
              <a:rPr lang="en-US" altLang="en-US" sz="3200" dirty="0"/>
              <a:t> The arrows indicate wind direction and the lines show the deviation of pressure from average conditions </a:t>
            </a:r>
          </a:p>
        </p:txBody>
      </p:sp>
      <p:pic>
        <p:nvPicPr>
          <p:cNvPr id="37891" name="Picture 4" descr="Brandesma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339850"/>
            <a:ext cx="4343400" cy="525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09600"/>
            <a:ext cx="8534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000" b="1" dirty="0" smtClean="0">
                <a:solidFill>
                  <a:srgbClr val="000090"/>
                </a:solidFill>
              </a:rPr>
              <a:t>Nations Exchange Weather </a:t>
            </a:r>
            <a:r>
              <a:rPr lang="en-US" altLang="en-US" sz="4000" b="1" dirty="0">
                <a:solidFill>
                  <a:srgbClr val="000090"/>
                </a:solidFill>
              </a:rPr>
              <a:t>Data Even During Cold and Warm Wars</a:t>
            </a:r>
          </a:p>
        </p:txBody>
      </p:sp>
      <p:pic>
        <p:nvPicPr>
          <p:cNvPr id="18434" name="Content Placeholder 3" descr="4349262_orig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-1663" b="-1663"/>
          <a:stretch>
            <a:fillRect/>
          </a:stretch>
        </p:blipFill>
        <p:spPr>
          <a:xfrm>
            <a:off x="914400" y="1981200"/>
            <a:ext cx="7467600" cy="4106863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685800" y="1219200"/>
            <a:ext cx="77724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2"/>
                </a:solidFill>
                <a:ea typeface="ＭＳ Ｐゴシック" pitchFamily="-111" charset="-128"/>
                <a:cs typeface="ＭＳ Ｐゴシック" pitchFamily="-111" charset="-128"/>
              </a:rPr>
              <a:t>The Advent of Operational Weather Forecasting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981200" y="2667000"/>
            <a:ext cx="5181600" cy="3357409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00" y="439737"/>
            <a:ext cx="8686800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There were lots of weather observations but their value was limited</a:t>
            </a:r>
            <a:endParaRPr lang="en-US" sz="4000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52600"/>
            <a:ext cx="6324600" cy="4648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ＭＳ Ｐゴシック" pitchFamily="-111" charset="-128"/>
                <a:cs typeface="ＭＳ Ｐゴシック" pitchFamily="-111" charset="-128"/>
              </a:rPr>
              <a:t>Without a means for rapid </a:t>
            </a:r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communication, </a:t>
            </a:r>
            <a:r>
              <a:rPr lang="en-US" dirty="0">
                <a:ea typeface="ＭＳ Ｐゴシック" pitchFamily="-111" charset="-128"/>
                <a:cs typeface="ＭＳ Ｐゴシック" pitchFamily="-111" charset="-128"/>
              </a:rPr>
              <a:t>weather maps </a:t>
            </a:r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were created </a:t>
            </a:r>
            <a:r>
              <a:rPr lang="en-US" dirty="0">
                <a:ea typeface="ＭＳ Ｐゴシック" pitchFamily="-111" charset="-128"/>
                <a:cs typeface="ＭＳ Ｐゴシック" pitchFamily="-111" charset="-128"/>
              </a:rPr>
              <a:t>weeks or months after </a:t>
            </a:r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the observations were taken.</a:t>
            </a:r>
            <a:endParaRPr lang="en-US" dirty="0">
              <a:ea typeface="ＭＳ Ｐゴシック" pitchFamily="-111" charset="-128"/>
              <a:cs typeface="ＭＳ Ｐゴシック" pitchFamily="-111" charset="-128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ＭＳ Ｐゴシック" pitchFamily="-111" charset="-128"/>
                <a:cs typeface="ＭＳ Ｐゴシック" pitchFamily="-111" charset="-128"/>
              </a:rPr>
              <a:t>Weather forecasting </a:t>
            </a:r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was </a:t>
            </a:r>
            <a:r>
              <a:rPr lang="en-US" dirty="0">
                <a:ea typeface="ＭＳ Ｐゴシック" pitchFamily="-111" charset="-128"/>
                <a:cs typeface="ＭＳ Ｐゴシック" pitchFamily="-111" charset="-128"/>
              </a:rPr>
              <a:t>limited to the "</a:t>
            </a:r>
            <a:r>
              <a:rPr lang="en-US" dirty="0">
                <a:solidFill>
                  <a:srgbClr val="FF0000"/>
                </a:solidFill>
                <a:ea typeface="ＭＳ Ｐゴシック" pitchFamily="-111" charset="-128"/>
                <a:cs typeface="ＭＳ Ｐゴシック" pitchFamily="-111" charset="-128"/>
              </a:rPr>
              <a:t>local method</a:t>
            </a:r>
            <a:r>
              <a:rPr lang="en-US" dirty="0">
                <a:ea typeface="ＭＳ Ｐゴシック" pitchFamily="-111" charset="-128"/>
                <a:cs typeface="ＭＳ Ｐゴシック" pitchFamily="-111" charset="-128"/>
              </a:rPr>
              <a:t>," in which </a:t>
            </a:r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local surface </a:t>
            </a:r>
            <a:r>
              <a:rPr lang="en-US" dirty="0">
                <a:ea typeface="ＭＳ Ｐゴシック" pitchFamily="-111" charset="-128"/>
                <a:cs typeface="ＭＳ Ｐゴシック" pitchFamily="-111" charset="-128"/>
              </a:rPr>
              <a:t>and cloud observations </a:t>
            </a:r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were combined with past experience.</a:t>
            </a:r>
            <a:endParaRPr lang="en-US" dirty="0">
              <a:ea typeface="ＭＳ Ｐゴシック" pitchFamily="-111" charset="-128"/>
              <a:cs typeface="ＭＳ Ｐゴシック" pitchFamily="-111" charset="-128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629400" y="2743200"/>
            <a:ext cx="2326238" cy="18796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886282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The Telegraph Changes Everything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458200" cy="4525963"/>
          </a:xfrm>
        </p:spPr>
        <p:txBody>
          <a:bodyPr/>
          <a:lstStyle/>
          <a:p>
            <a:r>
              <a:rPr lang="en-US" sz="2800" dirty="0" smtClean="0"/>
              <a:t>The </a:t>
            </a:r>
            <a:r>
              <a:rPr lang="en-US" sz="2800" dirty="0"/>
              <a:t>first practical electrical </a:t>
            </a:r>
            <a:r>
              <a:rPr lang="en-US" sz="2800" dirty="0" smtClean="0"/>
              <a:t>telegraph was </a:t>
            </a:r>
            <a:r>
              <a:rPr lang="en-US" sz="2800" dirty="0"/>
              <a:t>built by Samuel Morse and Alfred Vail in </a:t>
            </a:r>
            <a:r>
              <a:rPr lang="en-US" sz="2800" dirty="0" smtClean="0"/>
              <a:t>1837</a:t>
            </a:r>
            <a:endParaRPr lang="en-US" sz="2800" dirty="0" smtClean="0"/>
          </a:p>
          <a:p>
            <a:r>
              <a:rPr lang="en-US" sz="2800" dirty="0" smtClean="0"/>
              <a:t>In 1844,  </a:t>
            </a:r>
            <a:r>
              <a:rPr lang="en-US" sz="2800" dirty="0" smtClean="0"/>
              <a:t>the “what </a:t>
            </a:r>
            <a:r>
              <a:rPr lang="en-US" sz="2800" dirty="0"/>
              <a:t>hath God wrought?” message transmitted between Baltimore and Washington, </a:t>
            </a:r>
            <a:r>
              <a:rPr lang="en-US" sz="2800" dirty="0" smtClean="0"/>
              <a:t>D.C.</a:t>
            </a:r>
            <a:r>
              <a:rPr lang="en-US" sz="2800" dirty="0" smtClean="0">
                <a:effectLst/>
              </a:rPr>
              <a:t> </a:t>
            </a:r>
            <a:endParaRPr lang="en-US" sz="2800" dirty="0"/>
          </a:p>
        </p:txBody>
      </p:sp>
      <p:pic>
        <p:nvPicPr>
          <p:cNvPr id="4" name="Picture 4" descr="&#10;tel_34.jpg                                                     00029E37&#10;Cliff Disk                     BB5EA40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57600"/>
            <a:ext cx="340468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683767" y="3962400"/>
            <a:ext cx="3015733" cy="2057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76600" y="4089400"/>
            <a:ext cx="20737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The Internet of the</a:t>
            </a:r>
            <a:r>
              <a:rPr lang="en-US" sz="3200" b="1" dirty="0"/>
              <a:t> </a:t>
            </a:r>
            <a:r>
              <a:rPr lang="en-US" sz="3200" b="1" dirty="0" smtClean="0"/>
              <a:t>1840s</a:t>
            </a:r>
            <a:endParaRPr lang="en-US" sz="3200" b="1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960239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73100" y="609600"/>
            <a:ext cx="77724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2"/>
                </a:solidFill>
                <a:ea typeface="ＭＳ Ｐゴシック" pitchFamily="-111" charset="-128"/>
                <a:cs typeface="ＭＳ Ｐゴシック" pitchFamily="-111" charset="-128"/>
              </a:rPr>
              <a:t>It was immediately recognized that the telegraph made weather prediction possible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444500" y="2362200"/>
            <a:ext cx="5727700" cy="3962400"/>
          </a:xfrm>
        </p:spPr>
        <p:txBody>
          <a:bodyPr rtlCol="0"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Joseph Henry in 1847 provided the vision</a:t>
            </a:r>
            <a:r>
              <a:rPr lang="en-US" sz="2400" dirty="0" smtClean="0"/>
              <a:t>: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b="1" dirty="0" smtClean="0"/>
              <a:t>“… extended </a:t>
            </a:r>
            <a:r>
              <a:rPr lang="en-US" b="1" dirty="0"/>
              <a:t>lines of telegraph will furnish a ready means of warning the more northern and eastern observers to be on the watch for the first appearance of an advancing storm.”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257606" y="2362200"/>
            <a:ext cx="2601820" cy="3352800"/>
          </a:xfrm>
          <a:prstGeom prst="rect">
            <a:avLst/>
          </a:prstGeom>
        </p:spPr>
      </p:pic>
    </p:spTree>
  </p:cSld>
  <p:clrMapOvr>
    <a:masterClrMapping/>
  </p:clrMapOvr>
  <p:transition advTm="28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The Weather-Telegraph Revolution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1849, </a:t>
            </a:r>
            <a:r>
              <a:rPr lang="en-US" dirty="0" smtClean="0"/>
              <a:t>the Smithsonian created a </a:t>
            </a:r>
            <a:r>
              <a:rPr lang="en-US" dirty="0"/>
              <a:t>network of roughly </a:t>
            </a:r>
            <a:r>
              <a:rPr lang="en-US" b="1" dirty="0"/>
              <a:t>two-dozen telegraph </a:t>
            </a:r>
            <a:r>
              <a:rPr lang="en-US" b="1" dirty="0" smtClean="0"/>
              <a:t>operators, with </a:t>
            </a:r>
            <a:r>
              <a:rPr lang="en-US" dirty="0" smtClean="0"/>
              <a:t>daily </a:t>
            </a:r>
            <a:r>
              <a:rPr lang="en-US" dirty="0"/>
              <a:t>weather reports from around the nation. </a:t>
            </a:r>
            <a:endParaRPr lang="en-US" dirty="0" smtClean="0"/>
          </a:p>
          <a:p>
            <a:r>
              <a:rPr lang="en-US" b="1" dirty="0" smtClean="0"/>
              <a:t>A </a:t>
            </a:r>
            <a:r>
              <a:rPr lang="en-US" b="1" dirty="0"/>
              <a:t>weather map</a:t>
            </a:r>
            <a:r>
              <a:rPr lang="en-US" dirty="0"/>
              <a:t>, updated daily and based on telegraphic reports, was posted in the lobby of the Smithsonian Institution and</a:t>
            </a:r>
            <a:r>
              <a:rPr lang="en-US" dirty="0" smtClean="0"/>
              <a:t> Washington </a:t>
            </a:r>
            <a:r>
              <a:rPr lang="en-US" dirty="0"/>
              <a:t>Evening Star newspaper</a:t>
            </a:r>
            <a:r>
              <a:rPr lang="en-US" dirty="0" smtClean="0"/>
              <a:t> published it in each issue.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517952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Smithsonian Weather Display 1858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558082" y="1417638"/>
            <a:ext cx="6061456" cy="4521159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085067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300649" y="342900"/>
            <a:ext cx="8534400" cy="914400"/>
          </a:xfrm>
        </p:spPr>
        <p:txBody>
          <a:bodyPr/>
          <a:lstStyle/>
          <a:p>
            <a:pPr eaLnBrk="1" hangingPunct="1"/>
            <a:r>
              <a:rPr lang="en-US" altLang="en-US" sz="4000" b="1" dirty="0" smtClean="0">
                <a:solidFill>
                  <a:schemeClr val="tx2"/>
                </a:solidFill>
              </a:rPr>
              <a:t>Operational Weather Prediction Begins</a:t>
            </a:r>
            <a:endParaRPr lang="en-US" altLang="en-US" sz="4000" b="1" dirty="0">
              <a:solidFill>
                <a:schemeClr val="tx2"/>
              </a:solidFill>
            </a:endParaRP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165100" y="1257300"/>
            <a:ext cx="5473700" cy="50673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800" dirty="0" smtClean="0">
                <a:ea typeface="ＭＳ Ｐゴシック" pitchFamily="-111" charset="-128"/>
                <a:cs typeface="ＭＳ Ｐゴシック" pitchFamily="-111" charset="-128"/>
              </a:rPr>
              <a:t> With telegraphic weather information, </a:t>
            </a:r>
            <a:r>
              <a:rPr lang="en-US" sz="2800" b="1" dirty="0" smtClean="0">
                <a:ea typeface="ＭＳ Ｐゴシック" pitchFamily="-111" charset="-128"/>
                <a:cs typeface="ＭＳ Ｐゴシック" pitchFamily="-111" charset="-128"/>
              </a:rPr>
              <a:t>governments around the globe began to establish operational meteorological services</a:t>
            </a:r>
            <a:r>
              <a:rPr lang="en-US" sz="2800" dirty="0" smtClean="0">
                <a:ea typeface="ＭＳ Ｐゴシック" pitchFamily="-111" charset="-128"/>
                <a:cs typeface="ＭＳ Ｐゴシック" pitchFamily="-111" charset="-128"/>
              </a:rPr>
              <a:t>. 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800" dirty="0" smtClean="0">
                <a:ea typeface="ＭＳ Ｐゴシック" pitchFamily="-111" charset="-128"/>
                <a:cs typeface="ＭＳ Ｐゴシック" pitchFamily="-111" charset="-128"/>
              </a:rPr>
              <a:t>In 1854 Admiral Fitzroy, famed captain of Darwin's ship the Beagle, was appointed head of the new British Meteorological Service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800" dirty="0" smtClean="0">
                <a:ea typeface="ＭＳ Ｐゴシック" pitchFamily="-111" charset="-128"/>
                <a:cs typeface="ＭＳ Ｐゴシック" pitchFamily="-111" charset="-128"/>
              </a:rPr>
              <a:t>1861 began issuing daily forecasts and storm warnings.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638800" y="1524000"/>
            <a:ext cx="3196249" cy="4191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38263" y="5791200"/>
            <a:ext cx="35406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Admiral Robert </a:t>
            </a:r>
            <a:r>
              <a:rPr lang="en-US" dirty="0" smtClean="0"/>
              <a:t>Fitzroy</a:t>
            </a:r>
          </a:p>
          <a:p>
            <a:r>
              <a:rPr lang="en-US" dirty="0" smtClean="0"/>
              <a:t>Created “</a:t>
            </a:r>
            <a:r>
              <a:rPr lang="en-US" i="1" dirty="0" smtClean="0"/>
              <a:t>weather forecast</a:t>
            </a:r>
            <a:r>
              <a:rPr lang="en-US" dirty="0" smtClean="0"/>
              <a:t>”</a:t>
            </a:r>
            <a:endParaRPr lang="en-US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Push Back</a:t>
            </a:r>
          </a:p>
        </p:txBody>
      </p:sp>
      <p:sp>
        <p:nvSpPr>
          <p:cNvPr id="48130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260152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3000" dirty="0" smtClean="0"/>
              <a:t>The scientific </a:t>
            </a:r>
            <a:r>
              <a:rPr lang="en-US" altLang="en-US" sz="3000" dirty="0"/>
              <a:t>establishment </a:t>
            </a:r>
            <a:r>
              <a:rPr lang="en-US" altLang="en-US" sz="3000" dirty="0" smtClean="0"/>
              <a:t>saw weather forecasting as </a:t>
            </a:r>
            <a:r>
              <a:rPr lang="en-US" altLang="en-US" sz="3000" dirty="0">
                <a:solidFill>
                  <a:srgbClr val="FF0000"/>
                </a:solidFill>
              </a:rPr>
              <a:t>inconsistent </a:t>
            </a:r>
            <a:r>
              <a:rPr lang="en-US" altLang="en-US" sz="3000" dirty="0"/>
              <a:t>with </a:t>
            </a:r>
            <a:r>
              <a:rPr lang="en-US" altLang="en-US" sz="3000" dirty="0" smtClean="0"/>
              <a:t>proper scientific </a:t>
            </a:r>
            <a:r>
              <a:rPr lang="en-US" altLang="en-US" sz="3000" dirty="0"/>
              <a:t>inquiry. </a:t>
            </a:r>
            <a:endParaRPr lang="en-US" altLang="en-US" sz="3000" dirty="0" smtClean="0"/>
          </a:p>
          <a:p>
            <a:pPr eaLnBrk="1" hangingPunct="1">
              <a:lnSpc>
                <a:spcPct val="80000"/>
              </a:lnSpc>
            </a:pPr>
            <a:r>
              <a:rPr lang="en-US" altLang="en-US" sz="3000" dirty="0" smtClean="0"/>
              <a:t>Fishing </a:t>
            </a:r>
            <a:r>
              <a:rPr lang="en-US" altLang="en-US" sz="3000" dirty="0"/>
              <a:t>fleet owners objected to </a:t>
            </a:r>
            <a:r>
              <a:rPr lang="en-US" altLang="en-US" sz="3000" dirty="0" smtClean="0"/>
              <a:t>storm </a:t>
            </a:r>
            <a:r>
              <a:rPr lang="en-US" altLang="en-US" sz="3000" dirty="0"/>
              <a:t>warnings, which kept </a:t>
            </a:r>
            <a:r>
              <a:rPr lang="en-US" altLang="en-US" sz="3000" dirty="0" smtClean="0"/>
              <a:t>ships </a:t>
            </a:r>
            <a:r>
              <a:rPr lang="en-US" altLang="en-US" sz="3000" dirty="0"/>
              <a:t>in port. 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3000" dirty="0"/>
              <a:t>A </a:t>
            </a:r>
            <a:r>
              <a:rPr lang="en-US" altLang="en-US" sz="3000" dirty="0" smtClean="0"/>
              <a:t>committee </a:t>
            </a:r>
            <a:r>
              <a:rPr lang="en-US" altLang="en-US" sz="3000" dirty="0"/>
              <a:t>of the British Royal Society recommended </a:t>
            </a:r>
            <a:r>
              <a:rPr lang="en-US" altLang="en-US" sz="3000" dirty="0" smtClean="0"/>
              <a:t>that </a:t>
            </a:r>
            <a:r>
              <a:rPr lang="en-US" altLang="en-US" sz="3000" dirty="0"/>
              <a:t>storm warnings and daily forecasts be discontinued, and in December 1866 </a:t>
            </a:r>
            <a:r>
              <a:rPr lang="en-US" altLang="en-US" sz="3000" b="1" dirty="0"/>
              <a:t>they were terminated</a:t>
            </a:r>
            <a:r>
              <a:rPr lang="en-US" altLang="en-US" sz="3000" dirty="0"/>
              <a:t>.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486400" y="1181100"/>
            <a:ext cx="3579048" cy="4800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48400" y="6096000"/>
            <a:ext cx="2529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1861 Weather Map</a:t>
            </a:r>
            <a:endParaRPr lang="en-US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14400"/>
            <a:ext cx="5715000" cy="16002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tx2"/>
                </a:solidFill>
              </a:rPr>
              <a:t>French physicist François Arago, the Director of the Paris Observatory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352800"/>
            <a:ext cx="7950200" cy="1752600"/>
          </a:xfrm>
        </p:spPr>
        <p:txBody>
          <a:bodyPr/>
          <a:lstStyle/>
          <a:p>
            <a:pPr marL="457200" lvl="1" indent="0" eaLnBrk="1" hangingPunct="1">
              <a:lnSpc>
                <a:spcPct val="80000"/>
              </a:lnSpc>
              <a:buNone/>
            </a:pPr>
            <a:r>
              <a:rPr lang="en-US" altLang="en-US" sz="4000" i="1" dirty="0" smtClean="0"/>
              <a:t>“Whatever may be the progress of sciences, </a:t>
            </a:r>
            <a:r>
              <a:rPr lang="en-US" altLang="en-US" sz="4000" b="1" i="1" dirty="0" smtClean="0"/>
              <a:t>never </a:t>
            </a:r>
            <a:r>
              <a:rPr lang="en-US" altLang="en-US" sz="4000" i="1" dirty="0" smtClean="0"/>
              <a:t>will observers that are trustworthy, and careful of their reputation, venture to foretell the state of the weather.”</a:t>
            </a:r>
            <a:endParaRPr lang="en-US" altLang="en-US" sz="40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172200" y="533400"/>
            <a:ext cx="2270420" cy="2465269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304450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458200" cy="838200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Forget Europe: The U.S. Moves Ahead</a:t>
            </a:r>
            <a:endParaRPr lang="en-US" sz="4000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52537"/>
            <a:ext cx="6019800" cy="4525963"/>
          </a:xfrm>
        </p:spPr>
        <p:txBody>
          <a:bodyPr/>
          <a:lstStyle/>
          <a:p>
            <a:r>
              <a:rPr lang="en-US" dirty="0" smtClean="0"/>
              <a:t>Meteorologist </a:t>
            </a:r>
            <a:r>
              <a:rPr lang="en-US" dirty="0"/>
              <a:t>Cleveland Abbe, </a:t>
            </a:r>
            <a:r>
              <a:rPr lang="en-US" dirty="0" smtClean="0"/>
              <a:t>released </a:t>
            </a:r>
            <a:r>
              <a:rPr lang="en-US" dirty="0"/>
              <a:t>the first U.S. public weather forecast on September 1, 1869 </a:t>
            </a:r>
            <a:r>
              <a:rPr lang="en-US" dirty="0" smtClean="0"/>
              <a:t>for Cincinnati, Ohio</a:t>
            </a:r>
          </a:p>
          <a:p>
            <a:r>
              <a:rPr lang="en-US" dirty="0" smtClean="0"/>
              <a:t>In 1870, </a:t>
            </a:r>
            <a:r>
              <a:rPr lang="en-US" dirty="0"/>
              <a:t>President Ulysses S. Grant </a:t>
            </a:r>
            <a:r>
              <a:rPr lang="en-US" b="1" dirty="0"/>
              <a:t>authorized the establishment of a new national weather service located within the Signal Service of the U.S. </a:t>
            </a:r>
            <a:r>
              <a:rPr lang="en-US" b="1" dirty="0" smtClean="0"/>
              <a:t>Army</a:t>
            </a:r>
            <a:endParaRPr lang="en-US" b="1" dirty="0"/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61204836"/>
              </p:ext>
            </p:extLst>
          </p:nvPr>
        </p:nvGraphicFramePr>
        <p:xfrm>
          <a:off x="6019800" y="1343818"/>
          <a:ext cx="2854325" cy="4343400"/>
        </p:xfrm>
        <a:graphic>
          <a:graphicData uri="http://schemas.openxmlformats.org/presentationml/2006/ole">
            <p:oleObj spid="_x0000_s223255" name="Document" r:id="rId3" imgW="3288889" imgH="4990476" progId="Word.Document.8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781800" y="5867400"/>
            <a:ext cx="1544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Ol’ Probs</a:t>
            </a:r>
            <a:endParaRPr lang="en-US" sz="28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73145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850" y="68580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0090"/>
                </a:solidFill>
                <a:ea typeface="+mj-ea"/>
              </a:rPr>
              <a:t>Weather Prediction Covers A Huge Range of Scales from the Microscopic to the Planetary</a:t>
            </a:r>
          </a:p>
        </p:txBody>
      </p:sp>
      <p:pic>
        <p:nvPicPr>
          <p:cNvPr id="19458" name="Content Placeholder 3" descr="Ocean_Salt_Condensation_1280x720_H264.00227_prin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6720" r="14063"/>
          <a:stretch>
            <a:fillRect/>
          </a:stretch>
        </p:blipFill>
        <p:spPr>
          <a:xfrm>
            <a:off x="762000" y="2636838"/>
            <a:ext cx="3811588" cy="3619500"/>
          </a:xfrm>
        </p:spPr>
      </p:pic>
      <p:pic>
        <p:nvPicPr>
          <p:cNvPr id="19459" name="Picture 4" descr="1-bluemarble_wes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4922" t="4219" r="3867" b="4570"/>
          <a:stretch>
            <a:fillRect/>
          </a:stretch>
        </p:blipFill>
        <p:spPr bwMode="auto">
          <a:xfrm>
            <a:off x="5105400" y="2679700"/>
            <a:ext cx="3575050" cy="357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Box 2"/>
          <p:cNvSpPr txBox="1">
            <a:spLocks noChangeArrowheads="1"/>
          </p:cNvSpPr>
          <p:nvPr/>
        </p:nvSpPr>
        <p:spPr bwMode="auto">
          <a:xfrm>
            <a:off x="774700" y="6248400"/>
            <a:ext cx="3600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dirty="0"/>
              <a:t>Cloud Condensation Nuclei</a:t>
            </a:r>
          </a:p>
        </p:txBody>
      </p:sp>
      <p:sp>
        <p:nvSpPr>
          <p:cNvPr id="19461" name="TextBox 3"/>
          <p:cNvSpPr txBox="1">
            <a:spLocks noChangeArrowheads="1"/>
          </p:cNvSpPr>
          <p:nvPr/>
        </p:nvSpPr>
        <p:spPr bwMode="auto">
          <a:xfrm>
            <a:off x="982663" y="2309813"/>
            <a:ext cx="35829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1800" dirty="0"/>
              <a:t>microns:  millionths of a meter</a:t>
            </a:r>
          </a:p>
        </p:txBody>
      </p:sp>
      <p:sp>
        <p:nvSpPr>
          <p:cNvPr id="19462" name="TextBox 4"/>
          <p:cNvSpPr txBox="1">
            <a:spLocks noChangeArrowheads="1"/>
          </p:cNvSpPr>
          <p:nvPr/>
        </p:nvSpPr>
        <p:spPr bwMode="auto">
          <a:xfrm>
            <a:off x="5562600" y="2309813"/>
            <a:ext cx="2743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1800" dirty="0"/>
              <a:t>thousands of kilometers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001000" cy="762000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 </a:t>
            </a:r>
            <a:r>
              <a:rPr lang="en-US" altLang="en-US" sz="3600" b="1" dirty="0" smtClean="0">
                <a:solidFill>
                  <a:schemeClr val="tx2"/>
                </a:solidFill>
              </a:rPr>
              <a:t>(1872) U.S. Operational </a:t>
            </a:r>
            <a:r>
              <a:rPr lang="en-US" altLang="en-US" sz="3600" b="1" dirty="0">
                <a:solidFill>
                  <a:schemeClr val="tx2"/>
                </a:solidFill>
              </a:rPr>
              <a:t>Weather Maps</a:t>
            </a:r>
          </a:p>
        </p:txBody>
      </p:sp>
      <p:sp>
        <p:nvSpPr>
          <p:cNvPr id="4301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43011" name="Picture 4" descr="wea01800.jpg                                                   001D196A&#10;Cliff Disk                     BB5EA40C: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100" y="1066800"/>
            <a:ext cx="8358188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30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001000" cy="7620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solidFill>
                  <a:srgbClr val="1F497D"/>
                </a:solidFill>
              </a:rPr>
              <a:t>1880’s </a:t>
            </a:r>
            <a:r>
              <a:rPr lang="en-US" altLang="en-US" sz="3600" b="1" dirty="0">
                <a:solidFill>
                  <a:srgbClr val="1F497D"/>
                </a:solidFill>
              </a:rPr>
              <a:t>Forecasting Technology</a:t>
            </a:r>
          </a:p>
        </p:txBody>
      </p:sp>
      <p:sp>
        <p:nvSpPr>
          <p:cNvPr id="5120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51203" name="Picture 4" descr="wea01800.jpg                                                   001D196A&#10;Cliff Disk                     BB5EA40C:"/>
          <p:cNvPicPr>
            <a:picLocks noChangeAspect="1" noChangeArrowheads="1"/>
          </p:cNvPicPr>
          <p:nvPr/>
        </p:nvPicPr>
        <p:blipFill>
          <a:blip r:embed="rId2">
            <a:lum bright="26000"/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8358188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TextBox 4"/>
          <p:cNvSpPr txBox="1">
            <a:spLocks noChangeArrowheads="1"/>
          </p:cNvSpPr>
          <p:nvPr/>
        </p:nvSpPr>
        <p:spPr bwMode="auto">
          <a:xfrm>
            <a:off x="3200400" y="3581400"/>
            <a:ext cx="5603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4400" b="1" dirty="0"/>
              <a:t>L</a:t>
            </a:r>
          </a:p>
        </p:txBody>
      </p:sp>
      <p:sp>
        <p:nvSpPr>
          <p:cNvPr id="51205" name="TextBox 6"/>
          <p:cNvSpPr txBox="1">
            <a:spLocks noChangeArrowheads="1"/>
          </p:cNvSpPr>
          <p:nvPr/>
        </p:nvSpPr>
        <p:spPr bwMode="auto">
          <a:xfrm>
            <a:off x="4648200" y="3581400"/>
            <a:ext cx="5603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4400" b="1" dirty="0"/>
              <a:t>L</a:t>
            </a:r>
          </a:p>
        </p:txBody>
      </p:sp>
      <p:sp>
        <p:nvSpPr>
          <p:cNvPr id="51206" name="TextBox 7"/>
          <p:cNvSpPr txBox="1">
            <a:spLocks noChangeArrowheads="1"/>
          </p:cNvSpPr>
          <p:nvPr/>
        </p:nvSpPr>
        <p:spPr bwMode="auto">
          <a:xfrm>
            <a:off x="6096000" y="3581400"/>
            <a:ext cx="5603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4400" b="1" dirty="0"/>
              <a:t>L</a:t>
            </a:r>
          </a:p>
        </p:txBody>
      </p:sp>
      <p:sp>
        <p:nvSpPr>
          <p:cNvPr id="9" name="Right Arrow 8"/>
          <p:cNvSpPr/>
          <p:nvPr/>
        </p:nvSpPr>
        <p:spPr>
          <a:xfrm>
            <a:off x="3810000" y="3886200"/>
            <a:ext cx="685800" cy="228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>
            <a:off x="5181600" y="3886200"/>
            <a:ext cx="685800" cy="228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1209" name="TextBox 10"/>
          <p:cNvSpPr txBox="1">
            <a:spLocks noChangeArrowheads="1"/>
          </p:cNvSpPr>
          <p:nvPr/>
        </p:nvSpPr>
        <p:spPr bwMode="auto">
          <a:xfrm>
            <a:off x="2819400" y="4267200"/>
            <a:ext cx="1401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dirty="0"/>
              <a:t>Yesterday</a:t>
            </a:r>
          </a:p>
        </p:txBody>
      </p:sp>
      <p:sp>
        <p:nvSpPr>
          <p:cNvPr id="51210" name="TextBox 11"/>
          <p:cNvSpPr txBox="1">
            <a:spLocks noChangeArrowheads="1"/>
          </p:cNvSpPr>
          <p:nvPr/>
        </p:nvSpPr>
        <p:spPr bwMode="auto">
          <a:xfrm>
            <a:off x="4419600" y="4343400"/>
            <a:ext cx="949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dirty="0"/>
              <a:t>Today</a:t>
            </a:r>
          </a:p>
        </p:txBody>
      </p:sp>
      <p:sp>
        <p:nvSpPr>
          <p:cNvPr id="51211" name="TextBox 12"/>
          <p:cNvSpPr txBox="1">
            <a:spLocks noChangeArrowheads="1"/>
          </p:cNvSpPr>
          <p:nvPr/>
        </p:nvSpPr>
        <p:spPr bwMode="auto">
          <a:xfrm>
            <a:off x="5791200" y="4343400"/>
            <a:ext cx="1492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dirty="0"/>
              <a:t>Tomorrow</a:t>
            </a:r>
          </a:p>
        </p:txBody>
      </p:sp>
    </p:spTree>
  </p:cSld>
  <p:clrMapOvr>
    <a:masterClrMapping/>
  </p:clrMapOvr>
  <p:transition advTm="10300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1F497D"/>
                </a:solidFill>
              </a:rPr>
              <a:t>1890’s Atmospheric “Model</a:t>
            </a:r>
            <a:r>
              <a:rPr lang="en-US" altLang="en-US" dirty="0"/>
              <a:t>”</a:t>
            </a:r>
          </a:p>
        </p:txBody>
      </p:sp>
      <p:sp>
        <p:nvSpPr>
          <p:cNvPr id="5222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52227" name="Picture 4" descr="weathermodel.jpg                                               00029E37&#10;Cliff Disk                     BB5EA40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04907"/>
            <a:ext cx="5690394" cy="4646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100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2"/>
                </a:solidFill>
                <a:ea typeface="ＭＳ Ｐゴシック" pitchFamily="-111" charset="-128"/>
                <a:cs typeface="ＭＳ Ｐゴシック" pitchFamily="-111" charset="-128"/>
              </a:rPr>
              <a:t>Forecast Skill Plateaus</a:t>
            </a:r>
          </a:p>
        </p:txBody>
      </p:sp>
      <p:sp>
        <p:nvSpPr>
          <p:cNvPr id="5017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3038"/>
            <a:ext cx="84201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 smtClean="0"/>
              <a:t>Forecasting skill increased during the 1870s and 1880s as more observations became available.</a:t>
            </a:r>
            <a:endParaRPr lang="en-US" altLang="en-US" dirty="0"/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Little understanding of the evolution of weather systems.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 smtClean="0"/>
              <a:t>By the turn of the century, predictive </a:t>
            </a:r>
            <a:r>
              <a:rPr lang="en-US" altLang="en-US" dirty="0"/>
              <a:t>skill</a:t>
            </a:r>
            <a:r>
              <a:rPr lang="en-US" altLang="en-US" dirty="0" smtClean="0"/>
              <a:t> had leveled </a:t>
            </a:r>
            <a:r>
              <a:rPr lang="en-US" altLang="en-US" dirty="0"/>
              <a:t>off.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2964" t="13889" r="25925" b="19444"/>
          <a:stretch/>
        </p:blipFill>
        <p:spPr>
          <a:xfrm>
            <a:off x="4267200" y="4267200"/>
            <a:ext cx="3276600" cy="2382982"/>
          </a:xfrm>
          <a:prstGeom prst="rect">
            <a:avLst/>
          </a:prstGeom>
        </p:spPr>
      </p:pic>
    </p:spTree>
  </p:cSld>
  <p:clrMapOvr>
    <a:masterClrMapping/>
  </p:clrMapOvr>
  <p:transition advTm="2100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Norwegians to the Rescue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295400" y="1752600"/>
            <a:ext cx="2986077" cy="3763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486400" y="2024063"/>
            <a:ext cx="2440855" cy="3492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1600200" y="5826125"/>
            <a:ext cx="2087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Jacob Bjerknes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609257" y="5826125"/>
            <a:ext cx="2343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Vilhelm Bjerknes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56390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514600" cy="59737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2"/>
                </a:solidFill>
                <a:ea typeface="+mj-ea"/>
              </a:rPr>
              <a:t>Concept of Evolution of Cyclones</a:t>
            </a:r>
            <a:r>
              <a:rPr lang="en-US" dirty="0" smtClean="0">
                <a:ea typeface="+mj-ea"/>
              </a:rPr>
              <a:t/>
            </a:r>
            <a:br>
              <a:rPr lang="en-US" dirty="0" smtClean="0">
                <a:ea typeface="+mj-ea"/>
              </a:rPr>
            </a:br>
            <a:r>
              <a:rPr lang="en-US" dirty="0" smtClean="0">
                <a:ea typeface="+mj-ea"/>
              </a:rPr>
              <a:t/>
            </a:r>
            <a:br>
              <a:rPr lang="en-US" dirty="0" smtClean="0">
                <a:ea typeface="+mj-ea"/>
              </a:rPr>
            </a:br>
            <a:r>
              <a:rPr lang="en-US" sz="3200" dirty="0" smtClean="0">
                <a:ea typeface="+mj-ea"/>
              </a:rPr>
              <a:t>Bjerknes and Solberg</a:t>
            </a:r>
            <a:br>
              <a:rPr lang="en-US" sz="3200" dirty="0" smtClean="0">
                <a:ea typeface="+mj-ea"/>
              </a:rPr>
            </a:br>
            <a:r>
              <a:rPr lang="en-US" sz="3200" dirty="0" smtClean="0">
                <a:ea typeface="+mj-ea"/>
              </a:rPr>
              <a:t>1922</a:t>
            </a:r>
          </a:p>
        </p:txBody>
      </p:sp>
      <p:pic>
        <p:nvPicPr>
          <p:cNvPr id="69634" name="Content Placeholder 3" descr="BjerknesSolberg1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>
          <a:xfrm>
            <a:off x="3886200" y="193676"/>
            <a:ext cx="3657600" cy="6508302"/>
          </a:xfr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70658" name="Content Placeholder 3" descr="cyclonestage1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868" t="4437" b="9370"/>
          <a:stretch>
            <a:fillRect/>
          </a:stretch>
        </p:blipFill>
        <p:spPr>
          <a:xfrm>
            <a:off x="611188" y="579438"/>
            <a:ext cx="8075612" cy="2686050"/>
          </a:xfrm>
        </p:spPr>
      </p:pic>
      <p:pic>
        <p:nvPicPr>
          <p:cNvPr id="70659" name="Picture 4" descr="cyclone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3609" b="14449"/>
          <a:stretch>
            <a:fillRect/>
          </a:stretch>
        </p:blipFill>
        <p:spPr bwMode="auto">
          <a:xfrm>
            <a:off x="457200" y="3570288"/>
            <a:ext cx="8813800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TextBox 5"/>
          <p:cNvSpPr txBox="1">
            <a:spLocks noChangeArrowheads="1"/>
          </p:cNvSpPr>
          <p:nvPr/>
        </p:nvSpPr>
        <p:spPr bwMode="auto">
          <a:xfrm>
            <a:off x="746722" y="914619"/>
            <a:ext cx="38252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3200" dirty="0">
                <a:latin typeface="Calibri" charset="0"/>
              </a:rPr>
              <a:t>Stationary Polar Front</a:t>
            </a:r>
          </a:p>
        </p:txBody>
      </p:sp>
      <p:sp>
        <p:nvSpPr>
          <p:cNvPr id="70661" name="TextBox 6"/>
          <p:cNvSpPr txBox="1">
            <a:spLocks noChangeArrowheads="1"/>
          </p:cNvSpPr>
          <p:nvPr/>
        </p:nvSpPr>
        <p:spPr bwMode="auto">
          <a:xfrm>
            <a:off x="636588" y="3575269"/>
            <a:ext cx="50402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3200" dirty="0">
                <a:latin typeface="Calibri" charset="0"/>
              </a:rPr>
              <a:t>Wave Forming on Polar Front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71682" name="Content Placeholder 3" descr="cyclone3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3722" t="999" r="1860" b="11000"/>
          <a:stretch>
            <a:fillRect/>
          </a:stretch>
        </p:blipFill>
        <p:spPr>
          <a:xfrm>
            <a:off x="590550" y="274638"/>
            <a:ext cx="7769225" cy="2693987"/>
          </a:xfrm>
        </p:spPr>
      </p:pic>
      <p:pic>
        <p:nvPicPr>
          <p:cNvPr id="71683" name="Picture 4" descr="cyclone4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955" t="-2637" r="955" b="7912"/>
          <a:stretch>
            <a:fillRect/>
          </a:stretch>
        </p:blipFill>
        <p:spPr bwMode="auto">
          <a:xfrm>
            <a:off x="174625" y="3178175"/>
            <a:ext cx="8969375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TextBox 5"/>
          <p:cNvSpPr txBox="1">
            <a:spLocks noChangeArrowheads="1"/>
          </p:cNvSpPr>
          <p:nvPr/>
        </p:nvSpPr>
        <p:spPr bwMode="auto">
          <a:xfrm>
            <a:off x="527050" y="2743200"/>
            <a:ext cx="40449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3200" dirty="0">
                <a:latin typeface="Calibri" charset="0"/>
              </a:rPr>
              <a:t>Occlusion as Cold Front Catches Up to Warm Front</a:t>
            </a:r>
          </a:p>
        </p:txBody>
      </p:sp>
      <p:sp>
        <p:nvSpPr>
          <p:cNvPr id="71685" name="TextBox 6"/>
          <p:cNvSpPr txBox="1">
            <a:spLocks noChangeArrowheads="1"/>
          </p:cNvSpPr>
          <p:nvPr/>
        </p:nvSpPr>
        <p:spPr bwMode="auto">
          <a:xfrm>
            <a:off x="838200" y="553750"/>
            <a:ext cx="27604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3200" dirty="0">
                <a:latin typeface="Calibri" charset="0"/>
              </a:rPr>
              <a:t>Wave Amplifies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Norwegian Contribution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05000"/>
            <a:ext cx="4876800" cy="4525963"/>
          </a:xfrm>
        </p:spPr>
        <p:txBody>
          <a:bodyPr/>
          <a:lstStyle/>
          <a:p>
            <a:r>
              <a:rPr lang="en-US" dirty="0" smtClean="0"/>
              <a:t>Now meteorologists had some idea how weather systems evolved in time.</a:t>
            </a:r>
          </a:p>
          <a:p>
            <a:r>
              <a:rPr lang="en-US" dirty="0" smtClean="0"/>
              <a:t>Major aid to weather prediction.</a:t>
            </a:r>
          </a:p>
          <a:p>
            <a:r>
              <a:rPr lang="en-US" dirty="0" smtClean="0"/>
              <a:t>But still was basically qualitative.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029200" y="2286000"/>
            <a:ext cx="3884700" cy="2819182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370359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/>
          <p:cNvSpPr>
            <a:spLocks noGrp="1"/>
          </p:cNvSpPr>
          <p:nvPr>
            <p:ph type="title"/>
          </p:nvPr>
        </p:nvSpPr>
        <p:spPr>
          <a:xfrm>
            <a:off x="381000" y="6858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chemeClr val="tx2"/>
                </a:solidFill>
              </a:rPr>
              <a:t>A Lack of Upper Air Observations Was Undermining Weather Prediction</a:t>
            </a:r>
            <a:endParaRPr lang="en-US" altLang="en-US" b="1" dirty="0">
              <a:solidFill>
                <a:schemeClr val="tx2"/>
              </a:solidFill>
            </a:endParaRPr>
          </a:p>
        </p:txBody>
      </p:sp>
      <p:sp>
        <p:nvSpPr>
          <p:cNvPr id="77826" name="Content Placeholder 2"/>
          <p:cNvSpPr>
            <a:spLocks noGrp="1"/>
          </p:cNvSpPr>
          <p:nvPr>
            <p:ph idx="1"/>
          </p:nvPr>
        </p:nvSpPr>
        <p:spPr>
          <a:xfrm>
            <a:off x="304800" y="2438401"/>
            <a:ext cx="6858000" cy="37338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The atmosphere is three dimensional and what happens aloft matters.</a:t>
            </a:r>
          </a:p>
          <a:p>
            <a:pPr eaLnBrk="1" hangingPunct="1"/>
            <a:r>
              <a:rPr lang="en-US" altLang="en-US" dirty="0" smtClean="0"/>
              <a:t>In </a:t>
            </a:r>
            <a:r>
              <a:rPr lang="en-US" altLang="en-US" dirty="0"/>
              <a:t>1920 very sparse upper air observations:</a:t>
            </a:r>
          </a:p>
          <a:p>
            <a:pPr lvl="1" eaLnBrk="1" hangingPunct="1"/>
            <a:r>
              <a:rPr lang="en-US" altLang="en-US" sz="3200" dirty="0"/>
              <a:t>Mountain stations</a:t>
            </a:r>
          </a:p>
          <a:p>
            <a:pPr lvl="1" eaLnBrk="1" hangingPunct="1"/>
            <a:r>
              <a:rPr lang="en-US" altLang="en-US" sz="3200" dirty="0"/>
              <a:t>Kites and pilot balloons</a:t>
            </a:r>
          </a:p>
          <a:p>
            <a:pPr lvl="1" eaLnBrk="1" hangingPunct="1"/>
            <a:r>
              <a:rPr lang="en-US" altLang="en-US" sz="3200" dirty="0"/>
              <a:t>Limited aircraft observations.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3936" r="51204" b="12150"/>
          <a:stretch/>
        </p:blipFill>
        <p:spPr>
          <a:xfrm>
            <a:off x="6705600" y="3119436"/>
            <a:ext cx="2286000" cy="335756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0090"/>
                </a:solidFill>
                <a:ea typeface="+mj-ea"/>
              </a:rPr>
              <a:t>It Uses the Most Powerful Computers on the Planet</a:t>
            </a:r>
          </a:p>
        </p:txBody>
      </p:sp>
      <p:pic>
        <p:nvPicPr>
          <p:cNvPr id="20482" name="Content Placeholder 3" descr="supe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-1123" r="-1123"/>
          <a:stretch>
            <a:fillRect/>
          </a:stretch>
        </p:blipFill>
        <p:spPr/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78850" name="Content Placeholder 3" descr="wea01150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517" t="12903" r="1565"/>
          <a:stretch/>
        </p:blipFill>
        <p:spPr>
          <a:xfrm>
            <a:off x="1143000" y="533400"/>
            <a:ext cx="7086600" cy="4610559"/>
          </a:xfrm>
        </p:spPr>
      </p:pic>
      <p:sp>
        <p:nvSpPr>
          <p:cNvPr id="78851" name="TextBox 4"/>
          <p:cNvSpPr txBox="1">
            <a:spLocks noChangeArrowheads="1"/>
          </p:cNvSpPr>
          <p:nvPr/>
        </p:nvSpPr>
        <p:spPr bwMode="auto">
          <a:xfrm>
            <a:off x="1524000" y="5380672"/>
            <a:ext cx="6096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dirty="0"/>
              <a:t>Navy bi-plane with meteorgraph on starboard wing strut, taking meteorological measurements for pressure, temperature, and </a:t>
            </a:r>
            <a:r>
              <a:rPr lang="en-US" altLang="en-US" dirty="0" smtClean="0"/>
              <a:t>humidity</a:t>
            </a:r>
            <a:endParaRPr lang="en-US" altLang="en-US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79874" name="Content Placeholder 3" descr="weatherkite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4246" t="1821" r="9793" b="16049"/>
          <a:stretch/>
        </p:blipFill>
        <p:spPr>
          <a:xfrm>
            <a:off x="2743200" y="609600"/>
            <a:ext cx="5410200" cy="5805052"/>
          </a:xfrm>
        </p:spPr>
      </p:pic>
      <p:sp>
        <p:nvSpPr>
          <p:cNvPr id="2" name="TextBox 1"/>
          <p:cNvSpPr txBox="1"/>
          <p:nvPr/>
        </p:nvSpPr>
        <p:spPr>
          <a:xfrm>
            <a:off x="457200" y="3124200"/>
            <a:ext cx="1981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Weather Kite</a:t>
            </a:r>
            <a:endParaRPr lang="en-US" sz="3600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Pilot Balloons Provided </a:t>
            </a:r>
            <a:r>
              <a:rPr lang="en-US" altLang="en-US" b="1" dirty="0" smtClean="0">
                <a:solidFill>
                  <a:schemeClr val="tx2"/>
                </a:solidFill>
              </a:rPr>
              <a:t>Winds Aloft</a:t>
            </a:r>
            <a:endParaRPr lang="en-US" altLang="en-US" b="1" dirty="0">
              <a:solidFill>
                <a:schemeClr val="tx2"/>
              </a:solidFill>
            </a:endParaRPr>
          </a:p>
        </p:txBody>
      </p:sp>
      <p:pic>
        <p:nvPicPr>
          <p:cNvPr id="80898" name="Content Placeholder 3" descr="wea0110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-70657" r="-70657"/>
          <a:stretch>
            <a:fillRect/>
          </a:stretch>
        </p:blipFill>
        <p:spPr/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2"/>
                </a:solidFill>
                <a:ea typeface="ＭＳ Ｐゴシック" pitchFamily="-111" charset="-128"/>
                <a:cs typeface="ＭＳ Ｐゴシック" pitchFamily="-111" charset="-128"/>
              </a:rPr>
              <a:t>The Big Breakthrough:  The Radiosonde</a:t>
            </a:r>
          </a:p>
        </p:txBody>
      </p:sp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457200" y="1766160"/>
            <a:ext cx="4038600" cy="44196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A radiosonde is a portable weather station lofted by a balloon.</a:t>
            </a:r>
          </a:p>
          <a:p>
            <a:pPr eaLnBrk="1" hangingPunct="1"/>
            <a:r>
              <a:rPr lang="en-US" altLang="en-US" dirty="0" smtClean="0"/>
              <a:t>Sends observations back by radio. </a:t>
            </a:r>
          </a:p>
          <a:p>
            <a:pPr eaLnBrk="1" hangingPunct="1"/>
            <a:r>
              <a:rPr lang="en-US" altLang="en-US" dirty="0" smtClean="0"/>
              <a:t>The </a:t>
            </a:r>
            <a:r>
              <a:rPr lang="en-US" altLang="en-US" dirty="0"/>
              <a:t>first instrument</a:t>
            </a:r>
            <a:r>
              <a:rPr lang="en-US" altLang="en-US" dirty="0" smtClean="0"/>
              <a:t> launched on </a:t>
            </a:r>
            <a:r>
              <a:rPr lang="en-US" altLang="en-US" dirty="0"/>
              <a:t>January 7, 1929.</a:t>
            </a:r>
          </a:p>
        </p:txBody>
      </p:sp>
      <p:pic>
        <p:nvPicPr>
          <p:cNvPr id="4" name="Picture 4" descr="Snd-pht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2856" r="4651"/>
          <a:stretch/>
        </p:blipFill>
        <p:spPr bwMode="auto">
          <a:xfrm>
            <a:off x="5029200" y="1600201"/>
            <a:ext cx="3124200" cy="4751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chemeClr val="tx2"/>
                </a:solidFill>
              </a:rPr>
              <a:t>Radiosonde Data Changes Weather Prediction</a:t>
            </a:r>
            <a:endParaRPr lang="en-US" altLang="en-US" b="1" dirty="0">
              <a:solidFill>
                <a:schemeClr val="tx2"/>
              </a:solidFill>
            </a:endParaRPr>
          </a:p>
        </p:txBody>
      </p:sp>
      <p:sp>
        <p:nvSpPr>
          <p:cNvPr id="86018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600198"/>
            <a:ext cx="6400800" cy="4525963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Gave </a:t>
            </a:r>
            <a:r>
              <a:rPr lang="en-US" altLang="en-US" dirty="0"/>
              <a:t>a 3D picture of what was </a:t>
            </a:r>
            <a:r>
              <a:rPr lang="en-US" altLang="en-US" dirty="0" smtClean="0"/>
              <a:t>happening aloft</a:t>
            </a:r>
          </a:p>
          <a:p>
            <a:pPr eaLnBrk="1" hangingPunct="1"/>
            <a:r>
              <a:rPr lang="en-US" altLang="en-US" dirty="0" smtClean="0"/>
              <a:t>Upper level disturbances and how they influence weather</a:t>
            </a:r>
            <a:endParaRPr lang="en-US" altLang="en-US" dirty="0"/>
          </a:p>
          <a:p>
            <a:pPr eaLnBrk="1" hangingPunct="1"/>
            <a:r>
              <a:rPr lang="en-US" altLang="en-US" dirty="0"/>
              <a:t>Jet </a:t>
            </a:r>
            <a:r>
              <a:rPr lang="en-US" altLang="en-US" dirty="0" smtClean="0"/>
              <a:t>streams as the transport mechanism for storms</a:t>
            </a:r>
            <a:endParaRPr lang="en-US" altLang="en-US" dirty="0"/>
          </a:p>
          <a:p>
            <a:pPr eaLnBrk="1" hangingPunct="1"/>
            <a:r>
              <a:rPr lang="en-US" altLang="en-US" dirty="0" smtClean="0"/>
              <a:t>Upper-level flow </a:t>
            </a:r>
            <a:r>
              <a:rPr lang="en-US" altLang="en-US" dirty="0"/>
              <a:t>steered storms, and thus </a:t>
            </a:r>
            <a:r>
              <a:rPr lang="en-US" altLang="en-US" dirty="0" smtClean="0"/>
              <a:t>predicted storm movement</a:t>
            </a:r>
            <a:r>
              <a:rPr lang="en-US" altLang="en-US" dirty="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4563" r="17475" b="21250"/>
          <a:stretch/>
        </p:blipFill>
        <p:spPr>
          <a:xfrm>
            <a:off x="6456362" y="2042318"/>
            <a:ext cx="2600855" cy="3901282"/>
          </a:xfrm>
          <a:prstGeom prst="rect">
            <a:avLst/>
          </a:prstGeom>
        </p:spPr>
      </p:pic>
    </p:spTree>
  </p:cSld>
  <p:clrMapOvr>
    <a:masterClrMapping/>
  </p:clrMapOvr>
  <p:transition advTm="28000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&#10;ua_500.gif                                                     00000010&#10;Macintosh2 HD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09600"/>
            <a:ext cx="6934200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143277" y="2404408"/>
            <a:ext cx="158088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4000" b="1" dirty="0">
                <a:solidFill>
                  <a:schemeClr val="tx2"/>
                </a:solidFill>
              </a:rPr>
              <a:t>Upper</a:t>
            </a:r>
          </a:p>
          <a:p>
            <a:r>
              <a:rPr lang="en-US" altLang="en-US" sz="4000" b="1" dirty="0">
                <a:solidFill>
                  <a:schemeClr val="tx2"/>
                </a:solidFill>
              </a:rPr>
              <a:t>Level</a:t>
            </a:r>
          </a:p>
          <a:p>
            <a:r>
              <a:rPr lang="en-US" altLang="en-US" sz="4000" b="1" dirty="0">
                <a:solidFill>
                  <a:schemeClr val="tx2"/>
                </a:solidFill>
              </a:rPr>
              <a:t>Chart</a:t>
            </a:r>
          </a:p>
        </p:txBody>
      </p:sp>
      <p:sp>
        <p:nvSpPr>
          <p:cNvPr id="34820" name="Line 4"/>
          <p:cNvSpPr>
            <a:spLocks noChangeShapeType="1"/>
          </p:cNvSpPr>
          <p:nvPr/>
        </p:nvSpPr>
        <p:spPr bwMode="auto">
          <a:xfrm>
            <a:off x="1828800" y="2667000"/>
            <a:ext cx="533400" cy="228600"/>
          </a:xfrm>
          <a:prstGeom prst="line">
            <a:avLst/>
          </a:prstGeom>
          <a:noFill/>
          <a:ln w="34925">
            <a:solidFill>
              <a:srgbClr val="ED181E"/>
            </a:solidFill>
            <a:round/>
            <a:headEnd/>
            <a:tailEnd type="triangl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4821" name="Line 5"/>
          <p:cNvSpPr>
            <a:spLocks noChangeShapeType="1"/>
          </p:cNvSpPr>
          <p:nvPr/>
        </p:nvSpPr>
        <p:spPr bwMode="auto">
          <a:xfrm>
            <a:off x="2819400" y="3048000"/>
            <a:ext cx="533400" cy="228600"/>
          </a:xfrm>
          <a:prstGeom prst="line">
            <a:avLst/>
          </a:prstGeom>
          <a:noFill/>
          <a:ln w="34925">
            <a:solidFill>
              <a:srgbClr val="ED181E"/>
            </a:solidFill>
            <a:round/>
            <a:headEnd/>
            <a:tailEnd type="triangl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4822" name="Line 6"/>
          <p:cNvSpPr>
            <a:spLocks noChangeShapeType="1"/>
          </p:cNvSpPr>
          <p:nvPr/>
        </p:nvSpPr>
        <p:spPr bwMode="auto">
          <a:xfrm>
            <a:off x="3733800" y="3657600"/>
            <a:ext cx="457200" cy="457200"/>
          </a:xfrm>
          <a:prstGeom prst="line">
            <a:avLst/>
          </a:prstGeom>
          <a:noFill/>
          <a:ln w="34925">
            <a:solidFill>
              <a:srgbClr val="ED181E"/>
            </a:solidFill>
            <a:round/>
            <a:headEnd/>
            <a:tailEnd type="triangl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 flipV="1">
            <a:off x="5486400" y="3886200"/>
            <a:ext cx="304800" cy="457200"/>
          </a:xfrm>
          <a:prstGeom prst="line">
            <a:avLst/>
          </a:prstGeom>
          <a:noFill/>
          <a:ln w="34925">
            <a:solidFill>
              <a:srgbClr val="ED181E"/>
            </a:solidFill>
            <a:round/>
            <a:headEnd/>
            <a:tailEnd type="triangl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4824" name="Line 8"/>
          <p:cNvSpPr>
            <a:spLocks noChangeShapeType="1"/>
          </p:cNvSpPr>
          <p:nvPr/>
        </p:nvSpPr>
        <p:spPr bwMode="auto">
          <a:xfrm flipV="1">
            <a:off x="5334000" y="4876800"/>
            <a:ext cx="457200" cy="381000"/>
          </a:xfrm>
          <a:prstGeom prst="line">
            <a:avLst/>
          </a:prstGeom>
          <a:noFill/>
          <a:ln w="34925">
            <a:solidFill>
              <a:srgbClr val="ED181E"/>
            </a:solidFill>
            <a:round/>
            <a:headEnd/>
            <a:tailEnd type="triangl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4825" name="Line 9"/>
          <p:cNvSpPr>
            <a:spLocks noChangeShapeType="1"/>
          </p:cNvSpPr>
          <p:nvPr/>
        </p:nvSpPr>
        <p:spPr bwMode="auto">
          <a:xfrm flipV="1">
            <a:off x="5867400" y="2743200"/>
            <a:ext cx="152400" cy="457200"/>
          </a:xfrm>
          <a:prstGeom prst="line">
            <a:avLst/>
          </a:prstGeom>
          <a:noFill/>
          <a:ln w="34925">
            <a:solidFill>
              <a:srgbClr val="ED181E"/>
            </a:solidFill>
            <a:round/>
            <a:headEnd/>
            <a:tailEnd type="triangl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90938136"/>
      </p:ext>
    </p:extLst>
  </p:cSld>
  <p:clrMapOvr>
    <a:masterClrMapping/>
  </p:clrMapOvr>
  <p:transition advTm="75000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The Development of Numerical Weather Prediction (NWP)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gfs_namer_021_precip_p06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4706" b="14706"/>
          <a:stretch>
            <a:fillRect/>
          </a:stretch>
        </p:blipFill>
        <p:spPr bwMode="auto">
          <a:xfrm>
            <a:off x="739622" y="2055018"/>
            <a:ext cx="7664756" cy="4058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528570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The Equations Are Revealed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8077200" cy="3810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During the 19</a:t>
            </a:r>
            <a:r>
              <a:rPr lang="en-US" baseline="30000" dirty="0" smtClean="0"/>
              <a:t>th</a:t>
            </a:r>
            <a:r>
              <a:rPr lang="en-US" dirty="0" smtClean="0"/>
              <a:t> century, all the basic equations describing the physics of the atmosphere became known.</a:t>
            </a:r>
          </a:p>
          <a:p>
            <a:pPr lvl="1"/>
            <a:r>
              <a:rPr lang="en-US" dirty="0" smtClean="0"/>
              <a:t>Conservation of momentum </a:t>
            </a:r>
          </a:p>
          <a:p>
            <a:pPr lvl="1"/>
            <a:r>
              <a:rPr lang="en-US" dirty="0" smtClean="0"/>
              <a:t>Conservation of energy</a:t>
            </a:r>
          </a:p>
          <a:p>
            <a:pPr lvl="1"/>
            <a:r>
              <a:rPr lang="en-US" dirty="0" smtClean="0"/>
              <a:t>Conservation of mass</a:t>
            </a:r>
          </a:p>
          <a:p>
            <a:pPr lvl="1"/>
            <a:r>
              <a:rPr lang="en-US" dirty="0" smtClean="0"/>
              <a:t>Conservation of water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21111" b="57778"/>
          <a:stretch/>
        </p:blipFill>
        <p:spPr>
          <a:xfrm>
            <a:off x="990600" y="5334000"/>
            <a:ext cx="6802449" cy="1062035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3412244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2895600" cy="48768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The </a:t>
            </a:r>
            <a:r>
              <a:rPr lang="ja-JP" altLang="en-US" b="1" dirty="0">
                <a:solidFill>
                  <a:schemeClr val="tx2"/>
                </a:solidFill>
              </a:rPr>
              <a:t>“</a:t>
            </a:r>
            <a:r>
              <a:rPr lang="en-US" altLang="ja-JP" b="1" dirty="0">
                <a:solidFill>
                  <a:schemeClr val="tx2"/>
                </a:solidFill>
              </a:rPr>
              <a:t>Primitive</a:t>
            </a:r>
            <a:r>
              <a:rPr lang="ja-JP" altLang="en-US" b="1" dirty="0">
                <a:solidFill>
                  <a:schemeClr val="tx2"/>
                </a:solidFill>
              </a:rPr>
              <a:t>”</a:t>
            </a:r>
            <a:r>
              <a:rPr lang="en-US" altLang="ja-JP" b="1" dirty="0">
                <a:solidFill>
                  <a:schemeClr val="tx2"/>
                </a:solidFill>
              </a:rPr>
              <a:t> Equations</a:t>
            </a:r>
            <a:endParaRPr lang="en-US" altLang="en-US" b="1" dirty="0">
              <a:solidFill>
                <a:schemeClr val="tx2"/>
              </a:solidFill>
            </a:endParaRPr>
          </a:p>
        </p:txBody>
      </p:sp>
      <p:pic>
        <p:nvPicPr>
          <p:cNvPr id="123906" name="Content Placeholder 5" descr="modeleqn.gi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33" r="1292"/>
          <a:stretch/>
        </p:blipFill>
        <p:spPr>
          <a:xfrm>
            <a:off x="3352800" y="685800"/>
            <a:ext cx="5486399" cy="57249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chemeClr val="tx2"/>
                </a:solidFill>
              </a:rPr>
              <a:t>The Idea is Born</a:t>
            </a:r>
            <a:endParaRPr lang="en-US" altLang="en-US" b="1" dirty="0">
              <a:solidFill>
                <a:schemeClr val="tx2"/>
              </a:solidFill>
            </a:endParaRPr>
          </a:p>
        </p:txBody>
      </p:sp>
      <p:sp>
        <p:nvSpPr>
          <p:cNvPr id="89090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676400"/>
            <a:ext cx="5867400" cy="44196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sz="3600" dirty="0" smtClean="0">
                <a:latin typeface="+mj-lt"/>
              </a:rPr>
              <a:t>In 1904, </a:t>
            </a:r>
            <a:r>
              <a:rPr lang="en-US" altLang="en-US" sz="3600" b="1" dirty="0" smtClean="0">
                <a:latin typeface="+mj-lt"/>
              </a:rPr>
              <a:t>Vilhelm Bjerknes </a:t>
            </a:r>
            <a:r>
              <a:rPr lang="en-US" altLang="en-US" sz="3600" dirty="0" smtClean="0">
                <a:latin typeface="+mj-lt"/>
              </a:rPr>
              <a:t>suggested </a:t>
            </a:r>
            <a:r>
              <a:rPr lang="en-US" altLang="en-US" sz="3600" dirty="0">
                <a:latin typeface="+mj-lt"/>
              </a:rPr>
              <a:t>that </a:t>
            </a:r>
            <a:r>
              <a:rPr lang="en-US" altLang="en-US" sz="3600" dirty="0" smtClean="0">
                <a:latin typeface="+mj-lt"/>
              </a:rPr>
              <a:t>the primitive equations could predict </a:t>
            </a:r>
            <a:r>
              <a:rPr lang="en-US" altLang="en-US" sz="3600" dirty="0">
                <a:latin typeface="+mj-lt"/>
              </a:rPr>
              <a:t>the future </a:t>
            </a:r>
            <a:r>
              <a:rPr lang="en-US" altLang="en-US" sz="3600" dirty="0" smtClean="0">
                <a:latin typeface="+mj-lt"/>
              </a:rPr>
              <a:t>atmosphere.</a:t>
            </a:r>
          </a:p>
          <a:p>
            <a:pPr>
              <a:lnSpc>
                <a:spcPct val="70000"/>
              </a:lnSpc>
            </a:pPr>
            <a:r>
              <a:rPr lang="en-US" altLang="en-US" sz="3600" dirty="0">
                <a:latin typeface="+mj-lt"/>
              </a:rPr>
              <a:t>But NWP </a:t>
            </a:r>
            <a:r>
              <a:rPr lang="en-US" altLang="en-US" sz="3600" b="1" dirty="0">
                <a:latin typeface="+mj-lt"/>
              </a:rPr>
              <a:t>wasn’t practical </a:t>
            </a:r>
            <a:r>
              <a:rPr lang="en-US" altLang="en-US" sz="3600" dirty="0" smtClean="0">
                <a:latin typeface="+mj-lt"/>
              </a:rPr>
              <a:t>because </a:t>
            </a:r>
            <a:r>
              <a:rPr lang="en-US" altLang="en-US" sz="3600" dirty="0">
                <a:latin typeface="+mj-lt"/>
              </a:rPr>
              <a:t>there was no </a:t>
            </a:r>
            <a:r>
              <a:rPr lang="en-US" altLang="en-US" sz="3600" dirty="0" smtClean="0">
                <a:latin typeface="+mj-lt"/>
              </a:rPr>
              <a:t>way </a:t>
            </a:r>
            <a:r>
              <a:rPr lang="en-US" altLang="en-US" sz="3600" dirty="0">
                <a:latin typeface="+mj-lt"/>
              </a:rPr>
              <a:t>to do the </a:t>
            </a:r>
            <a:r>
              <a:rPr lang="en-US" altLang="en-US" sz="3600" dirty="0" smtClean="0">
                <a:latin typeface="+mj-lt"/>
              </a:rPr>
              <a:t>computations quickly  </a:t>
            </a:r>
            <a:r>
              <a:rPr lang="en-US" altLang="en-US" sz="3600" dirty="0">
                <a:latin typeface="+mj-lt"/>
              </a:rPr>
              <a:t>and </a:t>
            </a:r>
            <a:r>
              <a:rPr lang="en-US" altLang="en-US" sz="3600" dirty="0" smtClean="0">
                <a:latin typeface="+mj-lt"/>
              </a:rPr>
              <a:t>3D data </a:t>
            </a:r>
            <a:r>
              <a:rPr lang="en-US" altLang="en-US" sz="3600" dirty="0">
                <a:latin typeface="+mj-lt"/>
              </a:rPr>
              <a:t>for </a:t>
            </a:r>
            <a:r>
              <a:rPr lang="en-US" altLang="en-US" sz="3600" dirty="0" smtClean="0">
                <a:latin typeface="+mj-lt"/>
              </a:rPr>
              <a:t>starting the forecasts did </a:t>
            </a:r>
            <a:r>
              <a:rPr lang="en-US" altLang="en-US" sz="3600" dirty="0">
                <a:latin typeface="+mj-lt"/>
              </a:rPr>
              <a:t>not exist.</a:t>
            </a:r>
          </a:p>
        </p:txBody>
      </p:sp>
      <p:pic>
        <p:nvPicPr>
          <p:cNvPr id="89091" name="Picture 4" descr="bjerknes_vilhelm.gif                                           0017F222&#10;Cliff Disk                     BB5EA40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295400"/>
            <a:ext cx="1147763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2" name="Picture 5" descr="bjerknes.jpg                                                   0017F222&#10;Cliff Disk                     BB5EA40C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352800"/>
            <a:ext cx="17208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69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81000"/>
            <a:ext cx="87630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0090"/>
                </a:solidFill>
                <a:ea typeface="+mj-ea"/>
              </a:rPr>
              <a:t>Weather Forecasting is the Only Science Represented on EVERY TV Newscast</a:t>
            </a:r>
          </a:p>
        </p:txBody>
      </p:sp>
      <p:pic>
        <p:nvPicPr>
          <p:cNvPr id="21506" name="Picture 4" descr="TV-Weather-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981200"/>
            <a:ext cx="5715000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04800"/>
            <a:ext cx="7467600" cy="5334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altLang="en-US" sz="3600" b="1" dirty="0" smtClean="0">
                <a:solidFill>
                  <a:schemeClr val="tx2"/>
                </a:solidFill>
              </a:rPr>
              <a:t>How it works…</a:t>
            </a:r>
            <a:endParaRPr lang="en-US" altLang="en-US" sz="3600" b="1" dirty="0">
              <a:solidFill>
                <a:schemeClr val="tx2"/>
              </a:solidFill>
            </a:endParaRPr>
          </a:p>
        </p:txBody>
      </p:sp>
      <p:sp>
        <p:nvSpPr>
          <p:cNvPr id="117762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990600"/>
            <a:ext cx="8229600" cy="5486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dirty="0"/>
              <a:t>One of the equations used to predict the weather  is </a:t>
            </a:r>
            <a:r>
              <a:rPr lang="en-US" altLang="en-US" dirty="0">
                <a:solidFill>
                  <a:srgbClr val="ED181E"/>
                </a:solidFill>
              </a:rPr>
              <a:t>Newton</a:t>
            </a:r>
            <a:r>
              <a:rPr lang="ja-JP" altLang="en-US" dirty="0">
                <a:solidFill>
                  <a:srgbClr val="ED181E"/>
                </a:solidFill>
              </a:rPr>
              <a:t>’</a:t>
            </a:r>
            <a:r>
              <a:rPr lang="en-US" altLang="ja-JP" dirty="0">
                <a:solidFill>
                  <a:srgbClr val="ED181E"/>
                </a:solidFill>
              </a:rPr>
              <a:t>s Second Law</a:t>
            </a:r>
            <a:r>
              <a:rPr lang="en-US" altLang="ja-JP" dirty="0"/>
              <a:t>:</a:t>
            </a:r>
          </a:p>
          <a:p>
            <a:pPr algn="ctr" eaLnBrk="1" hangingPunct="1">
              <a:buFontTx/>
              <a:buNone/>
            </a:pPr>
            <a:r>
              <a:rPr lang="en-US" altLang="en-US" sz="4800" dirty="0"/>
              <a:t>F = ma</a:t>
            </a:r>
            <a:endParaRPr lang="en-US" altLang="en-US" dirty="0"/>
          </a:p>
          <a:p>
            <a:pPr algn="ctr" eaLnBrk="1" hangingPunct="1">
              <a:buFontTx/>
              <a:buNone/>
            </a:pPr>
            <a:r>
              <a:rPr lang="en-US" altLang="en-US" dirty="0"/>
              <a:t>Force = mass x acceleration</a:t>
            </a:r>
          </a:p>
          <a:p>
            <a:pPr algn="ctr" eaLnBrk="1" hangingPunct="1">
              <a:buFontTx/>
              <a:buNone/>
            </a:pPr>
            <a:r>
              <a:rPr lang="en-US" altLang="en-US" dirty="0">
                <a:solidFill>
                  <a:srgbClr val="ED181E"/>
                </a:solidFill>
              </a:rPr>
              <a:t>Mass</a:t>
            </a:r>
            <a:r>
              <a:rPr lang="en-US" altLang="en-US" dirty="0"/>
              <a:t> is the amount of matter</a:t>
            </a:r>
          </a:p>
          <a:p>
            <a:pPr algn="ctr" eaLnBrk="1" hangingPunct="1">
              <a:buFontTx/>
              <a:buNone/>
            </a:pPr>
            <a:r>
              <a:rPr lang="en-US" altLang="en-US" dirty="0">
                <a:solidFill>
                  <a:srgbClr val="ED181E"/>
                </a:solidFill>
              </a:rPr>
              <a:t>Acceleration</a:t>
            </a:r>
            <a:r>
              <a:rPr lang="en-US" altLang="en-US" dirty="0"/>
              <a:t> is how velocity changes with time</a:t>
            </a:r>
          </a:p>
          <a:p>
            <a:pPr algn="ctr" eaLnBrk="1" hangingPunct="1">
              <a:buFontTx/>
              <a:buNone/>
            </a:pPr>
            <a:r>
              <a:rPr lang="en-US" altLang="en-US" dirty="0">
                <a:solidFill>
                  <a:srgbClr val="ED181E"/>
                </a:solidFill>
              </a:rPr>
              <a:t>Force</a:t>
            </a:r>
            <a:r>
              <a:rPr lang="en-US" altLang="en-US" dirty="0"/>
              <a:t> is a push or pull on some object (e.g., gravitational force, pressure forces, friction)</a:t>
            </a:r>
          </a:p>
        </p:txBody>
      </p:sp>
      <p:sp>
        <p:nvSpPr>
          <p:cNvPr id="117763" name="Rectangle 4"/>
          <p:cNvSpPr>
            <a:spLocks noChangeArrowheads="1"/>
          </p:cNvSpPr>
          <p:nvPr/>
        </p:nvSpPr>
        <p:spPr bwMode="auto">
          <a:xfrm>
            <a:off x="3802063" y="5486400"/>
            <a:ext cx="184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3200" dirty="0">
              <a:solidFill>
                <a:srgbClr val="ED181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85800"/>
            <a:ext cx="8305800" cy="12192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b="1" dirty="0" smtClean="0">
                <a:solidFill>
                  <a:srgbClr val="1F497D"/>
                </a:solidFill>
                <a:ea typeface="+mj-ea"/>
                <a:cs typeface="ＭＳ Ｐゴシック" pitchFamily="-111" charset="-128"/>
              </a:rPr>
              <a:t>This equation is a time machine!</a:t>
            </a:r>
            <a:r>
              <a:rPr lang="en-US" sz="3200" b="1" dirty="0" smtClean="0">
                <a:solidFill>
                  <a:srgbClr val="1F497D"/>
                </a:solidFill>
                <a:ea typeface="+mj-ea"/>
                <a:cs typeface="ＭＳ Ｐゴシック" pitchFamily="-111" charset="-128"/>
              </a:rPr>
              <a:t/>
            </a:r>
            <a:br>
              <a:rPr lang="en-US" sz="3200" b="1" dirty="0" smtClean="0">
                <a:solidFill>
                  <a:srgbClr val="1F497D"/>
                </a:solidFill>
                <a:ea typeface="+mj-ea"/>
                <a:cs typeface="ＭＳ Ｐゴシック" pitchFamily="-111" charset="-128"/>
              </a:rPr>
            </a:br>
            <a:endParaRPr lang="en-US" sz="3200" b="1" dirty="0" smtClean="0">
              <a:solidFill>
                <a:srgbClr val="1F497D"/>
              </a:solidFill>
              <a:ea typeface="+mj-ea"/>
              <a:cs typeface="ＭＳ Ｐゴシック" pitchFamily="-111" charset="-128"/>
            </a:endParaRPr>
          </a:p>
        </p:txBody>
      </p:sp>
      <p:pic>
        <p:nvPicPr>
          <p:cNvPr id="119810" name="Content Placeholder 4" descr="Class-in-Time-Machine-crop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-1140" r="-114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85800"/>
            <a:ext cx="7467600" cy="5334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altLang="en-US" sz="4000" b="1" dirty="0" smtClean="0">
                <a:solidFill>
                  <a:schemeClr val="tx2"/>
                </a:solidFill>
              </a:rPr>
              <a:t>Predicting the Future</a:t>
            </a:r>
            <a:br>
              <a:rPr lang="en-US" altLang="en-US" sz="4000" b="1" dirty="0" smtClean="0">
                <a:solidFill>
                  <a:schemeClr val="tx2"/>
                </a:solidFill>
              </a:rPr>
            </a:br>
            <a:endParaRPr lang="en-US" altLang="en-US" sz="4000" b="1" dirty="0">
              <a:solidFill>
                <a:schemeClr val="tx2"/>
              </a:solidFill>
            </a:endParaRPr>
          </a:p>
        </p:txBody>
      </p:sp>
      <p:sp>
        <p:nvSpPr>
          <p:cNvPr id="117762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420019"/>
            <a:ext cx="8305800" cy="43307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5400" b="1" dirty="0" smtClean="0">
                <a:solidFill>
                  <a:srgbClr val="FF0000"/>
                </a:solidFill>
              </a:rPr>
              <a:t>F </a:t>
            </a:r>
            <a:r>
              <a:rPr lang="en-US" altLang="en-US" sz="5400" b="1" dirty="0">
                <a:solidFill>
                  <a:srgbClr val="FF0000"/>
                </a:solidFill>
              </a:rPr>
              <a:t>= ma</a:t>
            </a:r>
          </a:p>
          <a:p>
            <a:r>
              <a:rPr lang="en-US" altLang="en-US" dirty="0" smtClean="0"/>
              <a:t>If we can observe the atmosphere, we know </a:t>
            </a:r>
            <a:r>
              <a:rPr lang="en-US" altLang="en-US" b="1" dirty="0" smtClean="0"/>
              <a:t>m</a:t>
            </a:r>
            <a:r>
              <a:rPr lang="en-US" altLang="en-US" dirty="0" smtClean="0"/>
              <a:t>, the amount of mass</a:t>
            </a:r>
            <a:endParaRPr lang="en-US" altLang="en-US" dirty="0"/>
          </a:p>
          <a:p>
            <a:r>
              <a:rPr lang="en-US" altLang="en-US" dirty="0" smtClean="0"/>
              <a:t>We also can calculate all the forces, </a:t>
            </a:r>
            <a:r>
              <a:rPr lang="en-US" altLang="en-US" b="1" dirty="0" smtClean="0"/>
              <a:t>F</a:t>
            </a:r>
            <a:r>
              <a:rPr lang="en-US" altLang="en-US" dirty="0" smtClean="0"/>
              <a:t> (such as forces due to differences in pressure)</a:t>
            </a:r>
          </a:p>
          <a:p>
            <a:r>
              <a:rPr lang="en-US" altLang="en-US" dirty="0" smtClean="0"/>
              <a:t>Thus, we can calculate the acceleration, </a:t>
            </a:r>
            <a:r>
              <a:rPr lang="en-US" altLang="en-US" b="1" dirty="0" smtClean="0"/>
              <a:t>a</a:t>
            </a:r>
            <a:r>
              <a:rPr lang="en-US" altLang="en-US" dirty="0" smtClean="0"/>
              <a:t>.</a:t>
            </a:r>
          </a:p>
          <a:p>
            <a:r>
              <a:rPr lang="en-US" altLang="en-US" dirty="0" smtClean="0"/>
              <a:t>Acceleration is the </a:t>
            </a:r>
            <a:r>
              <a:rPr lang="en-US" altLang="en-US" b="1" dirty="0" smtClean="0"/>
              <a:t>change of velocity in time</a:t>
            </a:r>
            <a:r>
              <a:rPr lang="en-US" altLang="en-US" dirty="0" smtClean="0"/>
              <a:t>.</a:t>
            </a:r>
          </a:p>
          <a:p>
            <a:r>
              <a:rPr lang="en-US" altLang="en-US" b="1" dirty="0" smtClean="0"/>
              <a:t>THUS WE KNOW THE FUTURE!</a:t>
            </a:r>
            <a:endParaRPr lang="en-US" altLang="en-US" b="1" dirty="0"/>
          </a:p>
        </p:txBody>
      </p:sp>
      <p:sp>
        <p:nvSpPr>
          <p:cNvPr id="117763" name="Rectangle 4"/>
          <p:cNvSpPr>
            <a:spLocks noChangeArrowheads="1"/>
          </p:cNvSpPr>
          <p:nvPr/>
        </p:nvSpPr>
        <p:spPr bwMode="auto">
          <a:xfrm>
            <a:off x="3802063" y="5486400"/>
            <a:ext cx="184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3200" dirty="0">
              <a:solidFill>
                <a:srgbClr val="ED181E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7330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933450" y="457200"/>
            <a:ext cx="78867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2"/>
                </a:solidFill>
                <a:ea typeface="ＭＳ Ｐゴシック" pitchFamily="-111" charset="-128"/>
                <a:cs typeface="ＭＳ Ｐゴシック" pitchFamily="-111" charset="-128"/>
              </a:rPr>
              <a:t>L. F. Richardson:  An Insightful But Unsuccessful Attempt at Numerical Prediction</a:t>
            </a:r>
          </a:p>
        </p:txBody>
      </p:sp>
      <p:sp>
        <p:nvSpPr>
          <p:cNvPr id="90114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4724400" cy="4343400"/>
          </a:xfrm>
          <a:ln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 smtClean="0"/>
              <a:t>As a </a:t>
            </a:r>
            <a:r>
              <a:rPr lang="en-US" altLang="en-US" sz="2800" dirty="0"/>
              <a:t>Q</a:t>
            </a:r>
            <a:r>
              <a:rPr lang="en-US" altLang="en-US" sz="2800" dirty="0" smtClean="0"/>
              <a:t>uaker ambulance driver in WWI he worked on the problem.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 smtClean="0"/>
              <a:t>In </a:t>
            </a:r>
            <a:r>
              <a:rPr lang="en-US" altLang="en-US" sz="2800" dirty="0"/>
              <a:t>1922 Richardson published a book </a:t>
            </a:r>
            <a:r>
              <a:rPr lang="en-US" altLang="en-US" sz="2800" i="1" dirty="0"/>
              <a:t>Weather Prediction by Numerical Process </a:t>
            </a:r>
            <a:r>
              <a:rPr lang="en-US" altLang="en-US" sz="2800" dirty="0"/>
              <a:t>that described an approach to</a:t>
            </a:r>
            <a:r>
              <a:rPr lang="en-US" altLang="en-US" sz="2800" dirty="0" smtClean="0"/>
              <a:t> using the </a:t>
            </a:r>
            <a:r>
              <a:rPr lang="en-US" altLang="en-US" sz="2800" dirty="0"/>
              <a:t>primitive equations:  solving the equations on a </a:t>
            </a:r>
            <a:r>
              <a:rPr lang="en-US" altLang="en-US" sz="2800" dirty="0" smtClean="0"/>
              <a:t>grid</a:t>
            </a:r>
            <a:endParaRPr lang="en-US" altLang="en-US" sz="2800" dirty="0"/>
          </a:p>
          <a:p>
            <a:pPr eaLnBrk="1" hangingPunct="1">
              <a:lnSpc>
                <a:spcPct val="90000"/>
              </a:lnSpc>
            </a:pPr>
            <a:endParaRPr lang="en-US" altLang="en-US" sz="2800" dirty="0"/>
          </a:p>
          <a:p>
            <a:pPr eaLnBrk="1" hangingPunct="1">
              <a:lnSpc>
                <a:spcPct val="90000"/>
              </a:lnSpc>
            </a:pPr>
            <a:endParaRPr lang="en-US" alt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340"/>
          <a:stretch/>
        </p:blipFill>
        <p:spPr>
          <a:xfrm>
            <a:off x="5576094" y="2057400"/>
            <a:ext cx="3047206" cy="4432300"/>
          </a:xfrm>
          <a:prstGeom prst="rect">
            <a:avLst/>
          </a:prstGeom>
        </p:spPr>
      </p:pic>
    </p:spTree>
  </p:cSld>
  <p:clrMapOvr>
    <a:masterClrMapping/>
  </p:clrMapOvr>
  <p:transition advTm="37000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L. F. Richardson</a:t>
            </a:r>
          </a:p>
        </p:txBody>
      </p:sp>
      <p:sp>
        <p:nvSpPr>
          <p:cNvPr id="9113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He attempted to make a numerical forecast using a mechanical calculator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Unfortunately, the results were not good, probably because of problems with his initial conditions.</a:t>
            </a:r>
          </a:p>
        </p:txBody>
      </p:sp>
      <p:pic>
        <p:nvPicPr>
          <p:cNvPr id="91139" name="Picture 3" descr="mapgrid.gif                                                    0017F222&#10;Cliff Disk                     BB5EA40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352800"/>
            <a:ext cx="3048000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6000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L. F. Richardson</a:t>
            </a:r>
          </a:p>
        </p:txBody>
      </p:sp>
      <p:sp>
        <p:nvSpPr>
          <p:cNvPr id="92162" name="Content Placeholder 2"/>
          <p:cNvSpPr>
            <a:spLocks noGrp="1"/>
          </p:cNvSpPr>
          <p:nvPr>
            <p:ph idx="1"/>
          </p:nvPr>
        </p:nvSpPr>
        <p:spPr>
          <a:xfrm>
            <a:off x="622300" y="1219200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/>
              <a:t>He imagined a giant theater filled with human calculators</a:t>
            </a:r>
            <a:r>
              <a:rPr lang="en-US" altLang="en-US" dirty="0" smtClean="0"/>
              <a:t>…</a:t>
            </a:r>
          </a:p>
          <a:p>
            <a:pPr eaLnBrk="1" hangingPunct="1">
              <a:lnSpc>
                <a:spcPct val="90000"/>
              </a:lnSpc>
            </a:pPr>
            <a:endParaRPr lang="en-US" altLang="en-US" dirty="0" smtClean="0"/>
          </a:p>
          <a:p>
            <a:pPr eaLnBrk="1" hangingPunct="1">
              <a:lnSpc>
                <a:spcPct val="90000"/>
              </a:lnSpc>
            </a:pPr>
            <a:endParaRPr lang="en-US" altLang="en-US" dirty="0"/>
          </a:p>
          <a:p>
            <a:pPr eaLnBrk="1" hangingPunct="1">
              <a:lnSpc>
                <a:spcPct val="90000"/>
              </a:lnSpc>
            </a:pPr>
            <a:endParaRPr lang="en-US" altLang="en-US" dirty="0" smtClean="0"/>
          </a:p>
          <a:p>
            <a:pPr eaLnBrk="1" hangingPunct="1">
              <a:lnSpc>
                <a:spcPct val="90000"/>
              </a:lnSpc>
            </a:pPr>
            <a:endParaRPr lang="en-US" altLang="en-US" dirty="0"/>
          </a:p>
          <a:p>
            <a:pPr eaLnBrk="1" hangingPunct="1">
              <a:lnSpc>
                <a:spcPct val="90000"/>
              </a:lnSpc>
            </a:pPr>
            <a:endParaRPr lang="en-US" altLang="en-US" dirty="0"/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So NWP had to wait until a way of doing the computations quickly was developed and more data…especially aloft… became available.</a:t>
            </a:r>
          </a:p>
          <a:p>
            <a:pPr eaLnBrk="1" hangingPunct="1"/>
            <a:endParaRPr lang="en-US" altLang="en-US" dirty="0"/>
          </a:p>
        </p:txBody>
      </p:sp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9350" y="2209800"/>
            <a:ext cx="41529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chemeClr val="tx2"/>
                </a:solidFill>
              </a:rPr>
              <a:t>The Dream </a:t>
            </a:r>
            <a:r>
              <a:rPr lang="en-US" altLang="en-US" b="1" dirty="0">
                <a:solidFill>
                  <a:schemeClr val="tx2"/>
                </a:solidFill>
              </a:rPr>
              <a:t>Becomes Possible</a:t>
            </a:r>
          </a:p>
        </p:txBody>
      </p:sp>
      <p:sp>
        <p:nvSpPr>
          <p:cNvPr id="9318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By the mid to late 1940’s there was an extensive upper air</a:t>
            </a:r>
            <a:r>
              <a:rPr lang="en-US" altLang="en-US" dirty="0" smtClean="0"/>
              <a:t> radiosonde network. Thus</a:t>
            </a:r>
            <a:r>
              <a:rPr lang="en-US" altLang="en-US" dirty="0"/>
              <a:t>, a reasonable 3-D description of the atmosphere was </a:t>
            </a:r>
            <a:r>
              <a:rPr lang="en-US" altLang="en-US" dirty="0" smtClean="0"/>
              <a:t>possible.</a:t>
            </a:r>
            <a:endParaRPr lang="en-US" altLang="en-US" dirty="0"/>
          </a:p>
          <a:p>
            <a:pPr eaLnBrk="1" hangingPunct="1"/>
            <a:r>
              <a:rPr lang="en-US" altLang="en-US" dirty="0"/>
              <a:t>Also during this period digital programmable computers were becoming </a:t>
            </a:r>
            <a:r>
              <a:rPr lang="en-US" altLang="en-US" dirty="0" smtClean="0"/>
              <a:t>available …</a:t>
            </a:r>
            <a:r>
              <a:rPr lang="en-US" altLang="en-US" dirty="0"/>
              <a:t>the </a:t>
            </a:r>
            <a:r>
              <a:rPr lang="en-US" altLang="en-US" dirty="0" smtClean="0"/>
              <a:t>first  being the </a:t>
            </a:r>
            <a:r>
              <a:rPr lang="en-US" altLang="en-US" b="1" dirty="0">
                <a:solidFill>
                  <a:schemeClr val="tx2"/>
                </a:solidFill>
              </a:rPr>
              <a:t>ENIAC</a:t>
            </a:r>
          </a:p>
        </p:txBody>
      </p:sp>
    </p:spTree>
  </p:cSld>
  <p:clrMapOvr>
    <a:masterClrMapping/>
  </p:clrMapOvr>
  <p:transition advTm="31000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924800" cy="762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The Eniac</a:t>
            </a:r>
          </a:p>
        </p:txBody>
      </p:sp>
      <p:sp>
        <p:nvSpPr>
          <p:cNvPr id="9421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94211" name="Picture 4" descr="eniac_580x443.jpg                                              0017F222&#10;Cliff Disk                     BB5EA40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00200"/>
            <a:ext cx="6029325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chemeClr val="tx2"/>
                </a:solidFill>
              </a:rPr>
              <a:t>The First Successful Numerical Weather Prediction</a:t>
            </a:r>
            <a:endParaRPr lang="en-US" altLang="en-US" b="1" dirty="0">
              <a:solidFill>
                <a:schemeClr val="tx2"/>
              </a:solidFill>
            </a:endParaRPr>
          </a:p>
        </p:txBody>
      </p:sp>
      <p:sp>
        <p:nvSpPr>
          <p:cNvPr id="97283" name="Rectangle 3"/>
          <p:cNvSpPr>
            <a:spLocks noGrp="1" noChangeArrowheads="1"/>
          </p:cNvSpPr>
          <p:nvPr>
            <p:ph idx="1"/>
          </p:nvPr>
        </p:nvSpPr>
        <p:spPr>
          <a:xfrm>
            <a:off x="660400" y="1905000"/>
            <a:ext cx="7772400" cy="4114800"/>
          </a:xfrm>
          <a:ln>
            <a:noFill/>
          </a:ln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Took place in April 1950, using the ENIAC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The prediction was for </a:t>
            </a:r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500-mb </a:t>
            </a:r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height over  North America, using a two-dimensional grid with 270 points about </a:t>
            </a:r>
            <a:r>
              <a:rPr lang="en-US" dirty="0" smtClean="0">
                <a:solidFill>
                  <a:srgbClr val="FF0000"/>
                </a:solidFill>
                <a:ea typeface="ＭＳ Ｐゴシック" pitchFamily="-111" charset="-128"/>
                <a:cs typeface="ＭＳ Ｐゴシック" pitchFamily="-111" charset="-128"/>
              </a:rPr>
              <a:t>700 km </a:t>
            </a:r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apart.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The results were clearly superior to human subjective prediction. 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 smtClean="0">
                <a:solidFill>
                  <a:schemeClr val="tx2"/>
                </a:solidFill>
                <a:ea typeface="ＭＳ Ｐゴシック" pitchFamily="-111" charset="-128"/>
                <a:cs typeface="ＭＳ Ｐゴシック" pitchFamily="-111" charset="-128"/>
              </a:rPr>
              <a:t>The NWP era had begun</a:t>
            </a:r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.</a:t>
            </a:r>
          </a:p>
        </p:txBody>
      </p:sp>
    </p:spTree>
  </p:cSld>
  <p:clrMapOvr>
    <a:masterClrMapping/>
  </p:clrMapOvr>
  <p:transition advTm="49000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First Numerical Weather Forecast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828800" y="1600200"/>
            <a:ext cx="5556250" cy="4723780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33836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90600"/>
            <a:ext cx="84582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0090"/>
                </a:solidFill>
                <a:ea typeface="+mj-ea"/>
              </a:rPr>
              <a:t>Weather Prediction Reflects a Deep Sense of Connection with the Natural Environment and  Often Overlaps with Religion </a:t>
            </a:r>
          </a:p>
        </p:txBody>
      </p:sp>
      <p:pic>
        <p:nvPicPr>
          <p:cNvPr id="22530" name="Content Placeholder 3" descr="noah_on_ark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-18210" r="-18210"/>
          <a:stretch>
            <a:fillRect/>
          </a:stretch>
        </p:blipFill>
        <p:spPr>
          <a:xfrm>
            <a:off x="-304800" y="2590800"/>
            <a:ext cx="4619625" cy="2541588"/>
          </a:xfrm>
        </p:spPr>
      </p:pic>
      <p:pic>
        <p:nvPicPr>
          <p:cNvPr id="22531" name="Picture 4" descr="article-1313946-0B4A70CC000005DC-965_634x33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810000"/>
            <a:ext cx="4572000" cy="2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/>
          <a:lstStyle/>
          <a:p>
            <a:r>
              <a:rPr lang="en-US" b="1" dirty="0" smtClean="0"/>
              <a:t>Terminology</a:t>
            </a:r>
            <a:r>
              <a:rPr lang="en-US" dirty="0" smtClean="0"/>
              <a:t>:  </a:t>
            </a:r>
            <a:r>
              <a:rPr lang="en-US" b="1" dirty="0" smtClean="0">
                <a:solidFill>
                  <a:schemeClr val="tx2"/>
                </a:solidFill>
              </a:rPr>
              <a:t>A </a:t>
            </a:r>
            <a:r>
              <a:rPr lang="en-US" b="1" i="1" dirty="0" smtClean="0">
                <a:solidFill>
                  <a:schemeClr val="tx2"/>
                </a:solidFill>
              </a:rPr>
              <a:t>Weather Model </a:t>
            </a:r>
            <a:r>
              <a:rPr lang="en-US" b="1" dirty="0" smtClean="0">
                <a:solidFill>
                  <a:schemeClr val="tx2"/>
                </a:solidFill>
              </a:rPr>
              <a:t>is</a:t>
            </a:r>
            <a:r>
              <a:rPr lang="en-US" b="1" dirty="0" smtClean="0">
                <a:solidFill>
                  <a:schemeClr val="tx2"/>
                </a:solidFill>
              </a:rPr>
              <a:t> a system </a:t>
            </a:r>
            <a:r>
              <a:rPr lang="en-US" b="1" dirty="0" smtClean="0">
                <a:solidFill>
                  <a:schemeClr val="tx2"/>
                </a:solidFill>
              </a:rPr>
              <a:t>comprised of the atmospheric equations and a means to solve them.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4" name="Picture 3" descr="1.jpg"/>
          <p:cNvPicPr>
            <a:picLocks noChangeAspect="1"/>
          </p:cNvPicPr>
          <p:nvPr/>
        </p:nvPicPr>
        <p:blipFill>
          <a:blip r:embed="rId2"/>
          <a:srcRect r="42254"/>
          <a:stretch>
            <a:fillRect/>
          </a:stretch>
        </p:blipFill>
        <p:spPr>
          <a:xfrm>
            <a:off x="1371600" y="3352800"/>
            <a:ext cx="2994354" cy="2921312"/>
          </a:xfrm>
          <a:prstGeom prst="rect">
            <a:avLst/>
          </a:prstGeom>
        </p:spPr>
      </p:pic>
      <p:pic>
        <p:nvPicPr>
          <p:cNvPr id="5" name="Picture 4" descr="download (4)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3505200"/>
            <a:ext cx="3491718" cy="26289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143000" y="3200400"/>
            <a:ext cx="3429000" cy="3505200"/>
          </a:xfrm>
          <a:prstGeom prst="ellipse">
            <a:avLst/>
          </a:prstGeom>
          <a:noFill/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5181600" y="3048000"/>
            <a:ext cx="3429000" cy="3505200"/>
          </a:xfrm>
          <a:prstGeom prst="ellipse">
            <a:avLst/>
          </a:prstGeom>
          <a:noFill/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/>
          <p:cNvCxnSpPr>
            <a:stCxn id="6" idx="3"/>
            <a:endCxn id="6" idx="7"/>
          </p:cNvCxnSpPr>
          <p:nvPr/>
        </p:nvCxnSpPr>
        <p:spPr>
          <a:xfrm rot="5400000" flipH="1" flipV="1">
            <a:off x="1618225" y="3740665"/>
            <a:ext cx="2478550" cy="242467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 flipH="1" flipV="1">
            <a:off x="5688060" y="3684540"/>
            <a:ext cx="2478550" cy="242467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Most Weather Forecast Models Solve the Equations on a 3D Grid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-1" b="54099"/>
          <a:stretch/>
        </p:blipFill>
        <p:spPr>
          <a:xfrm>
            <a:off x="381000" y="1905000"/>
            <a:ext cx="8694543" cy="3886199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5296687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533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chemeClr val="tx2"/>
                </a:solidFill>
              </a:rPr>
              <a:t>Faster Computers Drove Better Weather Prediction</a:t>
            </a:r>
            <a:endParaRPr lang="en-US" altLang="en-US" b="1" dirty="0">
              <a:solidFill>
                <a:schemeClr val="tx2"/>
              </a:solidFill>
            </a:endParaRPr>
          </a:p>
        </p:txBody>
      </p:sp>
      <p:sp>
        <p:nvSpPr>
          <p:cNvPr id="9728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eaLnBrk="1" hangingPunct="1"/>
            <a:endParaRPr lang="en-US" altLang="en-US" sz="3600" dirty="0" smtClean="0"/>
          </a:p>
          <a:p>
            <a:pPr eaLnBrk="1" hangingPunct="1"/>
            <a:r>
              <a:rPr lang="en-US" altLang="en-US" sz="3600" b="1" dirty="0" smtClean="0"/>
              <a:t>Resolution </a:t>
            </a:r>
            <a:r>
              <a:rPr lang="en-US" altLang="en-US" sz="3600" b="1" dirty="0"/>
              <a:t>increases </a:t>
            </a:r>
            <a:r>
              <a:rPr lang="en-US" altLang="en-US" sz="3600" dirty="0"/>
              <a:t>(distance between grid points decrease):  1958:  380 km, 1985: 80 km, 1995: 40 km, 2000:  22 km, 2002: 12 </a:t>
            </a:r>
            <a:r>
              <a:rPr lang="en-US" altLang="en-US" sz="3600" dirty="0" smtClean="0"/>
              <a:t>km, 2008: 4 km</a:t>
            </a:r>
          </a:p>
          <a:p>
            <a:pPr eaLnBrk="1" hangingPunct="1"/>
            <a:r>
              <a:rPr lang="en-US" altLang="en-US" sz="3600" b="1" dirty="0" smtClean="0"/>
              <a:t>Better description of physical processes</a:t>
            </a:r>
            <a:r>
              <a:rPr lang="en-US" altLang="en-US" sz="3600" dirty="0" smtClean="0"/>
              <a:t>. Like clouds and radiation.</a:t>
            </a:r>
          </a:p>
          <a:p>
            <a:pPr eaLnBrk="1" hangingPunct="1"/>
            <a:r>
              <a:rPr lang="en-US" altLang="en-US" sz="3600" b="1" dirty="0" smtClean="0"/>
              <a:t>Better use of observations</a:t>
            </a:r>
            <a:r>
              <a:rPr lang="en-US" altLang="en-US" sz="3600" dirty="0" smtClean="0"/>
              <a:t>:  called </a:t>
            </a:r>
            <a:r>
              <a:rPr lang="en-US" altLang="en-US" sz="3600" b="1" dirty="0" smtClean="0"/>
              <a:t>data assimilation</a:t>
            </a:r>
            <a:endParaRPr lang="en-US" altLang="en-US" sz="3600" b="1" dirty="0"/>
          </a:p>
        </p:txBody>
      </p:sp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57200" y="457200"/>
            <a:ext cx="8077200" cy="5871270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7140808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Title 1"/>
          <p:cNvSpPr>
            <a:spLocks noGrp="1"/>
          </p:cNvSpPr>
          <p:nvPr>
            <p:ph type="title" idx="4294967295"/>
          </p:nvPr>
        </p:nvSpPr>
        <p:spPr>
          <a:xfrm>
            <a:off x="7391400" y="228600"/>
            <a:ext cx="1447800" cy="5592762"/>
          </a:xfrm>
        </p:spPr>
        <p:txBody>
          <a:bodyPr/>
          <a:lstStyle/>
          <a:p>
            <a:pPr eaLnBrk="1" hangingPunct="1"/>
            <a:r>
              <a:rPr lang="en-US" altLang="en-US" sz="3200" b="1" dirty="0">
                <a:solidFill>
                  <a:schemeClr val="tx2"/>
                </a:solidFill>
              </a:rPr>
              <a:t>NGM, 80 km,</a:t>
            </a:r>
            <a:br>
              <a:rPr lang="en-US" altLang="en-US" sz="3200" b="1" dirty="0">
                <a:solidFill>
                  <a:schemeClr val="tx2"/>
                </a:solidFill>
              </a:rPr>
            </a:br>
            <a:r>
              <a:rPr lang="en-US" altLang="en-US" sz="3200" b="1" dirty="0">
                <a:solidFill>
                  <a:schemeClr val="tx2"/>
                </a:solidFill>
              </a:rPr>
              <a:t>1995</a:t>
            </a:r>
          </a:p>
        </p:txBody>
      </p:sp>
      <p:pic>
        <p:nvPicPr>
          <p:cNvPr id="126978" name="Content Placeholder 3" descr="NGM Precip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>
          <a:xfrm>
            <a:off x="0" y="122238"/>
            <a:ext cx="7315200" cy="6651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Title 1"/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8077200" cy="8382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1995</a:t>
            </a:r>
          </a:p>
        </p:txBody>
      </p:sp>
      <p:pic>
        <p:nvPicPr>
          <p:cNvPr id="128002" name="Picture 5" descr="blow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914400"/>
            <a:ext cx="5029200" cy="557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le 1"/>
          <p:cNvSpPr>
            <a:spLocks noGrp="1"/>
          </p:cNvSpPr>
          <p:nvPr>
            <p:ph type="title" idx="4294967295"/>
          </p:nvPr>
        </p:nvSpPr>
        <p:spPr>
          <a:xfrm>
            <a:off x="533400" y="228600"/>
            <a:ext cx="8458200" cy="63976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2"/>
                </a:solidFill>
                <a:ea typeface="+mj-ea"/>
                <a:cs typeface="ＭＳ Ｐゴシック" pitchFamily="-111" charset="-128"/>
              </a:rPr>
              <a:t>2007-2008</a:t>
            </a:r>
          </a:p>
        </p:txBody>
      </p:sp>
      <p:pic>
        <p:nvPicPr>
          <p:cNvPr id="129026" name="Content Placeholder 3" descr="wa_pcp3.12.0000.gif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8800" t="18900" r="8800"/>
          <a:stretch>
            <a:fillRect/>
          </a:stretch>
        </p:blipFill>
        <p:spPr>
          <a:xfrm>
            <a:off x="533400" y="990600"/>
            <a:ext cx="6553200" cy="5734050"/>
          </a:xfrm>
        </p:spPr>
      </p:pic>
      <p:sp>
        <p:nvSpPr>
          <p:cNvPr id="129027" name="TextBox 4"/>
          <p:cNvSpPr txBox="1">
            <a:spLocks noChangeArrowheads="1"/>
          </p:cNvSpPr>
          <p:nvPr/>
        </p:nvSpPr>
        <p:spPr bwMode="auto">
          <a:xfrm>
            <a:off x="7162800" y="2667000"/>
            <a:ext cx="17145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3200" dirty="0" smtClean="0">
                <a:latin typeface="Arial" charset="0"/>
              </a:rPr>
              <a:t>4-km grid spacing</a:t>
            </a:r>
            <a:endParaRPr lang="en-US" altLang="en-US" sz="32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057400" y="304800"/>
            <a:ext cx="6324600" cy="6324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3048000"/>
            <a:ext cx="221086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1.3 km grid</a:t>
            </a:r>
          </a:p>
          <a:p>
            <a:r>
              <a:rPr lang="en-US" sz="3200" b="1" dirty="0" smtClean="0"/>
              <a:t>spacing</a:t>
            </a:r>
            <a:endParaRPr lang="en-US" sz="3200" b="1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9925921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8229600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But there was another revolution… in weather observations, with weather satellites taking the lead</a:t>
            </a:r>
            <a:endParaRPr lang="en-US" sz="4000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09800"/>
            <a:ext cx="4686300" cy="3992563"/>
          </a:xfrm>
        </p:spPr>
        <p:txBody>
          <a:bodyPr/>
          <a:lstStyle/>
          <a:p>
            <a:r>
              <a:rPr lang="en-US" dirty="0" smtClean="0"/>
              <a:t>There was little data over most of the planet (oceans, polar regions)</a:t>
            </a:r>
          </a:p>
          <a:p>
            <a:r>
              <a:rPr lang="en-US" dirty="0" smtClean="0"/>
              <a:t>Storms could approach the coast without warning and numerical modeling was crippled by lack of data.</a:t>
            </a:r>
            <a:endParaRPr lang="en-US" dirty="0"/>
          </a:p>
        </p:txBody>
      </p:sp>
      <p:pic>
        <p:nvPicPr>
          <p:cNvPr id="4" name="Picture 2" descr="boston_evening_globe_1938_hurrica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5661" y="2741215"/>
            <a:ext cx="4168247" cy="3126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83754" y="5943600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1938 Hurricane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1932523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 descr=" p202a.jpg                                                      001C16A5&#10;Cliff Disk                     BB5EA40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05200"/>
            <a:ext cx="29845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3" descr="&#10;SP35G2.jpg                                                     001C16A5&#10;Cliff Disk                     BB5EA40C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57200"/>
            <a:ext cx="5487988" cy="385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3810000" y="4572000"/>
            <a:ext cx="4876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3200" b="1" dirty="0"/>
              <a:t>TIROS-1:  The First Weather Satellite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807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85800"/>
            <a:ext cx="85344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0090"/>
                </a:solidFill>
                <a:ea typeface="+mj-ea"/>
              </a:rPr>
              <a:t>Conservatively estimated to save hundreds of thousand of lives and trillions of dollars per year</a:t>
            </a:r>
          </a:p>
        </p:txBody>
      </p:sp>
      <p:pic>
        <p:nvPicPr>
          <p:cNvPr id="23554" name="Content Placeholder 3" descr="hurricancedamag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-11546" r="-11546"/>
          <a:stretch>
            <a:fillRect/>
          </a:stretch>
        </p:blipFill>
        <p:spPr>
          <a:xfrm>
            <a:off x="838200" y="2438400"/>
            <a:ext cx="7467600" cy="4028040"/>
          </a:xfr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TIROS_I_image_Spac0102-repair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57200"/>
            <a:ext cx="6705600" cy="582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981200"/>
            <a:ext cx="2262158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tx2"/>
                </a:solidFill>
              </a:rPr>
              <a:t>First </a:t>
            </a:r>
          </a:p>
          <a:p>
            <a:r>
              <a:rPr lang="en-US" sz="4400" b="1" dirty="0" smtClean="0">
                <a:solidFill>
                  <a:schemeClr val="tx2"/>
                </a:solidFill>
              </a:rPr>
              <a:t>Weather</a:t>
            </a:r>
          </a:p>
          <a:p>
            <a:r>
              <a:rPr lang="en-US" sz="4400" b="1" dirty="0" smtClean="0">
                <a:solidFill>
                  <a:schemeClr val="tx2"/>
                </a:solidFill>
              </a:rPr>
              <a:t>Satellite </a:t>
            </a:r>
          </a:p>
          <a:p>
            <a:r>
              <a:rPr lang="en-US" sz="4400" b="1" dirty="0" smtClean="0">
                <a:solidFill>
                  <a:schemeClr val="tx2"/>
                </a:solidFill>
              </a:rPr>
              <a:t>Image</a:t>
            </a:r>
            <a:endParaRPr lang="en-US" sz="4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796018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057400"/>
            <a:ext cx="6184092" cy="44392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0" y="457200"/>
            <a:ext cx="574926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1F497D"/>
                </a:solidFill>
              </a:rPr>
              <a:t>Starting in 1974,</a:t>
            </a:r>
          </a:p>
          <a:p>
            <a:r>
              <a:rPr lang="en-US" sz="4400" b="1" dirty="0" smtClean="0">
                <a:solidFill>
                  <a:srgbClr val="1F497D"/>
                </a:solidFill>
              </a:rPr>
              <a:t> </a:t>
            </a:r>
            <a:r>
              <a:rPr lang="en-US" sz="4400" b="1" dirty="0" smtClean="0">
                <a:solidFill>
                  <a:srgbClr val="1F497D"/>
                </a:solidFill>
              </a:rPr>
              <a:t>NOAA GOES Satellite</a:t>
            </a:r>
            <a:endParaRPr lang="en-US" sz="4400" b="1" dirty="0">
              <a:solidFill>
                <a:srgbClr val="1F497D"/>
              </a:solidFill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763000" cy="7620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solidFill>
                  <a:srgbClr val="1F497D"/>
                </a:solidFill>
              </a:rPr>
              <a:t>Weather Satellites Now View the Entire Planet</a:t>
            </a:r>
            <a:endParaRPr lang="en-US" altLang="en-US" sz="3600" b="1" dirty="0">
              <a:solidFill>
                <a:srgbClr val="1F497D"/>
              </a:solidFill>
            </a:endParaRPr>
          </a:p>
        </p:txBody>
      </p:sp>
      <p:pic>
        <p:nvPicPr>
          <p:cNvPr id="138242" name="Chart Placeholder 3" descr="201211082100.gif"/>
          <p:cNvPicPr>
            <a:picLocks noGrp="1" noChangeAspect="1"/>
          </p:cNvPicPr>
          <p:nvPr>
            <p:ph type="chart" idx="1"/>
          </p:nvPr>
        </p:nvPicPr>
        <p:blipFill>
          <a:blip r:embed="rId2">
            <a:lum bright="11000"/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>
          <a:xfrm>
            <a:off x="1371600" y="1219200"/>
            <a:ext cx="6685091" cy="5378824"/>
          </a:xfr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Title 1"/>
          <p:cNvSpPr>
            <a:spLocks noGrp="1"/>
          </p:cNvSpPr>
          <p:nvPr>
            <p:ph type="title" idx="4294967295"/>
          </p:nvPr>
        </p:nvSpPr>
        <p:spPr>
          <a:xfrm>
            <a:off x="0" y="4572000"/>
            <a:ext cx="4876800" cy="1905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1F497D"/>
                </a:solidFill>
              </a:rPr>
              <a:t>Better than Star Trek!</a:t>
            </a:r>
          </a:p>
        </p:txBody>
      </p:sp>
      <p:pic>
        <p:nvPicPr>
          <p:cNvPr id="140290" name="Content Placeholder 3" descr="uss-enterprise-starship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-7086" r="-7086"/>
          <a:stretch>
            <a:fillRect/>
          </a:stretch>
        </p:blipFill>
        <p:spPr>
          <a:xfrm>
            <a:off x="0" y="228600"/>
            <a:ext cx="7772400" cy="4114800"/>
          </a:xfrm>
        </p:spPr>
      </p:pic>
      <p:pic>
        <p:nvPicPr>
          <p:cNvPr id="140291" name="Picture 4" descr="mr-spo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590800"/>
            <a:ext cx="38100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5" name="Picture 2" descr="wg10visR-1.GIF                                                 001319E4&#10;Macintosh2 HD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7262813" cy="548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6" name="TextBox 2"/>
          <p:cNvSpPr txBox="1">
            <a:spLocks noChangeArrowheads="1"/>
          </p:cNvSpPr>
          <p:nvPr/>
        </p:nvSpPr>
        <p:spPr bwMode="auto">
          <a:xfrm>
            <a:off x="2133600" y="381000"/>
            <a:ext cx="448121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4000" b="1" dirty="0">
                <a:solidFill>
                  <a:srgbClr val="1F497D"/>
                </a:solidFill>
              </a:rPr>
              <a:t>Cloud Track Winds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1" name="Picture 2" descr=" samp2.gif                                                      001319E4&#10;Macintosh2 HD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828800"/>
            <a:ext cx="6276975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2" name="Text Box 3"/>
          <p:cNvSpPr txBox="1">
            <a:spLocks noChangeArrowheads="1"/>
          </p:cNvSpPr>
          <p:nvPr/>
        </p:nvSpPr>
        <p:spPr bwMode="auto">
          <a:xfrm>
            <a:off x="762000" y="152400"/>
            <a:ext cx="8001000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1F497D"/>
                </a:solidFill>
                <a:latin typeface="Calibri" charset="0"/>
              </a:rPr>
              <a:t>Satellite Sensors Provide Thousands of High Quality Vertical Soundings Daily over the Pacific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/>
          <p:cNvSpPr>
            <a:spLocks noGrp="1"/>
          </p:cNvSpPr>
          <p:nvPr>
            <p:ph type="title"/>
          </p:nvPr>
        </p:nvSpPr>
        <p:spPr>
          <a:xfrm>
            <a:off x="762000" y="1371600"/>
            <a:ext cx="77724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1F497D"/>
                </a:solidFill>
                <a:ea typeface="+mj-ea"/>
              </a:rPr>
              <a:t>Every part of the planet is observed nearly continuously by weather satellites</a:t>
            </a:r>
            <a:br>
              <a:rPr lang="en-US" b="1" dirty="0" smtClean="0">
                <a:solidFill>
                  <a:srgbClr val="1F497D"/>
                </a:solidFill>
                <a:ea typeface="+mj-ea"/>
              </a:rPr>
            </a:br>
            <a:r>
              <a:rPr lang="en-US" b="1" dirty="0" smtClean="0">
                <a:solidFill>
                  <a:srgbClr val="FF0000"/>
                </a:solidFill>
                <a:ea typeface="+mj-ea"/>
              </a:rPr>
              <a:t>NO MORE SURPRISE STORMS</a:t>
            </a:r>
            <a:endParaRPr lang="en-US" b="1" dirty="0">
              <a:solidFill>
                <a:srgbClr val="FF0000"/>
              </a:solidFill>
              <a:ea typeface="+mj-ea"/>
            </a:endParaRPr>
          </a:p>
        </p:txBody>
      </p:sp>
      <p:pic>
        <p:nvPicPr>
          <p:cNvPr id="137218" name="Picture 2" descr="1343392132_NO_VOID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581400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 lIns="85725" tIns="42862" rIns="85725" bIns="42862"/>
          <a:lstStyle/>
          <a:p>
            <a:pPr defTabSz="852488" eaLnBrk="1" hangingPunct="1"/>
            <a:r>
              <a:rPr lang="en-GB" altLang="en-US" sz="3200" b="1" dirty="0" smtClean="0">
                <a:solidFill>
                  <a:srgbClr val="1F497D"/>
                </a:solidFill>
              </a:rPr>
              <a:t>Because of weather satellites, forecast skill is the same in the northern and southern hemispheres</a:t>
            </a:r>
            <a:endParaRPr lang="en-US" altLang="en-US" sz="3200" b="1" dirty="0">
              <a:solidFill>
                <a:srgbClr val="1F497D"/>
              </a:solidFill>
            </a:endParaRPr>
          </a:p>
        </p:txBody>
      </p:sp>
      <p:pic>
        <p:nvPicPr>
          <p:cNvPr id="110595" name="Picture 4" descr="anomaly32correlati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8534400" cy="5109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7724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1F497D"/>
                </a:solidFill>
                <a:ea typeface="+mj-ea"/>
                <a:cs typeface="ＭＳ Ｐゴシック" pitchFamily="-111" charset="-128"/>
              </a:rPr>
              <a:t>Weatherman Jokes Are No Longer Appropriate</a:t>
            </a:r>
          </a:p>
        </p:txBody>
      </p:sp>
      <p:pic>
        <p:nvPicPr>
          <p:cNvPr id="112642" name="Chart Placeholder 5" descr="weatherman.JPG"/>
          <p:cNvPicPr>
            <a:picLocks noGrp="1" noChangeAspect="1"/>
          </p:cNvPicPr>
          <p:nvPr>
            <p:ph type="chart"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-29219" r="-29219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76400"/>
            <a:ext cx="7772400" cy="1470025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But one prominent politician doesn’t believe forecasts have improved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chemeClr val="tx1"/>
                </a:solidFill>
              </a:rPr>
              <a:t>Hint:  His hair is susceptible to the wind</a:t>
            </a:r>
            <a:endParaRPr lang="en-US" sz="4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:a="http://schemas.openxmlformats.org/drawingml/2006/main" xmlns="" name="KPLUForecastR0313 (1)" id="{9B67E8EF-C876-0F40-89BE-E7FFD53851A5}" vid="{DCB19C56-DD77-FA41-A936-E93EE2F636DF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KPLUForecastR0314 (1)</Template>
  <TotalTime>477</TotalTime>
  <Words>2899</Words>
  <Application>Microsoft Macintosh PowerPoint</Application>
  <PresentationFormat>On-screen Show (4:3)</PresentationFormat>
  <Paragraphs>320</Paragraphs>
  <Slides>123</Slides>
  <Notes>13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123</vt:i4>
      </vt:variant>
    </vt:vector>
  </HeadingPairs>
  <TitlesOfParts>
    <vt:vector size="126" baseType="lpstr">
      <vt:lpstr>Office Theme</vt:lpstr>
      <vt:lpstr>Document</vt:lpstr>
      <vt:lpstr>Clip</vt:lpstr>
      <vt:lpstr>Slide 1</vt:lpstr>
      <vt:lpstr> Weather Forecasting   From Superstition to Supercomputers </vt:lpstr>
      <vt:lpstr>Weather Forecasting is unique among areas of science and technology</vt:lpstr>
      <vt:lpstr>Nations Exchange Weather Data Even During Cold and Warm Wars</vt:lpstr>
      <vt:lpstr>Weather Prediction Covers A Huge Range of Scales from the Microscopic to the Planetary</vt:lpstr>
      <vt:lpstr>It Uses the Most Powerful Computers on the Planet</vt:lpstr>
      <vt:lpstr>Weather Forecasting is the Only Science Represented on EVERY TV Newscast</vt:lpstr>
      <vt:lpstr>Weather Prediction Reflects a Deep Sense of Connection with the Natural Environment and  Often Overlaps with Religion </vt:lpstr>
      <vt:lpstr>Conservatively estimated to save hundreds of thousand of lives and trillions of dollars per year</vt:lpstr>
      <vt:lpstr>Consider Sunday’s Storm</vt:lpstr>
      <vt:lpstr>24h before:  there was only a weak disturbance thousands of miles away</vt:lpstr>
      <vt:lpstr>But a day later, a small intense low was predicted</vt:lpstr>
      <vt:lpstr>Forecast even three days before</vt:lpstr>
      <vt:lpstr>It’s a miracle …</vt:lpstr>
      <vt:lpstr>This talk will tell the story of weather prediction   … From its roots in observing the sky and folklore …Through the development of computer-base forecasting …To its application to predicting future climate</vt:lpstr>
      <vt:lpstr>Weather forecasting is as old as our species</vt:lpstr>
      <vt:lpstr>Our ancestors were keen observers of the sky and a practical weather forecasting ideas developed</vt:lpstr>
      <vt:lpstr>Ancient Greek Weather Advice</vt:lpstr>
      <vt:lpstr>Theophrastus Example</vt:lpstr>
      <vt:lpstr>Many Ancient Forecasters Believed in Meteorological Yin and Yang</vt:lpstr>
      <vt:lpstr>Ancient  And Pre-Modern Societies Summarized Forecasting Wisdom in Proverbs</vt:lpstr>
      <vt:lpstr>Ancient Weather Instruments</vt:lpstr>
      <vt:lpstr>Tower of the Winds</vt:lpstr>
      <vt:lpstr>Ancient Weather Instruments</vt:lpstr>
      <vt:lpstr>Prior to the Modern Times, Weather Prediction and Control Were Intimately Linked</vt:lpstr>
      <vt:lpstr>Norse God (and movie star) Thor</vt:lpstr>
      <vt:lpstr>The Transition To Modern Weather Forecasting</vt:lpstr>
      <vt:lpstr>1450-1750   The Rise of Weather Instruments</vt:lpstr>
      <vt:lpstr>Robert Hooke (1660) Invented the Anemometer to Measure Wind Speed</vt:lpstr>
      <vt:lpstr>Torricelli Devised the Mercury Barometer to Measure Pressure (1644)</vt:lpstr>
      <vt:lpstr>But there was a problem… the absence of universal scales for basic weather parameters such as temperature</vt:lpstr>
      <vt:lpstr>Solutions for Temperature</vt:lpstr>
      <vt:lpstr>By the late 1700’s everything was in place:  decent instruments and universal scales</vt:lpstr>
      <vt:lpstr>Early Weather Hobbyists</vt:lpstr>
      <vt:lpstr>Franklin Foresaw Modern Weather Prediction</vt:lpstr>
      <vt:lpstr>Ben Franklin, the Weather Forecaster</vt:lpstr>
      <vt:lpstr>The Weather Observing Craze</vt:lpstr>
      <vt:lpstr>The U.S. Government Gets Involved</vt:lpstr>
      <vt:lpstr>The First Weather Map (1820)</vt:lpstr>
      <vt:lpstr>The Advent of Operational Weather Forecasting</vt:lpstr>
      <vt:lpstr>There were lots of weather observations but their value was limited</vt:lpstr>
      <vt:lpstr>The Telegraph Changes Everything</vt:lpstr>
      <vt:lpstr>It was immediately recognized that the telegraph made weather prediction possible</vt:lpstr>
      <vt:lpstr>The Weather-Telegraph Revolution</vt:lpstr>
      <vt:lpstr>Smithsonian Weather Display 1858</vt:lpstr>
      <vt:lpstr>Operational Weather Prediction Begins</vt:lpstr>
      <vt:lpstr>Push Back</vt:lpstr>
      <vt:lpstr>French physicist François Arago, the Director of the Paris Observatory</vt:lpstr>
      <vt:lpstr>Forget Europe: The U.S. Moves Ahead</vt:lpstr>
      <vt:lpstr> (1872) U.S. Operational Weather Maps</vt:lpstr>
      <vt:lpstr>1880’s Forecasting Technology</vt:lpstr>
      <vt:lpstr>1890’s Atmospheric “Model”</vt:lpstr>
      <vt:lpstr>Forecast Skill Plateaus</vt:lpstr>
      <vt:lpstr>Norwegians to the Rescue</vt:lpstr>
      <vt:lpstr>Concept of Evolution of Cyclones  Bjerknes and Solberg 1922</vt:lpstr>
      <vt:lpstr>Slide 56</vt:lpstr>
      <vt:lpstr>Slide 57</vt:lpstr>
      <vt:lpstr>Norwegian Contribution</vt:lpstr>
      <vt:lpstr>A Lack of Upper Air Observations Was Undermining Weather Prediction</vt:lpstr>
      <vt:lpstr>Slide 60</vt:lpstr>
      <vt:lpstr>Slide 61</vt:lpstr>
      <vt:lpstr>Pilot Balloons Provided Winds Aloft</vt:lpstr>
      <vt:lpstr>The Big Breakthrough:  The Radiosonde</vt:lpstr>
      <vt:lpstr>Radiosonde Data Changes Weather Prediction</vt:lpstr>
      <vt:lpstr>Slide 65</vt:lpstr>
      <vt:lpstr>The Development of Numerical Weather Prediction (NWP)</vt:lpstr>
      <vt:lpstr>The Equations Are Revealed</vt:lpstr>
      <vt:lpstr>The “Primitive” Equations</vt:lpstr>
      <vt:lpstr>The Idea is Born</vt:lpstr>
      <vt:lpstr>How it works…</vt:lpstr>
      <vt:lpstr>This equation is a time machine! </vt:lpstr>
      <vt:lpstr>Predicting the Future </vt:lpstr>
      <vt:lpstr>L. F. Richardson:  An Insightful But Unsuccessful Attempt at Numerical Prediction</vt:lpstr>
      <vt:lpstr>L. F. Richardson</vt:lpstr>
      <vt:lpstr>L. F. Richardson</vt:lpstr>
      <vt:lpstr>The Dream Becomes Possible</vt:lpstr>
      <vt:lpstr>The Eniac</vt:lpstr>
      <vt:lpstr>The First Successful Numerical Weather Prediction</vt:lpstr>
      <vt:lpstr>First Numerical Weather Forecast</vt:lpstr>
      <vt:lpstr>Terminology:  A Weather Model is a system comprised of the atmospheric equations and a means to solve them.</vt:lpstr>
      <vt:lpstr>Most Weather Forecast Models Solve the Equations on a 3D Grid</vt:lpstr>
      <vt:lpstr>Faster Computers Drove Better Weather Prediction</vt:lpstr>
      <vt:lpstr>Slide 83</vt:lpstr>
      <vt:lpstr>NGM, 80 km, 1995</vt:lpstr>
      <vt:lpstr>1995</vt:lpstr>
      <vt:lpstr>2007-2008</vt:lpstr>
      <vt:lpstr>Slide 87</vt:lpstr>
      <vt:lpstr>But there was another revolution… in weather observations, with weather satellites taking the lead</vt:lpstr>
      <vt:lpstr>Slide 89</vt:lpstr>
      <vt:lpstr>Slide 90</vt:lpstr>
      <vt:lpstr>Slide 91</vt:lpstr>
      <vt:lpstr>Weather Satellites Now View the Entire Planet</vt:lpstr>
      <vt:lpstr>Better than Star Trek!</vt:lpstr>
      <vt:lpstr>Slide 94</vt:lpstr>
      <vt:lpstr>Slide 95</vt:lpstr>
      <vt:lpstr>Every part of the planet is observed nearly continuously by weather satellites NO MORE SURPRISE STORMS</vt:lpstr>
      <vt:lpstr>Because of weather satellites, forecast skill is the same in the northern and southern hemispheres</vt:lpstr>
      <vt:lpstr>Weatherman Jokes Are No Longer Appropriate</vt:lpstr>
      <vt:lpstr>But one prominent politician doesn’t believe forecasts have improved</vt:lpstr>
      <vt:lpstr>Slide 100</vt:lpstr>
      <vt:lpstr> Weather Radar Reveals the Inside of Storms and More    </vt:lpstr>
      <vt:lpstr>Radar was first used operationally in WWII by the British to track German planes</vt:lpstr>
      <vt:lpstr>After WWII Meteorologists Experimented with Military Radars</vt:lpstr>
      <vt:lpstr>Hurricane Radar Image</vt:lpstr>
      <vt:lpstr>In the late 1950’s a meteorological radar network was established in the U.S.</vt:lpstr>
      <vt:lpstr>Slide 106</vt:lpstr>
      <vt:lpstr>Slide 107</vt:lpstr>
      <vt:lpstr>Our Last Storm from the Langley Hill Radar</vt:lpstr>
      <vt:lpstr>The Future of Weather Prediction</vt:lpstr>
      <vt:lpstr>A Fundamental Problem</vt:lpstr>
      <vt:lpstr>A Fundamental Problem</vt:lpstr>
      <vt:lpstr>This is Ridiculous!</vt:lpstr>
      <vt:lpstr>Forecast Probabilistically</vt:lpstr>
      <vt:lpstr>Ensemble Prediction</vt:lpstr>
      <vt:lpstr>Slide 115</vt:lpstr>
      <vt:lpstr>Slide 116</vt:lpstr>
      <vt:lpstr>Communication:  From TV to Smartphones</vt:lpstr>
      <vt:lpstr>And smartphones can take observations</vt:lpstr>
      <vt:lpstr>Predicting Climate Change</vt:lpstr>
      <vt:lpstr>Climate Model Output for 2100</vt:lpstr>
      <vt:lpstr>Now beginning to run regional climate models at high resolution</vt:lpstr>
      <vt:lpstr>Full Circle</vt:lpstr>
      <vt:lpstr>The End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Cliff Mass</dc:creator>
  <cp:lastModifiedBy>Clifford Mass</cp:lastModifiedBy>
  <cp:revision>25</cp:revision>
  <dcterms:created xsi:type="dcterms:W3CDTF">2016-03-16T15:20:41Z</dcterms:created>
  <dcterms:modified xsi:type="dcterms:W3CDTF">2016-03-16T16:17:55Z</dcterms:modified>
</cp:coreProperties>
</file>