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28.xml" ContentType="application/vnd.openxmlformats-officedocument.presentationml.slideLayout+xml"/>
  <Default Extension="tiff" ContentType="image/tiff"/>
  <Default Extension="gif" ContentType="image/gif"/>
  <Override PartName="/ppt/slideLayouts/slideLayout14.xml" ContentType="application/vnd.openxmlformats-officedocument.presentationml.slideLayout+xml"/>
  <Override PartName="/ppt/slides/slide70.xml" ContentType="application/vnd.openxmlformats-officedocument.presentationml.slide+xml"/>
  <Override PartName="/ppt/slideLayouts/slideLayout33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71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63.xml" ContentType="application/vnd.openxmlformats-officedocument.presentationml.slide+xml"/>
  <Override PartName="/ppt/theme/theme3.xml" ContentType="application/vnd.openxmlformats-officedocument.them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10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10.xml" ContentType="application/vnd.openxmlformats-officedocument.presentationml.slide+xml"/>
  <Override PartName="/ppt/slides/slide64.xml" ContentType="application/vnd.openxmlformats-officedocument.presentationml.slid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notesSlides/notesSlide2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82"/>
  </p:notesMasterIdLst>
  <p:sldIdLst>
    <p:sldId id="272" r:id="rId4"/>
    <p:sldId id="257" r:id="rId5"/>
    <p:sldId id="319" r:id="rId6"/>
    <p:sldId id="321" r:id="rId7"/>
    <p:sldId id="322" r:id="rId8"/>
    <p:sldId id="323" r:id="rId9"/>
    <p:sldId id="325" r:id="rId10"/>
    <p:sldId id="324" r:id="rId11"/>
    <p:sldId id="326" r:id="rId12"/>
    <p:sldId id="327" r:id="rId13"/>
    <p:sldId id="258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256" r:id="rId57"/>
    <p:sldId id="259" r:id="rId58"/>
    <p:sldId id="260" r:id="rId59"/>
    <p:sldId id="261" r:id="rId60"/>
    <p:sldId id="262" r:id="rId61"/>
    <p:sldId id="263" r:id="rId62"/>
    <p:sldId id="334" r:id="rId63"/>
    <p:sldId id="266" r:id="rId64"/>
    <p:sldId id="265" r:id="rId65"/>
    <p:sldId id="267" r:id="rId66"/>
    <p:sldId id="328" r:id="rId67"/>
    <p:sldId id="268" r:id="rId68"/>
    <p:sldId id="329" r:id="rId69"/>
    <p:sldId id="330" r:id="rId70"/>
    <p:sldId id="331" r:id="rId71"/>
    <p:sldId id="333" r:id="rId72"/>
    <p:sldId id="332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</p:sldIdLst>
  <p:sldSz cx="10080625" cy="7559675"/>
  <p:notesSz cx="7772400" cy="10058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800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799" cy="45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Added the last bullet item and its 2 sub-categories.  Getting feedback from users on what they want would be good.</a:t>
            </a: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Added implementation date to this page.</a:t>
            </a:r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Just added that I’m now working on the low stable layer graphic.</a:t>
            </a:r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799" cy="45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This is a new slide that addresses something Rob Elleman pointed out.  We can change the location of the height inset, but each location has its problems.</a:t>
            </a: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, 6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639" y="3118319"/>
            <a:ext cx="2111400" cy="168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639" y="3118319"/>
            <a:ext cx="2111400" cy="168443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,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itle, 2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1586159" y="1769040"/>
            <a:ext cx="1030319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entere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504000" y="301319"/>
            <a:ext cx="9070919" cy="5850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>
  <p:cSld name="Title, 2 Content and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504000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1586159" y="1769040"/>
            <a:ext cx="1030319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 Content and 2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586159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1586159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>
  <p:cSld name="Title, 2 Content over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1586159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3"/>
          </p:nvPr>
        </p:nvSpPr>
        <p:spPr>
          <a:xfrm>
            <a:off x="504000" y="4059000"/>
            <a:ext cx="2111400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, Content over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111400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504000" y="4059000"/>
            <a:ext cx="2111400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, 4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1586159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1586159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504000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, 6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639" y="3118319"/>
            <a:ext cx="2111400" cy="168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639" y="3118319"/>
            <a:ext cx="2111400" cy="168443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itle, 2 Conte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1586159" y="1769040"/>
            <a:ext cx="1030319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,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entered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>
            <a:off x="504000" y="301319"/>
            <a:ext cx="9070919" cy="5850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>
  <p:cSld name="Title, 2 Content and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504000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3"/>
          </p:nvPr>
        </p:nvSpPr>
        <p:spPr>
          <a:xfrm>
            <a:off x="1586159" y="1769040"/>
            <a:ext cx="1030319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 Content and 2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1586159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3"/>
          </p:nvPr>
        </p:nvSpPr>
        <p:spPr>
          <a:xfrm>
            <a:off x="1586159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,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>
  <p:cSld name="Title, 2 Content over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1586159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3"/>
          </p:nvPr>
        </p:nvSpPr>
        <p:spPr>
          <a:xfrm>
            <a:off x="504000" y="4059000"/>
            <a:ext cx="2111400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, Content over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111400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504000" y="4059000"/>
            <a:ext cx="2111400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, 4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1586159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1586159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4"/>
          </p:nvPr>
        </p:nvSpPr>
        <p:spPr>
          <a:xfrm>
            <a:off x="504000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, 6 Conte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639" y="3118319"/>
            <a:ext cx="2111400" cy="168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3639" y="3118319"/>
            <a:ext cx="2111400" cy="168443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entered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504000" y="301319"/>
            <a:ext cx="9070919" cy="5850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>
  <p:cSld name="Title, 2 Content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504000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1586159" y="1769040"/>
            <a:ext cx="1030319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 Content and 2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586159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1586159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>
  <p:cSld name="Title, 2 Content over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1586159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504000" y="4059000"/>
            <a:ext cx="2111400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, Content over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111400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04000" y="4059000"/>
            <a:ext cx="2111400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, 4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1586159" y="176904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1586159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504000" y="4059000"/>
            <a:ext cx="1030319" cy="2090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32756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  <a:noFill/>
          <a:ln>
            <a:noFill/>
          </a:ln>
        </p:spPr>
        <p:txBody>
          <a:bodyPr lIns="100775" tIns="100775" rIns="100775" bIns="10077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400"/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04000" y="1768680"/>
            <a:ext cx="9071999" cy="4384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  <a:noFill/>
          <a:ln>
            <a:noFill/>
          </a:ln>
        </p:spPr>
        <p:txBody>
          <a:bodyPr lIns="100775" tIns="100775" rIns="100775" bIns="10077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400"/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2721600" y="1769040"/>
            <a:ext cx="2111400" cy="4383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  <a:noFill/>
          <a:ln>
            <a:noFill/>
          </a:ln>
        </p:spPr>
        <p:txBody>
          <a:bodyPr lIns="100775" tIns="100775" rIns="100775" bIns="10077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400"/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8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9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3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4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5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6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7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8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9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0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1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2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3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4" Type="http://schemas.openxmlformats.org/officeDocument/2006/relationships/image" Target="../media/image45.gi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4" Type="http://schemas.openxmlformats.org/officeDocument/2006/relationships/image" Target="../media/image47.gi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4" Type="http://schemas.openxmlformats.org/officeDocument/2006/relationships/image" Target="../media/image52.gif"/><Relationship Id="rId5" Type="http://schemas.openxmlformats.org/officeDocument/2006/relationships/image" Target="../media/image53.gi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4" Type="http://schemas.openxmlformats.org/officeDocument/2006/relationships/image" Target="../media/image55.gif"/><Relationship Id="rId5" Type="http://schemas.openxmlformats.org/officeDocument/2006/relationships/image" Target="../media/image56.gi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4" Type="http://schemas.openxmlformats.org/officeDocument/2006/relationships/image" Target="../media/image58.gi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4" Type="http://schemas.openxmlformats.org/officeDocument/2006/relationships/image" Target="../media/image60.gif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4" Type="http://schemas.openxmlformats.org/officeDocument/2006/relationships/image" Target="../media/image63.gi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tif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5.tif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4" Type="http://schemas.openxmlformats.org/officeDocument/2006/relationships/image" Target="../media/image60.gif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4" Type="http://schemas.openxmlformats.org/officeDocument/2006/relationships/image" Target="../media/image58.gi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4" Type="http://schemas.openxmlformats.org/officeDocument/2006/relationships/image" Target="../media/image63.gi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62" y="2123012"/>
            <a:ext cx="9070919" cy="1261799"/>
          </a:xfrm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</a:rPr>
              <a:t>Consortium Meeting Feb 18, 2016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6306" y="3895347"/>
            <a:ext cx="8338613" cy="2268473"/>
          </a:xfrm>
        </p:spPr>
        <p:txBody>
          <a:bodyPr/>
          <a:lstStyle/>
          <a:p>
            <a:r>
              <a:rPr lang="en-US" sz="3200" dirty="0" smtClean="0"/>
              <a:t>Cliff Mass and David Ovens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06z run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00" y="1769040"/>
            <a:ext cx="8433388" cy="4383720"/>
          </a:xfrm>
        </p:spPr>
        <p:txBody>
          <a:bodyPr/>
          <a:lstStyle/>
          <a:p>
            <a:r>
              <a:rPr lang="en-US" sz="2400" dirty="0" smtClean="0"/>
              <a:t>After extensive evaluation, it is clear this is not a good option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504000" y="301319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6Z Test Cases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u="sng">
                <a:solidFill>
                  <a:schemeClr val="hlink"/>
                </a:solidFill>
              </a:rPr>
              <a:t>http://www.atmos.washington.edu/~ovens/6ztests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211" name="Shape 211"/>
          <p:cNvSpPr/>
          <p:nvPr/>
        </p:nvSpPr>
        <p:spPr>
          <a:xfrm>
            <a:off x="605712" y="4990333"/>
            <a:ext cx="8869199" cy="569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212" name="Shape 212"/>
          <p:cNvSpPr txBox="1"/>
          <p:nvPr/>
        </p:nvSpPr>
        <p:spPr>
          <a:xfrm>
            <a:off x="1023900" y="1870775"/>
            <a:ext cx="8450999" cy="514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Cases Run, standard verification statistics and graphics: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Nov 8, 2014 stagnation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Nov 17, 2014 stagnation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Dec 26, 2014 stagnation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Feb 20, 2015 Walla Walla ventilation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Feb 27, 2015 Walla Walla ventilation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Jul 7, 2015 Pgt Snd wildfire smoke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Aug 21, 2015 aerosols (climatological aerosols only)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/>
              <a:t>Aug 24, 2015 aerosols (climatological aerosols only)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-US"/>
              <a:t>Oct 13, 2015 Walla Walla ventilation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8" y="2166407"/>
            <a:ext cx="5034834" cy="2161234"/>
          </a:xfrm>
        </p:spPr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www.atmos.washington.edu</a:t>
            </a:r>
            <a:r>
              <a:rPr lang="en-US" dirty="0" smtClean="0"/>
              <a:t>/~ovens/6ztests/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19280" y="1486522"/>
            <a:ext cx="3317958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813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54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94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402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175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39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0182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634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504000" y="301319"/>
            <a:ext cx="9070800" cy="126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rgbClr val="1F497D"/>
                </a:solidFill>
              </a:rPr>
              <a:t>Nov15 Configuration</a:t>
            </a:r>
            <a:r>
              <a:rPr lang="en-US" sz="2800" b="0" i="0" u="none" strike="noStrike" cap="none" dirty="0" smtClean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rgbClr val="1F497D"/>
                </a:solidFill>
              </a:rPr>
              <a:t>Started </a:t>
            </a:r>
            <a:r>
              <a:rPr lang="en-US" sz="2800" dirty="0">
                <a:solidFill>
                  <a:srgbClr val="1F497D"/>
                </a:solidFill>
              </a:rPr>
              <a:t>12Z 3 November 2015</a:t>
            </a:r>
          </a:p>
        </p:txBody>
      </p:sp>
      <p:sp>
        <p:nvSpPr>
          <p:cNvPr id="204" name="Shape 204"/>
          <p:cNvSpPr/>
          <p:nvPr/>
        </p:nvSpPr>
        <p:spPr>
          <a:xfrm>
            <a:off x="504000" y="1769040"/>
            <a:ext cx="8869199" cy="4383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sz="2400" dirty="0">
                <a:solidFill>
                  <a:schemeClr val="dk1"/>
                </a:solidFill>
              </a:rPr>
              <a:t>WRF version 3.7.1 (the latest)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sz="2400" dirty="0">
                <a:solidFill>
                  <a:schemeClr val="dk1"/>
                </a:solidFill>
              </a:rPr>
              <a:t>Noah-MP land surface model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sz="2400" dirty="0" err="1">
                <a:solidFill>
                  <a:schemeClr val="dk1"/>
                </a:solidFill>
              </a:rPr>
              <a:t>Grell-Freitas</a:t>
            </a:r>
            <a:r>
              <a:rPr lang="en-US" sz="2400" dirty="0">
                <a:solidFill>
                  <a:schemeClr val="dk1"/>
                </a:solidFill>
              </a:rPr>
              <a:t> ensemble scheme for cumulus convection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 sz="2400" dirty="0">
                <a:solidFill>
                  <a:schemeClr val="dk1"/>
                </a:solidFill>
              </a:rPr>
              <a:t>MODIS land-use.  We initially also included MODIS lakes, but WSU were not able to use the output.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251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7033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194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0636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9239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7739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8858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6942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653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41973" y="2012414"/>
            <a:ext cx="539667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314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verifications are fine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3</a:t>
            </a:fld>
            <a:endParaRPr lang="en-US"/>
          </a:p>
        </p:txBody>
      </p:sp>
      <p:pic>
        <p:nvPicPr>
          <p:cNvPr id="5" name="Picture 4" descr="ts_dewp_mae_f36_12z_730da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20" y="1278785"/>
            <a:ext cx="7471120" cy="599655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41420" y="2012414"/>
            <a:ext cx="3597786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4666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41420" y="2012414"/>
            <a:ext cx="3597786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756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41420" y="2012414"/>
            <a:ext cx="3597786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6820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41420" y="2012414"/>
            <a:ext cx="3597786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4727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2012414"/>
            <a:ext cx="8694539" cy="146118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Nov 8 stagnation</a:t>
            </a:r>
            <a:endParaRPr lang="en-US" sz="28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3283315"/>
            <a:ext cx="8694539" cy="479654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600" dirty="0" smtClean="0"/>
              <a:t> 4km forecast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Valid 00Z  (</a:t>
            </a:r>
            <a:r>
              <a:rPr lang="en-US" sz="3600" dirty="0" err="1" smtClean="0"/>
              <a:t>cf</a:t>
            </a:r>
            <a:r>
              <a:rPr lang="en-US" sz="3600" dirty="0" smtClean="0"/>
              <a:t> 24 and 18hr forecast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3529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8094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2704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0720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3650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Yakima Sounding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131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4</a:t>
            </a:fld>
            <a:endParaRPr lang="en-US"/>
          </a:p>
        </p:txBody>
      </p:sp>
      <p:pic>
        <p:nvPicPr>
          <p:cNvPr id="5" name="Picture 4" descr="ts_dir_mae_f36_12z_730da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2" y="1050668"/>
            <a:ext cx="7848600" cy="6197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9377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91697" y="2012414"/>
            <a:ext cx="4497232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5602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519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9959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91697" y="2012414"/>
            <a:ext cx="4497232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2202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8229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4462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21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41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89082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404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5</a:t>
            </a:fld>
            <a:endParaRPr lang="en-US"/>
          </a:p>
        </p:txBody>
      </p:sp>
      <p:pic>
        <p:nvPicPr>
          <p:cNvPr id="5" name="Picture 4" descr="hires_temp_mae_f36_12z_730da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12" y="681037"/>
            <a:ext cx="7721600" cy="6197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7488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Olympia Sounding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9660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16558" y="2012414"/>
            <a:ext cx="4047509" cy="47965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7630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1F497D"/>
                </a:solidFill>
              </a:rPr>
              <a:t>06z Conclusions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769040"/>
            <a:ext cx="8537642" cy="438372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06z run offers no significant or consistent improvement over 00Z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Has disadvantages: 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no manual supervision (middle of night)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would result in less time separation between the ultra-high res runs (1.3km)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No </a:t>
            </a:r>
            <a:r>
              <a:rPr lang="en-US" sz="2400" dirty="0" err="1" smtClean="0"/>
              <a:t>radiosondes</a:t>
            </a:r>
            <a:r>
              <a:rPr lang="en-US" sz="2400" dirty="0" smtClean="0"/>
              <a:t> </a:t>
            </a:r>
            <a:r>
              <a:rPr lang="en-US" sz="2400" dirty="0" smtClean="0"/>
              <a:t>at that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025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3F3F3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504000" y="653963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Requested products and changes</a:t>
            </a:r>
            <a:endParaRPr lang="en-US"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04000" y="1769040"/>
            <a:ext cx="8869319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dirty="0"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07313" y="3241384"/>
            <a:ext cx="45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Trajectory products</a:t>
            </a:r>
            <a:endParaRPr lang="en-US" sz="3200" dirty="0"/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504000" y="301319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Trajectories</a:t>
            </a:r>
          </a:p>
        </p:txBody>
      </p:sp>
      <p:sp>
        <p:nvSpPr>
          <p:cNvPr id="219" name="Shape 219"/>
          <p:cNvSpPr/>
          <p:nvPr/>
        </p:nvSpPr>
        <p:spPr>
          <a:xfrm>
            <a:off x="5029200" y="1554479"/>
            <a:ext cx="4327560" cy="883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New, option 1 (size of arrows varies with height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)—now operational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225719" y="1553040"/>
            <a:ext cx="4327560" cy="601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59" y="2286000"/>
            <a:ext cx="4571279" cy="457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2286000"/>
            <a:ext cx="4571279" cy="457127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55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504000" y="301319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Trajectories</a:t>
            </a:r>
          </a:p>
        </p:txBody>
      </p:sp>
      <p:sp>
        <p:nvSpPr>
          <p:cNvPr id="229" name="Shape 229"/>
          <p:cNvSpPr/>
          <p:nvPr/>
        </p:nvSpPr>
        <p:spPr>
          <a:xfrm>
            <a:off x="5029560" y="1554479"/>
            <a:ext cx="4327560" cy="601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New, option 3 (fixed, smaller arrow size plus green terrain ht)</a:t>
            </a:r>
          </a:p>
        </p:txBody>
      </p:sp>
      <p:sp>
        <p:nvSpPr>
          <p:cNvPr id="230" name="Shape 230"/>
          <p:cNvSpPr/>
          <p:nvPr/>
        </p:nvSpPr>
        <p:spPr>
          <a:xfrm>
            <a:off x="228600" y="1554479"/>
            <a:ext cx="4327560" cy="601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New, option 2 (filled circles and text shows height)</a:t>
            </a: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59" y="2286000"/>
            <a:ext cx="4571279" cy="457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2286000"/>
            <a:ext cx="4571279" cy="457127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56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39" y="1455479"/>
            <a:ext cx="9143280" cy="594288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77400" y="1351800"/>
            <a:ext cx="4327560" cy="601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display multiple, color-coded trajectories on a single plot.</a:t>
            </a:r>
          </a:p>
        </p:txBody>
      </p:sp>
      <p:sp>
        <p:nvSpPr>
          <p:cNvPr id="240" name="Shape 240"/>
          <p:cNvSpPr/>
          <p:nvPr/>
        </p:nvSpPr>
        <p:spPr>
          <a:xfrm>
            <a:off x="3211559" y="350639"/>
            <a:ext cx="3656880" cy="55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Trajectories, more possibilities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57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1519" y="2682359"/>
            <a:ext cx="7314479" cy="475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000"/>
            <a:ext cx="4571279" cy="457127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4809239" y="1402559"/>
            <a:ext cx="4327560" cy="601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display multiple, color-coded trajectories on a single plot.</a:t>
            </a:r>
          </a:p>
        </p:txBody>
      </p:sp>
      <p:sp>
        <p:nvSpPr>
          <p:cNvPr id="249" name="Shape 249"/>
          <p:cNvSpPr/>
          <p:nvPr/>
        </p:nvSpPr>
        <p:spPr>
          <a:xfrm>
            <a:off x="3211559" y="350639"/>
            <a:ext cx="3656880" cy="55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Trajectories, more possibilities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58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2743200"/>
            <a:ext cx="4571279" cy="457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0"/>
            <a:ext cx="4571279" cy="457127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529560" y="0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Trajectories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little horizontal movement</a:t>
            </a:r>
          </a:p>
        </p:txBody>
      </p:sp>
      <p:sp>
        <p:nvSpPr>
          <p:cNvPr id="258" name="Shape 258"/>
          <p:cNvSpPr/>
          <p:nvPr/>
        </p:nvSpPr>
        <p:spPr>
          <a:xfrm>
            <a:off x="5029200" y="1554479"/>
            <a:ext cx="4327560" cy="601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New, option 2 (filled circles and text shows height)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59" y="2286000"/>
            <a:ext cx="4571279" cy="457127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5049360" y="3461039"/>
            <a:ext cx="4327560" cy="60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225360" y="1553040"/>
            <a:ext cx="4327560" cy="601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New, option 1 (size of arrows varies with height)</a:t>
            </a:r>
          </a:p>
        </p:txBody>
      </p:sp>
      <p:sp>
        <p:nvSpPr>
          <p:cNvPr id="262" name="Shape 262"/>
          <p:cNvSpPr/>
          <p:nvPr/>
        </p:nvSpPr>
        <p:spPr>
          <a:xfrm>
            <a:off x="5029560" y="3390480"/>
            <a:ext cx="4327560" cy="601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New, option 3 (fixed, smaller arrow size plus green terrain ht)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59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01319"/>
            <a:ext cx="9070919" cy="851819"/>
          </a:xfrm>
        </p:spPr>
        <p:txBody>
          <a:bodyPr/>
          <a:lstStyle/>
          <a:p>
            <a:r>
              <a:rPr lang="en-US" dirty="0" smtClean="0"/>
              <a:t>Clear, we still have too strong winds for low wind speed situations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6</a:t>
            </a:fld>
            <a:endParaRPr lang="en-US"/>
          </a:p>
        </p:txBody>
      </p:sp>
      <p:pic>
        <p:nvPicPr>
          <p:cNvPr id="5" name="Picture 4" descr="nowindskip_spd_bias_f24_12z_90da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153138"/>
            <a:ext cx="7785100" cy="61976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2743200"/>
            <a:ext cx="4571400" cy="45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0"/>
            <a:ext cx="4571400" cy="45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/>
          <p:nvPr/>
        </p:nvSpPr>
        <p:spPr>
          <a:xfrm>
            <a:off x="529550" y="0"/>
            <a:ext cx="4571400" cy="10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Trajectories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/>
              <a:t>height inset can hide trajectory</a:t>
            </a:r>
          </a:p>
        </p:txBody>
      </p:sp>
      <p:sp>
        <p:nvSpPr>
          <p:cNvPr id="271" name="Shape 271"/>
          <p:cNvSpPr/>
          <p:nvPr/>
        </p:nvSpPr>
        <p:spPr>
          <a:xfrm>
            <a:off x="5029200" y="1554476"/>
            <a:ext cx="4327499" cy="36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/>
              <a:t>Lower left ok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59" y="2286000"/>
            <a:ext cx="4571400" cy="45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5049360" y="3461039"/>
            <a:ext cx="4327499" cy="60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225360" y="1553040"/>
            <a:ext cx="4327499" cy="601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/>
              <a:t>Lower left</a:t>
            </a:r>
          </a:p>
        </p:txBody>
      </p:sp>
      <p:sp>
        <p:nvSpPr>
          <p:cNvPr id="275" name="Shape 275"/>
          <p:cNvSpPr/>
          <p:nvPr/>
        </p:nvSpPr>
        <p:spPr>
          <a:xfrm>
            <a:off x="5029550" y="4206526"/>
            <a:ext cx="4327499" cy="44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000"/>
              <a:t>Lower right bad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None/>
              </a:pPr>
              <a:t>60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504000" y="301319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Sounding, Time-height, and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Meteogram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Generators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Fixed</a:t>
            </a:r>
            <a:endParaRPr lang="en-U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504000" y="1769040"/>
            <a:ext cx="432756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 updated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560" y="2160359"/>
            <a:ext cx="4982399" cy="507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x="5239439" y="1769040"/>
            <a:ext cx="432756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Time-heights and meteograms can still take 60-70 seconds.</a:t>
            </a:r>
          </a:p>
        </p:txBody>
      </p:sp>
      <p:sp>
        <p:nvSpPr>
          <p:cNvPr id="289" name="Shape 289"/>
          <p:cNvSpPr/>
          <p:nvPr/>
        </p:nvSpPr>
        <p:spPr>
          <a:xfrm>
            <a:off x="17639" y="6150600"/>
            <a:ext cx="1231200" cy="4373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17639" y="5688719"/>
            <a:ext cx="1231200" cy="4373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17639" y="6666120"/>
            <a:ext cx="1231200" cy="4373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7439" y="2787840"/>
            <a:ext cx="4571279" cy="45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5326200" y="3912839"/>
            <a:ext cx="1393919" cy="694800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61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504000" y="301319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Sounding, Time-height, and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Meteogram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Generators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Fixed</a:t>
            </a:r>
            <a:endParaRPr lang="en-U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504000" y="1769040"/>
            <a:ext cx="432756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l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 updated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3080" y="3926160"/>
            <a:ext cx="3418919" cy="304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40" y="1484279"/>
            <a:ext cx="3482639" cy="278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8400" y="1563479"/>
            <a:ext cx="3656880" cy="365688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62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t="10586"/>
          <a:stretch/>
        </p:blipFill>
        <p:spPr>
          <a:xfrm>
            <a:off x="4950050" y="2225375"/>
            <a:ext cx="4753950" cy="438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 t="10698"/>
          <a:stretch/>
        </p:blipFill>
        <p:spPr>
          <a:xfrm>
            <a:off x="103025" y="2225375"/>
            <a:ext cx="4753961" cy="43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t="286036"/>
          <a:stretch/>
        </p:blipFill>
        <p:spPr>
          <a:xfrm>
            <a:off x="5029200" y="2286000"/>
            <a:ext cx="4572359" cy="422423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/>
          <p:nvPr/>
        </p:nvSpPr>
        <p:spPr>
          <a:xfrm>
            <a:off x="504000" y="301319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Time-Independent Web Page Promotion to Main Link</a:t>
            </a:r>
          </a:p>
        </p:txBody>
      </p:sp>
      <p:sp>
        <p:nvSpPr>
          <p:cNvPr id="303" name="Shape 303"/>
          <p:cNvSpPr/>
          <p:nvPr/>
        </p:nvSpPr>
        <p:spPr>
          <a:xfrm>
            <a:off x="504000" y="1769040"/>
            <a:ext cx="4327499" cy="4383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</a:t>
            </a:r>
          </a:p>
        </p:txBody>
      </p:sp>
      <p:sp>
        <p:nvSpPr>
          <p:cNvPr id="304" name="Shape 304"/>
          <p:cNvSpPr/>
          <p:nvPr/>
        </p:nvSpPr>
        <p:spPr>
          <a:xfrm>
            <a:off x="5239439" y="1769040"/>
            <a:ext cx="432756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</a:p>
        </p:txBody>
      </p:sp>
      <p:sp>
        <p:nvSpPr>
          <p:cNvPr id="305" name="Shape 305"/>
          <p:cNvSpPr/>
          <p:nvPr/>
        </p:nvSpPr>
        <p:spPr>
          <a:xfrm>
            <a:off x="1649159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581760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3617280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6473160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5405760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441279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63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display hours default…but you can add them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64</a:t>
            </a:fld>
            <a:endParaRPr lang="en-US"/>
          </a:p>
        </p:txBody>
      </p:sp>
      <p:pic>
        <p:nvPicPr>
          <p:cNvPr id="3" name="Picture 2" descr="lessdisapl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73" y="1364793"/>
            <a:ext cx="9754987" cy="561631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dirty="0">
                <a:latin typeface="Arial"/>
                <a:ea typeface="Arial"/>
                <a:cs typeface="Arial"/>
                <a:sym typeface="Arial"/>
              </a:rPr>
              <a:t>Additional Graphics Requests Accomplished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04000" y="1769040"/>
            <a:ext cx="939780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Meteograms: switched to read from left to right.</a:t>
            </a:r>
          </a:p>
          <a:p>
            <a:pPr marL="0" marR="0" lvl="0" indent="0" algn="l" rtl="0">
              <a:spcBef>
                <a:spcPts val="0"/>
              </a:spcBef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850-mb wind plots for Nez Perce tribe.</a:t>
            </a:r>
          </a:p>
          <a:p>
            <a:pPr marL="0" marR="0" lvl="0" indent="0" algn="l" rtl="0">
              <a:spcBef>
                <a:spcPts val="0"/>
              </a:spcBef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All links switched from MM5 to WRF.</a:t>
            </a:r>
          </a:p>
          <a:p>
            <a:pPr marL="0" marR="0" lvl="0" indent="0" algn="l" rtl="0">
              <a:spcBef>
                <a:spcPts val="0"/>
              </a:spcBef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Graphics definitions added on air quality pages.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65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EnKF Effort is has advanced and has a new web page.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66</a:t>
            </a:fld>
            <a:endParaRPr lang="en-US"/>
          </a:p>
        </p:txBody>
      </p:sp>
      <p:pic>
        <p:nvPicPr>
          <p:cNvPr id="6" name="Picture 5" descr="enkf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38" y="1387464"/>
            <a:ext cx="7295347" cy="534307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EnKF System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235" y="1563118"/>
            <a:ext cx="8514337" cy="2090879"/>
          </a:xfrm>
        </p:spPr>
        <p:txBody>
          <a:bodyPr/>
          <a:lstStyle/>
          <a:p>
            <a:r>
              <a:rPr lang="en-US" dirty="0" smtClean="0"/>
              <a:t>Regional analysis every 3 hours</a:t>
            </a:r>
          </a:p>
          <a:p>
            <a:endParaRPr lang="en-US" dirty="0" smtClean="0"/>
          </a:p>
          <a:p>
            <a:r>
              <a:rPr lang="en-US" dirty="0" smtClean="0"/>
              <a:t>Will eventually move to 1 hour</a:t>
            </a:r>
          </a:p>
          <a:p>
            <a:endParaRPr lang="en-US" dirty="0" smtClean="0"/>
          </a:p>
          <a:p>
            <a:r>
              <a:rPr lang="en-US" dirty="0" smtClean="0"/>
              <a:t>Based on 42 member ensemble based on GFS ensemble</a:t>
            </a:r>
          </a:p>
          <a:p>
            <a:endParaRPr lang="en-US" dirty="0" smtClean="0"/>
          </a:p>
          <a:p>
            <a:r>
              <a:rPr lang="en-US" dirty="0" smtClean="0"/>
              <a:t>Will add forward forecasts as well.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77504" y="4059000"/>
            <a:ext cx="8161309" cy="2090879"/>
          </a:xfrm>
        </p:spPr>
        <p:txBody>
          <a:bodyPr/>
          <a:lstStyle/>
          <a:p>
            <a:r>
              <a:rPr lang="en-US" dirty="0" smtClean="0"/>
              <a:t>The question:  can we produce a superior analysis than NOAA using far more data assets (e.g., TAMDAR, smartphones)?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Adding smoke to WRF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99" y="1769040"/>
            <a:ext cx="10220921" cy="209087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We have begun work on this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Ran WRF with </a:t>
            </a:r>
            <a:r>
              <a:rPr lang="en-US" sz="2400" dirty="0" err="1" smtClean="0"/>
              <a:t>climatological</a:t>
            </a:r>
            <a:r>
              <a:rPr lang="en-US" sz="2400" dirty="0" smtClean="0"/>
              <a:t> aerosols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Need to secure a real-time aerosol information source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Priority for next few months.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Priorities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769040"/>
            <a:ext cx="9534060" cy="209087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Fix NOAA MP issue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Add smoke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Put in </a:t>
            </a:r>
            <a:r>
              <a:rPr lang="en-US" dirty="0" err="1" smtClean="0"/>
              <a:t>subgrid</a:t>
            </a:r>
            <a:r>
              <a:rPr lang="en-US" dirty="0" smtClean="0"/>
              <a:t> drag parameterization for low wind speeds.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Improve 4/3 km graphics for readability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Real-time </a:t>
            </a:r>
            <a:r>
              <a:rPr lang="en-US" dirty="0" err="1" smtClean="0"/>
              <a:t>EnkF</a:t>
            </a:r>
            <a:r>
              <a:rPr lang="en-US" dirty="0" smtClean="0"/>
              <a:t> system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7</a:t>
            </a:fld>
            <a:endParaRPr lang="en-US"/>
          </a:p>
        </p:txBody>
      </p:sp>
      <p:pic>
        <p:nvPicPr>
          <p:cNvPr id="5" name="Picture 4" descr="ts_spd_bias_f24_12z_90daysth.jpg.pagespeed.ce.R1Pj8Du9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50" y="1158257"/>
            <a:ext cx="7309017" cy="58228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504000" y="301319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Trajectories Summary</a:t>
            </a:r>
          </a:p>
        </p:txBody>
      </p:sp>
      <p:sp>
        <p:nvSpPr>
          <p:cNvPr id="282" name="Shape 282"/>
          <p:cNvSpPr/>
          <p:nvPr/>
        </p:nvSpPr>
        <p:spPr>
          <a:xfrm>
            <a:off x="504000" y="1769040"/>
            <a:ext cx="9212759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-62864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Heights added</a:t>
            </a:r>
            <a:r>
              <a:rPr lang="en-US" sz="1800"/>
              <a:t>, with options:</a:t>
            </a:r>
          </a:p>
          <a:p>
            <a:pPr marL="457200" marR="0" lvl="1" indent="-28575" algn="l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800"/>
              <a:t>Height 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bove mean sea level</a:t>
            </a:r>
          </a:p>
          <a:p>
            <a:pPr marL="457200" marR="0" lvl="1" indent="-28575" algn="l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800"/>
              <a:t>Height 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bove ground level</a:t>
            </a:r>
          </a:p>
          <a:p>
            <a:pPr marL="457200" marR="0" lvl="1" indent="-28575" algn="l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800"/>
              <a:t>Height above mean sea level plus height of terrain</a:t>
            </a:r>
          </a:p>
          <a:p>
            <a:pPr marL="0" marR="0" lvl="0" indent="-628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display arrows or filled circles</a:t>
            </a:r>
          </a:p>
          <a:p>
            <a:pPr marL="0" marR="0" lvl="0" indent="-628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vary color of trajectory based on:</a:t>
            </a:r>
          </a:p>
          <a:p>
            <a:pPr marL="457200" marR="0" lvl="1" indent="-28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 time</a:t>
            </a:r>
          </a:p>
          <a:p>
            <a:pPr marL="457200" marR="0" lvl="1" indent="-28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Height</a:t>
            </a:r>
          </a:p>
          <a:p>
            <a:pPr marL="457200" marR="0" lvl="1" indent="-28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Trajectory number</a:t>
            </a:r>
          </a:p>
          <a:p>
            <a:pPr lvl="0" indent="-62864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display multiple trajectories on single plot</a:t>
            </a:r>
          </a:p>
          <a:p>
            <a:pPr lvl="0" indent="-62864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1800"/>
              <a:t>Height inset limited to one location in plot</a:t>
            </a:r>
          </a:p>
          <a:p>
            <a:pPr marL="457200" lvl="1" indent="-28575" rtl="0"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800"/>
              <a:t>lower left sometimes hides back trajectories</a:t>
            </a:r>
          </a:p>
          <a:p>
            <a:pPr marL="457200" lvl="1" indent="-28575" rtl="0">
              <a:spcBef>
                <a:spcPts val="0"/>
              </a:spcBef>
              <a:buSzPct val="100000"/>
              <a:buFont typeface="Arial"/>
              <a:buChar char="○"/>
            </a:pPr>
            <a:r>
              <a:rPr lang="en-US" sz="1800"/>
              <a:t>lower right sometimes hides forward trajectories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71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504000" y="301319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Sounding, Time-height, and Meteogram Generators “fixed”</a:t>
            </a:r>
          </a:p>
        </p:txBody>
      </p:sp>
      <p:sp>
        <p:nvSpPr>
          <p:cNvPr id="289" name="Shape 289"/>
          <p:cNvSpPr/>
          <p:nvPr/>
        </p:nvSpPr>
        <p:spPr>
          <a:xfrm>
            <a:off x="504000" y="1769040"/>
            <a:ext cx="432756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l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 updated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3080" y="3926160"/>
            <a:ext cx="3418919" cy="304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40" y="1484279"/>
            <a:ext cx="3482639" cy="278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8400" y="1563479"/>
            <a:ext cx="3656880" cy="365688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72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504000" y="301319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Sounding, Time-height, and Meteogram Generators “fixed”</a:t>
            </a:r>
          </a:p>
        </p:txBody>
      </p:sp>
      <p:sp>
        <p:nvSpPr>
          <p:cNvPr id="299" name="Shape 299"/>
          <p:cNvSpPr/>
          <p:nvPr/>
        </p:nvSpPr>
        <p:spPr>
          <a:xfrm>
            <a:off x="504000" y="1769040"/>
            <a:ext cx="432756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 updated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560" y="2160359"/>
            <a:ext cx="4982399" cy="507384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/>
          <p:nvPr/>
        </p:nvSpPr>
        <p:spPr>
          <a:xfrm>
            <a:off x="5239439" y="1769040"/>
            <a:ext cx="432756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Time-heights and meteograms can still take 60-70 seconds.</a:t>
            </a:r>
          </a:p>
        </p:txBody>
      </p:sp>
      <p:sp>
        <p:nvSpPr>
          <p:cNvPr id="302" name="Shape 302"/>
          <p:cNvSpPr/>
          <p:nvPr/>
        </p:nvSpPr>
        <p:spPr>
          <a:xfrm>
            <a:off x="17639" y="6150600"/>
            <a:ext cx="1231200" cy="4373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17639" y="5688719"/>
            <a:ext cx="1231200" cy="4373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17639" y="6666120"/>
            <a:ext cx="1231200" cy="4373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7439" y="2787840"/>
            <a:ext cx="4571279" cy="45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5326200" y="3912839"/>
            <a:ext cx="1393919" cy="694800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73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t="10586"/>
          <a:stretch/>
        </p:blipFill>
        <p:spPr>
          <a:xfrm>
            <a:off x="4950050" y="2225375"/>
            <a:ext cx="4753950" cy="438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 t="10698"/>
          <a:stretch/>
        </p:blipFill>
        <p:spPr>
          <a:xfrm>
            <a:off x="103025" y="2225375"/>
            <a:ext cx="4753961" cy="43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t="286036"/>
          <a:stretch/>
        </p:blipFill>
        <p:spPr>
          <a:xfrm>
            <a:off x="5029200" y="2286000"/>
            <a:ext cx="4572359" cy="422423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/>
          <p:nvPr/>
        </p:nvSpPr>
        <p:spPr>
          <a:xfrm>
            <a:off x="504000" y="301319"/>
            <a:ext cx="9070919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Time-Independent Web Page Promotion to Main Link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/>
              <a:t>implemented Feb 17</a:t>
            </a:r>
          </a:p>
        </p:txBody>
      </p:sp>
      <p:sp>
        <p:nvSpPr>
          <p:cNvPr id="316" name="Shape 316"/>
          <p:cNvSpPr/>
          <p:nvPr/>
        </p:nvSpPr>
        <p:spPr>
          <a:xfrm>
            <a:off x="504000" y="1769040"/>
            <a:ext cx="4327499" cy="4383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</a:t>
            </a:r>
          </a:p>
        </p:txBody>
      </p:sp>
      <p:sp>
        <p:nvSpPr>
          <p:cNvPr id="317" name="Shape 317"/>
          <p:cNvSpPr/>
          <p:nvPr/>
        </p:nvSpPr>
        <p:spPr>
          <a:xfrm>
            <a:off x="5239439" y="1769040"/>
            <a:ext cx="432756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</a:p>
        </p:txBody>
      </p:sp>
      <p:sp>
        <p:nvSpPr>
          <p:cNvPr id="318" name="Shape 318"/>
          <p:cNvSpPr/>
          <p:nvPr/>
        </p:nvSpPr>
        <p:spPr>
          <a:xfrm>
            <a:off x="1649159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581760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3617280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6473160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5405760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8441279" y="2532959"/>
            <a:ext cx="1231200" cy="795599"/>
          </a:xfrm>
          <a:prstGeom prst="ellipse">
            <a:avLst/>
          </a:prstGeom>
          <a:noFill/>
          <a:ln w="730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74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/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Additional Graphics Requests Accomplished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504000" y="1769040"/>
            <a:ext cx="9397800" cy="438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Meteograms: switched to read from left to right.</a:t>
            </a:r>
          </a:p>
          <a:p>
            <a:pPr marL="0" marR="0" lvl="0" indent="0" algn="l" rtl="0">
              <a:spcBef>
                <a:spcPts val="0"/>
              </a:spcBef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850-mb wind plots for Nez Perce tribe.</a:t>
            </a:r>
          </a:p>
          <a:p>
            <a:pPr marL="0" marR="0" lvl="0" indent="0" algn="l" rtl="0">
              <a:spcBef>
                <a:spcPts val="0"/>
              </a:spcBef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All links switched from MM5 to WRF.</a:t>
            </a:r>
          </a:p>
          <a:p>
            <a:pPr marL="0" marR="0" lvl="0" indent="0" algn="l" rtl="0">
              <a:spcBef>
                <a:spcPts val="0"/>
              </a:spcBef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Graphics definitions added on air quality pages.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75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>
                <a:latin typeface="Arial"/>
                <a:ea typeface="Arial"/>
                <a:cs typeface="Arial"/>
                <a:sym typeface="Arial"/>
              </a:rPr>
              <a:t>Graphics Requests Still to be Done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504000" y="1769051"/>
            <a:ext cx="9356100" cy="488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Air Stagnation Advisory</a:t>
            </a:r>
          </a:p>
          <a:p>
            <a:pPr marL="457200" marR="0" lvl="1" indent="0" algn="l" rtl="0">
              <a:spcBef>
                <a:spcPts val="0"/>
              </a:spcBef>
              <a:buSzPct val="75000"/>
              <a:buFont typeface="Noto Sans Symbols"/>
              <a:buChar char="○"/>
            </a:pPr>
            <a:r>
              <a:rPr lang="en-US" sz="2800" b="0" i="0" u="none" strike="noStrike" cap="none">
                <a:latin typeface="Arial"/>
                <a:ea typeface="Arial"/>
                <a:cs typeface="Arial"/>
                <a:sym typeface="Arial"/>
              </a:rPr>
              <a:t>Multiple definitions based on individual WFO criteria is hard and potentially confusing.  Why not separate plots for each WFO?</a:t>
            </a:r>
          </a:p>
          <a:p>
            <a:pPr marL="457200" marR="0" lvl="1" indent="0" algn="l" rtl="0">
              <a:spcBef>
                <a:spcPts val="0"/>
              </a:spcBef>
              <a:buSzPct val="75000"/>
              <a:buFont typeface="Noto Sans Symbols"/>
              <a:buChar char="○"/>
            </a:pPr>
            <a:r>
              <a:rPr lang="en-US" sz="2800" b="0" i="0" u="none" strike="noStrike" cap="none">
                <a:latin typeface="Arial"/>
                <a:ea typeface="Arial"/>
                <a:cs typeface="Arial"/>
                <a:sym typeface="Arial"/>
              </a:rPr>
              <a:t>GIS-derived zone information is not on a projection that any of our software can use.</a:t>
            </a:r>
          </a:p>
          <a:p>
            <a:pPr lvl="0" indent="0" rtl="0">
              <a:spcBef>
                <a:spcPts val="0"/>
              </a:spcBef>
              <a:buSzPct val="45000"/>
              <a:buFont typeface="Noto Sans Symbols"/>
              <a:buChar char="●"/>
            </a:pPr>
            <a:r>
              <a:rPr lang="en-US" sz="3200">
                <a:solidFill>
                  <a:schemeClr val="dk1"/>
                </a:solidFill>
              </a:rPr>
              <a:t>Observed soundings changes will require switching to a new plotting package.  Mark Albright has begun work on this.</a:t>
            </a:r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45000"/>
              <a:buFont typeface="Noto Sans Symbols"/>
              <a:buChar char="●"/>
            </a:pPr>
            <a:r>
              <a:rPr lang="en-US" sz="3200">
                <a:solidFill>
                  <a:schemeClr val="dk1"/>
                </a:solidFill>
              </a:rPr>
              <a:t>Low stable layer, work has begun.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76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>
                <a:latin typeface="Arial"/>
                <a:ea typeface="Arial"/>
                <a:cs typeface="Arial"/>
                <a:sym typeface="Arial"/>
              </a:rPr>
              <a:t>Questions about Additional 6z tests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504000" y="1769053"/>
            <a:ext cx="9209399" cy="57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50799" algn="l" rtl="0">
              <a:spcBef>
                <a:spcPts val="0"/>
              </a:spcBef>
              <a:buSzPct val="26666"/>
              <a:buFont typeface="Noto Sans Symbols"/>
              <a:buChar char="●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Many requests involve data sources not normally used in our verification processes: TAMDAR data, PBL height, transport wind speed and direction (as opposed to 10m wind)</a:t>
            </a:r>
          </a:p>
          <a:p>
            <a:pPr marL="457200" marR="0" lvl="1" indent="50800" algn="l" rtl="0">
              <a:spcBef>
                <a:spcPts val="0"/>
              </a:spcBef>
              <a:buSzPct val="64999"/>
              <a:buFont typeface="Noto Sans Symbols"/>
              <a:buChar char="○"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Verification code not designed for those parameters.</a:t>
            </a:r>
          </a:p>
          <a:p>
            <a:pPr marL="457200" marR="0" lvl="1" indent="50800" algn="l" rtl="0">
              <a:spcBef>
                <a:spcPts val="0"/>
              </a:spcBef>
              <a:buSzPct val="64999"/>
              <a:buFont typeface="Noto Sans Symbols"/>
              <a:buChar char="○"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Data is not in our database.</a:t>
            </a:r>
          </a:p>
          <a:p>
            <a:pPr marL="457200" marR="0" lvl="1" indent="50800" algn="l" rtl="0">
              <a:spcBef>
                <a:spcPts val="0"/>
              </a:spcBef>
              <a:buSzPct val="64999"/>
              <a:buFont typeface="Noto Sans Symbols"/>
              <a:buChar char="○"/>
            </a:pP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Unfamiliar with the data quality or, as with PBL height, if it exists in a useful form.</a:t>
            </a:r>
          </a:p>
          <a:p>
            <a:pPr marL="0" marR="0" lvl="0" indent="50799" algn="l" rtl="0">
              <a:spcBef>
                <a:spcPts val="0"/>
              </a:spcBef>
              <a:buSzPct val="26666"/>
              <a:buFont typeface="Noto Sans Symbols"/>
              <a:buChar char="●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Some requests span multiple days, such as 11/27/2015 – 12/05/2015.  We verify from an initialization time (0Z, 6Z, 12Z) to a given forecast hour (12, 24, 27, up to 84).  For a span of days like this, can you provide initialization times and specific forecast hours?  For example, all 24-hour forecasts from the 0Z compared to 18-hour forecasts from the 6Z and 12-hour forecasts from the 12Z.</a:t>
            </a:r>
          </a:p>
          <a:p>
            <a:pPr marL="0" marR="0" lvl="0" indent="50799" algn="l" rtl="0">
              <a:spcBef>
                <a:spcPts val="0"/>
              </a:spcBef>
              <a:buSzPct val="26666"/>
              <a:buFont typeface="Noto Sans Symbols"/>
              <a:buChar char="●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A request was made to difference the model from the verification.  At present, we are set up to do point-based verification, not grid based.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77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/>
        </p:nvSpPr>
        <p:spPr>
          <a:xfrm>
            <a:off x="504000" y="301319"/>
            <a:ext cx="9070919" cy="1261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>
                <a:latin typeface="Arial"/>
                <a:ea typeface="Arial"/>
                <a:cs typeface="Arial"/>
                <a:sym typeface="Arial"/>
              </a:rPr>
              <a:t>Questions about Additional 6z tests, continued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504000" y="1769052"/>
            <a:ext cx="9209399" cy="57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25400" algn="l" rtl="0">
              <a:spcBef>
                <a:spcPts val="0"/>
              </a:spcBef>
              <a:buSzPct val="37142"/>
              <a:buFont typeface="Noto Sans Symbols"/>
              <a:buChar char="●"/>
            </a:pPr>
            <a:r>
              <a:rPr lang="en-US" sz="2800" b="0" i="0" u="none" strike="noStrike" cap="none">
                <a:latin typeface="Arial"/>
                <a:ea typeface="Arial"/>
                <a:cs typeface="Arial"/>
                <a:sym typeface="Arial"/>
              </a:rPr>
              <a:t>Many users want regional, or site-specific verifications for their cases.  This can be done, but was omitted in the initial cut because it was felt that domain-wide verification was the most useful in determining the utility of 6Z runs.</a:t>
            </a:r>
          </a:p>
          <a:p>
            <a:pPr marL="0" marR="0" lvl="0" indent="25400" algn="l" rtl="0">
              <a:spcBef>
                <a:spcPts val="0"/>
              </a:spcBef>
              <a:buSzPct val="37142"/>
              <a:buFont typeface="Noto Sans Symbols"/>
              <a:buChar char="●"/>
            </a:pPr>
            <a:r>
              <a:rPr lang="en-US" sz="2800" b="0" i="0" u="none" strike="noStrike" cap="none">
                <a:latin typeface="Arial"/>
                <a:ea typeface="Arial"/>
                <a:cs typeface="Arial"/>
                <a:sym typeface="Arial"/>
              </a:rPr>
              <a:t>Seattle City Light and Seattle Public Utilities:</a:t>
            </a:r>
          </a:p>
          <a:p>
            <a:pPr marL="457200" marR="0" lvl="1" indent="25400" algn="l" rtl="0">
              <a:spcBef>
                <a:spcPts val="0"/>
              </a:spcBef>
              <a:buSzPct val="70833"/>
              <a:buFont typeface="Noto Sans Symbols"/>
              <a:buChar char="○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August 16, 2015 rain event: do we mean 8/15/2015? Archived radar shows no rain in Seattle area on the 16</a:t>
            </a:r>
            <a:r>
              <a:rPr lang="en-US" sz="2400" b="0" i="0" u="none" strike="noStrike" cap="none" baseline="30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marR="0" lvl="1" indent="25400" algn="l" rtl="0">
              <a:spcBef>
                <a:spcPts val="0"/>
              </a:spcBef>
              <a:buSzPct val="70833"/>
              <a:buFont typeface="Noto Sans Symbols"/>
              <a:buChar char="○"/>
            </a:pPr>
            <a:r>
              <a:rPr lang="en-US" sz="2400"/>
              <a:t>Would n</a:t>
            </a: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eed to get SPU data in order to verify forecast rainfall, wind speed, wind gust, wind direction.</a:t>
            </a:r>
          </a:p>
          <a:p>
            <a:pPr marL="0" marR="0" lvl="0" indent="25400" algn="l" rtl="0">
              <a:spcBef>
                <a:spcPts val="0"/>
              </a:spcBef>
              <a:buSzPct val="37142"/>
              <a:buFont typeface="Noto Sans Symbols"/>
              <a:buChar char="●"/>
            </a:pPr>
            <a:r>
              <a:rPr lang="en-US" sz="2800" b="0" i="0" u="none" strike="noStrike" cap="none">
                <a:latin typeface="Arial"/>
                <a:ea typeface="Arial"/>
                <a:cs typeface="Arial"/>
                <a:sym typeface="Arial"/>
              </a:rPr>
              <a:t>Puget Sound Clean Air:</a:t>
            </a:r>
          </a:p>
          <a:p>
            <a:pPr marL="457200" marR="0" lvl="1" indent="25400" algn="l" rtl="0">
              <a:spcBef>
                <a:spcPts val="0"/>
              </a:spcBef>
              <a:buSzPct val="70833"/>
              <a:buFont typeface="Noto Sans Symbols"/>
              <a:buChar char="○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Want histograms of </a:t>
            </a:r>
            <a:r>
              <a:rPr lang="en-US" sz="2400"/>
              <a:t>low wind speeds broken down at 0.2 knot increments for specific sites.  Not part of standard verification, but could be done.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9433260" y="6981107"/>
            <a:ext cx="604800" cy="578700"/>
          </a:xfrm>
          <a:prstGeom prst="rect">
            <a:avLst/>
          </a:prstGeom>
        </p:spPr>
        <p:txBody>
          <a:bodyPr lIns="100775" tIns="100775" rIns="100775" bIns="1007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78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61" y="2388388"/>
            <a:ext cx="9070919" cy="1261799"/>
          </a:xfrm>
        </p:spPr>
        <p:txBody>
          <a:bodyPr/>
          <a:lstStyle/>
          <a:p>
            <a:r>
              <a:rPr lang="en-US" sz="2400" dirty="0" smtClean="0"/>
              <a:t>Need to work on putting back in a version of the surface drag parameterization</a:t>
            </a:r>
            <a:br>
              <a:rPr lang="en-US" sz="2400" dirty="0" smtClean="0"/>
            </a:br>
            <a:r>
              <a:rPr lang="en-US" sz="2400" dirty="0" smtClean="0"/>
              <a:t>Also testing other PBL schemes in the next version of WRF.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64" y="587619"/>
            <a:ext cx="5684881" cy="1467721"/>
          </a:xfrm>
        </p:spPr>
        <p:txBody>
          <a:bodyPr/>
          <a:lstStyle/>
          <a:p>
            <a:r>
              <a:rPr lang="en-US" sz="3600" dirty="0" smtClean="0"/>
              <a:t>Other problem:  stability.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164" y="1769040"/>
            <a:ext cx="5836522" cy="438372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The NOAA MP Land Surface Model and our RAP initialization is causing some 00 Z runs to fail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Our automated system fixes it after 15 minutes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We need to get to the bottom of it or drop MP after snow season is done.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pPr lvl="0">
                <a:spcBef>
                  <a:spcPts val="0"/>
                </a:spcBef>
                <a:buNone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1400</Words>
  <Application>Microsoft Macintosh PowerPoint</Application>
  <PresentationFormat>Custom</PresentationFormat>
  <Paragraphs>194</Paragraphs>
  <Slides>78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1" baseType="lpstr">
      <vt:lpstr>Office Theme</vt:lpstr>
      <vt:lpstr>Office Theme</vt:lpstr>
      <vt:lpstr>Office Theme</vt:lpstr>
      <vt:lpstr>Consortium Meeting Feb 18, 2016</vt:lpstr>
      <vt:lpstr>Slide 2</vt:lpstr>
      <vt:lpstr>Overall verifications are fine</vt:lpstr>
      <vt:lpstr>Slide 4</vt:lpstr>
      <vt:lpstr>Slide 5</vt:lpstr>
      <vt:lpstr>Clear, we still have too strong winds for low wind speed situations</vt:lpstr>
      <vt:lpstr>Slide 7</vt:lpstr>
      <vt:lpstr>Need to work on putting back in a version of the surface drag parameterization Also testing other PBL schemes in the next version of WRF.</vt:lpstr>
      <vt:lpstr>Other problem:  stability.</vt:lpstr>
      <vt:lpstr>06z run</vt:lpstr>
      <vt:lpstr>Slide 11</vt:lpstr>
      <vt:lpstr>http://www.atmos.washington.edu/~ovens/6ztests/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Nov 8 stagnation</vt:lpstr>
      <vt:lpstr>Slide 35</vt:lpstr>
      <vt:lpstr>Slide 36</vt:lpstr>
      <vt:lpstr>Slide 37</vt:lpstr>
      <vt:lpstr>Slide 38</vt:lpstr>
      <vt:lpstr>Yakima Sounding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Feb 21 2015</vt:lpstr>
      <vt:lpstr>Slide 48</vt:lpstr>
      <vt:lpstr>Slide 49</vt:lpstr>
      <vt:lpstr>Slide 50</vt:lpstr>
      <vt:lpstr>Olympia Sounding</vt:lpstr>
      <vt:lpstr>Slide 52</vt:lpstr>
      <vt:lpstr>06z Conclusions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Less display hours default…but you can add them</vt:lpstr>
      <vt:lpstr>Slide 65</vt:lpstr>
      <vt:lpstr>The EnKF Effort is has advanced and has a new web page.</vt:lpstr>
      <vt:lpstr>EnKF System</vt:lpstr>
      <vt:lpstr>Adding smoke to WRF</vt:lpstr>
      <vt:lpstr>Priorities</vt:lpstr>
      <vt:lpstr>The end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Clifford Mass</cp:lastModifiedBy>
  <cp:revision>4</cp:revision>
  <dcterms:created xsi:type="dcterms:W3CDTF">2016-02-18T17:45:39Z</dcterms:created>
  <dcterms:modified xsi:type="dcterms:W3CDTF">2016-02-18T19:48:19Z</dcterms:modified>
</cp:coreProperties>
</file>