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2" r:id="rId19"/>
    <p:sldId id="273" r:id="rId20"/>
    <p:sldId id="280" r:id="rId21"/>
    <p:sldId id="281" r:id="rId22"/>
    <p:sldId id="288" r:id="rId23"/>
    <p:sldId id="286" r:id="rId24"/>
    <p:sldId id="287" r:id="rId25"/>
    <p:sldId id="294" r:id="rId26"/>
    <p:sldId id="295" r:id="rId27"/>
    <p:sldId id="308" r:id="rId28"/>
    <p:sldId id="313" r:id="rId29"/>
    <p:sldId id="314" r:id="rId30"/>
    <p:sldId id="290" r:id="rId31"/>
    <p:sldId id="289" r:id="rId32"/>
    <p:sldId id="291" r:id="rId33"/>
    <p:sldId id="292" r:id="rId34"/>
    <p:sldId id="297" r:id="rId35"/>
    <p:sldId id="298" r:id="rId36"/>
    <p:sldId id="299" r:id="rId37"/>
    <p:sldId id="300" r:id="rId38"/>
    <p:sldId id="301" r:id="rId39"/>
    <p:sldId id="296" r:id="rId40"/>
    <p:sldId id="302" r:id="rId41"/>
    <p:sldId id="309" r:id="rId42"/>
    <p:sldId id="310" r:id="rId43"/>
    <p:sldId id="311" r:id="rId44"/>
    <p:sldId id="293" r:id="rId45"/>
    <p:sldId id="274" r:id="rId46"/>
    <p:sldId id="275" r:id="rId47"/>
    <p:sldId id="276" r:id="rId48"/>
    <p:sldId id="277" r:id="rId49"/>
    <p:sldId id="278" r:id="rId50"/>
    <p:sldId id="279" r:id="rId51"/>
    <p:sldId id="284" r:id="rId52"/>
    <p:sldId id="285" r:id="rId53"/>
    <p:sldId id="283" r:id="rId54"/>
    <p:sldId id="303" r:id="rId55"/>
    <p:sldId id="304" r:id="rId56"/>
    <p:sldId id="305" r:id="rId57"/>
    <p:sldId id="306" r:id="rId58"/>
    <p:sldId id="307" r:id="rId59"/>
    <p:sldId id="315" r:id="rId6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1pPr>
    <a:lvl2pPr marL="4572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2pPr>
    <a:lvl3pPr marL="9144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3pPr>
    <a:lvl4pPr marL="13716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4pPr>
    <a:lvl5pPr marL="18288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5" d="100"/>
          <a:sy n="145" d="100"/>
        </p:scale>
        <p:origin x="-14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3602B73-7CB7-6443-9497-326D200A5B64}" type="datetime1">
              <a:rPr lang="en-US"/>
              <a:pPr>
                <a:defRPr/>
              </a:pPr>
              <a:t>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0A727D7-4FC1-D04D-B785-BDC97C96C4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D0E0F899-6C19-0748-9554-A162821F3897}" type="slidenum">
              <a:rPr lang="en-US">
                <a:latin typeface="Arial" pitchFamily="-107" charset="0"/>
                <a:ea typeface="ＭＳ Ｐゴシック" pitchFamily="-107" charset="-128"/>
                <a:cs typeface="ＭＳ Ｐゴシック" pitchFamily="-107" charset="-128"/>
              </a:rPr>
              <a:pPr defTabSz="896938" fontAlgn="base">
                <a:spcBef>
                  <a:spcPct val="0"/>
                </a:spcBef>
                <a:spcAft>
                  <a:spcPct val="0"/>
                </a:spcAft>
              </a:pPr>
              <a:t>4</a:t>
            </a:fld>
            <a:endParaRPr lang="en-US">
              <a:latin typeface="Arial" pitchFamily="-107" charset="0"/>
              <a:ea typeface="ＭＳ Ｐゴシック" pitchFamily="-107" charset="-128"/>
              <a:cs typeface="ＭＳ Ｐゴシック" pitchFamily="-107" charset="-128"/>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400" b="1">
              <a:latin typeface="Arial" pitchFamily="-10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4A6CC8-D3FF-FD4F-900F-A37E7FDEEED4}" type="datetime1">
              <a:rPr lang="en-US"/>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9A93D2-1054-FA41-9BF0-8A034137F6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ED9BF-4D5E-D243-9500-2E5109EB35DD}" type="datetime1">
              <a:rPr lang="en-US"/>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25A7F-83BC-4948-8715-0346034638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C592AE-3DF3-A547-B4A9-E1E0F82F65AF}" type="datetime1">
              <a:rPr lang="en-US"/>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E10304-B181-1D40-BE66-6747282CFD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sldNum" sz="quarter" idx="10"/>
          </p:nvPr>
        </p:nvSpPr>
        <p:spPr/>
        <p:txBody>
          <a:bodyPr/>
          <a:lstStyle>
            <a:lvl1pPr>
              <a:defRPr/>
            </a:lvl1pPr>
          </a:lstStyle>
          <a:p>
            <a:pPr>
              <a:defRPr/>
            </a:pPr>
            <a:fld id="{148F255F-83FB-3D4E-8C29-E46BFDA561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43FFCF-12CC-2546-A0C7-C7EC177B6F31}" type="datetime1">
              <a:rPr lang="en-US"/>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FCBA47-A753-FA4B-B8D5-D002D358E6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DA6432-245E-D741-A137-73E4AD781DFC}" type="datetime1">
              <a:rPr lang="en-US"/>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075516-1BD3-A04F-A45C-8C00EAB1D1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320B8E-33E4-8C4C-9F29-F72747A88340}" type="datetime1">
              <a:rPr lang="en-US"/>
              <a:pPr>
                <a:defRPr/>
              </a:pPr>
              <a:t>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0D1953-E6DD-7541-B036-76D18090A2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4E0F62-A90E-8144-8F20-4C4B62E2BFFA}" type="datetime1">
              <a:rPr lang="en-US"/>
              <a:pPr>
                <a:defRPr/>
              </a:pPr>
              <a:t>2/5/15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C99241-2A03-C241-8678-57AB30FBAC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A1E6BF-2BC8-CD43-AF3E-D8D551DDD8AE}" type="datetime1">
              <a:rPr lang="en-US"/>
              <a:pPr>
                <a:defRPr/>
              </a:pPr>
              <a:t>2/5/15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BE720-8B15-C543-B8F4-716869293F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B9DF90-D3B1-F241-8E23-D0576D6DBAB6}" type="datetime1">
              <a:rPr lang="en-US"/>
              <a:pPr>
                <a:defRPr/>
              </a:pPr>
              <a:t>2/5/15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35E988-4556-B24B-9416-DB2266EC26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1DB7CB-6C96-6745-9F49-84619336174C}" type="datetime1">
              <a:rPr lang="en-US"/>
              <a:pPr>
                <a:defRPr/>
              </a:pPr>
              <a:t>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D790B1-663A-3448-90EA-709C00A8F3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C94BBA-C7AD-824C-9F37-2835639B2CC2}" type="datetime1">
              <a:rPr lang="en-US"/>
              <a:pPr>
                <a:defRPr/>
              </a:pPr>
              <a:t>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4475DA-F432-3149-A377-44A8133106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D1534E81-4EE7-6A4C-93DC-BB4ED6BE50AC}" type="datetime1">
              <a:rPr lang="en-US"/>
              <a:pPr>
                <a:defRPr/>
              </a:pPr>
              <a:t>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E4114B8-628A-B746-804A-C6048FE172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107"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itchFamily="-107"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965325"/>
            <a:ext cx="7772400" cy="1470025"/>
          </a:xfrm>
        </p:spPr>
        <p:txBody>
          <a:bodyPr/>
          <a:lstStyle/>
          <a:p>
            <a:pPr eaLnBrk="1" hangingPunct="1"/>
            <a:r>
              <a:rPr lang="en-US" smtClean="0"/>
              <a:t>Consortium Meeting</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smtClean="0">
                <a:ea typeface="+mn-ea"/>
                <a:cs typeface="+mn-cs"/>
              </a:rPr>
              <a:t>02/05/2014</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Sample Data</a:t>
            </a:r>
          </a:p>
        </p:txBody>
      </p:sp>
      <p:pic>
        <p:nvPicPr>
          <p:cNvPr id="26627" name="Content Placeholder 3" descr="Tamdar1.tiff"/>
          <p:cNvPicPr>
            <a:picLocks noGrp="1" noChangeAspect="1"/>
          </p:cNvPicPr>
          <p:nvPr>
            <p:ph idx="1"/>
          </p:nvPr>
        </p:nvPicPr>
        <p:blipFill>
          <a:blip r:embed="rId2"/>
          <a:srcRect l="-1834" r="-1834"/>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Seattle…in and out</a:t>
            </a:r>
          </a:p>
        </p:txBody>
      </p:sp>
      <p:pic>
        <p:nvPicPr>
          <p:cNvPr id="27651" name="Content Placeholder 3" descr="seatam.tiff"/>
          <p:cNvPicPr>
            <a:picLocks noGrp="1" noChangeAspect="1"/>
          </p:cNvPicPr>
          <p:nvPr>
            <p:ph idx="1"/>
          </p:nvPr>
        </p:nvPicPr>
        <p:blipFill>
          <a:blip r:embed="rId2"/>
          <a:srcRect l="-45978" r="-45978"/>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smtClean="0"/>
          </a:p>
        </p:txBody>
      </p:sp>
      <p:pic>
        <p:nvPicPr>
          <p:cNvPr id="28675" name="Content Placeholder 3" descr="yakima.tamdar.14jan2015.14utc.png"/>
          <p:cNvPicPr>
            <a:picLocks noGrp="1" noChangeAspect="1"/>
          </p:cNvPicPr>
          <p:nvPr>
            <p:ph idx="1"/>
          </p:nvPr>
        </p:nvPicPr>
        <p:blipFill>
          <a:blip r:embed="rId2"/>
          <a:srcRect l="-71220" r="-71220"/>
          <a:stretch>
            <a:fillRect/>
          </a:stretch>
        </p:blipFill>
        <p:spPr>
          <a:xfrm>
            <a:off x="-2506663" y="1082675"/>
            <a:ext cx="9305926" cy="5118100"/>
          </a:xfrm>
        </p:spPr>
      </p:pic>
      <p:pic>
        <p:nvPicPr>
          <p:cNvPr id="28676" name="Picture 4" descr="wenatchee.tamdar.14jan2015.14utc.png"/>
          <p:cNvPicPr>
            <a:picLocks noChangeAspect="1"/>
          </p:cNvPicPr>
          <p:nvPr/>
        </p:nvPicPr>
        <p:blipFill>
          <a:blip r:embed="rId3"/>
          <a:srcRect/>
          <a:stretch>
            <a:fillRect/>
          </a:stretch>
        </p:blipFill>
        <p:spPr bwMode="auto">
          <a:xfrm>
            <a:off x="4000500" y="0"/>
            <a:ext cx="51435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TAMDAR Locations in the NW</a:t>
            </a:r>
          </a:p>
        </p:txBody>
      </p:sp>
      <p:sp>
        <p:nvSpPr>
          <p:cNvPr id="29699" name="Content Placeholder 2"/>
          <p:cNvSpPr>
            <a:spLocks noGrp="1"/>
          </p:cNvSpPr>
          <p:nvPr>
            <p:ph idx="1"/>
          </p:nvPr>
        </p:nvSpPr>
        <p:spPr>
          <a:xfrm>
            <a:off x="549275" y="1417638"/>
            <a:ext cx="4073525" cy="4525962"/>
          </a:xfrm>
        </p:spPr>
        <p:txBody>
          <a:bodyPr/>
          <a:lstStyle/>
          <a:p>
            <a:pPr eaLnBrk="1" hangingPunct="1"/>
            <a:r>
              <a:rPr lang="en-US" smtClean="0"/>
              <a:t>Seattle</a:t>
            </a:r>
          </a:p>
          <a:p>
            <a:pPr eaLnBrk="1" hangingPunct="1"/>
            <a:r>
              <a:rPr lang="en-US" smtClean="0"/>
              <a:t>Portland</a:t>
            </a:r>
          </a:p>
          <a:p>
            <a:pPr eaLnBrk="1" hangingPunct="1"/>
            <a:r>
              <a:rPr lang="en-US" smtClean="0"/>
              <a:t>Wenatchee</a:t>
            </a:r>
          </a:p>
          <a:p>
            <a:pPr eaLnBrk="1" hangingPunct="1"/>
            <a:r>
              <a:rPr lang="en-US" smtClean="0"/>
              <a:t>Yakima</a:t>
            </a:r>
          </a:p>
          <a:p>
            <a:pPr eaLnBrk="1" hangingPunct="1"/>
            <a:r>
              <a:rPr lang="en-US" smtClean="0"/>
              <a:t>Pasco</a:t>
            </a:r>
          </a:p>
          <a:p>
            <a:pPr eaLnBrk="1" hangingPunct="1"/>
            <a:r>
              <a:rPr lang="en-US" smtClean="0"/>
              <a:t>Walla Walla</a:t>
            </a:r>
          </a:p>
          <a:p>
            <a:pPr eaLnBrk="1" hangingPunct="1"/>
            <a:r>
              <a:rPr lang="en-US" smtClean="0"/>
              <a:t>Pullman</a:t>
            </a:r>
          </a:p>
          <a:p>
            <a:pPr eaLnBrk="1" hangingPunct="1"/>
            <a:r>
              <a:rPr lang="en-US" smtClean="0"/>
              <a:t>Redmond, Oregon</a:t>
            </a:r>
          </a:p>
          <a:p>
            <a:pPr eaLnBrk="1" hangingPunct="1"/>
            <a:endParaRPr lang="en-US" smtClean="0"/>
          </a:p>
        </p:txBody>
      </p:sp>
      <p:sp>
        <p:nvSpPr>
          <p:cNvPr id="29700" name="TextBox 3"/>
          <p:cNvSpPr txBox="1">
            <a:spLocks noChangeArrowheads="1"/>
          </p:cNvSpPr>
          <p:nvPr/>
        </p:nvSpPr>
        <p:spPr bwMode="auto">
          <a:xfrm>
            <a:off x="5162550" y="1417638"/>
            <a:ext cx="2339975" cy="1995487"/>
          </a:xfrm>
          <a:prstGeom prst="rect">
            <a:avLst/>
          </a:prstGeom>
          <a:noFill/>
          <a:ln w="9525">
            <a:noFill/>
            <a:miter lim="800000"/>
            <a:headEnd/>
            <a:tailEnd/>
          </a:ln>
        </p:spPr>
        <p:txBody>
          <a:bodyPr wrap="none">
            <a:prstTxWarp prst="textNoShape">
              <a:avLst/>
            </a:prstTxWarp>
            <a:spAutoFit/>
          </a:bodyPr>
          <a:lstStyle/>
          <a:p>
            <a:pPr>
              <a:lnSpc>
                <a:spcPct val="150000"/>
              </a:lnSpc>
              <a:buFont typeface="Arial" pitchFamily="-107" charset="0"/>
              <a:buChar char="•"/>
            </a:pPr>
            <a:r>
              <a:rPr lang="en-US" sz="2800"/>
              <a:t>Eugene</a:t>
            </a:r>
          </a:p>
          <a:p>
            <a:pPr>
              <a:lnSpc>
                <a:spcPct val="150000"/>
              </a:lnSpc>
              <a:buFont typeface="Arial" pitchFamily="-107" charset="0"/>
              <a:buChar char="•"/>
            </a:pPr>
            <a:r>
              <a:rPr lang="en-US" sz="2800"/>
              <a:t>Lewiston</a:t>
            </a:r>
          </a:p>
          <a:p>
            <a:pPr>
              <a:lnSpc>
                <a:spcPct val="150000"/>
              </a:lnSpc>
              <a:buFont typeface="Arial" pitchFamily="-107" charset="0"/>
              <a:buChar char="•"/>
            </a:pPr>
            <a:r>
              <a:rPr lang="en-US" sz="2800"/>
              <a:t>Port Angeles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781050"/>
          </a:xfrm>
        </p:spPr>
        <p:txBody>
          <a:bodyPr/>
          <a:lstStyle/>
          <a:p>
            <a:pPr eaLnBrk="1" hangingPunct="1"/>
            <a:r>
              <a:rPr lang="en-US" smtClean="0"/>
              <a:t>Access</a:t>
            </a:r>
          </a:p>
        </p:txBody>
      </p:sp>
      <p:sp>
        <p:nvSpPr>
          <p:cNvPr id="30723" name="Content Placeholder 2"/>
          <p:cNvSpPr>
            <a:spLocks noGrp="1"/>
          </p:cNvSpPr>
          <p:nvPr>
            <p:ph idx="1"/>
          </p:nvPr>
        </p:nvSpPr>
        <p:spPr>
          <a:xfrm>
            <a:off x="457200" y="1166813"/>
            <a:ext cx="8229600" cy="4525962"/>
          </a:xfrm>
        </p:spPr>
        <p:txBody>
          <a:bodyPr/>
          <a:lstStyle/>
          <a:p>
            <a:pPr eaLnBrk="1" hangingPunct="1"/>
            <a:r>
              <a:rPr lang="en-US" smtClean="0"/>
              <a:t>We are getting this for free but Panasonic wants it absolutely protected.</a:t>
            </a:r>
          </a:p>
          <a:p>
            <a:pPr eaLnBrk="1" hangingPunct="1"/>
            <a:r>
              <a:rPr lang="en-US" smtClean="0"/>
              <a:t>Consortium members with UW computer accounts can access today.</a:t>
            </a:r>
          </a:p>
          <a:p>
            <a:pPr eaLnBrk="1" hangingPunct="1"/>
            <a:r>
              <a:rPr lang="en-US" smtClean="0"/>
              <a:t>We have asked Panasonic to allow the consortium to see if, they seem ok with this as long as it was protected and not generally available.  NO SHARING.</a:t>
            </a:r>
          </a:p>
          <a:p>
            <a:pPr eaLnBrk="1" hangingPunct="1"/>
            <a:r>
              <a:rPr lang="en-US" smtClean="0"/>
              <a:t>If this is acceptable to consortium, then will set up a password protected site for access.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r>
              <a:rPr lang="en-US" smtClean="0"/>
              <a:t>Since last meeting: major computer upgrades</a:t>
            </a:r>
          </a:p>
        </p:txBody>
      </p:sp>
      <p:sp>
        <p:nvSpPr>
          <p:cNvPr id="31747" name="Content Placeholder 2"/>
          <p:cNvSpPr>
            <a:spLocks noGrp="1"/>
          </p:cNvSpPr>
          <p:nvPr>
            <p:ph idx="1"/>
          </p:nvPr>
        </p:nvSpPr>
        <p:spPr>
          <a:xfrm>
            <a:off x="457200" y="1246188"/>
            <a:ext cx="8229600" cy="4525962"/>
          </a:xfrm>
        </p:spPr>
        <p:txBody>
          <a:bodyPr/>
          <a:lstStyle/>
          <a:p>
            <a:pPr eaLnBrk="1" hangingPunct="1"/>
            <a:r>
              <a:rPr lang="en-US" smtClean="0"/>
              <a:t>SAGE was completely refreshed	</a:t>
            </a:r>
          </a:p>
          <a:p>
            <a:pPr lvl="1" eaLnBrk="1" hangingPunct="1"/>
            <a:r>
              <a:rPr lang="en-US" smtClean="0"/>
              <a:t>8 Twenty core nodes (2 x 10 cores), each with 64 GB ram</a:t>
            </a:r>
          </a:p>
          <a:p>
            <a:pPr lvl="1" eaLnBrk="1" hangingPunct="1"/>
            <a:r>
              <a:rPr lang="en-US" smtClean="0"/>
              <a:t>Head node has 128 GB RAM and SSD drive</a:t>
            </a:r>
          </a:p>
          <a:p>
            <a:pPr lvl="1" eaLnBrk="1" hangingPunct="1"/>
            <a:r>
              <a:rPr lang="en-US" smtClean="0"/>
              <a:t>Other nodes have 2 TB disk</a:t>
            </a:r>
          </a:p>
          <a:p>
            <a:pPr lvl="1" eaLnBrk="1" hangingPunct="1"/>
            <a:r>
              <a:rPr lang="en-US" smtClean="0"/>
              <a:t>The machine is roughly twice as fast as old one (1.84).</a:t>
            </a:r>
          </a:p>
          <a:p>
            <a:pPr lvl="1" eaLnBrk="1" hangingPunct="1"/>
            <a:r>
              <a:rPr lang="en-US" smtClean="0"/>
              <a:t>Three years of warranty</a:t>
            </a:r>
          </a:p>
          <a:p>
            <a:pPr eaLnBrk="1" hangingPunct="1"/>
            <a:r>
              <a:rPr lang="en-US" smtClean="0"/>
              <a:t>Additional disk space (12 four TB disks= 40 TB useable additional space).  Can age off some old disks.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Major Upgrade to WRF modeling system (Jan. 29, 0000 UTC run)</a:t>
            </a:r>
          </a:p>
        </p:txBody>
      </p:sp>
      <p:sp>
        <p:nvSpPr>
          <p:cNvPr id="32771" name="Content Placeholder 2"/>
          <p:cNvSpPr>
            <a:spLocks noGrp="1"/>
          </p:cNvSpPr>
          <p:nvPr>
            <p:ph idx="1"/>
          </p:nvPr>
        </p:nvSpPr>
        <p:spPr/>
        <p:txBody>
          <a:bodyPr/>
          <a:lstStyle/>
          <a:p>
            <a:pPr eaLnBrk="1" hangingPunct="1"/>
            <a:r>
              <a:rPr lang="en-US" smtClean="0"/>
              <a:t>Tested dozens of combinations of upgrades and parameterizations for all seasons.</a:t>
            </a:r>
          </a:p>
          <a:p>
            <a:pPr eaLnBrk="1" hangingPunct="1"/>
            <a:r>
              <a:rPr lang="en-US" smtClean="0"/>
              <a:t>Upgrade to new version of WRF (3.5.1 to 3.6.1)</a:t>
            </a:r>
          </a:p>
          <a:p>
            <a:pPr eaLnBrk="1" hangingPunct="1"/>
            <a:r>
              <a:rPr lang="en-US" smtClean="0"/>
              <a:t>Moved from the NOAH to NOAH MP land surface model.  NOAH MP (multi-physics) has much more sophisticated treatment of surface and hydrological processes. Particularly helpful when snow is on the ground.</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6213" y="19050"/>
            <a:ext cx="8686800" cy="1143000"/>
          </a:xfrm>
        </p:spPr>
        <p:txBody>
          <a:bodyPr/>
          <a:lstStyle/>
          <a:p>
            <a:pPr eaLnBrk="1" hangingPunct="1">
              <a:defRPr/>
            </a:pPr>
            <a:r>
              <a:rPr lang="en-US" sz="3600" dirty="0" smtClean="0">
                <a:ea typeface="+mn-ea"/>
                <a:cs typeface="+mn-cs"/>
              </a:rPr>
              <a:t>Noah-MP (</a:t>
            </a:r>
            <a:r>
              <a:rPr lang="en-US" sz="3600" dirty="0" err="1" smtClean="0">
                <a:ea typeface="+mn-ea"/>
                <a:cs typeface="+mn-cs"/>
              </a:rPr>
              <a:t>Niu</a:t>
            </a:r>
            <a:r>
              <a:rPr lang="en-US" sz="3600" dirty="0" smtClean="0">
                <a:ea typeface="+mn-ea"/>
                <a:cs typeface="+mn-cs"/>
              </a:rPr>
              <a:t> et al., 2011) (multi-physics)</a:t>
            </a:r>
            <a:endParaRPr lang="en-US" sz="3600" dirty="0" smtClean="0"/>
          </a:p>
        </p:txBody>
      </p:sp>
      <p:sp>
        <p:nvSpPr>
          <p:cNvPr id="3" name="Content Placeholder 2"/>
          <p:cNvSpPr>
            <a:spLocks noGrp="1"/>
          </p:cNvSpPr>
          <p:nvPr>
            <p:ph idx="1"/>
          </p:nvPr>
        </p:nvSpPr>
        <p:spPr>
          <a:xfrm>
            <a:off x="176213" y="944563"/>
            <a:ext cx="8813800" cy="4525962"/>
          </a:xfrm>
        </p:spPr>
        <p:txBody>
          <a:bodyPr rtlCol="0">
            <a:noAutofit/>
          </a:bodyPr>
          <a:lstStyle/>
          <a:p>
            <a:pPr eaLnBrk="1" fontAlgn="auto" hangingPunct="1">
              <a:spcAft>
                <a:spcPts val="0"/>
              </a:spcAft>
              <a:buFont typeface="Arial"/>
              <a:buChar char="•"/>
              <a:defRPr/>
            </a:pPr>
            <a:r>
              <a:rPr lang="en-US" sz="2400" dirty="0" smtClean="0">
                <a:ea typeface="+mn-ea"/>
                <a:cs typeface="+mn-cs"/>
              </a:rPr>
              <a:t>Noah-MP contains a separate vegetation canopy defined by a canopy top and bottom with leaf physical and radiometric properties used in a two-stream canopy radiation transfer scheme that includes shading effects. </a:t>
            </a:r>
          </a:p>
          <a:p>
            <a:pPr eaLnBrk="1" fontAlgn="auto" hangingPunct="1">
              <a:spcAft>
                <a:spcPts val="0"/>
              </a:spcAft>
              <a:buFont typeface="Arial"/>
              <a:buChar char="•"/>
              <a:defRPr/>
            </a:pPr>
            <a:r>
              <a:rPr lang="en-US" sz="2400" dirty="0" smtClean="0">
                <a:ea typeface="+mn-ea"/>
                <a:cs typeface="+mn-cs"/>
              </a:rPr>
              <a:t>Noah-MP contains a multi-layer snow pack with liquid water storage and melt/refreeze capability and a snow-interception model describing loading/unloading, melt/refreeze, and sublimation of the canopy-intercepted snow. </a:t>
            </a:r>
          </a:p>
          <a:p>
            <a:pPr eaLnBrk="1" fontAlgn="auto" hangingPunct="1">
              <a:spcAft>
                <a:spcPts val="0"/>
              </a:spcAft>
              <a:buFont typeface="Arial"/>
              <a:buChar char="•"/>
              <a:defRPr/>
            </a:pPr>
            <a:r>
              <a:rPr lang="en-US" sz="2400" dirty="0" smtClean="0">
                <a:ea typeface="+mn-ea"/>
                <a:cs typeface="+mn-cs"/>
              </a:rPr>
              <a:t>Multiple options are available for surface water infiltration and runoff, and groundwater transfer and storage including water table depth to an unconfined aquifer. </a:t>
            </a:r>
          </a:p>
          <a:p>
            <a:pPr eaLnBrk="1" fontAlgn="auto" hangingPunct="1">
              <a:spcAft>
                <a:spcPts val="0"/>
              </a:spcAft>
              <a:buFont typeface="Arial"/>
              <a:buChar char="•"/>
              <a:defRPr/>
            </a:pPr>
            <a:r>
              <a:rPr lang="en-US" sz="2400" dirty="0" smtClean="0">
                <a:ea typeface="+mn-ea"/>
                <a:cs typeface="+mn-cs"/>
              </a:rPr>
              <a:t>Horizontal and vertical vegetation density can be prescribed or predicted using prognostic photosynthesis and dynamic vegetation models that allocate carbon to vegetation (leaf, stem, wood and root) and soil carbon pools (fast and slow).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NOAH MP Schematic</a:t>
            </a:r>
          </a:p>
        </p:txBody>
      </p:sp>
      <p:pic>
        <p:nvPicPr>
          <p:cNvPr id="34819" name="Content Placeholder 3" descr="webschematic4.jpg"/>
          <p:cNvPicPr>
            <a:picLocks noGrp="1" noChangeAspect="1"/>
          </p:cNvPicPr>
          <p:nvPr>
            <p:ph idx="1"/>
          </p:nvPr>
        </p:nvPicPr>
        <p:blipFill>
          <a:blip r:embed="rId2"/>
          <a:srcRect l="-20253" r="-20253"/>
          <a:stretch>
            <a:fillRect/>
          </a:stretch>
        </p:blipFill>
        <p:spPr>
          <a:xfrm>
            <a:off x="457200" y="1417638"/>
            <a:ext cx="8764588" cy="4819650"/>
          </a:xfr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650875" y="274638"/>
            <a:ext cx="8493125" cy="1143000"/>
          </a:xfrm>
        </p:spPr>
        <p:txBody>
          <a:bodyPr/>
          <a:lstStyle/>
          <a:p>
            <a:pPr eaLnBrk="1" hangingPunct="1"/>
            <a:r>
              <a:rPr lang="en-US" smtClean="0"/>
              <a:t>Air Force Tests (</a:t>
            </a:r>
            <a:r>
              <a:rPr lang="en-US" sz="3200" smtClean="0"/>
              <a:t>they also use YSU PBL, but different convective scheme and microphysics</a:t>
            </a:r>
            <a:r>
              <a:rPr lang="en-US" smtClean="0"/>
              <a:t>)</a:t>
            </a:r>
          </a:p>
        </p:txBody>
      </p:sp>
      <p:pic>
        <p:nvPicPr>
          <p:cNvPr id="35843" name="Content Placeholder 3" descr="airforcetest.tiff"/>
          <p:cNvPicPr>
            <a:picLocks noGrp="1" noChangeAspect="1"/>
          </p:cNvPicPr>
          <p:nvPr>
            <p:ph idx="1"/>
          </p:nvPr>
        </p:nvPicPr>
        <p:blipFill>
          <a:blip r:embed="rId2"/>
          <a:srcRect t="1865" b="-27223"/>
          <a:stretch>
            <a:fillRect/>
          </a:stretch>
        </p:blipFill>
        <p:spPr>
          <a:xfrm>
            <a:off x="457200" y="1752600"/>
            <a:ext cx="8229600" cy="3673475"/>
          </a:xfrm>
        </p:spPr>
      </p:pic>
      <p:sp>
        <p:nvSpPr>
          <p:cNvPr id="35844" name="TextBox 4"/>
          <p:cNvSpPr txBox="1">
            <a:spLocks noChangeArrowheads="1"/>
          </p:cNvSpPr>
          <p:nvPr/>
        </p:nvSpPr>
        <p:spPr bwMode="auto">
          <a:xfrm>
            <a:off x="823913" y="5233988"/>
            <a:ext cx="6650037" cy="646112"/>
          </a:xfrm>
          <a:prstGeom prst="rect">
            <a:avLst/>
          </a:prstGeom>
          <a:noFill/>
          <a:ln w="9525">
            <a:noFill/>
            <a:miter lim="800000"/>
            <a:headEnd/>
            <a:tailEnd/>
          </a:ln>
        </p:spPr>
        <p:txBody>
          <a:bodyPr>
            <a:prstTxWarp prst="textNoShape">
              <a:avLst/>
            </a:prstTxWarp>
            <a:spAutoFit/>
          </a:bodyPr>
          <a:lstStyle/>
          <a:p>
            <a:r>
              <a:rPr lang="en-US"/>
              <a:t>Our results also were mixed, but positive modestly outweighed negatives…more in a second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436813"/>
            <a:ext cx="8229600" cy="1143000"/>
          </a:xfrm>
        </p:spPr>
        <p:txBody>
          <a:bodyPr/>
          <a:lstStyle/>
          <a:p>
            <a:pPr eaLnBrk="1" hangingPunct="1"/>
            <a:r>
              <a:rPr lang="en-US" smtClean="0"/>
              <a:t>TAMDAR DATA</a:t>
            </a:r>
          </a:p>
        </p:txBody>
      </p:sp>
      <p:sp>
        <p:nvSpPr>
          <p:cNvPr id="16387"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RAP Initialization</a:t>
            </a:r>
          </a:p>
        </p:txBody>
      </p:sp>
      <p:sp>
        <p:nvSpPr>
          <p:cNvPr id="36867" name="Content Placeholder 2"/>
          <p:cNvSpPr>
            <a:spLocks noGrp="1"/>
          </p:cNvSpPr>
          <p:nvPr>
            <p:ph idx="1"/>
          </p:nvPr>
        </p:nvSpPr>
        <p:spPr/>
        <p:txBody>
          <a:bodyPr/>
          <a:lstStyle/>
          <a:p>
            <a:pPr eaLnBrk="1" hangingPunct="1"/>
            <a:r>
              <a:rPr lang="en-US" smtClean="0"/>
              <a:t>We have been initializing with the GFS model grids (1 or .5 degree resolution).  Little mesoscale detail, so model would have to spin things up.</a:t>
            </a:r>
          </a:p>
          <a:p>
            <a:pPr eaLnBrk="1" hangingPunct="1"/>
            <a:r>
              <a:rPr lang="en-US" smtClean="0"/>
              <a:t>Furthermore, we were using the grids from a very different modeling system, again resulting in spin-up issues.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RAP Initialization</a:t>
            </a:r>
          </a:p>
        </p:txBody>
      </p:sp>
      <p:sp>
        <p:nvSpPr>
          <p:cNvPr id="37891" name="Content Placeholder 2"/>
          <p:cNvSpPr>
            <a:spLocks noGrp="1"/>
          </p:cNvSpPr>
          <p:nvPr>
            <p:ph idx="1"/>
          </p:nvPr>
        </p:nvSpPr>
        <p:spPr>
          <a:xfrm>
            <a:off x="285750" y="1270000"/>
            <a:ext cx="8561388" cy="4525963"/>
          </a:xfrm>
        </p:spPr>
        <p:txBody>
          <a:bodyPr/>
          <a:lstStyle/>
          <a:p>
            <a:pPr eaLnBrk="1" hangingPunct="1"/>
            <a:r>
              <a:rPr lang="en-US" smtClean="0"/>
              <a:t>In the new system we use the initialization from the 13-km Rapid Refresh model that is based on WRF.</a:t>
            </a:r>
          </a:p>
          <a:p>
            <a:pPr eaLnBrk="1" hangingPunct="1"/>
            <a:r>
              <a:rPr lang="en-US" smtClean="0"/>
              <a:t>Less difference in modeling system results in less spin up</a:t>
            </a:r>
          </a:p>
          <a:p>
            <a:pPr eaLnBrk="1" hangingPunct="1"/>
            <a:r>
              <a:rPr lang="en-US" smtClean="0"/>
              <a:t>Much more mesoscale detail.</a:t>
            </a:r>
          </a:p>
          <a:p>
            <a:pPr eaLnBrk="1" hangingPunct="1"/>
            <a:r>
              <a:rPr lang="en-US" smtClean="0"/>
              <a:t>Better initialization of clouds and boundary layer structures.</a:t>
            </a:r>
          </a:p>
          <a:p>
            <a:pPr eaLnBrk="1" hangingPunct="1"/>
            <a:r>
              <a:rPr lang="en-US" smtClean="0"/>
              <a:t>Rapid Refresh uses all available mesoscale data sources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676525"/>
            <a:ext cx="8229600" cy="1143000"/>
          </a:xfrm>
        </p:spPr>
        <p:txBody>
          <a:bodyPr/>
          <a:lstStyle/>
          <a:p>
            <a:pPr eaLnBrk="1" hangingPunct="1"/>
            <a:r>
              <a:rPr lang="en-US" smtClean="0"/>
              <a:t>Results without RAP initialization for old and new system</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Winter 2 m temp-00z</a:t>
            </a:r>
          </a:p>
        </p:txBody>
      </p:sp>
      <p:pic>
        <p:nvPicPr>
          <p:cNvPr id="39939" name="Content Placeholder 3" descr="allstatstem1.gif"/>
          <p:cNvPicPr>
            <a:picLocks noGrp="1" noChangeAspect="1"/>
          </p:cNvPicPr>
          <p:nvPr>
            <p:ph idx="1"/>
          </p:nvPr>
        </p:nvPicPr>
        <p:blipFill>
          <a:blip r:embed="rId2"/>
          <a:srcRect l="-40915" r="-40915"/>
          <a:stretch>
            <a:fillRect/>
          </a:stretch>
        </p:blipFill>
        <p:spPr>
          <a:xfrm>
            <a:off x="-1509713" y="1417638"/>
            <a:ext cx="7451726" cy="4098925"/>
          </a:xfrm>
        </p:spPr>
      </p:pic>
      <p:pic>
        <p:nvPicPr>
          <p:cNvPr id="39940" name="Picture 4" descr="allstats.gif"/>
          <p:cNvPicPr>
            <a:picLocks noChangeAspect="1"/>
          </p:cNvPicPr>
          <p:nvPr/>
        </p:nvPicPr>
        <p:blipFill>
          <a:blip r:embed="rId3"/>
          <a:srcRect/>
          <a:stretch>
            <a:fillRect/>
          </a:stretch>
        </p:blipFill>
        <p:spPr bwMode="auto">
          <a:xfrm>
            <a:off x="4337050" y="1279525"/>
            <a:ext cx="4349750" cy="4351338"/>
          </a:xfrm>
          <a:prstGeom prst="rect">
            <a:avLst/>
          </a:prstGeom>
          <a:noFill/>
          <a:ln w="9525">
            <a:noFill/>
            <a:miter lim="800000"/>
            <a:headEnd/>
            <a:tailEnd/>
          </a:ln>
        </p:spPr>
      </p:pic>
      <p:sp>
        <p:nvSpPr>
          <p:cNvPr id="39941" name="TextBox 6"/>
          <p:cNvSpPr txBox="1">
            <a:spLocks noChangeArrowheads="1"/>
          </p:cNvSpPr>
          <p:nvPr/>
        </p:nvSpPr>
        <p:spPr bwMode="auto">
          <a:xfrm>
            <a:off x="6376988" y="4703763"/>
            <a:ext cx="1608137" cy="369887"/>
          </a:xfrm>
          <a:prstGeom prst="rect">
            <a:avLst/>
          </a:prstGeom>
          <a:noFill/>
          <a:ln w="9525">
            <a:noFill/>
            <a:miter lim="800000"/>
            <a:headEnd/>
            <a:tailEnd/>
          </a:ln>
        </p:spPr>
        <p:txBody>
          <a:bodyPr wrap="none">
            <a:prstTxWarp prst="textNoShape">
              <a:avLst/>
            </a:prstTxWarp>
            <a:spAutoFit/>
          </a:bodyPr>
          <a:lstStyle/>
          <a:p>
            <a:r>
              <a:rPr lang="en-US"/>
              <a:t>Slightly worse</a:t>
            </a:r>
          </a:p>
        </p:txBody>
      </p:sp>
      <p:sp>
        <p:nvSpPr>
          <p:cNvPr id="39942" name="TextBox 7"/>
          <p:cNvSpPr txBox="1">
            <a:spLocks noChangeArrowheads="1"/>
          </p:cNvSpPr>
          <p:nvPr/>
        </p:nvSpPr>
        <p:spPr bwMode="auto">
          <a:xfrm>
            <a:off x="2365375" y="4519613"/>
            <a:ext cx="1403350" cy="369887"/>
          </a:xfrm>
          <a:prstGeom prst="rect">
            <a:avLst/>
          </a:prstGeom>
          <a:noFill/>
          <a:ln w="9525">
            <a:noFill/>
            <a:miter lim="800000"/>
            <a:headEnd/>
            <a:tailEnd/>
          </a:ln>
        </p:spPr>
        <p:txBody>
          <a:bodyPr wrap="none">
            <a:prstTxWarp prst="textNoShape">
              <a:avLst/>
            </a:prstTxWarp>
            <a:spAutoFit/>
          </a:bodyPr>
          <a:lstStyle/>
          <a:p>
            <a:r>
              <a:rPr lang="en-US"/>
              <a:t>Much better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46050"/>
            <a:ext cx="8229600" cy="1143000"/>
          </a:xfrm>
        </p:spPr>
        <p:txBody>
          <a:bodyPr/>
          <a:lstStyle/>
          <a:p>
            <a:pPr eaLnBrk="1" hangingPunct="1"/>
            <a:r>
              <a:rPr lang="en-US" smtClean="0"/>
              <a:t>Dew point spring</a:t>
            </a:r>
          </a:p>
        </p:txBody>
      </p:sp>
      <p:pic>
        <p:nvPicPr>
          <p:cNvPr id="40963" name="Picture 4" descr="allstats (3).gif"/>
          <p:cNvPicPr>
            <a:picLocks noChangeAspect="1"/>
          </p:cNvPicPr>
          <p:nvPr/>
        </p:nvPicPr>
        <p:blipFill>
          <a:blip r:embed="rId2"/>
          <a:srcRect/>
          <a:stretch>
            <a:fillRect/>
          </a:stretch>
        </p:blipFill>
        <p:spPr bwMode="auto">
          <a:xfrm>
            <a:off x="417513" y="1112838"/>
            <a:ext cx="4186237" cy="4186237"/>
          </a:xfrm>
          <a:prstGeom prst="rect">
            <a:avLst/>
          </a:prstGeom>
          <a:noFill/>
          <a:ln w="9525">
            <a:noFill/>
            <a:miter lim="800000"/>
            <a:headEnd/>
            <a:tailEnd/>
          </a:ln>
        </p:spPr>
      </p:pic>
      <p:pic>
        <p:nvPicPr>
          <p:cNvPr id="40964" name="Picture 5" descr="allstats (4).gif"/>
          <p:cNvPicPr>
            <a:picLocks noChangeAspect="1"/>
          </p:cNvPicPr>
          <p:nvPr/>
        </p:nvPicPr>
        <p:blipFill>
          <a:blip r:embed="rId3"/>
          <a:srcRect/>
          <a:stretch>
            <a:fillRect/>
          </a:stretch>
        </p:blipFill>
        <p:spPr bwMode="auto">
          <a:xfrm>
            <a:off x="4270375" y="1112838"/>
            <a:ext cx="4083050" cy="40830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Wind Direction</a:t>
            </a:r>
          </a:p>
        </p:txBody>
      </p:sp>
      <p:pic>
        <p:nvPicPr>
          <p:cNvPr id="41987" name="Content Placeholder 3" descr="ddir1.gif"/>
          <p:cNvPicPr>
            <a:picLocks noGrp="1" noChangeAspect="1"/>
          </p:cNvPicPr>
          <p:nvPr>
            <p:ph idx="1"/>
          </p:nvPr>
        </p:nvPicPr>
        <p:blipFill>
          <a:blip r:embed="rId2"/>
          <a:srcRect l="-40915" r="-40915"/>
          <a:stretch>
            <a:fillRect/>
          </a:stretch>
        </p:blipFill>
        <p:spPr>
          <a:xfrm>
            <a:off x="-1336675" y="1417638"/>
            <a:ext cx="7200900" cy="3960812"/>
          </a:xfrm>
        </p:spPr>
      </p:pic>
      <p:pic>
        <p:nvPicPr>
          <p:cNvPr id="41988" name="Picture 4" descr="dir2.gif"/>
          <p:cNvPicPr>
            <a:picLocks noChangeAspect="1"/>
          </p:cNvPicPr>
          <p:nvPr/>
        </p:nvPicPr>
        <p:blipFill>
          <a:blip r:embed="rId3"/>
          <a:srcRect/>
          <a:stretch>
            <a:fillRect/>
          </a:stretch>
        </p:blipFill>
        <p:spPr bwMode="auto">
          <a:xfrm>
            <a:off x="4037013" y="1243013"/>
            <a:ext cx="4362450" cy="43624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Wind Speed</a:t>
            </a:r>
          </a:p>
        </p:txBody>
      </p:sp>
      <p:pic>
        <p:nvPicPr>
          <p:cNvPr id="43011" name="Content Placeholder 3" descr="windspeed.gif"/>
          <p:cNvPicPr>
            <a:picLocks noGrp="1" noChangeAspect="1"/>
          </p:cNvPicPr>
          <p:nvPr>
            <p:ph idx="1"/>
          </p:nvPr>
        </p:nvPicPr>
        <p:blipFill>
          <a:blip r:embed="rId2"/>
          <a:srcRect l="-40915" r="-40915"/>
          <a:stretch>
            <a:fillRect/>
          </a:stretch>
        </p:blipFill>
        <p:spPr>
          <a:xfrm>
            <a:off x="-1476375" y="1417638"/>
            <a:ext cx="7056438" cy="3881437"/>
          </a:xfrm>
        </p:spPr>
      </p:pic>
      <p:pic>
        <p:nvPicPr>
          <p:cNvPr id="43012" name="Picture 4" descr="allstats (6).gif"/>
          <p:cNvPicPr>
            <a:picLocks noChangeAspect="1"/>
          </p:cNvPicPr>
          <p:nvPr/>
        </p:nvPicPr>
        <p:blipFill>
          <a:blip r:embed="rId3"/>
          <a:srcRect/>
          <a:stretch>
            <a:fillRect/>
          </a:stretch>
        </p:blipFill>
        <p:spPr bwMode="auto">
          <a:xfrm>
            <a:off x="4087813" y="1225550"/>
            <a:ext cx="4073525" cy="40735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2136775"/>
            <a:ext cx="8229600" cy="1143000"/>
          </a:xfrm>
        </p:spPr>
        <p:txBody>
          <a:bodyPr/>
          <a:lstStyle/>
          <a:p>
            <a:r>
              <a:rPr lang="en-US" smtClean="0"/>
              <a:t>Total System Change Comparisons</a:t>
            </a:r>
          </a:p>
        </p:txBody>
      </p:sp>
      <p:sp>
        <p:nvSpPr>
          <p:cNvPr id="44035"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No Sign of Troubles</a:t>
            </a:r>
          </a:p>
        </p:txBody>
      </p:sp>
      <p:pic>
        <p:nvPicPr>
          <p:cNvPr id="45059" name="Content Placeholder 3" descr="ts_dir_mae_f24_12z_90days.jpg"/>
          <p:cNvPicPr>
            <a:picLocks noGrp="1" noChangeAspect="1"/>
          </p:cNvPicPr>
          <p:nvPr>
            <p:ph idx="1"/>
          </p:nvPr>
        </p:nvPicPr>
        <p:blipFill>
          <a:blip r:embed="rId2"/>
          <a:srcRect l="-21791" r="-21791"/>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p>
        </p:txBody>
      </p:sp>
      <p:pic>
        <p:nvPicPr>
          <p:cNvPr id="46083" name="Content Placeholder 3" descr="ts_temp_mae_f24_00z_90days.jpg"/>
          <p:cNvPicPr>
            <a:picLocks noGrp="1" noChangeAspect="1"/>
          </p:cNvPicPr>
          <p:nvPr>
            <p:ph idx="1"/>
          </p:nvPr>
        </p:nvPicPr>
        <p:blipFill>
          <a:blip r:embed="rId2"/>
          <a:srcRect l="-22972" r="-22972"/>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1012825" y="3402013"/>
            <a:ext cx="184150" cy="369887"/>
          </a:xfrm>
          <a:prstGeom prst="rect">
            <a:avLst/>
          </a:prstGeom>
          <a:noFill/>
          <a:ln w="9525">
            <a:noFill/>
            <a:miter lim="800000"/>
            <a:headEnd/>
            <a:tailEnd/>
          </a:ln>
        </p:spPr>
        <p:txBody>
          <a:bodyPr wrap="none">
            <a:prstTxWarp prst="textNoShape">
              <a:avLst/>
            </a:prstTxWarp>
            <a:spAutoFit/>
          </a:bodyPr>
          <a:lstStyle/>
          <a:p>
            <a:pPr defTabSz="914400"/>
            <a:endParaRPr lang="en-US">
              <a:solidFill>
                <a:srgbClr val="000000"/>
              </a:solidFill>
            </a:endParaRPr>
          </a:p>
        </p:txBody>
      </p:sp>
      <p:sp>
        <p:nvSpPr>
          <p:cNvPr id="104456" name="Text Box 8"/>
          <p:cNvSpPr txBox="1">
            <a:spLocks noChangeArrowheads="1"/>
          </p:cNvSpPr>
          <p:nvPr/>
        </p:nvSpPr>
        <p:spPr bwMode="auto">
          <a:xfrm>
            <a:off x="457200" y="1295400"/>
            <a:ext cx="4708525" cy="3903663"/>
          </a:xfrm>
          <a:prstGeom prst="rect">
            <a:avLst/>
          </a:prstGeom>
          <a:noFill/>
          <a:ln>
            <a:noFill/>
          </a:ln>
          <a:extLst>
            <a:ext uri="{909E8E84-426E-40DD-AFC4-6F175D3DCCD1}"/>
            <a:ext uri="{91240B29-F687-4F45-9708-019B960494DF}"/>
          </a:extLst>
        </p:spPr>
        <p:txBody>
          <a:bodyPr lIns="91436" tIns="45718" rIns="91436" bIns="45718">
            <a:spAutoFit/>
          </a:bodyPr>
          <a:lstStyle>
            <a:lvl1pPr marL="228600" indent="-228600"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defTabSz="914400" eaLnBrk="1" fontAlgn="auto" hangingPunct="1">
              <a:spcBef>
                <a:spcPts val="0"/>
              </a:spcBef>
              <a:spcAft>
                <a:spcPct val="40000"/>
              </a:spcAft>
              <a:buClr>
                <a:srgbClr val="0066CC"/>
              </a:buClr>
              <a:defRPr/>
            </a:pPr>
            <a:r>
              <a:rPr lang="en-US" sz="2000" b="0" dirty="0" smtClean="0">
                <a:solidFill>
                  <a:srgbClr val="000000"/>
                </a:solidFill>
                <a:cs typeface="+mn-cs"/>
              </a:rPr>
              <a:t>Measures and reports:</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Ice presence</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Static pressure and pressure altitude</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Air temperature (Mach corrected)</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Relative humidity</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Indicated and true airspeed</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Winds aloft</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Turbulence (EDR, median and peak)</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GPS lat/long/alt/time</a:t>
            </a:r>
          </a:p>
          <a:p>
            <a:pPr marL="285750" indent="-285750" defTabSz="914400" eaLnBrk="1" fontAlgn="auto" hangingPunct="1">
              <a:spcBef>
                <a:spcPts val="0"/>
              </a:spcBef>
              <a:spcAft>
                <a:spcPct val="40000"/>
              </a:spcAft>
              <a:buClr>
                <a:srgbClr val="5E9BAF"/>
              </a:buClr>
              <a:buFont typeface="Arial" pitchFamily="34" charset="0"/>
              <a:buChar char="•"/>
              <a:defRPr/>
            </a:pPr>
            <a:r>
              <a:rPr lang="en-US" b="0" dirty="0" smtClean="0">
                <a:solidFill>
                  <a:srgbClr val="000000"/>
                </a:solidFill>
                <a:cs typeface="+mn-cs"/>
              </a:rPr>
              <a:t>Reports every 10 hPa</a:t>
            </a:r>
          </a:p>
        </p:txBody>
      </p:sp>
      <p:pic>
        <p:nvPicPr>
          <p:cNvPr id="17412" name="Picture 19" descr="DSC01891 small"/>
          <p:cNvPicPr>
            <a:picLocks noChangeAspect="1" noChangeArrowheads="1"/>
          </p:cNvPicPr>
          <p:nvPr/>
        </p:nvPicPr>
        <p:blipFill>
          <a:blip r:embed="rId3"/>
          <a:srcRect l="4906" r="4906" b="6541"/>
          <a:stretch>
            <a:fillRect/>
          </a:stretch>
        </p:blipFill>
        <p:spPr bwMode="auto">
          <a:xfrm>
            <a:off x="5070475" y="1417638"/>
            <a:ext cx="2614613" cy="2589212"/>
          </a:xfrm>
          <a:prstGeom prst="rect">
            <a:avLst/>
          </a:prstGeom>
          <a:noFill/>
          <a:ln w="9525">
            <a:noFill/>
            <a:miter lim="800000"/>
            <a:headEnd/>
            <a:tailEnd/>
          </a:ln>
        </p:spPr>
      </p:pic>
      <p:pic>
        <p:nvPicPr>
          <p:cNvPr id="17413" name="Picture 8" descr="Saab 340 142"/>
          <p:cNvPicPr>
            <a:picLocks noChangeAspect="1" noChangeArrowheads="1"/>
          </p:cNvPicPr>
          <p:nvPr/>
        </p:nvPicPr>
        <p:blipFill>
          <a:blip r:embed="rId4"/>
          <a:srcRect l="17647" t="14073" r="22597" b="12779"/>
          <a:stretch>
            <a:fillRect/>
          </a:stretch>
        </p:blipFill>
        <p:spPr bwMode="auto">
          <a:xfrm>
            <a:off x="6742113" y="3768725"/>
            <a:ext cx="2197100" cy="2290763"/>
          </a:xfrm>
          <a:prstGeom prst="rect">
            <a:avLst/>
          </a:prstGeom>
          <a:noFill/>
          <a:ln w="9525">
            <a:noFill/>
            <a:miter lim="800000"/>
            <a:headEnd/>
            <a:tailEnd/>
          </a:ln>
        </p:spPr>
      </p:pic>
      <p:sp>
        <p:nvSpPr>
          <p:cNvPr id="17414" name="Title 1"/>
          <p:cNvSpPr txBox="1">
            <a:spLocks/>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r>
              <a:rPr lang="en-US" sz="2600" b="1">
                <a:solidFill>
                  <a:srgbClr val="5E9BAF"/>
                </a:solidFill>
                <a:ea typeface="Arial" pitchFamily="-107" charset="0"/>
                <a:cs typeface="Arial" pitchFamily="-107" charset="0"/>
              </a:rPr>
              <a:t>THE TAMDAR SENSOR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00Z Temp Old</a:t>
            </a:r>
          </a:p>
        </p:txBody>
      </p:sp>
      <p:pic>
        <p:nvPicPr>
          <p:cNvPr id="47107" name="Content Placeholder 3" descr="wa_tsfc.36.0000.gif"/>
          <p:cNvPicPr>
            <a:picLocks noGrp="1" noChangeAspect="1"/>
          </p:cNvPicPr>
          <p:nvPr>
            <p:ph idx="1"/>
          </p:nvPr>
        </p:nvPicPr>
        <p:blipFill>
          <a:blip r:embed="rId2"/>
          <a:srcRect l="-30814" r="-30814"/>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00z temp-new (better)</a:t>
            </a:r>
          </a:p>
        </p:txBody>
      </p:sp>
      <p:pic>
        <p:nvPicPr>
          <p:cNvPr id="48131" name="Content Placeholder 6" descr="wa_tsfc.24.0000.gif"/>
          <p:cNvPicPr>
            <a:picLocks noGrp="1" noChangeAspect="1"/>
          </p:cNvPicPr>
          <p:nvPr>
            <p:ph idx="1"/>
          </p:nvPr>
        </p:nvPicPr>
        <p:blipFill>
          <a:blip r:embed="rId2"/>
          <a:srcRect l="-30814" r="-30814"/>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endParaRPr lang="en-US"/>
          </a:p>
        </p:txBody>
      </p:sp>
      <p:pic>
        <p:nvPicPr>
          <p:cNvPr id="49155" name="Content Placeholder 3" descr="snodep.24.0000.gif"/>
          <p:cNvPicPr>
            <a:picLocks noGrp="1" noChangeAspect="1"/>
          </p:cNvPicPr>
          <p:nvPr>
            <p:ph idx="1"/>
          </p:nvPr>
        </p:nvPicPr>
        <p:blipFill>
          <a:blip r:embed="rId2"/>
          <a:srcRect l="-30814" r="-30814"/>
          <a:stretch>
            <a:fillRect/>
          </a:stretch>
        </p:blipFill>
        <p:spPr>
          <a:xfrm>
            <a:off x="-146050" y="858838"/>
            <a:ext cx="9578975" cy="5267325"/>
          </a:xfr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977900"/>
          </a:xfrm>
        </p:spPr>
        <p:txBody>
          <a:bodyPr/>
          <a:lstStyle/>
          <a:p>
            <a:pPr eaLnBrk="1" hangingPunct="1"/>
            <a:r>
              <a:rPr lang="en-US" smtClean="0"/>
              <a:t>New Version is Better</a:t>
            </a:r>
          </a:p>
        </p:txBody>
      </p:sp>
      <p:pic>
        <p:nvPicPr>
          <p:cNvPr id="50179" name="Content Placeholder 3" descr="2015012900.gif"/>
          <p:cNvPicPr>
            <a:picLocks noGrp="1" noChangeAspect="1"/>
          </p:cNvPicPr>
          <p:nvPr>
            <p:ph idx="1"/>
          </p:nvPr>
        </p:nvPicPr>
        <p:blipFill>
          <a:blip r:embed="rId2"/>
          <a:srcRect l="-24385" r="-24385"/>
          <a:stretch>
            <a:fillRect/>
          </a:stretch>
        </p:blipFill>
        <p:spPr>
          <a:xfrm>
            <a:off x="-650875" y="1004888"/>
            <a:ext cx="10642600" cy="5853112"/>
          </a:xfr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a:lstStyle/>
          <a:p>
            <a:pPr eaLnBrk="1" hangingPunct="1">
              <a:defRPr/>
            </a:pPr>
            <a:endParaRPr lang="en-US"/>
          </a:p>
        </p:txBody>
      </p:sp>
      <p:pic>
        <p:nvPicPr>
          <p:cNvPr id="51204" name="Picture 3" descr="pblht.24.0000.gif"/>
          <p:cNvPicPr>
            <a:picLocks noChangeAspect="1"/>
          </p:cNvPicPr>
          <p:nvPr/>
        </p:nvPicPr>
        <p:blipFill>
          <a:blip r:embed="rId2"/>
          <a:srcRect/>
          <a:stretch>
            <a:fillRect/>
          </a:stretch>
        </p:blipFill>
        <p:spPr bwMode="auto">
          <a:xfrm>
            <a:off x="4233863" y="2130425"/>
            <a:ext cx="4910137" cy="4365625"/>
          </a:xfrm>
          <a:prstGeom prst="rect">
            <a:avLst/>
          </a:prstGeom>
          <a:noFill/>
          <a:ln w="9525">
            <a:noFill/>
            <a:miter lim="800000"/>
            <a:headEnd/>
            <a:tailEnd/>
          </a:ln>
        </p:spPr>
      </p:pic>
      <p:pic>
        <p:nvPicPr>
          <p:cNvPr id="51205" name="Picture 4" descr="pblht.36.0000.gif"/>
          <p:cNvPicPr>
            <a:picLocks noChangeAspect="1"/>
          </p:cNvPicPr>
          <p:nvPr/>
        </p:nvPicPr>
        <p:blipFill>
          <a:blip r:embed="rId3"/>
          <a:srcRect r="8000"/>
          <a:stretch>
            <a:fillRect/>
          </a:stretch>
        </p:blipFill>
        <p:spPr bwMode="auto">
          <a:xfrm>
            <a:off x="120650" y="209550"/>
            <a:ext cx="4340225" cy="4194175"/>
          </a:xfrm>
          <a:prstGeom prst="rect">
            <a:avLst/>
          </a:prstGeom>
          <a:noFill/>
          <a:ln w="9525">
            <a:noFill/>
            <a:miter lim="800000"/>
            <a:headEnd/>
            <a:tailEnd/>
          </a:ln>
        </p:spPr>
      </p:pic>
      <p:sp>
        <p:nvSpPr>
          <p:cNvPr id="51206" name="TextBox 5"/>
          <p:cNvSpPr txBox="1">
            <a:spLocks noChangeArrowheads="1"/>
          </p:cNvSpPr>
          <p:nvPr/>
        </p:nvSpPr>
        <p:spPr bwMode="auto">
          <a:xfrm>
            <a:off x="4754563" y="627063"/>
            <a:ext cx="3881437" cy="368300"/>
          </a:xfrm>
          <a:prstGeom prst="rect">
            <a:avLst/>
          </a:prstGeom>
          <a:noFill/>
          <a:ln w="9525">
            <a:noFill/>
            <a:miter lim="800000"/>
            <a:headEnd/>
            <a:tailEnd/>
          </a:ln>
        </p:spPr>
        <p:txBody>
          <a:bodyPr wrap="none">
            <a:prstTxWarp prst="textNoShape">
              <a:avLst/>
            </a:prstTxWarp>
            <a:spAutoFit/>
          </a:bodyPr>
          <a:lstStyle/>
          <a:p>
            <a:r>
              <a:rPr lang="en-US"/>
              <a:t>Changes PBL heights during day--higher</a:t>
            </a:r>
          </a:p>
        </p:txBody>
      </p:sp>
      <p:sp>
        <p:nvSpPr>
          <p:cNvPr id="51207" name="TextBox 6"/>
          <p:cNvSpPr txBox="1">
            <a:spLocks noChangeArrowheads="1"/>
          </p:cNvSpPr>
          <p:nvPr/>
        </p:nvSpPr>
        <p:spPr bwMode="auto">
          <a:xfrm>
            <a:off x="6529388" y="1870075"/>
            <a:ext cx="660400" cy="369888"/>
          </a:xfrm>
          <a:prstGeom prst="rect">
            <a:avLst/>
          </a:prstGeom>
          <a:noFill/>
          <a:ln w="9525">
            <a:noFill/>
            <a:miter lim="800000"/>
            <a:headEnd/>
            <a:tailEnd/>
          </a:ln>
        </p:spPr>
        <p:txBody>
          <a:bodyPr wrap="none">
            <a:prstTxWarp prst="textNoShape">
              <a:avLst/>
            </a:prstTxWarp>
            <a:spAutoFit/>
          </a:bodyPr>
          <a:lstStyle/>
          <a:p>
            <a:r>
              <a:rPr lang="en-US"/>
              <a:t>New</a:t>
            </a:r>
          </a:p>
        </p:txBody>
      </p:sp>
      <p:sp>
        <p:nvSpPr>
          <p:cNvPr id="51208" name="TextBox 7"/>
          <p:cNvSpPr txBox="1">
            <a:spLocks noChangeArrowheads="1"/>
          </p:cNvSpPr>
          <p:nvPr/>
        </p:nvSpPr>
        <p:spPr bwMode="auto">
          <a:xfrm>
            <a:off x="2025650" y="4727575"/>
            <a:ext cx="542925" cy="369888"/>
          </a:xfrm>
          <a:prstGeom prst="rect">
            <a:avLst/>
          </a:prstGeom>
          <a:noFill/>
          <a:ln w="9525">
            <a:noFill/>
            <a:miter lim="800000"/>
            <a:headEnd/>
            <a:tailEnd/>
          </a:ln>
        </p:spPr>
        <p:txBody>
          <a:bodyPr wrap="none">
            <a:prstTxWarp prst="textNoShape">
              <a:avLst/>
            </a:prstTxWarp>
            <a:spAutoFit/>
          </a:bodyPr>
          <a:lstStyle/>
          <a:p>
            <a:r>
              <a:rPr lang="en-US"/>
              <a:t>Old</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Opposite situation at night ...new system has more cooling at low levels and lower </a:t>
            </a:r>
            <a:r>
              <a:rPr lang="en-US" dirty="0" err="1" smtClean="0"/>
              <a:t>pbl</a:t>
            </a:r>
            <a:r>
              <a:rPr lang="en-US" dirty="0" smtClean="0"/>
              <a:t> over snow</a:t>
            </a:r>
            <a:endParaRPr lang="en-US" dirty="0"/>
          </a:p>
        </p:txBody>
      </p:sp>
      <p:pic>
        <p:nvPicPr>
          <p:cNvPr id="52227" name="Content Placeholder 3" descr="pblht.12.0000.gif"/>
          <p:cNvPicPr>
            <a:picLocks noGrp="1" noChangeAspect="1"/>
          </p:cNvPicPr>
          <p:nvPr>
            <p:ph idx="1"/>
          </p:nvPr>
        </p:nvPicPr>
        <p:blipFill>
          <a:blip r:embed="rId2"/>
          <a:srcRect l="-30814" r="-30814"/>
          <a:stretch>
            <a:fillRect/>
          </a:stretch>
        </p:blipFill>
        <p:spPr>
          <a:xfrm>
            <a:off x="3003550" y="1797050"/>
            <a:ext cx="7423150" cy="4083050"/>
          </a:xfrm>
        </p:spPr>
      </p:pic>
      <p:pic>
        <p:nvPicPr>
          <p:cNvPr id="52228" name="Picture 4" descr="pblht.24.0000 (1).gif"/>
          <p:cNvPicPr>
            <a:picLocks noChangeAspect="1"/>
          </p:cNvPicPr>
          <p:nvPr/>
        </p:nvPicPr>
        <p:blipFill>
          <a:blip r:embed="rId3"/>
          <a:srcRect/>
          <a:stretch>
            <a:fillRect/>
          </a:stretch>
        </p:blipFill>
        <p:spPr bwMode="auto">
          <a:xfrm>
            <a:off x="201613" y="1797050"/>
            <a:ext cx="4776787" cy="4246563"/>
          </a:xfrm>
          <a:prstGeom prst="rect">
            <a:avLst/>
          </a:prstGeom>
          <a:noFill/>
          <a:ln w="9525">
            <a:noFill/>
            <a:miter lim="800000"/>
            <a:headEnd/>
            <a:tailEnd/>
          </a:ln>
        </p:spPr>
      </p:pic>
      <p:sp>
        <p:nvSpPr>
          <p:cNvPr id="52229" name="TextBox 4"/>
          <p:cNvSpPr txBox="1">
            <a:spLocks noChangeArrowheads="1"/>
          </p:cNvSpPr>
          <p:nvPr/>
        </p:nvSpPr>
        <p:spPr bwMode="auto">
          <a:xfrm>
            <a:off x="2084388" y="6181725"/>
            <a:ext cx="544512" cy="369888"/>
          </a:xfrm>
          <a:prstGeom prst="rect">
            <a:avLst/>
          </a:prstGeom>
          <a:noFill/>
          <a:ln w="9525">
            <a:noFill/>
            <a:miter lim="800000"/>
            <a:headEnd/>
            <a:tailEnd/>
          </a:ln>
        </p:spPr>
        <p:txBody>
          <a:bodyPr wrap="none">
            <a:prstTxWarp prst="textNoShape">
              <a:avLst/>
            </a:prstTxWarp>
            <a:spAutoFit/>
          </a:bodyPr>
          <a:lstStyle/>
          <a:p>
            <a:r>
              <a:rPr lang="en-US"/>
              <a:t>Old</a:t>
            </a:r>
          </a:p>
        </p:txBody>
      </p:sp>
      <p:sp>
        <p:nvSpPr>
          <p:cNvPr id="52230" name="TextBox 5"/>
          <p:cNvSpPr txBox="1">
            <a:spLocks noChangeArrowheads="1"/>
          </p:cNvSpPr>
          <p:nvPr/>
        </p:nvSpPr>
        <p:spPr bwMode="auto">
          <a:xfrm>
            <a:off x="6496050" y="6181725"/>
            <a:ext cx="658813" cy="369888"/>
          </a:xfrm>
          <a:prstGeom prst="rect">
            <a:avLst/>
          </a:prstGeom>
          <a:noFill/>
          <a:ln w="9525">
            <a:noFill/>
            <a:miter lim="800000"/>
            <a:headEnd/>
            <a:tailEnd/>
          </a:ln>
        </p:spPr>
        <p:txBody>
          <a:bodyPr wrap="none">
            <a:prstTxWarp prst="textNoShape">
              <a:avLst/>
            </a:prstTxWarp>
            <a:spAutoFit/>
          </a:bodyPr>
          <a:lstStyle/>
          <a:p>
            <a:r>
              <a:rPr lang="en-US"/>
              <a:t>New</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endParaRPr lang="en-US"/>
          </a:p>
        </p:txBody>
      </p:sp>
      <p:pic>
        <p:nvPicPr>
          <p:cNvPr id="53251" name="Content Placeholder 3" descr="2015012912.gif"/>
          <p:cNvPicPr>
            <a:picLocks noGrp="1" noChangeAspect="1"/>
          </p:cNvPicPr>
          <p:nvPr>
            <p:ph idx="1"/>
          </p:nvPr>
        </p:nvPicPr>
        <p:blipFill>
          <a:blip r:embed="rId2"/>
          <a:srcRect l="-24385" r="-24385"/>
          <a:stretch>
            <a:fillRect/>
          </a:stretch>
        </p:blipFill>
        <p:spPr>
          <a:xfrm>
            <a:off x="-360363" y="881063"/>
            <a:ext cx="10869613" cy="5976937"/>
          </a:xfr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en-US"/>
          </a:p>
        </p:txBody>
      </p:sp>
      <p:pic>
        <p:nvPicPr>
          <p:cNvPr id="54275" name="Content Placeholder 3" descr="wa_tsfc.12.0000.gif"/>
          <p:cNvPicPr>
            <a:picLocks noGrp="1" noChangeAspect="1"/>
          </p:cNvPicPr>
          <p:nvPr>
            <p:ph idx="1"/>
          </p:nvPr>
        </p:nvPicPr>
        <p:blipFill>
          <a:blip r:embed="rId2"/>
          <a:srcRect l="-30814" r="7600"/>
          <a:stretch>
            <a:fillRect/>
          </a:stretch>
        </p:blipFill>
        <p:spPr>
          <a:xfrm>
            <a:off x="2684463" y="2505075"/>
            <a:ext cx="5838825" cy="4213225"/>
          </a:xfrm>
        </p:spPr>
      </p:pic>
      <p:pic>
        <p:nvPicPr>
          <p:cNvPr id="54276" name="Picture 4" descr="wa_tsfc.24.0000 (2).gif"/>
          <p:cNvPicPr>
            <a:picLocks noChangeAspect="1"/>
          </p:cNvPicPr>
          <p:nvPr/>
        </p:nvPicPr>
        <p:blipFill>
          <a:blip r:embed="rId3"/>
          <a:srcRect/>
          <a:stretch>
            <a:fillRect/>
          </a:stretch>
        </p:blipFill>
        <p:spPr bwMode="auto">
          <a:xfrm>
            <a:off x="212725" y="411163"/>
            <a:ext cx="4176713" cy="3714750"/>
          </a:xfrm>
          <a:prstGeom prst="rect">
            <a:avLst/>
          </a:prstGeom>
          <a:noFill/>
          <a:ln w="9525">
            <a:noFill/>
            <a:miter lim="800000"/>
            <a:headEnd/>
            <a:tailEnd/>
          </a:ln>
        </p:spPr>
      </p:pic>
      <p:sp>
        <p:nvSpPr>
          <p:cNvPr id="54277" name="TextBox 5"/>
          <p:cNvSpPr txBox="1">
            <a:spLocks noChangeArrowheads="1"/>
          </p:cNvSpPr>
          <p:nvPr/>
        </p:nvSpPr>
        <p:spPr bwMode="auto">
          <a:xfrm>
            <a:off x="831850" y="4822825"/>
            <a:ext cx="3284538" cy="646113"/>
          </a:xfrm>
          <a:prstGeom prst="rect">
            <a:avLst/>
          </a:prstGeom>
          <a:noFill/>
          <a:ln w="9525">
            <a:noFill/>
            <a:miter lim="800000"/>
            <a:headEnd/>
            <a:tailEnd/>
          </a:ln>
        </p:spPr>
        <p:txBody>
          <a:bodyPr wrap="none">
            <a:prstTxWarp prst="textNoShape">
              <a:avLst/>
            </a:prstTxWarp>
            <a:spAutoFit/>
          </a:bodyPr>
          <a:lstStyle/>
          <a:p>
            <a:r>
              <a:rPr lang="en-US"/>
              <a:t>Big Differences over Puget Sound</a:t>
            </a:r>
          </a:p>
          <a:p>
            <a:r>
              <a:rPr lang="en-US"/>
              <a:t>Which is right?</a:t>
            </a:r>
          </a:p>
        </p:txBody>
      </p:sp>
      <p:sp>
        <p:nvSpPr>
          <p:cNvPr id="54278" name="TextBox 6"/>
          <p:cNvSpPr txBox="1">
            <a:spLocks noChangeArrowheads="1"/>
          </p:cNvSpPr>
          <p:nvPr/>
        </p:nvSpPr>
        <p:spPr bwMode="auto">
          <a:xfrm>
            <a:off x="6007100" y="1982788"/>
            <a:ext cx="611188" cy="368300"/>
          </a:xfrm>
          <a:prstGeom prst="rect">
            <a:avLst/>
          </a:prstGeom>
          <a:noFill/>
          <a:ln w="9525">
            <a:noFill/>
            <a:miter lim="800000"/>
            <a:headEnd/>
            <a:tailEnd/>
          </a:ln>
        </p:spPr>
        <p:txBody>
          <a:bodyPr wrap="none">
            <a:prstTxWarp prst="textNoShape">
              <a:avLst/>
            </a:prstTxWarp>
            <a:spAutoFit/>
          </a:bodyPr>
          <a:lstStyle/>
          <a:p>
            <a:r>
              <a:rPr lang="en-US"/>
              <a:t>New</a:t>
            </a:r>
          </a:p>
        </p:txBody>
      </p:sp>
      <p:sp>
        <p:nvSpPr>
          <p:cNvPr id="54279" name="TextBox 7"/>
          <p:cNvSpPr txBox="1">
            <a:spLocks noChangeArrowheads="1"/>
          </p:cNvSpPr>
          <p:nvPr/>
        </p:nvSpPr>
        <p:spPr bwMode="auto">
          <a:xfrm>
            <a:off x="2922588" y="733425"/>
            <a:ext cx="512762" cy="369888"/>
          </a:xfrm>
          <a:prstGeom prst="rect">
            <a:avLst/>
          </a:prstGeom>
          <a:noFill/>
          <a:ln w="9525">
            <a:noFill/>
            <a:miter lim="800000"/>
            <a:headEnd/>
            <a:tailEnd/>
          </a:ln>
        </p:spPr>
        <p:txBody>
          <a:bodyPr wrap="none">
            <a:prstTxWarp prst="textNoShape">
              <a:avLst/>
            </a:prstTxWarp>
            <a:spAutoFit/>
          </a:bodyPr>
          <a:lstStyle/>
          <a:p>
            <a:r>
              <a:rPr lang="en-US"/>
              <a:t>Old</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a:p>
        </p:txBody>
      </p:sp>
      <p:pic>
        <p:nvPicPr>
          <p:cNvPr id="55299" name="Content Placeholder 3" descr="2015012912 (1).gif"/>
          <p:cNvPicPr>
            <a:picLocks noGrp="1" noChangeAspect="1"/>
          </p:cNvPicPr>
          <p:nvPr>
            <p:ph idx="1"/>
          </p:nvPr>
        </p:nvPicPr>
        <p:blipFill>
          <a:blip r:embed="rId2"/>
          <a:srcRect l="-24385" r="-24385"/>
          <a:stretch>
            <a:fillRect/>
          </a:stretch>
        </p:blipFill>
        <p:spPr>
          <a:xfrm>
            <a:off x="-858838" y="139700"/>
            <a:ext cx="10863263" cy="5973763"/>
          </a:xfr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39700"/>
            <a:ext cx="8229600" cy="1143000"/>
          </a:xfrm>
        </p:spPr>
        <p:txBody>
          <a:bodyPr/>
          <a:lstStyle/>
          <a:p>
            <a:pPr eaLnBrk="1" hangingPunct="1"/>
            <a:r>
              <a:rPr lang="en-US" smtClean="0"/>
              <a:t>Seattle Sand Point Soundings</a:t>
            </a:r>
          </a:p>
        </p:txBody>
      </p:sp>
      <p:pic>
        <p:nvPicPr>
          <p:cNvPr id="56323" name="Content Placeholder 3" descr="ksew.12.0000.snd.gif"/>
          <p:cNvPicPr>
            <a:picLocks noGrp="1" noChangeAspect="1"/>
          </p:cNvPicPr>
          <p:nvPr>
            <p:ph idx="1"/>
          </p:nvPr>
        </p:nvPicPr>
        <p:blipFill>
          <a:blip r:embed="rId2"/>
          <a:srcRect l="-30814" r="-30814"/>
          <a:stretch>
            <a:fillRect/>
          </a:stretch>
        </p:blipFill>
        <p:spPr>
          <a:xfrm>
            <a:off x="3067050" y="1282700"/>
            <a:ext cx="7264400" cy="3995738"/>
          </a:xfrm>
        </p:spPr>
      </p:pic>
      <p:pic>
        <p:nvPicPr>
          <p:cNvPr id="56324" name="Picture 4" descr="ksew.24.0000.snd.gif"/>
          <p:cNvPicPr>
            <a:picLocks noChangeAspect="1"/>
          </p:cNvPicPr>
          <p:nvPr/>
        </p:nvPicPr>
        <p:blipFill>
          <a:blip r:embed="rId3"/>
          <a:srcRect/>
          <a:stretch>
            <a:fillRect/>
          </a:stretch>
        </p:blipFill>
        <p:spPr bwMode="auto">
          <a:xfrm>
            <a:off x="161925" y="1422400"/>
            <a:ext cx="4191000" cy="3725863"/>
          </a:xfrm>
          <a:prstGeom prst="rect">
            <a:avLst/>
          </a:prstGeom>
          <a:noFill/>
          <a:ln w="9525">
            <a:noFill/>
            <a:miter lim="800000"/>
            <a:headEnd/>
            <a:tailEnd/>
          </a:ln>
        </p:spPr>
      </p:pic>
      <p:sp>
        <p:nvSpPr>
          <p:cNvPr id="56325" name="TextBox 5"/>
          <p:cNvSpPr txBox="1">
            <a:spLocks noChangeArrowheads="1"/>
          </p:cNvSpPr>
          <p:nvPr/>
        </p:nvSpPr>
        <p:spPr bwMode="auto">
          <a:xfrm>
            <a:off x="1743075" y="5278438"/>
            <a:ext cx="544513" cy="369887"/>
          </a:xfrm>
          <a:prstGeom prst="rect">
            <a:avLst/>
          </a:prstGeom>
          <a:noFill/>
          <a:ln w="9525">
            <a:noFill/>
            <a:miter lim="800000"/>
            <a:headEnd/>
            <a:tailEnd/>
          </a:ln>
        </p:spPr>
        <p:txBody>
          <a:bodyPr wrap="none">
            <a:prstTxWarp prst="textNoShape">
              <a:avLst/>
            </a:prstTxWarp>
            <a:spAutoFit/>
          </a:bodyPr>
          <a:lstStyle/>
          <a:p>
            <a:r>
              <a:rPr lang="en-US"/>
              <a:t>Old</a:t>
            </a:r>
          </a:p>
        </p:txBody>
      </p:sp>
      <p:sp>
        <p:nvSpPr>
          <p:cNvPr id="56326" name="TextBox 6"/>
          <p:cNvSpPr txBox="1">
            <a:spLocks noChangeArrowheads="1"/>
          </p:cNvSpPr>
          <p:nvPr/>
        </p:nvSpPr>
        <p:spPr bwMode="auto">
          <a:xfrm>
            <a:off x="6016625" y="5351463"/>
            <a:ext cx="660400" cy="368300"/>
          </a:xfrm>
          <a:prstGeom prst="rect">
            <a:avLst/>
          </a:prstGeom>
          <a:noFill/>
          <a:ln w="9525">
            <a:noFill/>
            <a:miter lim="800000"/>
            <a:headEnd/>
            <a:tailEnd/>
          </a:ln>
        </p:spPr>
        <p:txBody>
          <a:bodyPr wrap="none">
            <a:prstTxWarp prst="textNoShape">
              <a:avLst/>
            </a:prstTxWarp>
            <a:spAutoFit/>
          </a:bodyPr>
          <a:lstStyle/>
          <a:p>
            <a:r>
              <a:rPr lang="en-US"/>
              <a:t>New</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1" descr="G-FBED_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Inversion and fog was reported in area</a:t>
            </a:r>
          </a:p>
        </p:txBody>
      </p:sp>
      <p:pic>
        <p:nvPicPr>
          <p:cNvPr id="57347" name="Content Placeholder 3" descr="2015012918.gif"/>
          <p:cNvPicPr>
            <a:picLocks noGrp="1" noChangeAspect="1"/>
          </p:cNvPicPr>
          <p:nvPr>
            <p:ph idx="1"/>
          </p:nvPr>
        </p:nvPicPr>
        <p:blipFill>
          <a:blip r:embed="rId2"/>
          <a:srcRect l="-30814" r="-30814"/>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New System Starts with much better clouds</a:t>
            </a:r>
          </a:p>
        </p:txBody>
      </p:sp>
      <p:pic>
        <p:nvPicPr>
          <p:cNvPr id="58371" name="Content Placeholder 3" descr="qclst.03.wrfgfs.gif"/>
          <p:cNvPicPr>
            <a:picLocks noGrp="1" noChangeAspect="1"/>
          </p:cNvPicPr>
          <p:nvPr>
            <p:ph idx="1"/>
          </p:nvPr>
        </p:nvPicPr>
        <p:blipFill>
          <a:blip r:embed="rId2"/>
          <a:srcRect l="-30814" r="-30814"/>
          <a:stretch>
            <a:fillRect/>
          </a:stretch>
        </p:blipFill>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New</a:t>
            </a:r>
          </a:p>
        </p:txBody>
      </p:sp>
      <p:pic>
        <p:nvPicPr>
          <p:cNvPr id="59395" name="Content Placeholder 3" descr="qclst.03.wrfv361cu4noahmprap.gif"/>
          <p:cNvPicPr>
            <a:picLocks noGrp="1" noChangeAspect="1"/>
          </p:cNvPicPr>
          <p:nvPr>
            <p:ph idx="1"/>
          </p:nvPr>
        </p:nvPicPr>
        <p:blipFill>
          <a:blip r:embed="rId2"/>
          <a:srcRect l="-30814" r="-30814"/>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a:p>
        </p:txBody>
      </p:sp>
      <p:pic>
        <p:nvPicPr>
          <p:cNvPr id="60419" name="Content Placeholder 3" descr="aug4cloud.tiff"/>
          <p:cNvPicPr>
            <a:picLocks noGrp="1" noChangeAspect="1"/>
          </p:cNvPicPr>
          <p:nvPr>
            <p:ph idx="1"/>
          </p:nvPr>
        </p:nvPicPr>
        <p:blipFill>
          <a:blip r:embed="rId2"/>
          <a:srcRect l="-46872" r="-46872"/>
          <a:stretch>
            <a:fillRect/>
          </a:stretch>
        </p:blipFill>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b="1" smtClean="0"/>
              <a:t>There is a cost to the NOAH MP LSM</a:t>
            </a:r>
          </a:p>
        </p:txBody>
      </p:sp>
      <p:sp>
        <p:nvSpPr>
          <p:cNvPr id="61443" name="Content Placeholder 2"/>
          <p:cNvSpPr>
            <a:spLocks noGrp="1"/>
          </p:cNvSpPr>
          <p:nvPr>
            <p:ph idx="1"/>
          </p:nvPr>
        </p:nvSpPr>
        <p:spPr/>
        <p:txBody>
          <a:bodyPr/>
          <a:lstStyle/>
          <a:p>
            <a:pPr eaLnBrk="1" hangingPunct="1"/>
            <a:r>
              <a:rPr lang="en-US" smtClean="0"/>
              <a:t>30 minute slower finish for 4 –km</a:t>
            </a:r>
          </a:p>
          <a:p>
            <a:pPr eaLnBrk="1" hangingPunct="1"/>
            <a:r>
              <a:rPr lang="en-US" smtClean="0"/>
              <a:t>1 hr 15 min slower finish for 1.3 km</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a:xfrm>
            <a:off x="560388" y="2025650"/>
            <a:ext cx="8229600" cy="1143000"/>
          </a:xfrm>
        </p:spPr>
        <p:txBody>
          <a:bodyPr/>
          <a:lstStyle/>
          <a:p>
            <a:pPr eaLnBrk="1" hangingPunct="1"/>
            <a:r>
              <a:rPr lang="en-US" smtClean="0"/>
              <a:t>PBL Spin Up Issue </a:t>
            </a:r>
          </a:p>
        </p:txBody>
      </p:sp>
      <p:sp>
        <p:nvSpPr>
          <p:cNvPr id="62467" name="Content Placeholder 2"/>
          <p:cNvSpPr>
            <a:spLocks noGrp="1"/>
          </p:cNvSpPr>
          <p:nvPr>
            <p:ph idx="1"/>
          </p:nvPr>
        </p:nvSpPr>
        <p:spPr/>
        <p:txBody>
          <a:bodyPr/>
          <a:lstStyle/>
          <a:p>
            <a:pPr eaLnBrk="1" hangingPunct="1"/>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endParaRPr lang="en-US"/>
          </a:p>
        </p:txBody>
      </p:sp>
      <p:pic>
        <p:nvPicPr>
          <p:cNvPr id="63491" name="Content Placeholder 3" descr="PBL1.tiff"/>
          <p:cNvPicPr>
            <a:picLocks noGrp="1" noChangeAspect="1"/>
          </p:cNvPicPr>
          <p:nvPr>
            <p:ph idx="1"/>
          </p:nvPr>
        </p:nvPicPr>
        <p:blipFill>
          <a:blip r:embed="rId2"/>
          <a:srcRect l="-38786" r="-38786"/>
          <a:stretch>
            <a:fillRect/>
          </a:stretch>
        </p:blipFill>
        <p:spPr>
          <a:xfrm>
            <a:off x="-760413" y="274638"/>
            <a:ext cx="11287126" cy="6207125"/>
          </a:xfrm>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a:p>
        </p:txBody>
      </p:sp>
      <p:pic>
        <p:nvPicPr>
          <p:cNvPr id="64515" name="Content Placeholder 3" descr="PBL2.tiff"/>
          <p:cNvPicPr>
            <a:picLocks noGrp="1" noChangeAspect="1"/>
          </p:cNvPicPr>
          <p:nvPr>
            <p:ph idx="1"/>
          </p:nvPr>
        </p:nvPicPr>
        <p:blipFill>
          <a:blip r:embed="rId2"/>
          <a:srcRect l="-38153" r="-38153"/>
          <a:stretch>
            <a:fillRect/>
          </a:stretch>
        </p:blipFill>
        <p:spPr>
          <a:xfrm>
            <a:off x="-817563" y="446088"/>
            <a:ext cx="11291888" cy="6210300"/>
          </a:xfr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914400" y="1982788"/>
            <a:ext cx="8229600" cy="1143000"/>
          </a:xfrm>
        </p:spPr>
        <p:txBody>
          <a:bodyPr/>
          <a:lstStyle/>
          <a:p>
            <a:pPr eaLnBrk="1" hangingPunct="1"/>
            <a:r>
              <a:rPr lang="en-US" smtClean="0"/>
              <a:t>New RAP initialization/NOAH MP  should help</a:t>
            </a:r>
          </a:p>
        </p:txBody>
      </p:sp>
      <p:sp>
        <p:nvSpPr>
          <p:cNvPr id="65539" name="Content Placeholder 2"/>
          <p:cNvSpPr>
            <a:spLocks noGrp="1"/>
          </p:cNvSpPr>
          <p:nvPr>
            <p:ph idx="1"/>
          </p:nvPr>
        </p:nvSpPr>
        <p:spPr>
          <a:xfrm>
            <a:off x="457200" y="3389313"/>
            <a:ext cx="8229600" cy="4525962"/>
          </a:xfrm>
        </p:spPr>
        <p:txBody>
          <a:bodyPr/>
          <a:lstStyle/>
          <a:p>
            <a:pPr eaLnBrk="1" hangingPunct="1"/>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Old</a:t>
            </a:r>
          </a:p>
        </p:txBody>
      </p:sp>
      <p:pic>
        <p:nvPicPr>
          <p:cNvPr id="66563" name="Content Placeholder 3" descr="pblht.24.wrfgfs.gif"/>
          <p:cNvPicPr>
            <a:picLocks noGrp="1" noChangeAspect="1"/>
          </p:cNvPicPr>
          <p:nvPr>
            <p:ph idx="1"/>
          </p:nvPr>
        </p:nvPicPr>
        <p:blipFill>
          <a:blip r:embed="rId2"/>
          <a:srcRect l="-30814" r="-30814"/>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04800"/>
            <a:ext cx="8229600" cy="1143000"/>
          </a:xfrm>
        </p:spPr>
        <p:txBody>
          <a:bodyPr rtlCol="0">
            <a:normAutofit fontScale="90000"/>
          </a:bodyPr>
          <a:lstStyle/>
          <a:p>
            <a:pPr eaLnBrk="1" fontAlgn="auto" hangingPunct="1">
              <a:spcAft>
                <a:spcPts val="0"/>
              </a:spcAft>
              <a:defRPr/>
            </a:pPr>
            <a:r>
              <a:rPr lang="en-US" sz="4000" smtClean="0">
                <a:solidFill>
                  <a:schemeClr val="accent2"/>
                </a:solidFill>
                <a:ea typeface="+mj-ea"/>
                <a:cs typeface="+mj-cs"/>
              </a:rPr>
              <a:t>Now getting TAMDAR data from AIRDAT/Panasonic:  Commuter and Short Haul Aircraft</a:t>
            </a:r>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5" descr="airdat2.GIF"/>
          <p:cNvPicPr>
            <a:picLocks noChangeAspect="1"/>
          </p:cNvPicPr>
          <p:nvPr/>
        </p:nvPicPr>
        <p:blipFill>
          <a:blip r:embed="rId2"/>
          <a:srcRect/>
          <a:stretch>
            <a:fillRect/>
          </a:stretch>
        </p:blipFill>
        <p:spPr bwMode="auto">
          <a:xfrm>
            <a:off x="2286000" y="1752600"/>
            <a:ext cx="5253038" cy="455136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New</a:t>
            </a:r>
          </a:p>
        </p:txBody>
      </p:sp>
      <p:pic>
        <p:nvPicPr>
          <p:cNvPr id="67587" name="Content Placeholder 3" descr="pblht.24.wrfv361cu4noahmprap.gif"/>
          <p:cNvPicPr>
            <a:picLocks noGrp="1" noChangeAspect="1"/>
          </p:cNvPicPr>
          <p:nvPr>
            <p:ph idx="1"/>
          </p:nvPr>
        </p:nvPicPr>
        <p:blipFill>
          <a:blip r:embed="rId2"/>
          <a:srcRect l="-30814" r="-30814"/>
          <a:stretch>
            <a:fillRect/>
          </a:stretch>
        </p:blipFill>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Old</a:t>
            </a:r>
          </a:p>
        </p:txBody>
      </p:sp>
      <p:pic>
        <p:nvPicPr>
          <p:cNvPr id="68611" name="Content Placeholder 3" descr="pblht.12.wrfgfs.gif"/>
          <p:cNvPicPr>
            <a:picLocks noGrp="1" noChangeAspect="1"/>
          </p:cNvPicPr>
          <p:nvPr>
            <p:ph idx="1"/>
          </p:nvPr>
        </p:nvPicPr>
        <p:blipFill>
          <a:blip r:embed="rId2"/>
          <a:srcRect l="-30814" r="-30814"/>
          <a:stretch>
            <a:fillRect/>
          </a:stretch>
        </p:blipFill>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New</a:t>
            </a:r>
          </a:p>
        </p:txBody>
      </p:sp>
      <p:pic>
        <p:nvPicPr>
          <p:cNvPr id="69635" name="Content Placeholder 3" descr="pblht.12.wrfv361cu4noahmprap.gif"/>
          <p:cNvPicPr>
            <a:picLocks noGrp="1" noChangeAspect="1"/>
          </p:cNvPicPr>
          <p:nvPr>
            <p:ph idx="1"/>
          </p:nvPr>
        </p:nvPicPr>
        <p:blipFill>
          <a:blip r:embed="rId2"/>
          <a:srcRect l="-30814" r="-30814"/>
          <a:stretch>
            <a:fillRect/>
          </a:stretch>
        </p:blip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Another Upgrade</a:t>
            </a:r>
          </a:p>
        </p:txBody>
      </p:sp>
      <p:sp>
        <p:nvSpPr>
          <p:cNvPr id="70659" name="Content Placeholder 2"/>
          <p:cNvSpPr>
            <a:spLocks noGrp="1"/>
          </p:cNvSpPr>
          <p:nvPr>
            <p:ph idx="1"/>
          </p:nvPr>
        </p:nvSpPr>
        <p:spPr/>
        <p:txBody>
          <a:bodyPr/>
          <a:lstStyle/>
          <a:p>
            <a:pPr eaLnBrk="1" hangingPunct="1"/>
            <a:r>
              <a:rPr lang="en-US" smtClean="0"/>
              <a:t>Two weeks ago GFS was upgraded, including increasing resolution to 13 km.</a:t>
            </a:r>
          </a:p>
          <a:p>
            <a:pPr eaLnBrk="1" hangingPunct="1"/>
            <a:r>
              <a:rPr lang="en-US" smtClean="0"/>
              <a:t>We will experiment with the acquisition of use of these high-resolution grids for boundary conditions.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Bufkit</a:t>
            </a:r>
          </a:p>
        </p:txBody>
      </p:sp>
      <p:sp>
        <p:nvSpPr>
          <p:cNvPr id="71683" name="Content Placeholder 2"/>
          <p:cNvSpPr>
            <a:spLocks noGrp="1"/>
          </p:cNvSpPr>
          <p:nvPr>
            <p:ph idx="1"/>
          </p:nvPr>
        </p:nvSpPr>
        <p:spPr/>
        <p:txBody>
          <a:bodyPr/>
          <a:lstStyle/>
          <a:p>
            <a:r>
              <a:rPr lang="en-US" smtClean="0"/>
              <a:t>Dave is close with this and will have bufkit format data available within the next few weeks.</a:t>
            </a:r>
          </a:p>
        </p:txBody>
      </p:sp>
      <p:pic>
        <p:nvPicPr>
          <p:cNvPr id="71684" name="Picture 3" descr="bufkit_Logo.jpg"/>
          <p:cNvPicPr>
            <a:picLocks noChangeAspect="1"/>
          </p:cNvPicPr>
          <p:nvPr/>
        </p:nvPicPr>
        <p:blipFill>
          <a:blip r:embed="rId2"/>
          <a:srcRect/>
          <a:stretch>
            <a:fillRect/>
          </a:stretch>
        </p:blipFill>
        <p:spPr bwMode="auto">
          <a:xfrm>
            <a:off x="1833563" y="4071938"/>
            <a:ext cx="5476875" cy="12858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Better Graphics</a:t>
            </a:r>
          </a:p>
        </p:txBody>
      </p:sp>
      <p:sp>
        <p:nvSpPr>
          <p:cNvPr id="72707" name="Content Placeholder 2"/>
          <p:cNvSpPr>
            <a:spLocks noGrp="1"/>
          </p:cNvSpPr>
          <p:nvPr>
            <p:ph idx="1"/>
          </p:nvPr>
        </p:nvSpPr>
        <p:spPr/>
        <p:txBody>
          <a:bodyPr/>
          <a:lstStyle/>
          <a:p>
            <a:r>
              <a:rPr lang="en-US" smtClean="0"/>
              <a:t>Next major priority</a:t>
            </a:r>
          </a:p>
          <a:p>
            <a:r>
              <a:rPr lang="en-US" smtClean="0"/>
              <a:t>Need to be able to see details at the highest resolutions</a:t>
            </a:r>
          </a:p>
          <a:p>
            <a:r>
              <a:rPr lang="en-US" smtClean="0"/>
              <a:t>Variety of approaches, including Google maps interface.</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a:p>
        </p:txBody>
      </p:sp>
      <p:pic>
        <p:nvPicPr>
          <p:cNvPr id="73731" name="Content Placeholder 3" descr="ww_wssfc.06.0000.gif"/>
          <p:cNvPicPr>
            <a:picLocks noGrp="1" noChangeAspect="1"/>
          </p:cNvPicPr>
          <p:nvPr>
            <p:ph idx="1"/>
          </p:nvPr>
        </p:nvPicPr>
        <p:blipFill>
          <a:blip r:embed="rId2"/>
          <a:srcRect l="-30814" r="-30814"/>
          <a:stretch>
            <a:fillRect/>
          </a:stretch>
        </p:blipFill>
        <p:spPr>
          <a:xfrm>
            <a:off x="-420688" y="274638"/>
            <a:ext cx="10641013" cy="5851525"/>
          </a:xfr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a:p>
        </p:txBody>
      </p:sp>
      <p:pic>
        <p:nvPicPr>
          <p:cNvPr id="74755" name="Content Placeholder 3" descr="ps_wssfc.06.0000.gif"/>
          <p:cNvPicPr>
            <a:picLocks noGrp="1" noChangeAspect="1"/>
          </p:cNvPicPr>
          <p:nvPr>
            <p:ph idx="1"/>
          </p:nvPr>
        </p:nvPicPr>
        <p:blipFill>
          <a:blip r:embed="rId2"/>
          <a:srcRect l="-30814" r="-30814"/>
          <a:stretch>
            <a:fillRect/>
          </a:stretch>
        </p:blipFill>
        <p:spPr>
          <a:xfrm>
            <a:off x="-635000" y="549275"/>
            <a:ext cx="10890250" cy="5988050"/>
          </a:xfr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36513"/>
            <a:ext cx="8518525" cy="744537"/>
          </a:xfrm>
        </p:spPr>
        <p:txBody>
          <a:bodyPr/>
          <a:lstStyle/>
          <a:p>
            <a:r>
              <a:rPr lang="en-US" smtClean="0"/>
              <a:t>Switch to 06/18?</a:t>
            </a:r>
          </a:p>
        </p:txBody>
      </p:sp>
      <p:pic>
        <p:nvPicPr>
          <p:cNvPr id="75779" name="Content Placeholder 3" descr="cor_day3_HGT_P500_G2NHX.png"/>
          <p:cNvPicPr>
            <a:picLocks noGrp="1" noChangeAspect="1"/>
          </p:cNvPicPr>
          <p:nvPr>
            <p:ph idx="1"/>
          </p:nvPr>
        </p:nvPicPr>
        <p:blipFill>
          <a:blip r:embed="rId2"/>
          <a:srcRect l="-40915" r="-40915"/>
          <a:stretch>
            <a:fillRect/>
          </a:stretch>
        </p:blipFill>
        <p:spPr>
          <a:xfrm>
            <a:off x="-758825" y="609600"/>
            <a:ext cx="10490200" cy="5768975"/>
          </a:xfrm>
        </p:spPr>
      </p:pic>
      <p:pic>
        <p:nvPicPr>
          <p:cNvPr id="75780" name="Picture 4" descr="cor_day5_HGT_P500_G2NHX.png"/>
          <p:cNvPicPr>
            <a:picLocks noChangeAspect="1"/>
          </p:cNvPicPr>
          <p:nvPr/>
        </p:nvPicPr>
        <p:blipFill>
          <a:blip r:embed="rId3"/>
          <a:srcRect/>
          <a:stretch>
            <a:fillRect/>
          </a:stretch>
        </p:blipFill>
        <p:spPr bwMode="auto">
          <a:xfrm>
            <a:off x="1538288" y="3376613"/>
            <a:ext cx="6002337" cy="6003925"/>
          </a:xfrm>
          <a:prstGeom prst="rect">
            <a:avLst/>
          </a:prstGeom>
          <a:noFill/>
          <a:ln w="9525">
            <a:noFill/>
            <a:miter lim="800000"/>
            <a:headEnd/>
            <a:tailEnd/>
          </a:ln>
        </p:spPr>
      </p:pic>
      <p:sp>
        <p:nvSpPr>
          <p:cNvPr id="75781" name="TextBox 5"/>
          <p:cNvSpPr txBox="1">
            <a:spLocks noChangeArrowheads="1"/>
          </p:cNvSpPr>
          <p:nvPr/>
        </p:nvSpPr>
        <p:spPr bwMode="auto">
          <a:xfrm>
            <a:off x="7713663" y="3149600"/>
            <a:ext cx="1233487" cy="1200150"/>
          </a:xfrm>
          <a:prstGeom prst="rect">
            <a:avLst/>
          </a:prstGeom>
          <a:noFill/>
          <a:ln w="9525">
            <a:noFill/>
            <a:miter lim="800000"/>
            <a:headEnd/>
            <a:tailEnd/>
          </a:ln>
        </p:spPr>
        <p:txBody>
          <a:bodyPr wrap="none">
            <a:prstTxWarp prst="textNoShape">
              <a:avLst/>
            </a:prstTxWarp>
            <a:spAutoFit/>
          </a:bodyPr>
          <a:lstStyle/>
          <a:p>
            <a:r>
              <a:rPr lang="en-US"/>
              <a:t>Minimal</a:t>
            </a:r>
          </a:p>
          <a:p>
            <a:r>
              <a:rPr lang="en-US"/>
              <a:t>Skill</a:t>
            </a:r>
          </a:p>
          <a:p>
            <a:r>
              <a:rPr lang="en-US"/>
              <a:t>Difference</a:t>
            </a:r>
          </a:p>
          <a:p>
            <a:r>
              <a:rPr lang="en-US"/>
              <a:t>Of GFS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The End</a:t>
            </a:r>
          </a:p>
        </p:txBody>
      </p:sp>
      <p:sp>
        <p:nvSpPr>
          <p:cNvPr id="7680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pic>
        <p:nvPicPr>
          <p:cNvPr id="22531" name="Content Placeholder 3" descr="airdat1.GIF"/>
          <p:cNvPicPr>
            <a:picLocks noGrp="1" noChangeAspect="1"/>
          </p:cNvPicPr>
          <p:nvPr>
            <p:ph idx="1"/>
          </p:nvPr>
        </p:nvPicPr>
        <p:blipFill>
          <a:blip r:embed="rId2"/>
          <a:srcRect l="-24330" r="-24330"/>
          <a:stretch>
            <a:fillRect/>
          </a:stretch>
        </p:blipFill>
        <p:spPr>
          <a:xfrm>
            <a:off x="-55563" y="990600"/>
            <a:ext cx="9199563" cy="5059363"/>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pic>
        <p:nvPicPr>
          <p:cNvPr id="23555" name="Content Placeholder 3" descr="airdat4.GIF"/>
          <p:cNvPicPr>
            <a:picLocks noGrp="1" noChangeAspect="1"/>
          </p:cNvPicPr>
          <p:nvPr>
            <p:ph idx="1"/>
          </p:nvPr>
        </p:nvPicPr>
        <p:blipFill>
          <a:blip r:embed="rId2"/>
          <a:srcRect l="-14056" r="-14056"/>
          <a:stretch>
            <a:fillRect/>
          </a:stretch>
        </p:blipFill>
        <p:spPr>
          <a:xfrm>
            <a:off x="-381000" y="1066800"/>
            <a:ext cx="9199563" cy="5059363"/>
          </a:xfr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smtClean="0"/>
          </a:p>
        </p:txBody>
      </p:sp>
      <p:pic>
        <p:nvPicPr>
          <p:cNvPr id="24579" name="Content Placeholder 3" descr="airdat5.GIF"/>
          <p:cNvPicPr>
            <a:picLocks noGrp="1" noChangeAspect="1"/>
          </p:cNvPicPr>
          <p:nvPr>
            <p:ph idx="1"/>
          </p:nvPr>
        </p:nvPicPr>
        <p:blipFill>
          <a:blip r:embed="rId2"/>
          <a:srcRect l="-15216" r="-15216"/>
          <a:stretch>
            <a:fillRect/>
          </a:stretch>
        </p:blipFill>
        <p:spPr>
          <a:xfrm>
            <a:off x="0" y="762000"/>
            <a:ext cx="9615488" cy="5287963"/>
          </a:xfr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pic>
        <p:nvPicPr>
          <p:cNvPr id="25603" name="Content Placeholder 3" descr="airdat6.GIF"/>
          <p:cNvPicPr>
            <a:picLocks noGrp="1" noChangeAspect="1"/>
          </p:cNvPicPr>
          <p:nvPr>
            <p:ph idx="1"/>
          </p:nvPr>
        </p:nvPicPr>
        <p:blipFill>
          <a:blip r:embed="rId2"/>
          <a:srcRect l="-16110" r="-16110"/>
          <a:stretch>
            <a:fillRect/>
          </a:stretch>
        </p:blipFill>
        <p:spPr>
          <a:xfrm>
            <a:off x="-609600" y="685800"/>
            <a:ext cx="9753600" cy="53641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680</TotalTime>
  <Words>885</Words>
  <Application>Microsoft Macintosh PowerPoint</Application>
  <PresentationFormat>On-screen Show (4:3)</PresentationFormat>
  <Paragraphs>116</Paragraphs>
  <Slides>59</Slides>
  <Notes>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59</vt:i4>
      </vt:variant>
    </vt:vector>
  </HeadingPairs>
  <TitlesOfParts>
    <vt:vector size="63" baseType="lpstr">
      <vt:lpstr>Arial</vt:lpstr>
      <vt:lpstr>ＭＳ Ｐゴシック</vt:lpstr>
      <vt:lpstr>Calibri</vt:lpstr>
      <vt:lpstr>Office Theme</vt:lpstr>
      <vt:lpstr>Consortium Meeting</vt:lpstr>
      <vt:lpstr>TAMDAR DATA</vt:lpstr>
      <vt:lpstr>Slide 3</vt:lpstr>
      <vt:lpstr>Slide 4</vt:lpstr>
      <vt:lpstr>Now getting TAMDAR data from AIRDAT/Panasonic:  Commuter and Short Haul Aircraft</vt:lpstr>
      <vt:lpstr>Slide 6</vt:lpstr>
      <vt:lpstr>Slide 7</vt:lpstr>
      <vt:lpstr>Slide 8</vt:lpstr>
      <vt:lpstr>Slide 9</vt:lpstr>
      <vt:lpstr>Sample Data</vt:lpstr>
      <vt:lpstr>Seattle…in and out</vt:lpstr>
      <vt:lpstr>Slide 12</vt:lpstr>
      <vt:lpstr>TAMDAR Locations in the NW</vt:lpstr>
      <vt:lpstr>Access</vt:lpstr>
      <vt:lpstr>Since last meeting: major computer upgrades</vt:lpstr>
      <vt:lpstr>Major Upgrade to WRF modeling system (Jan. 29, 0000 UTC run)</vt:lpstr>
      <vt:lpstr>Noah-MP (Niu et al., 2011) (multi-physics)</vt:lpstr>
      <vt:lpstr>NOAH MP Schematic</vt:lpstr>
      <vt:lpstr>Air Force Tests (they also use YSU PBL, but different convective scheme and microphysics)</vt:lpstr>
      <vt:lpstr>RAP Initialization</vt:lpstr>
      <vt:lpstr>RAP Initialization</vt:lpstr>
      <vt:lpstr>Results without RAP initialization for old and new system</vt:lpstr>
      <vt:lpstr>Winter 2 m temp-00z</vt:lpstr>
      <vt:lpstr>Dew point spring</vt:lpstr>
      <vt:lpstr>Wind Direction</vt:lpstr>
      <vt:lpstr>Wind Speed</vt:lpstr>
      <vt:lpstr>Total System Change Comparisons</vt:lpstr>
      <vt:lpstr>No Sign of Troubles</vt:lpstr>
      <vt:lpstr>Slide 29</vt:lpstr>
      <vt:lpstr>00Z Temp Old</vt:lpstr>
      <vt:lpstr>00z temp-new (better)</vt:lpstr>
      <vt:lpstr>Slide 32</vt:lpstr>
      <vt:lpstr>New Version is Better</vt:lpstr>
      <vt:lpstr>Slide 34</vt:lpstr>
      <vt:lpstr>Opposite situation at night ...new system has more cooling at low levels and lower pbl over snow</vt:lpstr>
      <vt:lpstr>Slide 36</vt:lpstr>
      <vt:lpstr>Slide 37</vt:lpstr>
      <vt:lpstr>Slide 38</vt:lpstr>
      <vt:lpstr>Seattle Sand Point Soundings</vt:lpstr>
      <vt:lpstr>Inversion and fog was reported in area</vt:lpstr>
      <vt:lpstr>New System Starts with much better clouds</vt:lpstr>
      <vt:lpstr>New</vt:lpstr>
      <vt:lpstr>Slide 43</vt:lpstr>
      <vt:lpstr>There is a cost to the NOAH MP LSM</vt:lpstr>
      <vt:lpstr>PBL Spin Up Issue </vt:lpstr>
      <vt:lpstr>Slide 46</vt:lpstr>
      <vt:lpstr>Slide 47</vt:lpstr>
      <vt:lpstr>New RAP initialization/NOAH MP  should help</vt:lpstr>
      <vt:lpstr>Old</vt:lpstr>
      <vt:lpstr>New</vt:lpstr>
      <vt:lpstr>Old</vt:lpstr>
      <vt:lpstr>New</vt:lpstr>
      <vt:lpstr>Another Upgrade</vt:lpstr>
      <vt:lpstr>Bufkit</vt:lpstr>
      <vt:lpstr>Better Graphics</vt:lpstr>
      <vt:lpstr>Slide 56</vt:lpstr>
      <vt:lpstr>Slide 57</vt:lpstr>
      <vt:lpstr>Switch to 06/18?</vt:lpstr>
      <vt:lpstr>The End</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Consortium Meeting</dc:title>
  <dc:creator>Clifford Mass</dc:creator>
  <cp:lastModifiedBy>Clifford Mass</cp:lastModifiedBy>
  <cp:revision>18</cp:revision>
  <dcterms:created xsi:type="dcterms:W3CDTF">2015-02-05T20:34:33Z</dcterms:created>
  <dcterms:modified xsi:type="dcterms:W3CDTF">2015-02-05T20:34:51Z</dcterms:modified>
</cp:coreProperties>
</file>