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76" r:id="rId20"/>
    <p:sldId id="278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5" r:id="rId36"/>
    <p:sldId id="296" r:id="rId37"/>
    <p:sldId id="294" r:id="rId38"/>
    <p:sldId id="297" r:id="rId39"/>
    <p:sldId id="298" r:id="rId40"/>
    <p:sldId id="301" r:id="rId41"/>
    <p:sldId id="302" r:id="rId42"/>
    <p:sldId id="303" r:id="rId43"/>
    <p:sldId id="304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36"/>
    <p:restoredTop sz="94637"/>
  </p:normalViewPr>
  <p:slideViewPr>
    <p:cSldViewPr snapToGrid="0" snapToObjects="1">
      <p:cViewPr varScale="1">
        <p:scale>
          <a:sx n="149" d="100"/>
          <a:sy n="149" d="100"/>
        </p:scale>
        <p:origin x="208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FFA6-5277-E44B-947C-3EF0EED7368C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8CF16F-D99F-6248-A33F-E9AABE9B5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A96B42-E49F-6B4C-8186-41B9B2473CBE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28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FA1B3-7231-FF45-8918-D78D21BD5FB0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0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3B9A26-10C5-9740-95F0-8B4203930EE3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1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040112-06D3-2941-BAA6-087EC79E9D03}" type="slidenum">
              <a:rPr lang="en-US" smtClean="0">
                <a:ea typeface="ＭＳ Ｐゴシック" pitchFamily="-107" charset="-128"/>
                <a:cs typeface="ＭＳ Ｐゴシック" pitchFamily="-10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4557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6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9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8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9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24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9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2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3B3D8-680E-F34D-9551-5F466DBE3615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43EB7-1BBA-EB4C-B7CF-B3D0884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gif"/><Relationship Id="rId3" Type="http://schemas.openxmlformats.org/officeDocument/2006/relationships/image" Target="../media/image2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Relationship Id="rId3" Type="http://schemas.openxmlformats.org/officeDocument/2006/relationships/image" Target="../media/image30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gif"/><Relationship Id="rId3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Northwest Modeling Consortium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Cliff Mass</a:t>
            </a:r>
          </a:p>
          <a:p>
            <a:r>
              <a:rPr lang="en-US" dirty="0" smtClean="0"/>
              <a:t>February 2,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25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b="1" dirty="0" smtClean="0">
                <a:ea typeface="+mj-ea"/>
                <a:cs typeface="+mj-cs"/>
              </a:rPr>
              <a:t>Dealing with the stable boundary layer over-mixing problem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An enduring issue has been is the mixing of warm air down into cold layers near the surface.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Higher horizontal resolution has not solved this.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Greater vertical resolution near the surface has not fixed this.</a:t>
            </a:r>
          </a:p>
          <a:p>
            <a:pPr>
              <a:defRPr/>
            </a:pPr>
            <a:r>
              <a:rPr lang="en-US" dirty="0" smtClean="0">
                <a:ea typeface="+mn-ea"/>
                <a:cs typeface="+mn-cs"/>
              </a:rPr>
              <a:t>Some boundary layer schemes are a bit better, but the problem remained.</a:t>
            </a:r>
          </a:p>
        </p:txBody>
      </p:sp>
    </p:spTree>
    <p:extLst>
      <p:ext uri="{BB962C8B-B14F-4D97-AF65-F5344CB8AC3E}">
        <p14:creationId xmlns:p14="http://schemas.microsoft.com/office/powerpoint/2010/main" val="11255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101600"/>
            <a:ext cx="8462963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Classic Example:  cold air in Columbia Gorge</a:t>
            </a:r>
          </a:p>
        </p:txBody>
      </p:sp>
      <p:pic>
        <p:nvPicPr>
          <p:cNvPr id="20483" name="Picture 4" descr="tsfc2.18.st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0075" y="1326980"/>
            <a:ext cx="5395912" cy="539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927" y="2561967"/>
            <a:ext cx="4352521" cy="338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0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Reality</a:t>
            </a:r>
          </a:p>
        </p:txBody>
      </p:sp>
      <p:pic>
        <p:nvPicPr>
          <p:cNvPr id="21507" name="Content Placeholder 3" descr="portland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977" b="-9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379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Range of Cases Showed </a:t>
            </a:r>
            <a:r>
              <a:rPr lang="en-US" dirty="0" err="1" smtClean="0">
                <a:ea typeface="+mj-ea"/>
                <a:cs typeface="+mj-cs"/>
              </a:rPr>
              <a:t>Overmixing</a:t>
            </a:r>
            <a:r>
              <a:rPr lang="en-US" dirty="0" smtClean="0">
                <a:ea typeface="+mj-ea"/>
                <a:cs typeface="+mj-cs"/>
              </a:rPr>
              <a:t> of Air in Valleys During Stagnation Events</a:t>
            </a:r>
          </a:p>
        </p:txBody>
      </p:sp>
      <p:pic>
        <p:nvPicPr>
          <p:cNvPr id="22531" name="Content Placeholder 3" descr="stagnationd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6676" b="-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135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70088" y="396875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New Direction (Reducing Diffusion)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193925" y="170656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Three types of diffusion in WRF:</a:t>
            </a:r>
          </a:p>
          <a:p>
            <a:pPr lvl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Diffusion inherent in finite differencing (can’t remove)</a:t>
            </a:r>
          </a:p>
          <a:p>
            <a:pPr lvl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Diffusion used to deal with horizontal variations in PBL (second order):  </a:t>
            </a:r>
            <a:r>
              <a:rPr lang="en-US" sz="3600" dirty="0" err="1" smtClean="0">
                <a:ea typeface="ＭＳ Ｐゴシック" pitchFamily="-112" charset="-128"/>
                <a:cs typeface="ＭＳ Ｐゴシック" pitchFamily="-112" charset="-128"/>
              </a:rPr>
              <a:t>diff_opt</a:t>
            </a:r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sz="3600" dirty="0" err="1" smtClean="0">
                <a:ea typeface="ＭＳ Ｐゴシック" pitchFamily="-112" charset="-128"/>
                <a:cs typeface="ＭＳ Ｐゴシック" pitchFamily="-112" charset="-128"/>
              </a:rPr>
              <a:t>namelist</a:t>
            </a:r>
            <a:endParaRPr lang="en-US" sz="3600" dirty="0" smtClean="0">
              <a:ea typeface="ＭＳ Ｐゴシック" pitchFamily="-112" charset="-128"/>
              <a:cs typeface="ＭＳ Ｐゴシック" pitchFamily="-112" charset="-128"/>
            </a:endParaRPr>
          </a:p>
          <a:p>
            <a:pPr lvl="1"/>
            <a:r>
              <a:rPr lang="en-US" sz="3600" dirty="0" smtClean="0">
                <a:ea typeface="ＭＳ Ｐゴシック" pitchFamily="-112" charset="-128"/>
                <a:cs typeface="ＭＳ Ｐゴシック" pitchFamily="-112" charset="-128"/>
              </a:rPr>
              <a:t>Sixth order diffusion used to take out fine scale noise (available starting in 2007)</a:t>
            </a:r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75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584" y="2675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diff_opt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=0    No second order diffusion</a:t>
            </a: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dirty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diff_opt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=1	Diffusion along model surface</a:t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err="1" smtClean="0">
                <a:ea typeface="ＭＳ Ｐゴシック" pitchFamily="-112" charset="-128"/>
                <a:cs typeface="ＭＳ Ｐゴシック" pitchFamily="-112" charset="-128"/>
              </a:rPr>
              <a:t>diff_opt</a:t>
            </a: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=2	Horizontal diffusion</a:t>
            </a:r>
            <a:b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>
                <a:ea typeface="ＭＳ Ｐゴシック" pitchFamily="-112" charset="-128"/>
                <a:cs typeface="ＭＳ Ｐゴシック" pitchFamily="-112" charset="-128"/>
              </a:rPr>
              <a:t/>
            </a:r>
            <a:br>
              <a:rPr lang="en-US" dirty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dirty="0" smtClean="0">
                <a:ea typeface="ＭＳ Ｐゴシック" pitchFamily="-112" charset="-128"/>
                <a:cs typeface="ＭＳ Ｐゴシック" pitchFamily="-112" charset="-128"/>
              </a:rPr>
              <a:t>Default is 1 and we had been using that based on stability issues.</a:t>
            </a:r>
            <a:endParaRPr lang="en-US" dirty="0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422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Difference between diff_opt 1 and 2</a:t>
            </a:r>
          </a:p>
        </p:txBody>
      </p:sp>
      <p:sp>
        <p:nvSpPr>
          <p:cNvPr id="26627" name="Line 5"/>
          <p:cNvSpPr>
            <a:spLocks noChangeShapeType="1"/>
          </p:cNvSpPr>
          <p:nvPr/>
        </p:nvSpPr>
        <p:spPr bwMode="auto">
          <a:xfrm>
            <a:off x="3657600" y="2438400"/>
            <a:ext cx="495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28" name="Oval 7"/>
          <p:cNvSpPr>
            <a:spLocks noChangeArrowheads="1"/>
          </p:cNvSpPr>
          <p:nvPr/>
        </p:nvSpPr>
        <p:spPr bwMode="auto">
          <a:xfrm>
            <a:off x="4830764" y="2697164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6629" name="Oval 8"/>
          <p:cNvSpPr>
            <a:spLocks noChangeArrowheads="1"/>
          </p:cNvSpPr>
          <p:nvPr/>
        </p:nvSpPr>
        <p:spPr bwMode="auto">
          <a:xfrm>
            <a:off x="7239001" y="3276601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6630" name="Oval 9"/>
          <p:cNvSpPr>
            <a:spLocks noChangeArrowheads="1"/>
          </p:cNvSpPr>
          <p:nvPr/>
        </p:nvSpPr>
        <p:spPr bwMode="auto">
          <a:xfrm>
            <a:off x="6065839" y="2987676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>
            <a:off x="5181600" y="2987676"/>
            <a:ext cx="4572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6477000" y="3322639"/>
            <a:ext cx="457200" cy="92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6613526" y="3408363"/>
            <a:ext cx="7328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pitchFamily="-112" charset="0"/>
              </a:rPr>
              <a:t>mixing</a:t>
            </a:r>
            <a:endParaRPr lang="en-US">
              <a:latin typeface="Calibri" pitchFamily="-112" charset="0"/>
            </a:endParaRPr>
          </a:p>
        </p:txBody>
      </p:sp>
      <p:sp>
        <p:nvSpPr>
          <p:cNvPr id="26634" name="Text Box 14"/>
          <p:cNvSpPr>
            <a:spLocks noGrp="1" noChangeArrowheads="1"/>
          </p:cNvSpPr>
          <p:nvPr>
            <p:ph type="body" idx="1"/>
          </p:nvPr>
        </p:nvSpPr>
        <p:spPr>
          <a:xfrm>
            <a:off x="2895600" y="4191000"/>
            <a:ext cx="7010400" cy="1905000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diff_opt=1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Horizontal diffusion acts along model levels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Simpler numerical method with only neighboring points on the same model level</a:t>
            </a:r>
          </a:p>
        </p:txBody>
      </p:sp>
    </p:spTree>
    <p:extLst>
      <p:ext uri="{BB962C8B-B14F-4D97-AF65-F5344CB8AC3E}">
        <p14:creationId xmlns:p14="http://schemas.microsoft.com/office/powerpoint/2010/main" val="141190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Difference between diff_opt 1 and 2</a:t>
            </a: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3657600" y="2438400"/>
            <a:ext cx="4953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Oval 5"/>
          <p:cNvSpPr>
            <a:spLocks noChangeArrowheads="1"/>
          </p:cNvSpPr>
          <p:nvPr/>
        </p:nvSpPr>
        <p:spPr bwMode="auto">
          <a:xfrm>
            <a:off x="4830764" y="2697164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77" name="Oval 6"/>
          <p:cNvSpPr>
            <a:spLocks noChangeArrowheads="1"/>
          </p:cNvSpPr>
          <p:nvPr/>
        </p:nvSpPr>
        <p:spPr bwMode="auto">
          <a:xfrm>
            <a:off x="7239001" y="3276601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6065839" y="2987676"/>
            <a:ext cx="92075" cy="92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5181600" y="3079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477000" y="307975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3067051" y="4300539"/>
            <a:ext cx="7032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latin typeface="Calibri" pitchFamily="-112" charset="0"/>
              </a:rPr>
              <a:t>diff_opt</a:t>
            </a:r>
            <a:r>
              <a:rPr lang="en-US" dirty="0">
                <a:latin typeface="Calibri" pitchFamily="-112" charset="0"/>
              </a:rPr>
              <a:t>=2</a:t>
            </a:r>
          </a:p>
          <a:p>
            <a:r>
              <a:rPr lang="en-US" dirty="0">
                <a:latin typeface="Calibri" pitchFamily="-112" charset="0"/>
              </a:rPr>
              <a:t>Horizontal diffusion acts along model levels</a:t>
            </a:r>
          </a:p>
          <a:p>
            <a:r>
              <a:rPr lang="en-US" dirty="0">
                <a:latin typeface="Calibri" pitchFamily="-112" charset="0"/>
              </a:rPr>
              <a:t>Numerical method includes vertical correction term using more grid points</a:t>
            </a:r>
          </a:p>
        </p:txBody>
      </p:sp>
      <p:sp>
        <p:nvSpPr>
          <p:cNvPr id="28682" name="Oval 11"/>
          <p:cNvSpPr>
            <a:spLocks noChangeArrowheads="1"/>
          </p:cNvSpPr>
          <p:nvPr/>
        </p:nvSpPr>
        <p:spPr bwMode="auto">
          <a:xfrm>
            <a:off x="4830764" y="3276601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83" name="Oval 12"/>
          <p:cNvSpPr>
            <a:spLocks noChangeArrowheads="1"/>
          </p:cNvSpPr>
          <p:nvPr/>
        </p:nvSpPr>
        <p:spPr bwMode="auto">
          <a:xfrm>
            <a:off x="4830764" y="2103439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7285039" y="2697164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7239001" y="3962401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86" name="Oval 16"/>
          <p:cNvSpPr>
            <a:spLocks noChangeArrowheads="1"/>
          </p:cNvSpPr>
          <p:nvPr/>
        </p:nvSpPr>
        <p:spPr bwMode="auto">
          <a:xfrm>
            <a:off x="6065839" y="2392364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  <p:sp>
        <p:nvSpPr>
          <p:cNvPr id="28687" name="Oval 17"/>
          <p:cNvSpPr>
            <a:spLocks noChangeArrowheads="1"/>
          </p:cNvSpPr>
          <p:nvPr/>
        </p:nvSpPr>
        <p:spPr bwMode="auto">
          <a:xfrm>
            <a:off x="6065839" y="3611564"/>
            <a:ext cx="92075" cy="9207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36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Mixing along model surfaces can mix in the VERTICAL when model surface are tilted…as they are in 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5220"/>
            <a:ext cx="6261243" cy="2427877"/>
          </a:xfrm>
        </p:spPr>
        <p:txBody>
          <a:bodyPr/>
          <a:lstStyle/>
          <a:p>
            <a:r>
              <a:rPr lang="en-US" dirty="0" smtClean="0"/>
              <a:t>Worse at high resolution</a:t>
            </a:r>
          </a:p>
          <a:p>
            <a:r>
              <a:rPr lang="en-US" dirty="0" smtClean="0"/>
              <a:t>Worse in gaps and valleys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25" y="2185220"/>
            <a:ext cx="4840657" cy="27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40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diff_6th_opt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6</a:t>
            </a:r>
            <a:r>
              <a:rPr lang="en-US" sz="2400" baseline="30000">
                <a:ea typeface="ＭＳ Ｐゴシック" pitchFamily="-112" charset="-128"/>
                <a:cs typeface="ＭＳ Ｐゴシック" pitchFamily="-112" charset="-128"/>
              </a:rPr>
              <a:t>th</a:t>
            </a: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 order optional added horizontal diffusion on model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Used as a numerical filter for 2*dx noise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Suitable for idealized and real-data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Affects all advected variables including scalars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diff_6th_opt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0: none (default)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1: on (can produce negative water)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2: on and prohibit up-gradient diffusion (better for water conservation)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112" charset="-128"/>
                <a:cs typeface="ＭＳ Ｐゴシック" pitchFamily="-112" charset="-128"/>
              </a:rPr>
              <a:t>diff_6th_factor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Non-dimensional strength (typical value 0.12, 1.0 corresponds to complete removal of 2*dx wave in a time-step)</a:t>
            </a:r>
          </a:p>
          <a:p>
            <a:pPr eaLnBrk="1" hangingPunct="1">
              <a:lnSpc>
                <a:spcPct val="90000"/>
              </a:lnSpc>
            </a:pPr>
            <a:endParaRPr lang="en-US" sz="240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915401" y="304800"/>
            <a:ext cx="1099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 pitchFamily="-112" charset="0"/>
              </a:rPr>
              <a:t>ARW only</a:t>
            </a:r>
          </a:p>
        </p:txBody>
      </p:sp>
    </p:spTree>
    <p:extLst>
      <p:ext uri="{BB962C8B-B14F-4D97-AF65-F5344CB8AC3E}">
        <p14:creationId xmlns:p14="http://schemas.microsoft.com/office/powerpoint/2010/main" val="2101435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Hardware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Forest Service support increased SAGE to 432 cores</a:t>
            </a:r>
          </a:p>
          <a:p>
            <a:r>
              <a:rPr lang="en-US" dirty="0" smtClean="0"/>
              <a:t>Had problems with some of the new nodes (bad motherboard, intermittent memory failure)</a:t>
            </a:r>
          </a:p>
          <a:p>
            <a:r>
              <a:rPr lang="en-US" dirty="0" smtClean="0"/>
              <a:t>Problems with switch</a:t>
            </a:r>
          </a:p>
          <a:p>
            <a:r>
              <a:rPr lang="en-US" dirty="0" smtClean="0"/>
              <a:t>Bad hardware was replaced.</a:t>
            </a:r>
          </a:p>
          <a:p>
            <a:r>
              <a:rPr lang="en-US" dirty="0" smtClean="0"/>
              <a:t>Replaced the switch (which seems to have increased speed)</a:t>
            </a:r>
          </a:p>
          <a:p>
            <a:r>
              <a:rPr lang="en-US" dirty="0" smtClean="0"/>
              <a:t>Lots of issues with sensitivity to numbers of processors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6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243" y="23833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Bottom line</a:t>
            </a:r>
            <a:r>
              <a:rPr lang="en-US" dirty="0" smtClean="0"/>
              <a:t>:  we have found that diffusion of  both kinds (2</a:t>
            </a:r>
            <a:r>
              <a:rPr lang="en-US" baseline="30000" dirty="0" smtClean="0"/>
              <a:t>nd</a:t>
            </a:r>
            <a:r>
              <a:rPr lang="en-US" dirty="0" smtClean="0"/>
              <a:t> order and 6</a:t>
            </a:r>
            <a:r>
              <a:rPr lang="en-US" baseline="30000" dirty="0" smtClean="0"/>
              <a:t>th</a:t>
            </a:r>
            <a:r>
              <a:rPr lang="en-US" dirty="0" smtClean="0"/>
              <a:t> order) are causing substantial vertical mixing in stable PBL situations.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418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94" y="2675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Testing:  Gorge Jan cases, Poor Ventilation Cases, Multi-week summer and </a:t>
            </a:r>
            <a:r>
              <a:rPr lang="en-US" smtClean="0"/>
              <a:t>winter periods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45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892226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27575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28477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974260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9208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393440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245766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14" y="1825625"/>
            <a:ext cx="5439172" cy="4351338"/>
          </a:xfrm>
        </p:spPr>
      </p:pic>
    </p:spTree>
    <p:extLst>
      <p:ext uri="{BB962C8B-B14F-4D97-AF65-F5344CB8AC3E}">
        <p14:creationId xmlns:p14="http://schemas.microsoft.com/office/powerpoint/2010/main" val="1783759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New Expanded Domain is Operational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timing is FASTER than before (about 30-60 minutes faster)</a:t>
            </a:r>
          </a:p>
          <a:p>
            <a:r>
              <a:rPr lang="en-US" dirty="0" smtClean="0"/>
              <a:t>Extra processors weren’t enough, had to use </a:t>
            </a:r>
            <a:r>
              <a:rPr lang="en-US" b="1" dirty="0" smtClean="0"/>
              <a:t>nest down</a:t>
            </a:r>
          </a:p>
          <a:p>
            <a:r>
              <a:rPr lang="en-US" dirty="0" smtClean="0"/>
              <a:t>Run 36-12-4 km first and ONLY ONCE.</a:t>
            </a:r>
          </a:p>
          <a:p>
            <a:r>
              <a:rPr lang="en-US" dirty="0" smtClean="0"/>
              <a:t>Save output every ten minutes for use in boundary conditions in 4/3 km</a:t>
            </a:r>
          </a:p>
          <a:p>
            <a:r>
              <a:rPr lang="en-US" dirty="0" smtClean="0"/>
              <a:t>Run 4/3 km as a single domain (MUCH FASTER)</a:t>
            </a:r>
          </a:p>
          <a:p>
            <a:r>
              <a:rPr lang="en-US" dirty="0" smtClean="0"/>
              <a:t>Compared to running in traditional (slower) way….no significant difference.</a:t>
            </a:r>
          </a:p>
          <a:p>
            <a:r>
              <a:rPr lang="en-US" dirty="0" smtClean="0"/>
              <a:t>Could be expanded if more cores (e.g., all of Idaho).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127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7805070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151117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5915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122799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58" y="1825625"/>
            <a:ext cx="4804883" cy="4351338"/>
          </a:xfrm>
        </p:spPr>
      </p:pic>
    </p:spTree>
    <p:extLst>
      <p:ext uri="{BB962C8B-B14F-4D97-AF65-F5344CB8AC3E}">
        <p14:creationId xmlns:p14="http://schemas.microsoft.com/office/powerpoint/2010/main" val="1740377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58" y="1825625"/>
            <a:ext cx="4804883" cy="4351338"/>
          </a:xfrm>
        </p:spPr>
      </p:pic>
    </p:spTree>
    <p:extLst>
      <p:ext uri="{BB962C8B-B14F-4D97-AF65-F5344CB8AC3E}">
        <p14:creationId xmlns:p14="http://schemas.microsoft.com/office/powerpoint/2010/main" val="2068165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58" y="1825625"/>
            <a:ext cx="4804883" cy="4351338"/>
          </a:xfrm>
        </p:spPr>
      </p:pic>
    </p:spTree>
    <p:extLst>
      <p:ext uri="{BB962C8B-B14F-4D97-AF65-F5344CB8AC3E}">
        <p14:creationId xmlns:p14="http://schemas.microsoft.com/office/powerpoint/2010/main" val="4870464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88463"/>
            <a:ext cx="5028344" cy="502834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245" y="1027906"/>
            <a:ext cx="4710701" cy="471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9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1" y="54546"/>
            <a:ext cx="5684784" cy="56847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75" y="-126232"/>
            <a:ext cx="6046341" cy="604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624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31" y="1579046"/>
            <a:ext cx="4351338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46065"/>
            <a:ext cx="4417299" cy="441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09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981200" y="1201739"/>
            <a:ext cx="2478088" cy="3894137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New</a:t>
            </a:r>
            <a:br>
              <a:rPr lang="en-US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4/3 km Domain</a:t>
            </a:r>
            <a:br>
              <a:rPr lang="en-US" smtClean="0"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smtClean="0">
                <a:ea typeface="ＭＳ Ｐゴシック" pitchFamily="-112" charset="-128"/>
                <a:cs typeface="ＭＳ Ｐゴシック" pitchFamily="-112" charset="-128"/>
              </a:rPr>
              <a:t>10/31/17</a:t>
            </a:r>
          </a:p>
        </p:txBody>
      </p:sp>
      <p:pic>
        <p:nvPicPr>
          <p:cNvPr id="14339" name="Content Placeholder 3" descr="pcp3.06.0000.gif"/>
          <p:cNvPicPr>
            <a:picLocks noGrp="1" noChangeAspect="1"/>
          </p:cNvPicPr>
          <p:nvPr>
            <p:ph idx="1"/>
          </p:nvPr>
        </p:nvPicPr>
        <p:blipFill>
          <a:blip r:embed="rId2"/>
          <a:srcRect r="-40915"/>
          <a:stretch>
            <a:fillRect/>
          </a:stretch>
        </p:blipFill>
        <p:spPr>
          <a:xfrm>
            <a:off x="4459288" y="274638"/>
            <a:ext cx="8534400" cy="6056312"/>
          </a:xfrm>
        </p:spPr>
      </p:pic>
    </p:spTree>
    <p:extLst>
      <p:ext uri="{BB962C8B-B14F-4D97-AF65-F5344CB8AC3E}">
        <p14:creationId xmlns:p14="http://schemas.microsoft.com/office/powerpoint/2010/main" val="587421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522013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803645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08736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6208615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to diff=2 </a:t>
            </a:r>
          </a:p>
          <a:p>
            <a:r>
              <a:rPr lang="en-US" dirty="0" smtClean="0"/>
              <a:t>Turn off </a:t>
            </a:r>
            <a:r>
              <a:rPr lang="en-US" smtClean="0"/>
              <a:t>6-order diffusion</a:t>
            </a:r>
          </a:p>
          <a:p>
            <a:r>
              <a:rPr lang="en-US" smtClean="0"/>
              <a:t>If </a:t>
            </a:r>
            <a:r>
              <a:rPr lang="en-US" dirty="0" smtClean="0"/>
              <a:t>unexpected problems develop, bring back weakened 6</a:t>
            </a:r>
            <a:r>
              <a:rPr lang="en-US" baseline="30000" dirty="0" smtClean="0"/>
              <a:t>th</a:t>
            </a:r>
            <a:r>
              <a:rPr lang="en-US" dirty="0" smtClean="0"/>
              <a:t> order diffusion.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59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also tested a wide range of PBL schemes.</a:t>
            </a:r>
          </a:p>
          <a:p>
            <a:r>
              <a:rPr lang="en-US" dirty="0" smtClean="0"/>
              <a:t>Some preserved stable layers better than YSU, which we are using, but their overall verification scores were worse.</a:t>
            </a:r>
          </a:p>
          <a:p>
            <a:r>
              <a:rPr lang="en-US" dirty="0" smtClean="0"/>
              <a:t>Will continue testing and bring the results to the next consortium meeting.</a:t>
            </a:r>
          </a:p>
          <a:p>
            <a:r>
              <a:rPr lang="en-US" dirty="0" smtClean="0"/>
              <a:t>Also want to start working on the mesoscale ensemble, starting with UKMET, CMC, and perhaps Panasonic.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7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Content Placeholder 3" descr="rhsfc.06.00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4346" y="549640"/>
            <a:ext cx="5627323" cy="5627323"/>
          </a:xfrm>
        </p:spPr>
      </p:pic>
    </p:spTree>
    <p:extLst>
      <p:ext uri="{BB962C8B-B14F-4D97-AF65-F5344CB8AC3E}">
        <p14:creationId xmlns:p14="http://schemas.microsoft.com/office/powerpoint/2010/main" val="80585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6387" name="Content Placeholder 3" descr="cgw_wssfc.06.0000 (1)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1524001" y="668338"/>
            <a:ext cx="10169525" cy="5594350"/>
          </a:xfrm>
        </p:spPr>
      </p:pic>
    </p:spTree>
    <p:extLst>
      <p:ext uri="{BB962C8B-B14F-4D97-AF65-F5344CB8AC3E}">
        <p14:creationId xmlns:p14="http://schemas.microsoft.com/office/powerpoint/2010/main" val="1895273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274638"/>
            <a:ext cx="86868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Verification System Shows No Problems</a:t>
            </a:r>
          </a:p>
        </p:txBody>
      </p:sp>
      <p:pic>
        <p:nvPicPr>
          <p:cNvPr id="17411" name="Content Placeholder 3" descr="ts_spd_mae_f12_12z_730day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972" r="-22972"/>
          <a:stretch>
            <a:fillRect/>
          </a:stretch>
        </p:blipFill>
        <p:spPr>
          <a:xfrm>
            <a:off x="1524001" y="1417638"/>
            <a:ext cx="8842375" cy="4862512"/>
          </a:xfrm>
        </p:spPr>
      </p:pic>
    </p:spTree>
    <p:extLst>
      <p:ext uri="{BB962C8B-B14F-4D97-AF65-F5344CB8AC3E}">
        <p14:creationId xmlns:p14="http://schemas.microsoft.com/office/powerpoint/2010/main" val="24183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8435" name="Content Placeholder 3" descr="ts_spd_bias_f24_12z_730day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2375" r="-22375"/>
          <a:stretch>
            <a:fillRect/>
          </a:stretch>
        </p:blipFill>
        <p:spPr>
          <a:xfrm>
            <a:off x="990600" y="852488"/>
            <a:ext cx="9869488" cy="5429250"/>
          </a:xfrm>
        </p:spPr>
      </p:pic>
    </p:spTree>
    <p:extLst>
      <p:ext uri="{BB962C8B-B14F-4D97-AF65-F5344CB8AC3E}">
        <p14:creationId xmlns:p14="http://schemas.microsoft.com/office/powerpoint/2010/main" val="152306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Balancing Act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97" y="365125"/>
            <a:ext cx="2133600" cy="1600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59010" y="1965325"/>
            <a:ext cx="8721812" cy="4351338"/>
          </a:xfrm>
        </p:spPr>
        <p:txBody>
          <a:bodyPr/>
          <a:lstStyle/>
          <a:p>
            <a:r>
              <a:rPr lang="en-US" dirty="0" smtClean="0"/>
              <a:t>Reliability versus cutting edge physics</a:t>
            </a:r>
          </a:p>
          <a:p>
            <a:r>
              <a:rPr lang="en-US" dirty="0" smtClean="0"/>
              <a:t>Best general skill versus skill for specific issues (e.g., stable boundary layer)</a:t>
            </a:r>
          </a:p>
          <a:p>
            <a:r>
              <a:rPr lang="en-US" dirty="0" smtClean="0"/>
              <a:t>Generally, have tried to optimize reliability and general skill, but perhaps need to alter the balance.</a:t>
            </a:r>
          </a:p>
          <a:p>
            <a:r>
              <a:rPr lang="en-US" dirty="0" smtClean="0"/>
              <a:t>Believe we should optimize more for stable boundary layer—important for stagnation, freezing rain, snow, gap winds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224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650</Words>
  <Application>Microsoft Macintosh PowerPoint</Application>
  <PresentationFormat>Widescreen</PresentationFormat>
  <Paragraphs>80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ＭＳ Ｐゴシック</vt:lpstr>
      <vt:lpstr>Office Theme</vt:lpstr>
      <vt:lpstr>Northwest Modeling Consortium</vt:lpstr>
      <vt:lpstr>New Hardware</vt:lpstr>
      <vt:lpstr>New Expanded Domain is Operational</vt:lpstr>
      <vt:lpstr>New 4/3 km Domain 10/31/17</vt:lpstr>
      <vt:lpstr>PowerPoint Presentation</vt:lpstr>
      <vt:lpstr>PowerPoint Presentation</vt:lpstr>
      <vt:lpstr>Verification System Shows No Problems</vt:lpstr>
      <vt:lpstr>PowerPoint Presentation</vt:lpstr>
      <vt:lpstr>The Balancing Act</vt:lpstr>
      <vt:lpstr>Dealing with the stable boundary layer over-mixing problem</vt:lpstr>
      <vt:lpstr>Classic Example:  cold air in Columbia Gorge</vt:lpstr>
      <vt:lpstr>Reality</vt:lpstr>
      <vt:lpstr>Range of Cases Showed Overmixing of Air in Valleys During Stagnation Events</vt:lpstr>
      <vt:lpstr>New Direction (Reducing Diffusion)</vt:lpstr>
      <vt:lpstr>diff_opt=0    No second order diffusion diff_opt=1 Diffusion along model surface diff_opt=2 Horizontal diffusion  Default is 1 and we had been using that based on stability issues.</vt:lpstr>
      <vt:lpstr>Difference between diff_opt 1 and 2</vt:lpstr>
      <vt:lpstr>Difference between diff_opt 1 and 2</vt:lpstr>
      <vt:lpstr>Mixing along model surfaces can mix in the VERTICAL when model surface are tilted…as they are in terrain</vt:lpstr>
      <vt:lpstr>diff_6th_opt</vt:lpstr>
      <vt:lpstr>Bottom line:  we have found that diffusion of  both kinds (2nd order and 6th order) are causing substantial vertical mixing in stable PBL situations.</vt:lpstr>
      <vt:lpstr>Testing:  Gorge Jan cases, Poor Ventilation Cases, Multi-week summer and winter periods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Verification</vt:lpstr>
      <vt:lpstr>Verification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Recommendation</vt:lpstr>
      <vt:lpstr>More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Modeling Consortium</dc:title>
  <dc:creator>Cliff Mass</dc:creator>
  <cp:lastModifiedBy>Cliff Mass</cp:lastModifiedBy>
  <cp:revision>11</cp:revision>
  <dcterms:created xsi:type="dcterms:W3CDTF">2017-02-02T01:36:48Z</dcterms:created>
  <dcterms:modified xsi:type="dcterms:W3CDTF">2017-02-02T20:16:29Z</dcterms:modified>
</cp:coreProperties>
</file>