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7" r:id="rId3"/>
    <p:sldId id="288" r:id="rId4"/>
    <p:sldId id="289" r:id="rId5"/>
    <p:sldId id="268" r:id="rId6"/>
    <p:sldId id="293" r:id="rId7"/>
    <p:sldId id="269" r:id="rId8"/>
    <p:sldId id="291" r:id="rId9"/>
    <p:sldId id="292" r:id="rId10"/>
    <p:sldId id="270" r:id="rId11"/>
    <p:sldId id="294" r:id="rId12"/>
    <p:sldId id="305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6" r:id="rId24"/>
    <p:sldId id="353" r:id="rId25"/>
    <p:sldId id="354" r:id="rId26"/>
    <p:sldId id="355" r:id="rId27"/>
    <p:sldId id="352" r:id="rId28"/>
    <p:sldId id="3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36"/>
    <p:restoredTop sz="94637"/>
  </p:normalViewPr>
  <p:slideViewPr>
    <p:cSldViewPr snapToGrid="0" snapToObjects="1">
      <p:cViewPr varScale="1">
        <p:scale>
          <a:sx n="149" d="100"/>
          <a:sy n="149" d="100"/>
        </p:scale>
        <p:origin x="208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99F5D-68C4-2347-927D-F99FE7C16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AD498-487B-C742-A437-A7B0F40A8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69370-5FAB-4B4D-B8C9-6430806FA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8D78A-2EB4-7D40-ABF8-3BC9FD14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61F3D-3B7D-4C4A-BA01-73CB9F1A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62630-3526-AC4F-B78B-F81B67EA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A6FA10-E980-8D46-8818-EACE96539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DB78C-E959-7A4F-ABD4-AE0B406A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5D6EB-2FF1-A140-8A47-24FDF76F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BADA-3695-B542-BAB6-4823F2B7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5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0E346F-2E5D-0342-BA78-B96891812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23FAF1-FAAB-6944-A859-29FB1BFE3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37AFA-F5CD-3243-8A61-E803ACC8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EAFE8-B72F-5448-9C36-D4455611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92D44-0CF0-8C4C-853F-F84C15362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01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73B69-1875-B742-BD2E-F8204C2E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C4D70-B548-2B41-80CE-3662BEB45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618E4-02FC-2144-90A8-41D32C54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0F96-6091-8E47-A5DB-5BF44426E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334F8-9F56-CA42-9B32-3C1E62A3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1517-5E58-8049-91A7-94CD71455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F3391-7D4B-0A49-8641-DC12CB484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54BD5-A217-E047-A33C-2BECD587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45CB-785D-6245-9D79-5E90E92D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2E80B-5029-2B4C-895B-44116C79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0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670D7-0CAA-594A-9CA9-5F60EE65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D41AA-E24F-014B-B180-5803A3A46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34A16-11F9-614A-8FC9-5B80FBA72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01273-2902-6647-AA99-5457186C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72231-CB51-204C-B2CB-3E351978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D6A70-6A9E-9D49-B4CA-1CEE861BC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B0E4-AA13-D841-A040-7A425F56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B2F06-7FBE-9842-902F-26ED757F0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15F42-A1FE-4D4E-9F52-E1803A3DC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34F8E6-2FEF-DB40-8FC6-A8AB4AA97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3DC0E-A3A6-6B40-BC62-D819B82A1E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616559-938C-9243-B368-6E29A9431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6/18/18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378810-AECE-A54B-9231-EECC268A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282C5-96AC-A74F-A640-08994D66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A0BAF-CE16-934A-893D-BC51F3D8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80E023-5C8D-F448-80BB-5C4403C39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6/18/18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249ED3-5FAA-2548-81A6-58264F12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F26C3-0416-AC45-B107-9C487FD3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8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FA9F3-72BC-184A-B0BE-8B82A960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6/18/18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8571E-9135-8E45-8348-F3C1D557F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02283-B7C6-CD4B-B2CD-34A451E6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6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E397-B38E-7340-A876-52D0C4795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5A873-7612-B947-904D-B67119179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CE348-FDED-D843-B8D9-33BB1D127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F58DF-BABF-724A-B499-459B10AF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7E65F-91A2-8B4E-AF28-89BB6D30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4F6A4-24A2-F349-80F8-474BACE9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0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F9704-7328-5344-86F5-F1F913ED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562621-2E9E-1E45-A1B8-380A37F51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CDCB7-3D8F-3A49-8DB0-F890B17D0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44C77-4D63-854A-A289-A0A749CAA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A65DF-1631-6641-8FF4-272D6257FB00}" type="datetimeFigureOut">
              <a:rPr lang="en-US" smtClean="0"/>
              <a:t>6/18/18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663A6-2BA8-CF47-B8C2-50649194A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768CD-A53C-2945-B15C-2ACCC592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0A807-5DF5-A745-888E-96761401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5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C75037-FBB5-0749-83CC-9779E017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42D9A-C200-564F-A358-484D70A08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19A2F-45F5-024C-98A8-B1F40548D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A65DF-1631-6641-8FF4-272D6257FB00}" type="datetimeFigureOut">
              <a:rPr lang="en-US" smtClean="0"/>
              <a:t>6/18/18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67140-7EE4-C143-88AA-BFFBE1FD8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3094-5863-B34E-8401-BE52EBF83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0A807-5DF5-A745-888E-967614013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0864C-CE1B-9F4D-87D0-53FF354EE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1049" y="949024"/>
            <a:ext cx="9028670" cy="27806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Consortium 6/18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A3C8D-EF2F-404E-8669-CF1821EAE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8584" y="4854189"/>
            <a:ext cx="9144000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/>
              <a:t>Cliff Mass and David Ovens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C9E3AE-5FE1-FC45-8189-0989F9410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06" y="1388782"/>
            <a:ext cx="5564155" cy="33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43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5D0A43-2B34-4E45-BF9B-37869F8E8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26431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Complication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825625"/>
            <a:ext cx="5181600" cy="3461186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94CAB2-AF2B-3745-865C-CFFDCAE31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838200"/>
            <a:ext cx="5486400" cy="5338763"/>
          </a:xfrm>
        </p:spPr>
        <p:txBody>
          <a:bodyPr>
            <a:noAutofit/>
          </a:bodyPr>
          <a:lstStyle/>
          <a:p>
            <a:r>
              <a:rPr lang="en-US" sz="3200" b="1" dirty="0"/>
              <a:t>Significant differences between various smoke prediction systems. (Canadian, </a:t>
            </a:r>
            <a:r>
              <a:rPr lang="en-US" sz="3200" b="1" dirty="0" err="1"/>
              <a:t>Bluesky</a:t>
            </a:r>
            <a:r>
              <a:rPr lang="en-US" sz="3200" b="1" dirty="0"/>
              <a:t>, ESRL HRRR)</a:t>
            </a:r>
          </a:p>
          <a:p>
            <a:r>
              <a:rPr lang="en-US" sz="3200" b="1" dirty="0">
                <a:solidFill>
                  <a:schemeClr val="accent1"/>
                </a:solidFill>
              </a:rPr>
              <a:t>Most are only available for a few days out (72hr, which means would only have 60hr)</a:t>
            </a:r>
          </a:p>
          <a:p>
            <a:r>
              <a:rPr lang="en-US" sz="3200" b="1" dirty="0"/>
              <a:t>All based on fire sources,  not remote sensing  of smoke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585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FB00D-5168-9A45-8914-DDF0921A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Compromise:  Use the NASA GEOS FP 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851585-F1E4-464A-8A0B-A8778A3D79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3284" y="1941256"/>
            <a:ext cx="7452840" cy="351974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725D4-5C68-444F-9002-75F56666D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71" y="1928556"/>
            <a:ext cx="3307229" cy="39261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Four times a day</a:t>
            </a:r>
          </a:p>
          <a:p>
            <a:r>
              <a:rPr lang="en-US" dirty="0"/>
              <a:t>Initialization and forecasts are available</a:t>
            </a:r>
          </a:p>
          <a:p>
            <a:r>
              <a:rPr lang="en-US" dirty="0"/>
              <a:t>~30 km horizontal grid spacing</a:t>
            </a:r>
          </a:p>
          <a:p>
            <a:r>
              <a:rPr lang="en-US" dirty="0"/>
              <a:t>Aerosol optical depth and angstrom exponent available</a:t>
            </a:r>
          </a:p>
        </p:txBody>
      </p:sp>
    </p:spTree>
    <p:extLst>
      <p:ext uri="{BB962C8B-B14F-4D97-AF65-F5344CB8AC3E}">
        <p14:creationId xmlns:p14="http://schemas.microsoft.com/office/powerpoint/2010/main" val="1890470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E1A0-C915-5244-BACA-4BE44DEAC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98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Experimental set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6AA9F-2480-3D44-A5C3-10DBFF419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69706" cy="4351338"/>
          </a:xfrm>
        </p:spPr>
        <p:txBody>
          <a:bodyPr>
            <a:normAutofit/>
          </a:bodyPr>
          <a:lstStyle/>
          <a:p>
            <a:r>
              <a:rPr lang="en-US" sz="3600" b="1" dirty="0"/>
              <a:t>4-km domain</a:t>
            </a:r>
          </a:p>
          <a:p>
            <a:r>
              <a:rPr lang="en-US" sz="3600" b="1" dirty="0"/>
              <a:t>GEOS 3-hourly aerosol optical depth initial conditions and forecast.</a:t>
            </a:r>
          </a:p>
          <a:p>
            <a:r>
              <a:rPr lang="en-US" sz="3600" b="1" dirty="0"/>
              <a:t>GEOS 3-hourly aerosol angstrom exponent (</a:t>
            </a:r>
            <a:r>
              <a:rPr lang="en-US" sz="3600" dirty="0">
                <a:solidFill>
                  <a:schemeClr val="accent1"/>
                </a:solidFill>
              </a:rPr>
              <a:t>how optical depth changes with wavelength)</a:t>
            </a:r>
          </a:p>
          <a:p>
            <a:r>
              <a:rPr lang="en-US" sz="3600" b="1" dirty="0"/>
              <a:t> Fixed single scattering albedo = 0.85 </a:t>
            </a:r>
          </a:p>
          <a:p>
            <a:r>
              <a:rPr lang="en-US" sz="3600" b="1" dirty="0"/>
              <a:t>Fixed aerosol asymmetry parameter = 0.9</a:t>
            </a:r>
          </a:p>
        </p:txBody>
      </p:sp>
    </p:spTree>
    <p:extLst>
      <p:ext uri="{BB962C8B-B14F-4D97-AF65-F5344CB8AC3E}">
        <p14:creationId xmlns:p14="http://schemas.microsoft.com/office/powerpoint/2010/main" val="213984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3844-D89D-6A47-92F7-56133259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Events:  August 6-7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D04F33-1E38-6548-8F81-A3AD74B415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4488" y="1591506"/>
            <a:ext cx="8503024" cy="481957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394BA-137D-EE4E-BACB-536B3704EF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64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9A7A-21D8-ED43-A78B-7AE813E1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September 6-7, 2017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B3DBAE-E643-794C-9F1F-04DC90A28B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4669" y="1690688"/>
            <a:ext cx="8144435" cy="460450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72997-40A1-5143-AAA6-5FF7F073EA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487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2C16-9C30-3A46-9647-64F17DD8E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231900"/>
            <a:ext cx="3429000" cy="28956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GEOS 5 AOD, 0000 UTC 7 August 2017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D199AC-5916-144F-92CE-62B6994641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19265" y="225425"/>
            <a:ext cx="6061869" cy="6061869"/>
          </a:xfrm>
        </p:spPr>
      </p:pic>
    </p:spTree>
    <p:extLst>
      <p:ext uri="{BB962C8B-B14F-4D97-AF65-F5344CB8AC3E}">
        <p14:creationId xmlns:p14="http://schemas.microsoft.com/office/powerpoint/2010/main" val="941160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747D-BC56-A84E-B9F7-8BDBB307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3208384" cy="37242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Temperature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Impact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(°F)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BFDF8A-F3B9-3145-B61E-B20ABD7085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14784" y="192789"/>
            <a:ext cx="6557916" cy="6557916"/>
          </a:xfrm>
        </p:spPr>
      </p:pic>
    </p:spTree>
    <p:extLst>
      <p:ext uri="{BB962C8B-B14F-4D97-AF65-F5344CB8AC3E}">
        <p14:creationId xmlns:p14="http://schemas.microsoft.com/office/powerpoint/2010/main" val="3085607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E0F96-3856-FE42-BD31-0CCC8B612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650" y="644525"/>
            <a:ext cx="2448349" cy="42703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Change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in PBL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Height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CADA88-6A3E-5B4E-AA5C-CC98AC2164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1788" y="311288"/>
            <a:ext cx="6546712" cy="6546712"/>
          </a:xfrm>
        </p:spPr>
      </p:pic>
    </p:spTree>
    <p:extLst>
      <p:ext uri="{BB962C8B-B14F-4D97-AF65-F5344CB8AC3E}">
        <p14:creationId xmlns:p14="http://schemas.microsoft.com/office/powerpoint/2010/main" val="1891277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0A1F5-0113-B640-AB9D-98E32E044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53700" cy="94249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Change in temperature bias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E2DE38-8976-DE44-B50F-E356255C5F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-1" r="64970" b="66316"/>
          <a:stretch/>
        </p:blipFill>
        <p:spPr>
          <a:xfrm>
            <a:off x="838200" y="1683736"/>
            <a:ext cx="4253752" cy="370041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82E74F-EDE4-D542-B348-C7DEA4495F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66790" b="63737"/>
          <a:stretch/>
        </p:blipFill>
        <p:spPr>
          <a:xfrm>
            <a:off x="6115050" y="1629113"/>
            <a:ext cx="3801368" cy="375503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CA5DF6-5CA2-434D-8C61-201772706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620" r="17697"/>
          <a:stretch/>
        </p:blipFill>
        <p:spPr>
          <a:xfrm>
            <a:off x="1103534" y="5760267"/>
            <a:ext cx="9456889" cy="871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3F6814-CE79-8C48-A419-D7761E5189E7}"/>
              </a:ext>
            </a:extLst>
          </p:cNvPr>
          <p:cNvSpPr txBox="1"/>
          <p:nvPr/>
        </p:nvSpPr>
        <p:spPr>
          <a:xfrm>
            <a:off x="2008094" y="1283702"/>
            <a:ext cx="1453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 smoke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0CC87-079F-A840-A185-DE7FB6CE80A0}"/>
              </a:ext>
            </a:extLst>
          </p:cNvPr>
          <p:cNvSpPr txBox="1"/>
          <p:nvPr/>
        </p:nvSpPr>
        <p:spPr>
          <a:xfrm>
            <a:off x="7476565" y="1167448"/>
            <a:ext cx="1713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With smoke</a:t>
            </a:r>
          </a:p>
        </p:txBody>
      </p:sp>
    </p:spTree>
    <p:extLst>
      <p:ext uri="{BB962C8B-B14F-4D97-AF65-F5344CB8AC3E}">
        <p14:creationId xmlns:p14="http://schemas.microsoft.com/office/powerpoint/2010/main" val="1996139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E7148-87F9-4041-AC60-896C9ED47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88" y="2003425"/>
            <a:ext cx="3046271" cy="14890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0000 UTC</a:t>
            </a:r>
            <a:br>
              <a:rPr lang="en-US" b="1" dirty="0"/>
            </a:br>
            <a:r>
              <a:rPr lang="en-US" b="1" dirty="0"/>
              <a:t>7 September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9DF412-053F-FB44-9807-BEA18D2009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4859" y="617117"/>
            <a:ext cx="5828787" cy="58287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C3318-0FF8-1248-8706-C64FD1042A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1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059" y="694639"/>
            <a:ext cx="5125995" cy="5104799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During the summer of 2017, dense veils of wildfire smoke covered the western U.S. for weeks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81C963-B13A-7542-9229-579E6CCC6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8756" y="845321"/>
            <a:ext cx="5275188" cy="5283629"/>
          </a:xfrm>
        </p:spPr>
      </p:pic>
    </p:spTree>
    <p:extLst>
      <p:ext uri="{BB962C8B-B14F-4D97-AF65-F5344CB8AC3E}">
        <p14:creationId xmlns:p14="http://schemas.microsoft.com/office/powerpoint/2010/main" val="1627661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CA176-51BC-D145-B592-C03808731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4" y="1333313"/>
            <a:ext cx="2783541" cy="173261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Temp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Change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DC0B1F-4190-A642-A3B1-D9F7DAE4F0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50319" y="365125"/>
            <a:ext cx="6169445" cy="6169445"/>
          </a:xfrm>
        </p:spPr>
      </p:pic>
    </p:spTree>
    <p:extLst>
      <p:ext uri="{BB962C8B-B14F-4D97-AF65-F5344CB8AC3E}">
        <p14:creationId xmlns:p14="http://schemas.microsoft.com/office/powerpoint/2010/main" val="1087474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F7F3F-111B-0648-B8F7-2E4854C4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18424" cy="521092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Change in PBL Height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B7E889-B350-184A-AF13-526AF271B0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93754" y="222670"/>
            <a:ext cx="6169446" cy="616944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57979-0F07-BD4B-A06B-38A9E1F9B8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31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7D3B-FF8D-AE46-B2B0-109B924C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179" y="-60680"/>
            <a:ext cx="10515600" cy="1325563"/>
          </a:xfrm>
        </p:spPr>
        <p:txBody>
          <a:bodyPr/>
          <a:lstStyle/>
          <a:p>
            <a:r>
              <a:rPr lang="en-US" dirty="0"/>
              <a:t>No smoke                             Smoke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238FA5-9CAC-D04E-8C89-FB63AB85DA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47484" b="55426"/>
          <a:stretch/>
        </p:blipFill>
        <p:spPr>
          <a:xfrm>
            <a:off x="629630" y="819991"/>
            <a:ext cx="5656931" cy="434368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B11C50C-494D-3140-9F3C-4AF5CCFDEE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52889" b="54602"/>
          <a:stretch/>
        </p:blipFill>
        <p:spPr>
          <a:xfrm>
            <a:off x="6495130" y="901467"/>
            <a:ext cx="4889127" cy="426220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20112E-9C15-3B4B-94F0-BCB6B67953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620" r="17697" b="4633"/>
          <a:stretch/>
        </p:blipFill>
        <p:spPr>
          <a:xfrm>
            <a:off x="358589" y="5463036"/>
            <a:ext cx="11506780" cy="4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64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A213D-7F7E-444B-AE59-37876E83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Appears Viable But Still More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E56F6-9A61-4C4B-91C9-696DF1924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911353" cy="4351338"/>
          </a:xfrm>
        </p:spPr>
        <p:txBody>
          <a:bodyPr/>
          <a:lstStyle/>
          <a:p>
            <a:r>
              <a:rPr lang="en-US" b="1" dirty="0"/>
              <a:t>Replace with smoke related single scattering albedo</a:t>
            </a:r>
          </a:p>
          <a:p>
            <a:r>
              <a:rPr lang="en-US" b="1" dirty="0"/>
              <a:t>Replace with snow related aerosol asymmetry factor</a:t>
            </a:r>
          </a:p>
          <a:p>
            <a:r>
              <a:rPr lang="en-US" b="1" dirty="0"/>
              <a:t>Testing with more cases</a:t>
            </a:r>
          </a:p>
          <a:p>
            <a:r>
              <a:rPr lang="en-US" b="1" dirty="0"/>
              <a:t>Perhaps needs some empirical calibration</a:t>
            </a:r>
          </a:p>
          <a:p>
            <a:r>
              <a:rPr lang="en-US" b="1" dirty="0"/>
              <a:t>Go operational on July 1 or July 15.</a:t>
            </a:r>
          </a:p>
        </p:txBody>
      </p:sp>
    </p:spTree>
    <p:extLst>
      <p:ext uri="{BB962C8B-B14F-4D97-AF65-F5344CB8AC3E}">
        <p14:creationId xmlns:p14="http://schemas.microsoft.com/office/powerpoint/2010/main" val="1033253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6F10-4241-3142-B2DB-F756FAF36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Another approach that may be better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9CEBE-730D-AD40-9028-4C84CD79D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020300" cy="4351338"/>
          </a:xfrm>
        </p:spPr>
        <p:txBody>
          <a:bodyPr/>
          <a:lstStyle/>
          <a:p>
            <a:r>
              <a:rPr lang="en-US" dirty="0"/>
              <a:t>Presented this approach at WRF meeting</a:t>
            </a:r>
          </a:p>
          <a:p>
            <a:r>
              <a:rPr lang="en-US" dirty="0"/>
              <a:t>George </a:t>
            </a:r>
            <a:r>
              <a:rPr lang="en-US" dirty="0" err="1"/>
              <a:t>Grell</a:t>
            </a:r>
            <a:r>
              <a:rPr lang="en-US" dirty="0"/>
              <a:t>, lead of WRF </a:t>
            </a:r>
            <a:r>
              <a:rPr lang="en-US" dirty="0" err="1"/>
              <a:t>Chem</a:t>
            </a:r>
            <a:r>
              <a:rPr lang="en-US" dirty="0"/>
              <a:t>, offered to help using WRF </a:t>
            </a:r>
            <a:r>
              <a:rPr lang="en-US" dirty="0" err="1"/>
              <a:t>chem</a:t>
            </a:r>
            <a:endParaRPr lang="en-US" dirty="0"/>
          </a:p>
          <a:p>
            <a:r>
              <a:rPr lang="en-US" dirty="0"/>
              <a:t>There is a version with just smoke and no chemistry</a:t>
            </a:r>
          </a:p>
          <a:p>
            <a:r>
              <a:rPr lang="en-US" dirty="0"/>
              <a:t>There are emission grids available.</a:t>
            </a:r>
          </a:p>
          <a:p>
            <a:r>
              <a:rPr lang="en-US" dirty="0"/>
              <a:t>Would give us full three-dimensionality to the smoke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95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9A15-9ABC-944F-B990-B62758775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High-Resolution Ensemble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0D14-BA79-3240-9473-187A695E7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210800" cy="4351338"/>
          </a:xfrm>
        </p:spPr>
        <p:txBody>
          <a:bodyPr/>
          <a:lstStyle/>
          <a:p>
            <a:r>
              <a:rPr lang="en-US" dirty="0"/>
              <a:t>Now acquiring 192 more cores that will be dedicated to the ensembles</a:t>
            </a:r>
          </a:p>
          <a:p>
            <a:r>
              <a:rPr lang="en-US" dirty="0"/>
              <a:t>Ordered on June 1, hopefully delivery during the next week.</a:t>
            </a:r>
          </a:p>
          <a:p>
            <a:r>
              <a:rPr lang="en-US" dirty="0"/>
              <a:t>Expand ensemble to 00 and 12 UTC.  Should be able to secure 20-25 members per cycle. </a:t>
            </a:r>
          </a:p>
          <a:p>
            <a:r>
              <a:rPr lang="en-US" dirty="0"/>
              <a:t>In place this summer. </a:t>
            </a:r>
          </a:p>
          <a:p>
            <a:r>
              <a:rPr lang="en-US" dirty="0"/>
              <a:t>Side note:  NOAA/NWS efforts not going anywhere fast on high-resolution ensembles.</a:t>
            </a:r>
          </a:p>
        </p:txBody>
      </p:sp>
    </p:spTree>
    <p:extLst>
      <p:ext uri="{BB962C8B-B14F-4D97-AF65-F5344CB8AC3E}">
        <p14:creationId xmlns:p14="http://schemas.microsoft.com/office/powerpoint/2010/main" val="889721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87618-C14C-724E-9328-D6B467D38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Possible Future System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C2B32-6E3A-7146-BB27-1827DEC9E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670800" cy="4351338"/>
          </a:xfrm>
        </p:spPr>
        <p:txBody>
          <a:bodyPr/>
          <a:lstStyle/>
          <a:p>
            <a:r>
              <a:rPr lang="en-US" dirty="0"/>
              <a:t>Going to WRF 4.0</a:t>
            </a:r>
          </a:p>
          <a:p>
            <a:r>
              <a:rPr lang="en-US" dirty="0"/>
              <a:t>Adding vertical levels (say from 38 to 50)</a:t>
            </a:r>
          </a:p>
          <a:p>
            <a:r>
              <a:rPr lang="en-US" dirty="0"/>
              <a:t>Going to hybrid vertical coordinate</a:t>
            </a:r>
          </a:p>
          <a:p>
            <a:r>
              <a:rPr lang="en-US" dirty="0"/>
              <a:t>Evaluating new physics schemes, including PBL.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C2D4F-A8E7-FA46-84D4-1C5EE2DD53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32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22E6-9599-7D41-9093-873403F7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177" y="1094151"/>
            <a:ext cx="3084320" cy="114748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End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7D6BC-FF3B-FC45-867D-252D7FAB3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87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7C25-9391-0940-A4AE-8766FB053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D150B-C80B-3445-BBE9-81D600CC6A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30E25-6A3E-FD44-9C5E-613A5850D7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2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0AD9-31B7-DF40-AA03-644AE8D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525"/>
            <a:ext cx="110744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impacts on solar radiation were profound (e.g., 25-35% drop in solar flux at surface in Seattle)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B39B9E-A733-6849-A4CF-7E11513FF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6613" y="3652470"/>
            <a:ext cx="3011539" cy="28836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42E5D-44F4-154D-ABA2-2AFD2465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548" y="4237262"/>
            <a:ext cx="5522765" cy="2019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ADDE0A-73F0-F844-A09C-E5D0D02B8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2"/>
          <a:stretch/>
        </p:blipFill>
        <p:spPr>
          <a:xfrm>
            <a:off x="637612" y="2064993"/>
            <a:ext cx="10187212" cy="179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12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86A0B-5F1D-AB4F-B771-FE2688620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430"/>
            <a:ext cx="4257782" cy="501853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result was substantial cooling (as high as 15F) that was not captured by the UW Operational WRF System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A62191-F108-D640-BC81-00CF4D92F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18" y="867708"/>
            <a:ext cx="6092894" cy="4764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DD31D1-EA2D-EF47-B86D-6EA34753B121}"/>
              </a:ext>
            </a:extLst>
          </p:cNvPr>
          <p:cNvSpPr txBox="1"/>
          <p:nvPr/>
        </p:nvSpPr>
        <p:spPr>
          <a:xfrm>
            <a:off x="7311489" y="5913206"/>
            <a:ext cx="2557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Bellingham, WA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F4C5F-F67E-FA4B-81A6-A622422F05A7}"/>
              </a:ext>
            </a:extLst>
          </p:cNvPr>
          <p:cNvSpPr txBox="1"/>
          <p:nvPr/>
        </p:nvSpPr>
        <p:spPr>
          <a:xfrm>
            <a:off x="6893960" y="452063"/>
            <a:ext cx="285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UW WRF Temperature Error</a:t>
            </a:r>
          </a:p>
        </p:txBody>
      </p:sp>
    </p:spTree>
    <p:extLst>
      <p:ext uri="{BB962C8B-B14F-4D97-AF65-F5344CB8AC3E}">
        <p14:creationId xmlns:p14="http://schemas.microsoft.com/office/powerpoint/2010/main" val="544549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8" y="2471327"/>
            <a:ext cx="2233773" cy="135065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Seattle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58" y="470161"/>
            <a:ext cx="7556862" cy="5900399"/>
          </a:xfrm>
        </p:spPr>
      </p:pic>
    </p:spTree>
    <p:extLst>
      <p:ext uri="{BB962C8B-B14F-4D97-AF65-F5344CB8AC3E}">
        <p14:creationId xmlns:p14="http://schemas.microsoft.com/office/powerpoint/2010/main" val="150249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7886-FE27-4D43-9E91-0798C16B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82" y="1638114"/>
            <a:ext cx="2532529" cy="2467722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Seattle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August 2-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Sept 16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4EC3C4-4C61-AB40-8156-BFB28057D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800" y="196226"/>
            <a:ext cx="7177403" cy="6285538"/>
          </a:xfrm>
        </p:spPr>
      </p:pic>
    </p:spTree>
    <p:extLst>
      <p:ext uri="{BB962C8B-B14F-4D97-AF65-F5344CB8AC3E}">
        <p14:creationId xmlns:p14="http://schemas.microsoft.com/office/powerpoint/2010/main" val="1583485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Errors in the WRF system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8C75C-2249-E649-8A17-E9CA89C95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77638" cy="4351338"/>
          </a:xfrm>
        </p:spPr>
        <p:txBody>
          <a:bodyPr/>
          <a:lstStyle/>
          <a:p>
            <a:r>
              <a:rPr lang="en-US" sz="3600" b="1" dirty="0"/>
              <a:t>Large temperature errors where smoke was dense</a:t>
            </a:r>
          </a:p>
          <a:p>
            <a:r>
              <a:rPr lang="en-US" sz="3600" b="1" dirty="0"/>
              <a:t>Messing up boundary layer depth forecasts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E4FAC-A7E0-D341-A18D-93D9652EB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031" y="1825624"/>
            <a:ext cx="6207697" cy="41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7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75466-6DB4-D140-881B-7187770C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394" y="19213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But 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32BCF-488F-0042-B29E-B84D6FB50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394" y="1454922"/>
            <a:ext cx="7998254" cy="4351338"/>
          </a:xfrm>
        </p:spPr>
        <p:txBody>
          <a:bodyPr>
            <a:noAutofit/>
          </a:bodyPr>
          <a:lstStyle/>
          <a:p>
            <a:r>
              <a:rPr lang="en-US" sz="3600" b="1" dirty="0"/>
              <a:t>Didn’t want to run WRF-CHEM</a:t>
            </a:r>
          </a:p>
          <a:p>
            <a:r>
              <a:rPr lang="en-US" sz="3600" b="1" dirty="0"/>
              <a:t>Didn’t want to bother getting fire inventory and doing emissions modeling.</a:t>
            </a:r>
          </a:p>
          <a:p>
            <a:r>
              <a:rPr lang="en-US" sz="3600" b="1" dirty="0"/>
              <a:t>In the first cut, wanted to avoid explicit  modeling of the 3D nature of the smoke, just deal with the reduction of solar radiation to the surface.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5EC43-8A88-9E4E-96F9-9EB7E782D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648" y="1952818"/>
            <a:ext cx="3113451" cy="311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6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09FF4-99B0-A349-81AF-56D1F563E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 simple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29D94-08EB-404C-839D-6F0B88743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346" y="1784528"/>
            <a:ext cx="7457754" cy="4730572"/>
          </a:xfrm>
        </p:spPr>
        <p:txBody>
          <a:bodyPr>
            <a:normAutofit fontScale="92500" lnSpcReduction="20000"/>
          </a:bodyPr>
          <a:lstStyle/>
          <a:p>
            <a:r>
              <a:rPr lang="en-US" sz="3600" b="1" dirty="0"/>
              <a:t>Secure a 2D field of smoke-related aerosol optical depth at initialization and forecast times.</a:t>
            </a:r>
          </a:p>
          <a:p>
            <a:r>
              <a:rPr lang="en-US" sz="3600" b="1" dirty="0"/>
              <a:t>Plug it into the RRTMG radiation scheme in WRF.</a:t>
            </a:r>
          </a:p>
          <a:p>
            <a:r>
              <a:rPr lang="en-US" sz="3600" b="1" dirty="0"/>
              <a:t>Thus, add smoke into our model with little overhead.</a:t>
            </a:r>
          </a:p>
          <a:p>
            <a:r>
              <a:rPr lang="en-US" sz="3600" b="1" dirty="0"/>
              <a:t>Go home and get a class of wine.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900" b="1" dirty="0">
                <a:solidFill>
                  <a:schemeClr val="accent1"/>
                </a:solidFill>
              </a:rPr>
              <a:t>BUT DOES THIS WORK?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4DB32B-C676-D347-929C-5EDD8CAEF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" r="44227"/>
          <a:stretch/>
        </p:blipFill>
        <p:spPr>
          <a:xfrm>
            <a:off x="8169122" y="1690688"/>
            <a:ext cx="3745476" cy="42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52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544</Words>
  <Application>Microsoft Macintosh PowerPoint</Application>
  <PresentationFormat>Widescreen</PresentationFormat>
  <Paragraphs>74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Consortium 6/18</vt:lpstr>
      <vt:lpstr>During the summer of 2017, dense veils of wildfire smoke covered the western U.S. for weeks</vt:lpstr>
      <vt:lpstr>The impacts on solar radiation were profound (e.g., 25-35% drop in solar flux at surface in Seattle)</vt:lpstr>
      <vt:lpstr>The result was substantial cooling (as high as 15F) that was not captured by the UW Operational WRF System</vt:lpstr>
      <vt:lpstr>Seattle</vt:lpstr>
      <vt:lpstr>Seattle August 2- Sept 16</vt:lpstr>
      <vt:lpstr>Errors in the WRF system</vt:lpstr>
      <vt:lpstr>But how?</vt:lpstr>
      <vt:lpstr>A simple approach</vt:lpstr>
      <vt:lpstr>Complication</vt:lpstr>
      <vt:lpstr>Compromise:  Use the NASA GEOS FP System</vt:lpstr>
      <vt:lpstr>Experimental set up</vt:lpstr>
      <vt:lpstr>Two Events:  August 6-7</vt:lpstr>
      <vt:lpstr>September 6-7, 2017</vt:lpstr>
      <vt:lpstr>GEOS 5 AOD, 0000 UTC 7 August 2017</vt:lpstr>
      <vt:lpstr>Temperature Impact (°F) </vt:lpstr>
      <vt:lpstr>Change in PBL  Height</vt:lpstr>
      <vt:lpstr>Change in temperature bias</vt:lpstr>
      <vt:lpstr>0000 UTC 7 September</vt:lpstr>
      <vt:lpstr>Temp Change</vt:lpstr>
      <vt:lpstr>Change in PBL Height</vt:lpstr>
      <vt:lpstr>No smoke                             Smoke </vt:lpstr>
      <vt:lpstr>Appears Viable But Still More Work</vt:lpstr>
      <vt:lpstr>Another approach that may be better</vt:lpstr>
      <vt:lpstr>High-Resolution Ensemble Upgrade</vt:lpstr>
      <vt:lpstr>Possible Future System Upgrades</vt:lpstr>
      <vt:lpstr>The End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Wildfire Smoke and WRF</dc:title>
  <dc:creator>Cliff Mass</dc:creator>
  <cp:lastModifiedBy>Cliff Mass</cp:lastModifiedBy>
  <cp:revision>35</cp:revision>
  <dcterms:created xsi:type="dcterms:W3CDTF">2018-05-27T18:47:54Z</dcterms:created>
  <dcterms:modified xsi:type="dcterms:W3CDTF">2018-06-18T19:18:39Z</dcterms:modified>
</cp:coreProperties>
</file>