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64" r:id="rId3"/>
    <p:sldId id="271" r:id="rId4"/>
    <p:sldId id="275" r:id="rId5"/>
    <p:sldId id="273" r:id="rId6"/>
    <p:sldId id="276" r:id="rId7"/>
    <p:sldId id="277" r:id="rId8"/>
    <p:sldId id="279" r:id="rId9"/>
    <p:sldId id="280" r:id="rId10"/>
    <p:sldId id="278" r:id="rId11"/>
    <p:sldId id="281" r:id="rId12"/>
    <p:sldId id="315" r:id="rId13"/>
    <p:sldId id="283" r:id="rId14"/>
    <p:sldId id="282" r:id="rId15"/>
    <p:sldId id="290" r:id="rId16"/>
    <p:sldId id="326" r:id="rId17"/>
    <p:sldId id="286" r:id="rId18"/>
    <p:sldId id="285" r:id="rId19"/>
    <p:sldId id="261" r:id="rId20"/>
    <p:sldId id="262" r:id="rId21"/>
    <p:sldId id="263" r:id="rId22"/>
    <p:sldId id="287" r:id="rId23"/>
    <p:sldId id="288" r:id="rId24"/>
    <p:sldId id="289" r:id="rId25"/>
    <p:sldId id="291" r:id="rId26"/>
    <p:sldId id="292" r:id="rId27"/>
    <p:sldId id="323" r:id="rId28"/>
    <p:sldId id="324" r:id="rId29"/>
    <p:sldId id="325" r:id="rId30"/>
    <p:sldId id="297" r:id="rId31"/>
    <p:sldId id="311" r:id="rId32"/>
    <p:sldId id="312" r:id="rId33"/>
    <p:sldId id="313" r:id="rId34"/>
    <p:sldId id="294" r:id="rId35"/>
    <p:sldId id="295" r:id="rId36"/>
    <p:sldId id="302" r:id="rId37"/>
    <p:sldId id="314" r:id="rId38"/>
    <p:sldId id="293" r:id="rId39"/>
    <p:sldId id="267" r:id="rId40"/>
    <p:sldId id="268" r:id="rId41"/>
    <p:sldId id="265" r:id="rId42"/>
    <p:sldId id="266" r:id="rId43"/>
    <p:sldId id="299" r:id="rId44"/>
    <p:sldId id="301" r:id="rId45"/>
    <p:sldId id="303" r:id="rId46"/>
    <p:sldId id="304" r:id="rId47"/>
    <p:sldId id="305" r:id="rId48"/>
    <p:sldId id="306" r:id="rId49"/>
    <p:sldId id="309" r:id="rId50"/>
    <p:sldId id="310" r:id="rId51"/>
    <p:sldId id="316" r:id="rId52"/>
    <p:sldId id="318" r:id="rId53"/>
    <p:sldId id="319" r:id="rId54"/>
    <p:sldId id="320" r:id="rId55"/>
    <p:sldId id="321" r:id="rId56"/>
    <p:sldId id="274" r:id="rId57"/>
    <p:sldId id="298" r:id="rId58"/>
    <p:sldId id="284" r:id="rId59"/>
    <p:sldId id="270" r:id="rId60"/>
    <p:sldId id="296" r:id="rId61"/>
    <p:sldId id="269" r:id="rId62"/>
    <p:sldId id="27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76"/>
    <p:restoredTop sz="94674"/>
  </p:normalViewPr>
  <p:slideViewPr>
    <p:cSldViewPr snapToGrid="0" snapToObjects="1">
      <p:cViewPr varScale="1">
        <p:scale>
          <a:sx n="126" d="100"/>
          <a:sy n="126" d="100"/>
        </p:scale>
        <p:origin x="200" y="110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11DED-6F23-D74B-A457-5552B6D165EC}" type="datetimeFigureOut">
              <a:rPr lang="en-US" smtClean="0"/>
              <a:t>12/1/17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84FD1-BBC5-D44B-AAE6-E423B62056FA}" type="slidenum">
              <a:rPr lang="en-US" smtClean="0"/>
              <a:t>‹#›</a:t>
            </a:fld>
            <a:endParaRPr lang="en-US" dirty="0"/>
          </a:p>
        </p:txBody>
      </p:sp>
    </p:spTree>
    <p:extLst>
      <p:ext uri="{BB962C8B-B14F-4D97-AF65-F5344CB8AC3E}">
        <p14:creationId xmlns:p14="http://schemas.microsoft.com/office/powerpoint/2010/main" val="2077359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2050B8B0-4C32-3B44-B2C7-5039AE77F4D4}" type="slidenum">
              <a:rPr lang="en-US" altLang="en-US"/>
              <a:pPr/>
              <a:t>54</a:t>
            </a:fld>
            <a:endParaRPr lang="en-US" altLang="en-US" dirty="0"/>
          </a:p>
        </p:txBody>
      </p:sp>
    </p:spTree>
    <p:extLst>
      <p:ext uri="{BB962C8B-B14F-4D97-AF65-F5344CB8AC3E}">
        <p14:creationId xmlns:p14="http://schemas.microsoft.com/office/powerpoint/2010/main" val="25497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8C266-DA0D-3345-9CBB-6BD2EB0DF0CF}" type="datetimeFigureOut">
              <a:rPr lang="en-US" smtClean="0"/>
              <a:t>12/1/17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1443021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8C266-DA0D-3345-9CBB-6BD2EB0DF0CF}" type="datetimeFigureOut">
              <a:rPr lang="en-US" smtClean="0"/>
              <a:t>12/1/17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15338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8C266-DA0D-3345-9CBB-6BD2EB0DF0CF}" type="datetimeFigureOut">
              <a:rPr lang="en-US" smtClean="0"/>
              <a:t>12/1/17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89598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8C266-DA0D-3345-9CBB-6BD2EB0DF0CF}" type="datetimeFigureOut">
              <a:rPr lang="en-US" smtClean="0"/>
              <a:t>12/1/17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133295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08C266-DA0D-3345-9CBB-6BD2EB0DF0CF}" type="datetimeFigureOut">
              <a:rPr lang="en-US" smtClean="0"/>
              <a:t>12/1/17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401026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8C266-DA0D-3345-9CBB-6BD2EB0DF0CF}" type="datetimeFigureOut">
              <a:rPr lang="en-US" smtClean="0"/>
              <a:t>12/1/17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125702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8C266-DA0D-3345-9CBB-6BD2EB0DF0CF}" type="datetimeFigureOut">
              <a:rPr lang="en-US" smtClean="0"/>
              <a:t>12/1/17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194991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8C266-DA0D-3345-9CBB-6BD2EB0DF0CF}" type="datetimeFigureOut">
              <a:rPr lang="en-US" smtClean="0"/>
              <a:t>12/1/17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164471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8C266-DA0D-3345-9CBB-6BD2EB0DF0CF}" type="datetimeFigureOut">
              <a:rPr lang="en-US" smtClean="0"/>
              <a:t>12/1/17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34706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8C266-DA0D-3345-9CBB-6BD2EB0DF0CF}" type="datetimeFigureOut">
              <a:rPr lang="en-US" smtClean="0"/>
              <a:t>12/1/17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54514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8C266-DA0D-3345-9CBB-6BD2EB0DF0CF}" type="datetimeFigureOut">
              <a:rPr lang="en-US" smtClean="0"/>
              <a:t>12/1/17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03934-8216-3944-9EC8-BD092DEFB24F}" type="slidenum">
              <a:rPr lang="en-US" smtClean="0"/>
              <a:t>‹#›</a:t>
            </a:fld>
            <a:endParaRPr lang="en-US" dirty="0"/>
          </a:p>
        </p:txBody>
      </p:sp>
    </p:spTree>
    <p:extLst>
      <p:ext uri="{BB962C8B-B14F-4D97-AF65-F5344CB8AC3E}">
        <p14:creationId xmlns:p14="http://schemas.microsoft.com/office/powerpoint/2010/main" val="11184076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8C266-DA0D-3345-9CBB-6BD2EB0DF0CF}" type="datetimeFigureOut">
              <a:rPr lang="en-US" smtClean="0"/>
              <a:t>12/1/17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03934-8216-3944-9EC8-BD092DEFB24F}" type="slidenum">
              <a:rPr lang="en-US" smtClean="0"/>
              <a:t>‹#›</a:t>
            </a:fld>
            <a:endParaRPr lang="en-US" dirty="0"/>
          </a:p>
        </p:txBody>
      </p:sp>
    </p:spTree>
    <p:extLst>
      <p:ext uri="{BB962C8B-B14F-4D97-AF65-F5344CB8AC3E}">
        <p14:creationId xmlns:p14="http://schemas.microsoft.com/office/powerpoint/2010/main" val="737337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tiff"/></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gif"/><Relationship Id="rId3" Type="http://schemas.openxmlformats.org/officeDocument/2006/relationships/image" Target="../media/image4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tiff"/></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tiff"/><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GIF"/><Relationship Id="rId5" Type="http://schemas.openxmlformats.org/officeDocument/2006/relationships/image" Target="../media/image66.GIF"/><Relationship Id="rId1" Type="http://schemas.openxmlformats.org/officeDocument/2006/relationships/slideLayout" Target="../slideLayouts/slideLayout2.xml"/><Relationship Id="rId2" Type="http://schemas.openxmlformats.org/officeDocument/2006/relationships/image" Target="../media/image63.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tiff"/><Relationship Id="rId3" Type="http://schemas.openxmlformats.org/officeDocument/2006/relationships/image" Target="../media/image68.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 Id="rId3" Type="http://schemas.openxmlformats.org/officeDocument/2006/relationships/image" Target="../media/image8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tiff"/><Relationship Id="rId3" Type="http://schemas.openxmlformats.org/officeDocument/2006/relationships/image" Target="../media/image90.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4093" y="245559"/>
            <a:ext cx="9144000" cy="2387600"/>
          </a:xfrm>
        </p:spPr>
        <p:txBody>
          <a:bodyPr>
            <a:normAutofit fontScale="90000"/>
          </a:bodyPr>
          <a:lstStyle/>
          <a:p>
            <a:r>
              <a:rPr lang="en-US" b="1" dirty="0">
                <a:solidFill>
                  <a:schemeClr val="accent1"/>
                </a:solidFill>
                <a:latin typeface="+mn-lt"/>
              </a:rPr>
              <a:t>Explaining Extreme Weather Events: Challenges in Climate Communication</a:t>
            </a:r>
          </a:p>
        </p:txBody>
      </p:sp>
      <p:sp>
        <p:nvSpPr>
          <p:cNvPr id="3" name="Subtitle 2"/>
          <p:cNvSpPr>
            <a:spLocks noGrp="1"/>
          </p:cNvSpPr>
          <p:nvPr>
            <p:ph type="subTitle" idx="1"/>
          </p:nvPr>
        </p:nvSpPr>
        <p:spPr>
          <a:xfrm>
            <a:off x="1430557" y="2707661"/>
            <a:ext cx="9088380" cy="1070079"/>
          </a:xfrm>
        </p:spPr>
        <p:txBody>
          <a:bodyPr/>
          <a:lstStyle/>
          <a:p>
            <a:r>
              <a:rPr lang="en-US" b="1" dirty="0" smtClean="0"/>
              <a:t>Cliff Mass</a:t>
            </a:r>
          </a:p>
          <a:p>
            <a:r>
              <a:rPr lang="en-US" b="1" dirty="0" smtClean="0"/>
              <a:t>Atmospheric Sciences</a:t>
            </a:r>
            <a:endParaRPr lang="en-US"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69" t="33153" r="7406" b="7358"/>
          <a:stretch/>
        </p:blipFill>
        <p:spPr>
          <a:xfrm>
            <a:off x="3533010" y="3852242"/>
            <a:ext cx="5286166" cy="2562990"/>
          </a:xfrm>
          <a:prstGeom prst="rect">
            <a:avLst/>
          </a:prstGeom>
        </p:spPr>
      </p:pic>
    </p:spTree>
    <p:extLst>
      <p:ext uri="{BB962C8B-B14F-4D97-AF65-F5344CB8AC3E}">
        <p14:creationId xmlns:p14="http://schemas.microsoft.com/office/powerpoint/2010/main" val="745084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solidFill>
                <a:latin typeface="+mn-lt"/>
              </a:rPr>
              <a:t>The Media Hype and Enhanced Communications Have Convinced Folks That Extreme Weather Has Generally Increased</a:t>
            </a:r>
            <a:endParaRPr lang="en-US" b="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4487" y="1913174"/>
            <a:ext cx="5735402" cy="4351338"/>
          </a:xfrm>
        </p:spPr>
      </p:pic>
    </p:spTree>
    <p:extLst>
      <p:ext uri="{BB962C8B-B14F-4D97-AF65-F5344CB8AC3E}">
        <p14:creationId xmlns:p14="http://schemas.microsoft.com/office/powerpoint/2010/main" val="1397441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mn-lt"/>
              </a:rPr>
              <a:t>Reality: no increase in hurricanes, no increase in strong tornadoes, and more</a:t>
            </a:r>
            <a:endParaRPr lang="en-US" b="1" dirty="0">
              <a:solidFill>
                <a:schemeClr val="accent1"/>
              </a:solidFill>
              <a:latin typeface="+mn-lt"/>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11" y="1864045"/>
            <a:ext cx="6327448" cy="4351338"/>
          </a:xfrm>
          <a:prstGeom prst="rect">
            <a:avLst/>
          </a:prstGeom>
        </p:spPr>
      </p:pic>
    </p:spTree>
    <p:extLst>
      <p:ext uri="{BB962C8B-B14F-4D97-AF65-F5344CB8AC3E}">
        <p14:creationId xmlns:p14="http://schemas.microsoft.com/office/powerpoint/2010/main" val="1016439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50" y="121274"/>
            <a:ext cx="10818150" cy="1114552"/>
          </a:xfrm>
        </p:spPr>
        <p:txBody>
          <a:bodyPr>
            <a:normAutofit fontScale="90000"/>
          </a:bodyPr>
          <a:lstStyle/>
          <a:p>
            <a:r>
              <a:rPr lang="en-US" b="1" dirty="0" smtClean="0">
                <a:solidFill>
                  <a:srgbClr val="0070C0"/>
                </a:solidFill>
                <a:latin typeface="+mn-lt"/>
              </a:rPr>
              <a:t>Heat Waves:  Less of a Trend Than </a:t>
            </a:r>
            <a:r>
              <a:rPr lang="en-US" b="1" dirty="0" smtClean="0">
                <a:solidFill>
                  <a:srgbClr val="0070C0"/>
                </a:solidFill>
                <a:latin typeface="+mn-lt"/>
              </a:rPr>
              <a:t>Suggested by Some</a:t>
            </a:r>
            <a:endParaRPr lang="en-US" b="1" dirty="0">
              <a:solidFill>
                <a:srgbClr val="0070C0"/>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738" y="1446836"/>
            <a:ext cx="6100102" cy="14932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851"/>
          <a:stretch/>
        </p:blipFill>
        <p:spPr>
          <a:xfrm>
            <a:off x="7123990" y="1446836"/>
            <a:ext cx="4037863" cy="45457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314" y="3151047"/>
            <a:ext cx="4991100" cy="3200400"/>
          </a:xfrm>
          <a:prstGeom prst="rect">
            <a:avLst/>
          </a:prstGeom>
        </p:spPr>
      </p:pic>
      <p:sp>
        <p:nvSpPr>
          <p:cNvPr id="3" name="TextBox 2"/>
          <p:cNvSpPr txBox="1"/>
          <p:nvPr/>
        </p:nvSpPr>
        <p:spPr>
          <a:xfrm>
            <a:off x="6675120" y="6131241"/>
            <a:ext cx="5516880" cy="707886"/>
          </a:xfrm>
          <a:prstGeom prst="rect">
            <a:avLst/>
          </a:prstGeom>
          <a:noFill/>
        </p:spPr>
        <p:txBody>
          <a:bodyPr wrap="square" rtlCol="0">
            <a:spAutoFit/>
          </a:bodyPr>
          <a:lstStyle/>
          <a:p>
            <a:r>
              <a:rPr lang="en-US" sz="1000" dirty="0" smtClean="0"/>
              <a:t>Observed </a:t>
            </a:r>
            <a:r>
              <a:rPr lang="en-US" sz="1000" dirty="0"/>
              <a:t>changes in the </a:t>
            </a:r>
            <a:r>
              <a:rPr lang="en-US" sz="1000" dirty="0" smtClean="0"/>
              <a:t>warmest </a:t>
            </a:r>
            <a:r>
              <a:rPr lang="en-US" sz="1000" dirty="0"/>
              <a:t>daily temperatures (°F) of the year in the contiguous United States. Maps (top) depict changes at stations; changes are the difference between the average for present-day (1986– 2016) and the average for the first half of the last century (1901–1960). Time series (bottom) depict the area-weighted average for the contiguous United States. </a:t>
            </a:r>
          </a:p>
        </p:txBody>
      </p:sp>
    </p:spTree>
    <p:extLst>
      <p:ext uri="{BB962C8B-B14F-4D97-AF65-F5344CB8AC3E}">
        <p14:creationId xmlns:p14="http://schemas.microsoft.com/office/powerpoint/2010/main" val="103095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253" y="527085"/>
            <a:ext cx="10515600" cy="1325563"/>
          </a:xfrm>
        </p:spPr>
        <p:txBody>
          <a:bodyPr/>
          <a:lstStyle/>
          <a:p>
            <a:r>
              <a:rPr lang="en-US" b="1" dirty="0" smtClean="0">
                <a:solidFill>
                  <a:schemeClr val="accent1"/>
                </a:solidFill>
                <a:latin typeface="+mn-lt"/>
              </a:rPr>
              <a:t>And there is plenty of misinformation on the other side….</a:t>
            </a:r>
            <a:endParaRPr lang="en-US" b="1" dirty="0">
              <a:solidFill>
                <a:schemeClr val="accent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597" y="2115171"/>
            <a:ext cx="5363183" cy="4022387"/>
          </a:xfrm>
          <a:prstGeom prst="rect">
            <a:avLst/>
          </a:prstGeom>
        </p:spPr>
      </p:pic>
    </p:spTree>
    <p:extLst>
      <p:ext uri="{BB962C8B-B14F-4D97-AF65-F5344CB8AC3E}">
        <p14:creationId xmlns:p14="http://schemas.microsoft.com/office/powerpoint/2010/main" val="585290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7725" y="354176"/>
            <a:ext cx="7204422" cy="2381122"/>
          </a:xfrm>
        </p:spPr>
      </p:pic>
      <p:sp>
        <p:nvSpPr>
          <p:cNvPr id="6" name="TextBox 5"/>
          <p:cNvSpPr txBox="1"/>
          <p:nvPr/>
        </p:nvSpPr>
        <p:spPr>
          <a:xfrm>
            <a:off x="273376" y="3046383"/>
            <a:ext cx="11359301" cy="3539430"/>
          </a:xfrm>
          <a:prstGeom prst="rect">
            <a:avLst/>
          </a:prstGeom>
          <a:noFill/>
        </p:spPr>
        <p:txBody>
          <a:bodyPr wrap="square" rtlCol="0">
            <a:spAutoFit/>
          </a:bodyPr>
          <a:lstStyle/>
          <a:p>
            <a:pPr marL="457200" indent="-457200">
              <a:buFont typeface="Arial" charset="0"/>
              <a:buChar char="•"/>
            </a:pPr>
            <a:r>
              <a:rPr lang="en-US" sz="2800" dirty="0" smtClean="0"/>
              <a:t>“The sun </a:t>
            </a:r>
            <a:r>
              <a:rPr lang="en-US" sz="2800" dirty="0"/>
              <a:t>has driven a major portion of the 20th century temperature change. </a:t>
            </a:r>
          </a:p>
          <a:p>
            <a:pPr marL="457200" indent="-457200">
              <a:buFont typeface="Arial" charset="0"/>
              <a:buChar char="•"/>
            </a:pPr>
            <a:r>
              <a:rPr lang="en-US" sz="2800" dirty="0" smtClean="0">
                <a:solidFill>
                  <a:schemeClr val="accent1"/>
                </a:solidFill>
              </a:rPr>
              <a:t>The </a:t>
            </a:r>
            <a:r>
              <a:rPr lang="en-US" sz="2800" dirty="0">
                <a:solidFill>
                  <a:schemeClr val="accent1"/>
                </a:solidFill>
              </a:rPr>
              <a:t>surface warming that should be occurring from human-made actions, which is predicted to be accompanied by low troposphere warming, cannot be found in modern records from balloon and satellite platforms</a:t>
            </a:r>
            <a:r>
              <a:rPr lang="en-US" sz="2800" dirty="0" smtClean="0">
                <a:solidFill>
                  <a:schemeClr val="accent1"/>
                </a:solidFill>
              </a:rPr>
              <a:t>.</a:t>
            </a:r>
          </a:p>
          <a:p>
            <a:pPr marL="457200" indent="-457200">
              <a:buFont typeface="Arial" charset="0"/>
              <a:buChar char="•"/>
            </a:pPr>
            <a:r>
              <a:rPr lang="en-US" sz="2800" dirty="0" smtClean="0"/>
              <a:t>The recent </a:t>
            </a:r>
            <a:r>
              <a:rPr lang="en-US" sz="2800" dirty="0"/>
              <a:t>surface warming trend may owe largely to changes in the sun's energy output</a:t>
            </a:r>
            <a:r>
              <a:rPr lang="en-US" sz="2800" dirty="0" smtClean="0"/>
              <a:t>.”</a:t>
            </a:r>
            <a:r>
              <a:rPr lang="en-US" sz="2800" dirty="0"/>
              <a:t/>
            </a:r>
            <a:br>
              <a:rPr lang="en-US" sz="2800" dirty="0"/>
            </a:br>
            <a:endParaRPr lang="en-US" sz="2800" dirty="0"/>
          </a:p>
        </p:txBody>
      </p:sp>
    </p:spTree>
    <p:extLst>
      <p:ext uri="{BB962C8B-B14F-4D97-AF65-F5344CB8AC3E}">
        <p14:creationId xmlns:p14="http://schemas.microsoft.com/office/powerpoint/2010/main" val="237221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The Truth:  Solar Variability is Too Small to Explain Anything</a:t>
            </a:r>
            <a:endParaRPr lang="en-US" b="1"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9945" y="1869686"/>
            <a:ext cx="4168946"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5" y="2457855"/>
            <a:ext cx="7086600" cy="3175000"/>
          </a:xfrm>
          <a:prstGeom prst="rect">
            <a:avLst/>
          </a:prstGeom>
        </p:spPr>
      </p:pic>
    </p:spTree>
    <p:extLst>
      <p:ext uri="{BB962C8B-B14F-4D97-AF65-F5344CB8AC3E}">
        <p14:creationId xmlns:p14="http://schemas.microsoft.com/office/powerpoint/2010/main" val="74100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81000"/>
            <a:ext cx="10515600" cy="1497388"/>
          </a:xfrm>
        </p:spPr>
      </p:pic>
      <p:sp>
        <p:nvSpPr>
          <p:cNvPr id="5" name="TextBox 4"/>
          <p:cNvSpPr txBox="1"/>
          <p:nvPr/>
        </p:nvSpPr>
        <p:spPr>
          <a:xfrm>
            <a:off x="1564640" y="3962400"/>
            <a:ext cx="9215120" cy="1384995"/>
          </a:xfrm>
          <a:prstGeom prst="rect">
            <a:avLst/>
          </a:prstGeom>
          <a:noFill/>
        </p:spPr>
        <p:txBody>
          <a:bodyPr wrap="square" rtlCol="0">
            <a:spAutoFit/>
          </a:bodyPr>
          <a:lstStyle/>
          <a:p>
            <a:r>
              <a:rPr lang="en-US" sz="2800" i="1" smtClean="0"/>
              <a:t>“Here</a:t>
            </a:r>
            <a:r>
              <a:rPr lang="en-US" sz="2800" i="1" dirty="0"/>
              <a:t>, we find that at the global scale, climate models are on the verge of failing to adequately capture observed changes in the average temperature over the past 10 to </a:t>
            </a:r>
            <a:r>
              <a:rPr lang="en-US" sz="2800" i="1"/>
              <a:t>30 </a:t>
            </a:r>
            <a:r>
              <a:rPr lang="en-US" sz="2800" i="1" smtClean="0"/>
              <a:t>years”</a:t>
            </a:r>
            <a:endParaRPr lang="en-US" sz="2800" i="1" dirty="0"/>
          </a:p>
        </p:txBody>
      </p:sp>
    </p:spTree>
    <p:extLst>
      <p:ext uri="{BB962C8B-B14F-4D97-AF65-F5344CB8AC3E}">
        <p14:creationId xmlns:p14="http://schemas.microsoft.com/office/powerpoint/2010/main" val="2030861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615" y="497100"/>
            <a:ext cx="10515600" cy="1325563"/>
          </a:xfrm>
        </p:spPr>
        <p:txBody>
          <a:bodyPr>
            <a:normAutofit fontScale="90000"/>
          </a:bodyPr>
          <a:lstStyle/>
          <a:p>
            <a:r>
              <a:rPr lang="en-US" b="1" dirty="0" smtClean="0">
                <a:solidFill>
                  <a:schemeClr val="accent1"/>
                </a:solidFill>
                <a:latin typeface="+mn-lt"/>
              </a:rPr>
              <a:t>With the left-oriented media hyping current impacts and the right-oriented medium playing them down, the partisan divide is growing</a:t>
            </a:r>
            <a:endParaRPr lang="en-US" b="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7320" y="2195723"/>
            <a:ext cx="6742679" cy="4163901"/>
          </a:xfrm>
        </p:spPr>
      </p:pic>
    </p:spTree>
    <p:extLst>
      <p:ext uri="{BB962C8B-B14F-4D97-AF65-F5344CB8AC3E}">
        <p14:creationId xmlns:p14="http://schemas.microsoft.com/office/powerpoint/2010/main" val="170531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18260" cy="1325563"/>
          </a:xfrm>
        </p:spPr>
        <p:txBody>
          <a:bodyPr/>
          <a:lstStyle/>
          <a:p>
            <a:r>
              <a:rPr lang="en-US" b="1" dirty="0" smtClean="0">
                <a:solidFill>
                  <a:schemeClr val="accent1"/>
                </a:solidFill>
                <a:latin typeface="+mn-lt"/>
              </a:rPr>
              <a:t>Statistical Misrepresentation by GW Activists</a:t>
            </a:r>
            <a:endParaRPr lang="en-US" b="1" dirty="0">
              <a:solidFill>
                <a:schemeClr val="accent1"/>
              </a:solidFill>
              <a:latin typeface="+mn-lt"/>
            </a:endParaRPr>
          </a:p>
        </p:txBody>
      </p:sp>
      <p:sp>
        <p:nvSpPr>
          <p:cNvPr id="3" name="Content Placeholder 2"/>
          <p:cNvSpPr>
            <a:spLocks noGrp="1"/>
          </p:cNvSpPr>
          <p:nvPr>
            <p:ph idx="1"/>
          </p:nvPr>
        </p:nvSpPr>
        <p:spPr>
          <a:xfrm>
            <a:off x="697099" y="1511832"/>
            <a:ext cx="10515600" cy="4351338"/>
          </a:xfrm>
        </p:spPr>
        <p:txBody>
          <a:bodyPr>
            <a:noAutofit/>
          </a:bodyPr>
          <a:lstStyle/>
          <a:p>
            <a:r>
              <a:rPr lang="en-US" sz="3600" dirty="0" smtClean="0"/>
              <a:t>Often GW activists will talk about temperature (or some other parameter) exceeding a threshold and how that will change with GW.</a:t>
            </a:r>
          </a:p>
          <a:p>
            <a:r>
              <a:rPr lang="en-US" sz="3600" dirty="0" smtClean="0"/>
              <a:t>They describe that threshold being exceeded X times more often. (X is usually a large number)</a:t>
            </a:r>
          </a:p>
          <a:p>
            <a:r>
              <a:rPr lang="en-US" sz="3600" dirty="0" smtClean="0"/>
              <a:t>Sounds very scary.</a:t>
            </a:r>
          </a:p>
          <a:p>
            <a:r>
              <a:rPr lang="en-US" sz="3600" dirty="0" smtClean="0"/>
              <a:t>But because of the nature of the tails of distributions, the change in actual impacts </a:t>
            </a:r>
            <a:r>
              <a:rPr lang="en-US" sz="3600" b="1" dirty="0" smtClean="0"/>
              <a:t>may be very small</a:t>
            </a:r>
            <a:r>
              <a:rPr lang="en-US" sz="3600" dirty="0" smtClean="0"/>
              <a:t>.</a:t>
            </a:r>
            <a:endParaRPr lang="en-US" sz="3600" dirty="0"/>
          </a:p>
        </p:txBody>
      </p:sp>
    </p:spTree>
    <p:extLst>
      <p:ext uri="{BB962C8B-B14F-4D97-AF65-F5344CB8AC3E}">
        <p14:creationId xmlns:p14="http://schemas.microsoft.com/office/powerpoint/2010/main" val="80199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4565" y="2946276"/>
            <a:ext cx="4674291" cy="3299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789863"/>
            <a:ext cx="4315688" cy="36123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364" y="476053"/>
            <a:ext cx="2814536" cy="2110902"/>
          </a:xfrm>
          <a:prstGeom prst="rect">
            <a:avLst/>
          </a:prstGeom>
        </p:spPr>
      </p:pic>
      <p:sp>
        <p:nvSpPr>
          <p:cNvPr id="3" name="TextBox 2"/>
          <p:cNvSpPr txBox="1"/>
          <p:nvPr/>
        </p:nvSpPr>
        <p:spPr>
          <a:xfrm>
            <a:off x="377072" y="546754"/>
            <a:ext cx="8305015" cy="2062103"/>
          </a:xfrm>
          <a:prstGeom prst="rect">
            <a:avLst/>
          </a:prstGeom>
          <a:noFill/>
        </p:spPr>
        <p:txBody>
          <a:bodyPr wrap="square" rtlCol="0">
            <a:spAutoFit/>
          </a:bodyPr>
          <a:lstStyle/>
          <a:p>
            <a:pPr marL="285750" indent="-285750">
              <a:buFont typeface="Arial" charset="0"/>
              <a:buChar char="•"/>
            </a:pPr>
            <a:r>
              <a:rPr lang="en-US" sz="3200" b="1" dirty="0">
                <a:solidFill>
                  <a:schemeClr val="accent1"/>
                </a:solidFill>
              </a:rPr>
              <a:t>Consider a mean </a:t>
            </a:r>
            <a:r>
              <a:rPr lang="en-US" sz="3200" b="1" dirty="0" smtClean="0">
                <a:solidFill>
                  <a:schemeClr val="accent1"/>
                </a:solidFill>
              </a:rPr>
              <a:t>temperature of 75F </a:t>
            </a:r>
            <a:r>
              <a:rPr lang="en-US" sz="3200" b="1" dirty="0">
                <a:solidFill>
                  <a:schemeClr val="accent1"/>
                </a:solidFill>
              </a:rPr>
              <a:t>and an increase by 1F. Gaussian distribution. </a:t>
            </a:r>
            <a:endParaRPr lang="en-US" sz="3200" b="1" dirty="0" smtClean="0">
              <a:solidFill>
                <a:schemeClr val="accent1"/>
              </a:solidFill>
            </a:endParaRPr>
          </a:p>
          <a:p>
            <a:pPr marL="285750" indent="-285750">
              <a:buFont typeface="Arial" charset="0"/>
              <a:buChar char="•"/>
            </a:pPr>
            <a:r>
              <a:rPr lang="en-US" sz="3200" b="1" dirty="0" smtClean="0">
                <a:solidFill>
                  <a:schemeClr val="accent1"/>
                </a:solidFill>
              </a:rPr>
              <a:t>The </a:t>
            </a:r>
            <a:r>
              <a:rPr lang="en-US" sz="3200" b="1" dirty="0">
                <a:solidFill>
                  <a:schemeClr val="accent1"/>
                </a:solidFill>
              </a:rPr>
              <a:t>probability of exceeding 85F </a:t>
            </a:r>
            <a:r>
              <a:rPr lang="en-US" sz="3200" b="1" dirty="0" smtClean="0">
                <a:solidFill>
                  <a:schemeClr val="accent1"/>
                </a:solidFill>
              </a:rPr>
              <a:t>increases by  </a:t>
            </a:r>
            <a:r>
              <a:rPr lang="en-US" sz="3200" b="1" dirty="0">
                <a:solidFill>
                  <a:schemeClr val="accent1"/>
                </a:solidFill>
              </a:rPr>
              <a:t>3.14 times</a:t>
            </a:r>
            <a:r>
              <a:rPr lang="en-US" sz="3200" b="1" dirty="0" smtClean="0">
                <a:solidFill>
                  <a:schemeClr val="accent1"/>
                </a:solidFill>
              </a:rPr>
              <a:t>! Yikes!</a:t>
            </a:r>
            <a:endParaRPr lang="en-US" sz="3200" dirty="0"/>
          </a:p>
        </p:txBody>
      </p:sp>
    </p:spTree>
    <p:extLst>
      <p:ext uri="{BB962C8B-B14F-4D97-AF65-F5344CB8AC3E}">
        <p14:creationId xmlns:p14="http://schemas.microsoft.com/office/powerpoint/2010/main" val="1045541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7243"/>
            <a:ext cx="10276663" cy="6278399"/>
          </a:xfrm>
        </p:spPr>
      </p:pic>
    </p:spTree>
    <p:extLst>
      <p:ext uri="{BB962C8B-B14F-4D97-AF65-F5344CB8AC3E}">
        <p14:creationId xmlns:p14="http://schemas.microsoft.com/office/powerpoint/2010/main" val="1843325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4020" y="3102689"/>
            <a:ext cx="4674291" cy="3299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368" y="3122579"/>
            <a:ext cx="3918188" cy="32796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005" y="298733"/>
            <a:ext cx="3246728" cy="2160661"/>
          </a:xfrm>
          <a:prstGeom prst="rect">
            <a:avLst/>
          </a:prstGeom>
        </p:spPr>
      </p:pic>
      <p:sp>
        <p:nvSpPr>
          <p:cNvPr id="7" name="TextBox 6"/>
          <p:cNvSpPr txBox="1"/>
          <p:nvPr/>
        </p:nvSpPr>
        <p:spPr>
          <a:xfrm>
            <a:off x="689041" y="211184"/>
            <a:ext cx="6023043" cy="2677656"/>
          </a:xfrm>
          <a:prstGeom prst="rect">
            <a:avLst/>
          </a:prstGeom>
          <a:noFill/>
        </p:spPr>
        <p:txBody>
          <a:bodyPr wrap="square" rtlCol="0">
            <a:spAutoFit/>
          </a:bodyPr>
          <a:lstStyle/>
          <a:p>
            <a:pPr marL="285750" indent="-285750">
              <a:buFont typeface="Arial" charset="0"/>
              <a:buChar char="•"/>
            </a:pPr>
            <a:r>
              <a:rPr lang="en-US" sz="2800" b="1" dirty="0" smtClean="0">
                <a:solidFill>
                  <a:schemeClr val="accent1"/>
                </a:solidFill>
              </a:rPr>
              <a:t>But consider the real increase in threat</a:t>
            </a:r>
          </a:p>
          <a:p>
            <a:pPr marL="285750" indent="-285750">
              <a:buFont typeface="Arial" charset="0"/>
              <a:buChar char="•"/>
            </a:pPr>
            <a:r>
              <a:rPr lang="en-US" sz="2800" b="1" dirty="0" smtClean="0">
                <a:solidFill>
                  <a:schemeClr val="accent1"/>
                </a:solidFill>
              </a:rPr>
              <a:t>Increase </a:t>
            </a:r>
            <a:r>
              <a:rPr lang="en-US" sz="2800" b="1" dirty="0">
                <a:solidFill>
                  <a:schemeClr val="accent1"/>
                </a:solidFill>
              </a:rPr>
              <a:t>probability of exceeding 85F by  </a:t>
            </a:r>
            <a:r>
              <a:rPr lang="en-US" sz="2800" b="1" dirty="0" smtClean="0">
                <a:solidFill>
                  <a:schemeClr val="accent1"/>
                </a:solidFill>
              </a:rPr>
              <a:t>.1%. </a:t>
            </a:r>
            <a:r>
              <a:rPr lang="en-US" sz="2800" b="1" dirty="0">
                <a:solidFill>
                  <a:schemeClr val="accent1"/>
                </a:solidFill>
              </a:rPr>
              <a:t/>
            </a:r>
            <a:br>
              <a:rPr lang="en-US" sz="2800" b="1" dirty="0">
                <a:solidFill>
                  <a:schemeClr val="accent1"/>
                </a:solidFill>
              </a:rPr>
            </a:br>
            <a:r>
              <a:rPr lang="en-US" sz="2800" b="1" dirty="0">
                <a:solidFill>
                  <a:srgbClr val="FF0000"/>
                </a:solidFill>
              </a:rPr>
              <a:t>One tenth of one </a:t>
            </a:r>
            <a:r>
              <a:rPr lang="en-US" sz="2800" b="1" dirty="0" smtClean="0">
                <a:solidFill>
                  <a:srgbClr val="FF0000"/>
                </a:solidFill>
              </a:rPr>
              <a:t>percent.  Not so scary.</a:t>
            </a:r>
            <a:endParaRPr lang="en-US" sz="2800" dirty="0"/>
          </a:p>
        </p:txBody>
      </p:sp>
    </p:spTree>
    <p:extLst>
      <p:ext uri="{BB962C8B-B14F-4D97-AF65-F5344CB8AC3E}">
        <p14:creationId xmlns:p14="http://schemas.microsoft.com/office/powerpoint/2010/main" val="1629023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213" y="237543"/>
            <a:ext cx="10728488" cy="931382"/>
          </a:xfrm>
        </p:spPr>
        <p:txBody>
          <a:bodyPr>
            <a:normAutofit fontScale="90000"/>
          </a:bodyPr>
          <a:lstStyle/>
          <a:p>
            <a:r>
              <a:rPr lang="en-US" b="1" dirty="0" smtClean="0">
                <a:solidFill>
                  <a:schemeClr val="accent1"/>
                </a:solidFill>
                <a:latin typeface="+mn-lt"/>
              </a:rPr>
              <a:t>There is a lot of these statistical games going on</a:t>
            </a:r>
            <a:endParaRPr lang="en-US" b="1" dirty="0">
              <a:solidFill>
                <a:schemeClr val="accent1"/>
              </a:solidFill>
              <a:latin typeface="+mn-lt"/>
            </a:endParaRPr>
          </a:p>
        </p:txBody>
      </p:sp>
      <p:sp>
        <p:nvSpPr>
          <p:cNvPr id="3" name="Content Placeholder 2"/>
          <p:cNvSpPr>
            <a:spLocks noGrp="1"/>
          </p:cNvSpPr>
          <p:nvPr>
            <p:ph idx="1"/>
          </p:nvPr>
        </p:nvSpPr>
        <p:spPr>
          <a:xfrm>
            <a:off x="885858" y="2739827"/>
            <a:ext cx="9736847" cy="846932"/>
          </a:xfrm>
        </p:spPr>
        <p:txBody>
          <a:bodyPr>
            <a:normAutofit lnSpcReduction="10000"/>
          </a:bodyPr>
          <a:lstStyle/>
          <a:p>
            <a:pPr marL="0" indent="0">
              <a:buNone/>
            </a:pPr>
            <a:r>
              <a:rPr lang="en-US" dirty="0"/>
              <a:t>This trend has continued in 2011 and 2012, with the number of intense heat waves being almost triple the long-term average.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58" y="1174523"/>
            <a:ext cx="7353300" cy="1333500"/>
          </a:xfrm>
          <a:prstGeom prst="rect">
            <a:avLst/>
          </a:prstGeom>
        </p:spPr>
      </p:pic>
      <p:sp>
        <p:nvSpPr>
          <p:cNvPr id="5" name="Rectangle 4"/>
          <p:cNvSpPr/>
          <p:nvPr/>
        </p:nvSpPr>
        <p:spPr>
          <a:xfrm>
            <a:off x="1041400" y="5143920"/>
            <a:ext cx="9655616" cy="1384995"/>
          </a:xfrm>
          <a:prstGeom prst="rect">
            <a:avLst/>
          </a:prstGeom>
        </p:spPr>
        <p:txBody>
          <a:bodyPr wrap="square">
            <a:spAutoFit/>
          </a:bodyPr>
          <a:lstStyle/>
          <a:p>
            <a:r>
              <a:rPr lang="en-US" sz="2800" dirty="0">
                <a:solidFill>
                  <a:srgbClr val="383838"/>
                </a:solidFill>
              </a:rPr>
              <a:t>We estimate that there is at least a 175 times increase in likelihood of hot March months because of the human influence on the climate.</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632" y="3931095"/>
            <a:ext cx="6184900" cy="1308100"/>
          </a:xfrm>
          <a:prstGeom prst="rect">
            <a:avLst/>
          </a:prstGeom>
        </p:spPr>
      </p:pic>
    </p:spTree>
    <p:extLst>
      <p:ext uri="{BB962C8B-B14F-4D97-AF65-F5344CB8AC3E}">
        <p14:creationId xmlns:p14="http://schemas.microsoft.com/office/powerpoint/2010/main" val="194870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315" y="1666124"/>
            <a:ext cx="10515600" cy="1325563"/>
          </a:xfrm>
        </p:spPr>
        <p:txBody>
          <a:bodyPr/>
          <a:lstStyle/>
          <a:p>
            <a:r>
              <a:rPr lang="en-US" b="1" dirty="0" smtClean="0">
                <a:solidFill>
                  <a:schemeClr val="accent1"/>
                </a:solidFill>
                <a:latin typeface="+mn-lt"/>
              </a:rPr>
              <a:t>Some Recent Examples of Exaggerated Claims for Climate-Related Extremes</a:t>
            </a:r>
            <a:endParaRPr lang="en-US" b="1" dirty="0">
              <a:solidFill>
                <a:schemeClr val="accent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320" y="2991687"/>
            <a:ext cx="2641600" cy="3048000"/>
          </a:xfrm>
          <a:prstGeom prst="rect">
            <a:avLst/>
          </a:prstGeom>
        </p:spPr>
      </p:pic>
    </p:spTree>
    <p:extLst>
      <p:ext uri="{BB962C8B-B14F-4D97-AF65-F5344CB8AC3E}">
        <p14:creationId xmlns:p14="http://schemas.microsoft.com/office/powerpoint/2010/main" val="237593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341990" cy="888640"/>
          </a:xfrm>
        </p:spPr>
        <p:txBody>
          <a:bodyPr/>
          <a:lstStyle/>
          <a:p>
            <a:r>
              <a:rPr lang="en-US" b="1" dirty="0" smtClean="0">
                <a:solidFill>
                  <a:schemeClr val="accent1"/>
                </a:solidFill>
                <a:latin typeface="+mn-lt"/>
              </a:rPr>
              <a:t>Northern California Wildfires</a:t>
            </a:r>
            <a:endParaRPr lang="en-US" b="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5691" y="1693650"/>
            <a:ext cx="6527007" cy="4351338"/>
          </a:xfrm>
        </p:spPr>
      </p:pic>
    </p:spTree>
    <p:extLst>
      <p:ext uri="{BB962C8B-B14F-4D97-AF65-F5344CB8AC3E}">
        <p14:creationId xmlns:p14="http://schemas.microsoft.com/office/powerpoint/2010/main" val="1305800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4324" y="1137466"/>
            <a:ext cx="7735712"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809" y="527561"/>
            <a:ext cx="10058400" cy="711421"/>
          </a:xfrm>
          <a:prstGeom prst="rect">
            <a:avLst/>
          </a:prstGeom>
        </p:spPr>
      </p:pic>
      <p:sp>
        <p:nvSpPr>
          <p:cNvPr id="6" name="Rectangle 5"/>
          <p:cNvSpPr/>
          <p:nvPr/>
        </p:nvSpPr>
        <p:spPr>
          <a:xfrm>
            <a:off x="799197" y="5581463"/>
            <a:ext cx="11238831" cy="923330"/>
          </a:xfrm>
          <a:prstGeom prst="rect">
            <a:avLst/>
          </a:prstGeom>
        </p:spPr>
        <p:txBody>
          <a:bodyPr wrap="square">
            <a:spAutoFit/>
          </a:bodyPr>
          <a:lstStyle/>
          <a:p>
            <a:r>
              <a:rPr lang="en-US" dirty="0">
                <a:solidFill>
                  <a:srgbClr val="000000"/>
                </a:solidFill>
                <a:latin typeface="Lyon" charset="0"/>
              </a:rPr>
              <a:t>“That’s the way it is with a warming climate, dry weather and reducing moisture,” Brown warned. “These kinds of catastrophes have happened, they’ll continue to happen, and we have to be prepared to do everything we can to mitigate.”</a:t>
            </a:r>
            <a:endParaRPr lang="en-US" dirty="0"/>
          </a:p>
        </p:txBody>
      </p:sp>
    </p:spTree>
    <p:extLst>
      <p:ext uri="{BB962C8B-B14F-4D97-AF65-F5344CB8AC3E}">
        <p14:creationId xmlns:p14="http://schemas.microsoft.com/office/powerpoint/2010/main" val="145632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02" y="389106"/>
            <a:ext cx="7840494" cy="1391056"/>
          </a:xfrm>
        </p:spPr>
        <p:txBody>
          <a:bodyPr>
            <a:normAutofit fontScale="90000"/>
          </a:bodyPr>
          <a:lstStyle/>
          <a:p>
            <a:r>
              <a:rPr lang="en-US" b="1" dirty="0" smtClean="0">
                <a:solidFill>
                  <a:schemeClr val="accent1"/>
                </a:solidFill>
                <a:latin typeface="+mn-lt"/>
              </a:rPr>
              <a:t>The media and advocacy groups claim a direct connection between the fires and global warming</a:t>
            </a:r>
            <a:endParaRPr lang="en-US" b="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099" y="2257437"/>
            <a:ext cx="6900864" cy="21926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795" y="505838"/>
            <a:ext cx="3426992" cy="57153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127" y="4781481"/>
            <a:ext cx="4883285" cy="1738745"/>
          </a:xfrm>
          <a:prstGeom prst="rect">
            <a:avLst/>
          </a:prstGeom>
        </p:spPr>
      </p:pic>
    </p:spTree>
    <p:extLst>
      <p:ext uri="{BB962C8B-B14F-4D97-AF65-F5344CB8AC3E}">
        <p14:creationId xmlns:p14="http://schemas.microsoft.com/office/powerpoint/2010/main" val="1740117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72" y="344775"/>
            <a:ext cx="11423730" cy="666007"/>
          </a:xfrm>
        </p:spPr>
        <p:txBody>
          <a:bodyPr>
            <a:normAutofit/>
          </a:bodyPr>
          <a:lstStyle/>
          <a:p>
            <a:r>
              <a:rPr lang="en-US" sz="3600" b="1" dirty="0" smtClean="0">
                <a:solidFill>
                  <a:schemeClr val="accent1"/>
                </a:solidFill>
                <a:latin typeface="+mn-lt"/>
              </a:rPr>
              <a:t>Global Warming Had Little to Do With </a:t>
            </a:r>
            <a:r>
              <a:rPr lang="en-US" sz="3600" b="1" dirty="0" smtClean="0">
                <a:solidFill>
                  <a:schemeClr val="accent1"/>
                </a:solidFill>
                <a:latin typeface="+mn-lt"/>
              </a:rPr>
              <a:t>The Oct 8/9 Fires</a:t>
            </a:r>
            <a:endParaRPr lang="en-US" sz="3600" b="1" dirty="0">
              <a:solidFill>
                <a:schemeClr val="accent1"/>
              </a:solidFill>
              <a:latin typeface="+mn-lt"/>
            </a:endParaRPr>
          </a:p>
        </p:txBody>
      </p:sp>
      <p:sp>
        <p:nvSpPr>
          <p:cNvPr id="3" name="Content Placeholder 2"/>
          <p:cNvSpPr>
            <a:spLocks noGrp="1"/>
          </p:cNvSpPr>
          <p:nvPr>
            <p:ph idx="1"/>
          </p:nvPr>
        </p:nvSpPr>
        <p:spPr>
          <a:xfrm>
            <a:off x="526915" y="1107029"/>
            <a:ext cx="11272736" cy="4351338"/>
          </a:xfrm>
        </p:spPr>
        <p:txBody>
          <a:bodyPr>
            <a:normAutofit/>
          </a:bodyPr>
          <a:lstStyle/>
          <a:p>
            <a:r>
              <a:rPr lang="en-US" dirty="0" smtClean="0"/>
              <a:t>Deep literature showing a lack of connection between prior warm/dry conditions and fires over the CA coastal area.</a:t>
            </a:r>
          </a:p>
          <a:p>
            <a:r>
              <a:rPr lang="en-US" dirty="0" smtClean="0"/>
              <a:t>Fires occurred after the long warm/dry CA summer.  Fuels (grasses) would be dry no matter what.</a:t>
            </a:r>
          </a:p>
          <a:p>
            <a:r>
              <a:rPr lang="en-US" dirty="0" smtClean="0"/>
              <a:t>Very strong winds initiated and stoked the fire.  No evidence such winds are encouraged by GW.  Probably the opposite.</a:t>
            </a:r>
          </a:p>
          <a:p>
            <a:r>
              <a:rPr lang="en-US" dirty="0" smtClean="0"/>
              <a:t>A very wet winter enhanced grasses.  Not expected under GW.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2" y="4398398"/>
            <a:ext cx="5034647" cy="227173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16"/>
          <a:stretch/>
        </p:blipFill>
        <p:spPr>
          <a:xfrm>
            <a:off x="6489407" y="4398398"/>
            <a:ext cx="4534756" cy="1806152"/>
          </a:xfrm>
          <a:prstGeom prst="rect">
            <a:avLst/>
          </a:prstGeom>
        </p:spPr>
      </p:pic>
      <p:sp>
        <p:nvSpPr>
          <p:cNvPr id="6" name="TextBox 5"/>
          <p:cNvSpPr txBox="1"/>
          <p:nvPr/>
        </p:nvSpPr>
        <p:spPr>
          <a:xfrm>
            <a:off x="7001064" y="6300797"/>
            <a:ext cx="4545668" cy="369332"/>
          </a:xfrm>
          <a:prstGeom prst="rect">
            <a:avLst/>
          </a:prstGeom>
          <a:noFill/>
        </p:spPr>
        <p:txBody>
          <a:bodyPr wrap="none" rtlCol="0">
            <a:spAutoFit/>
          </a:bodyPr>
          <a:lstStyle/>
          <a:p>
            <a:r>
              <a:rPr lang="en-US" dirty="0" smtClean="0"/>
              <a:t>Number of large fires, US National Assessment</a:t>
            </a:r>
            <a:endParaRPr lang="en-US" dirty="0"/>
          </a:p>
        </p:txBody>
      </p:sp>
    </p:spTree>
    <p:extLst>
      <p:ext uri="{BB962C8B-B14F-4D97-AF65-F5344CB8AC3E}">
        <p14:creationId xmlns:p14="http://schemas.microsoft.com/office/powerpoint/2010/main" val="77268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563880" y="456565"/>
            <a:ext cx="11211560" cy="1325563"/>
          </a:xfrm>
        </p:spPr>
        <p:txBody>
          <a:bodyPr/>
          <a:lstStyle/>
          <a:p>
            <a:r>
              <a:rPr lang="en-US" altLang="en-US" b="1" dirty="0">
                <a:solidFill>
                  <a:schemeClr val="accent1"/>
                </a:solidFill>
                <a:latin typeface="+mn-lt"/>
                <a:ea typeface="ＭＳ Ｐゴシック" charset="-128"/>
              </a:rPr>
              <a:t>More fires in the early 20</a:t>
            </a:r>
            <a:r>
              <a:rPr lang="en-US" altLang="en-US" b="1" baseline="30000" dirty="0">
                <a:solidFill>
                  <a:schemeClr val="accent1"/>
                </a:solidFill>
                <a:latin typeface="+mn-lt"/>
                <a:ea typeface="ＭＳ Ｐゴシック" charset="-128"/>
              </a:rPr>
              <a:t>th</a:t>
            </a:r>
            <a:r>
              <a:rPr lang="en-US" altLang="en-US" b="1" dirty="0">
                <a:solidFill>
                  <a:schemeClr val="accent1"/>
                </a:solidFill>
                <a:latin typeface="+mn-lt"/>
                <a:ea typeface="ＭＳ Ｐゴシック" charset="-128"/>
              </a:rPr>
              <a:t> century followed by suppression</a:t>
            </a:r>
          </a:p>
        </p:txBody>
      </p:sp>
      <p:pic>
        <p:nvPicPr>
          <p:cNvPr id="849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06165" y="1782128"/>
            <a:ext cx="6203950" cy="4525962"/>
          </a:xfrm>
        </p:spPr>
      </p:pic>
    </p:spTree>
    <p:extLst>
      <p:ext uri="{BB962C8B-B14F-4D97-AF65-F5344CB8AC3E}">
        <p14:creationId xmlns:p14="http://schemas.microsoft.com/office/powerpoint/2010/main" val="915446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558800" y="334645"/>
            <a:ext cx="11084560" cy="1325563"/>
          </a:xfrm>
        </p:spPr>
        <p:txBody>
          <a:bodyPr/>
          <a:lstStyle/>
          <a:p>
            <a:r>
              <a:rPr lang="en-US" altLang="en-US" b="1" dirty="0">
                <a:solidFill>
                  <a:schemeClr val="accent1"/>
                </a:solidFill>
                <a:latin typeface="+mn-lt"/>
                <a:ea typeface="ＭＳ Ｐゴシック" charset="-128"/>
              </a:rPr>
              <a:t>Increasing Risk of </a:t>
            </a:r>
            <a:r>
              <a:rPr lang="en-US" altLang="en-US" b="1">
                <a:solidFill>
                  <a:schemeClr val="accent1"/>
                </a:solidFill>
                <a:latin typeface="+mn-lt"/>
                <a:ea typeface="ＭＳ Ｐゴシック" charset="-128"/>
              </a:rPr>
              <a:t>Major </a:t>
            </a:r>
            <a:r>
              <a:rPr lang="en-US" altLang="en-US" b="1" smtClean="0">
                <a:solidFill>
                  <a:schemeClr val="accent1"/>
                </a:solidFill>
                <a:latin typeface="+mn-lt"/>
                <a:ea typeface="ＭＳ Ｐゴシック" charset="-128"/>
              </a:rPr>
              <a:t>Wildfires  in the West</a:t>
            </a:r>
            <a:endParaRPr lang="en-US" altLang="en-US" b="1" dirty="0">
              <a:solidFill>
                <a:schemeClr val="accent1"/>
              </a:solidFill>
              <a:latin typeface="+mn-lt"/>
              <a:ea typeface="ＭＳ Ｐゴシック" charset="-128"/>
            </a:endParaRPr>
          </a:p>
        </p:txBody>
      </p:sp>
      <p:sp>
        <p:nvSpPr>
          <p:cNvPr id="86018" name="Content Placeholder 2"/>
          <p:cNvSpPr>
            <a:spLocks noGrp="1"/>
          </p:cNvSpPr>
          <p:nvPr>
            <p:ph idx="1"/>
          </p:nvPr>
        </p:nvSpPr>
        <p:spPr>
          <a:xfrm>
            <a:off x="1981200" y="1500188"/>
            <a:ext cx="8229600" cy="4525962"/>
          </a:xfrm>
        </p:spPr>
        <p:txBody>
          <a:bodyPr/>
          <a:lstStyle/>
          <a:p>
            <a:r>
              <a:rPr lang="en-US" altLang="en-US" dirty="0">
                <a:ea typeface="ＭＳ Ｐゴシック" charset="-128"/>
              </a:rPr>
              <a:t>Climate change is a small part of this.</a:t>
            </a:r>
          </a:p>
          <a:p>
            <a:r>
              <a:rPr lang="en-US" altLang="en-US" dirty="0">
                <a:ea typeface="ＭＳ Ｐゴシック" charset="-128"/>
              </a:rPr>
              <a:t>Suppression has produce unhealthy forests with lots of fuels ready to burn.</a:t>
            </a:r>
          </a:p>
        </p:txBody>
      </p:sp>
      <p:pic>
        <p:nvPicPr>
          <p:cNvPr id="860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126" y="3430589"/>
            <a:ext cx="38385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p:cNvPicPr>
            <a:picLocks noChangeAspect="1"/>
          </p:cNvPicPr>
          <p:nvPr/>
        </p:nvPicPr>
        <p:blipFill>
          <a:blip r:embed="rId3">
            <a:extLst>
              <a:ext uri="{28A0092B-C50C-407E-A947-70E740481C1C}">
                <a14:useLocalDpi xmlns:a14="http://schemas.microsoft.com/office/drawing/2010/main" val="0"/>
              </a:ext>
            </a:extLst>
          </a:blip>
          <a:srcRect t="12527" r="14046" b="12640"/>
          <a:stretch>
            <a:fillRect/>
          </a:stretch>
        </p:blipFill>
        <p:spPr bwMode="auto">
          <a:xfrm>
            <a:off x="6022976" y="3459164"/>
            <a:ext cx="4321175"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Box 5"/>
          <p:cNvSpPr txBox="1">
            <a:spLocks noChangeArrowheads="1"/>
          </p:cNvSpPr>
          <p:nvPr/>
        </p:nvSpPr>
        <p:spPr bwMode="auto">
          <a:xfrm>
            <a:off x="3414713" y="6391275"/>
            <a:ext cx="64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Arial" charset="0"/>
              </a:rPr>
              <a:t>Now</a:t>
            </a:r>
          </a:p>
        </p:txBody>
      </p:sp>
      <p:sp>
        <p:nvSpPr>
          <p:cNvPr id="86022" name="TextBox 6"/>
          <p:cNvSpPr txBox="1">
            <a:spLocks noChangeArrowheads="1"/>
          </p:cNvSpPr>
          <p:nvPr/>
        </p:nvSpPr>
        <p:spPr bwMode="auto">
          <a:xfrm>
            <a:off x="7359650" y="6421439"/>
            <a:ext cx="97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Arial" charset="0"/>
              </a:rPr>
              <a:t>Original</a:t>
            </a:r>
          </a:p>
        </p:txBody>
      </p:sp>
    </p:spTree>
    <p:extLst>
      <p:ext uri="{BB962C8B-B14F-4D97-AF65-F5344CB8AC3E}">
        <p14:creationId xmlns:p14="http://schemas.microsoft.com/office/powerpoint/2010/main" val="1333268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altLang="en-US" b="1" dirty="0">
                <a:solidFill>
                  <a:schemeClr val="accent1"/>
                </a:solidFill>
                <a:ea typeface="ＭＳ Ｐゴシック" charset="-128"/>
              </a:rPr>
              <a:t>Increasing Wildfire Risks</a:t>
            </a:r>
          </a:p>
        </p:txBody>
      </p:sp>
      <p:sp>
        <p:nvSpPr>
          <p:cNvPr id="87042" name="Content Placeholder 2"/>
          <p:cNvSpPr>
            <a:spLocks noGrp="1"/>
          </p:cNvSpPr>
          <p:nvPr>
            <p:ph idx="1"/>
          </p:nvPr>
        </p:nvSpPr>
        <p:spPr>
          <a:xfrm>
            <a:off x="1981200" y="1549401"/>
            <a:ext cx="8229600" cy="4525963"/>
          </a:xfrm>
        </p:spPr>
        <p:txBody>
          <a:bodyPr/>
          <a:lstStyle/>
          <a:p>
            <a:r>
              <a:rPr lang="en-US" altLang="en-US" dirty="0">
                <a:ea typeface="ＭＳ Ｐゴシック" charset="-128"/>
              </a:rPr>
              <a:t>Huge increases of population in the urban/fire interface</a:t>
            </a:r>
          </a:p>
          <a:p>
            <a:r>
              <a:rPr lang="en-US" altLang="en-US" dirty="0">
                <a:ea typeface="ＭＳ Ｐゴシック" charset="-128"/>
              </a:rPr>
              <a:t>Large increase of recreation use of forests.</a:t>
            </a:r>
          </a:p>
        </p:txBody>
      </p:sp>
      <p:pic>
        <p:nvPicPr>
          <p:cNvPr id="87043" name="Picture 3"/>
          <p:cNvPicPr>
            <a:picLocks noChangeAspect="1"/>
          </p:cNvPicPr>
          <p:nvPr/>
        </p:nvPicPr>
        <p:blipFill>
          <a:blip r:embed="rId2">
            <a:extLst>
              <a:ext uri="{28A0092B-C50C-407E-A947-70E740481C1C}">
                <a14:useLocalDpi xmlns:a14="http://schemas.microsoft.com/office/drawing/2010/main" val="0"/>
              </a:ext>
            </a:extLst>
          </a:blip>
          <a:srcRect l="1797" t="2274" r="2116" b="1813"/>
          <a:stretch>
            <a:fillRect/>
          </a:stretch>
        </p:blipFill>
        <p:spPr bwMode="auto">
          <a:xfrm>
            <a:off x="2181225" y="3355976"/>
            <a:ext cx="3595688"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p:cNvPicPr>
            <a:picLocks noChangeAspect="1"/>
          </p:cNvPicPr>
          <p:nvPr/>
        </p:nvPicPr>
        <p:blipFill>
          <a:blip r:embed="rId3">
            <a:extLst>
              <a:ext uri="{28A0092B-C50C-407E-A947-70E740481C1C}">
                <a14:useLocalDpi xmlns:a14="http://schemas.microsoft.com/office/drawing/2010/main" val="0"/>
              </a:ext>
            </a:extLst>
          </a:blip>
          <a:srcRect l="9213" t="20842" r="27248" b="13539"/>
          <a:stretch>
            <a:fillRect/>
          </a:stretch>
        </p:blipFill>
        <p:spPr bwMode="auto">
          <a:xfrm>
            <a:off x="5926138" y="3373438"/>
            <a:ext cx="398145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188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2690"/>
            <a:ext cx="10515600" cy="1325563"/>
          </a:xfrm>
        </p:spPr>
        <p:txBody>
          <a:bodyPr>
            <a:normAutofit fontScale="90000"/>
          </a:bodyPr>
          <a:lstStyle/>
          <a:p>
            <a:r>
              <a:rPr lang="en-US" b="1" dirty="0" smtClean="0">
                <a:solidFill>
                  <a:schemeClr val="accent1"/>
                </a:solidFill>
                <a:latin typeface="+mn-lt"/>
              </a:rPr>
              <a:t>Anthropogenic Emissions of Greenhouse Gases Will Have Large Impacts on the Earth’s Climate During this Century</a:t>
            </a:r>
            <a:endParaRPr lang="en-US" b="1" dirty="0">
              <a:solidFill>
                <a:schemeClr val="accent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33" y="2192881"/>
            <a:ext cx="5466277" cy="42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808" t="6034" r="14296" b="20920"/>
          <a:stretch/>
        </p:blipFill>
        <p:spPr bwMode="auto">
          <a:xfrm>
            <a:off x="6096000" y="2389890"/>
            <a:ext cx="4879498" cy="35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189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solidFill>
                <a:latin typeface="+mn-lt"/>
              </a:rPr>
              <a:t>Hurricane Harvey:  Heavy Precipitation Causing Massive Flooding in Houston.  The media and others point to global warming</a:t>
            </a:r>
            <a:endParaRPr lang="en-US" b="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0923" y="2199057"/>
            <a:ext cx="10515600" cy="162002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192031"/>
            <a:ext cx="5076757" cy="21636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723" y="3985483"/>
            <a:ext cx="6083300" cy="2164156"/>
          </a:xfrm>
          <a:prstGeom prst="rect">
            <a:avLst/>
          </a:prstGeom>
        </p:spPr>
      </p:pic>
    </p:spTree>
    <p:extLst>
      <p:ext uri="{BB962C8B-B14F-4D97-AF65-F5344CB8AC3E}">
        <p14:creationId xmlns:p14="http://schemas.microsoft.com/office/powerpoint/2010/main" val="1462949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91" y="180300"/>
            <a:ext cx="10515600" cy="1325563"/>
          </a:xfrm>
        </p:spPr>
        <p:txBody>
          <a:bodyPr/>
          <a:lstStyle/>
          <a:p>
            <a:r>
              <a:rPr lang="en-US" b="1" dirty="0" smtClean="0">
                <a:solidFill>
                  <a:schemeClr val="accent1"/>
                </a:solidFill>
                <a:latin typeface="+mn-lt"/>
              </a:rPr>
              <a:t>But Global Warming Could NOT Have Been the Real Cause of this Disaster</a:t>
            </a:r>
            <a:endParaRPr lang="en-US" b="1" dirty="0">
              <a:solidFill>
                <a:schemeClr val="accent1"/>
              </a:solidFill>
              <a:latin typeface="+mn-lt"/>
            </a:endParaRPr>
          </a:p>
        </p:txBody>
      </p:sp>
      <p:sp>
        <p:nvSpPr>
          <p:cNvPr id="3" name="Content Placeholder 2"/>
          <p:cNvSpPr>
            <a:spLocks noGrp="1"/>
          </p:cNvSpPr>
          <p:nvPr>
            <p:ph idx="1"/>
          </p:nvPr>
        </p:nvSpPr>
        <p:spPr>
          <a:xfrm>
            <a:off x="740923" y="1588408"/>
            <a:ext cx="10776625" cy="2337814"/>
          </a:xfrm>
        </p:spPr>
        <p:txBody>
          <a:bodyPr/>
          <a:lstStyle/>
          <a:p>
            <a:r>
              <a:rPr lang="en-US" dirty="0" smtClean="0"/>
              <a:t>The key reason Houston got so much precipitation was because Harvey stalled for days.  No connection with GW.</a:t>
            </a:r>
          </a:p>
          <a:p>
            <a:r>
              <a:rPr lang="en-US" dirty="0" smtClean="0"/>
              <a:t>Gulf temperatures were only about .5C about normal, which only would enhance precipitation by around 3%</a:t>
            </a:r>
          </a:p>
          <a:p>
            <a:r>
              <a:rPr lang="en-US" dirty="0" smtClean="0"/>
              <a:t>There is no long-term upward trend in precipitation Houston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0050" y="3926222"/>
            <a:ext cx="4303949" cy="2582369"/>
          </a:xfrm>
          <a:prstGeom prst="rect">
            <a:avLst/>
          </a:prstGeom>
        </p:spPr>
      </p:pic>
    </p:spTree>
    <p:extLst>
      <p:ext uri="{BB962C8B-B14F-4D97-AF65-F5344CB8AC3E}">
        <p14:creationId xmlns:p14="http://schemas.microsoft.com/office/powerpoint/2010/main" val="636907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mn-lt"/>
              </a:rPr>
              <a:t>The Real Issue:  Mismanagement of Houston’s Development</a:t>
            </a:r>
            <a:endParaRPr lang="en-US" b="1" dirty="0">
              <a:solidFill>
                <a:schemeClr val="accent1"/>
              </a:solidFill>
              <a:latin typeface="+mn-lt"/>
            </a:endParaRPr>
          </a:p>
        </p:txBody>
      </p:sp>
      <p:sp>
        <p:nvSpPr>
          <p:cNvPr id="3" name="Content Placeholder 2"/>
          <p:cNvSpPr>
            <a:spLocks noGrp="1"/>
          </p:cNvSpPr>
          <p:nvPr>
            <p:ph idx="1"/>
          </p:nvPr>
        </p:nvSpPr>
        <p:spPr/>
        <p:txBody>
          <a:bodyPr/>
          <a:lstStyle/>
          <a:p>
            <a:r>
              <a:rPr lang="en-US" dirty="0" smtClean="0"/>
              <a:t>Irresponsible development of previous swamps</a:t>
            </a:r>
          </a:p>
          <a:p>
            <a:r>
              <a:rPr lang="en-US" dirty="0" smtClean="0"/>
              <a:t>Inadequate planning for drainage</a:t>
            </a:r>
          </a:p>
          <a:p>
            <a:r>
              <a:rPr lang="en-US" dirty="0" smtClean="0"/>
              <a:t>Multiple floods during the past years as development proceeded.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965" y="3727368"/>
            <a:ext cx="3822835" cy="25845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632" y="4270442"/>
            <a:ext cx="5233524" cy="1242962"/>
          </a:xfrm>
          <a:prstGeom prst="rect">
            <a:avLst/>
          </a:prstGeom>
        </p:spPr>
      </p:pic>
    </p:spTree>
    <p:extLst>
      <p:ext uri="{BB962C8B-B14F-4D97-AF65-F5344CB8AC3E}">
        <p14:creationId xmlns:p14="http://schemas.microsoft.com/office/powerpoint/2010/main" val="1573366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77" y="365125"/>
            <a:ext cx="11079803" cy="1325563"/>
          </a:xfrm>
        </p:spPr>
        <p:txBody>
          <a:bodyPr>
            <a:normAutofit fontScale="90000"/>
          </a:bodyPr>
          <a:lstStyle/>
          <a:p>
            <a:r>
              <a:rPr lang="en-US" b="1" dirty="0" smtClean="0">
                <a:solidFill>
                  <a:srgbClr val="0070C0"/>
                </a:solidFill>
                <a:latin typeface="+mn-lt"/>
              </a:rPr>
              <a:t>An Industry for Exaggerating or Miscommunicating Climate Change Has Developed on Both Sides</a:t>
            </a:r>
            <a:endParaRPr lang="en-US" b="1" dirty="0">
              <a:solidFill>
                <a:srgbClr val="0070C0"/>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51350" y="2230184"/>
            <a:ext cx="3293837" cy="221862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36" y="2230184"/>
            <a:ext cx="5448300" cy="63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20" y="3404680"/>
            <a:ext cx="5921172" cy="120925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636" y="5002911"/>
            <a:ext cx="3759416" cy="159602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2466" y="4346448"/>
            <a:ext cx="4559808" cy="2511552"/>
          </a:xfrm>
          <a:prstGeom prst="rect">
            <a:avLst/>
          </a:prstGeom>
        </p:spPr>
      </p:pic>
    </p:spTree>
    <p:extLst>
      <p:ext uri="{BB962C8B-B14F-4D97-AF65-F5344CB8AC3E}">
        <p14:creationId xmlns:p14="http://schemas.microsoft.com/office/powerpoint/2010/main" val="1678186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754" y="734777"/>
            <a:ext cx="10515600" cy="1325563"/>
          </a:xfrm>
        </p:spPr>
        <p:txBody>
          <a:bodyPr>
            <a:normAutofit fontScale="90000"/>
          </a:bodyPr>
          <a:lstStyle/>
          <a:p>
            <a:r>
              <a:rPr lang="en-US" b="1" dirty="0" smtClean="0">
                <a:solidFill>
                  <a:schemeClr val="accent1"/>
                </a:solidFill>
                <a:latin typeface="+mn-lt"/>
              </a:rPr>
              <a:t>The Danger of Exaggerated Claims:  Reality Can Undermine  Scientific Credibility</a:t>
            </a:r>
            <a:br>
              <a:rPr lang="en-US" b="1" dirty="0" smtClean="0">
                <a:solidFill>
                  <a:schemeClr val="accent1"/>
                </a:solidFill>
                <a:latin typeface="+mn-lt"/>
              </a:rPr>
            </a:br>
            <a:r>
              <a:rPr lang="en-US" b="1" dirty="0" smtClean="0">
                <a:solidFill>
                  <a:schemeClr val="accent1"/>
                </a:solidFill>
                <a:latin typeface="+mn-lt"/>
              </a:rPr>
              <a:t>Example: The Disappearing Snowpack</a:t>
            </a:r>
            <a:br>
              <a:rPr lang="en-US" b="1" dirty="0" smtClean="0">
                <a:solidFill>
                  <a:schemeClr val="accent1"/>
                </a:solidFill>
                <a:latin typeface="+mn-lt"/>
              </a:rPr>
            </a:br>
            <a:endParaRPr lang="en-US" b="1" dirty="0">
              <a:solidFill>
                <a:schemeClr val="accent1"/>
              </a:solidFill>
              <a:latin typeface="+mn-lt"/>
            </a:endParaRPr>
          </a:p>
        </p:txBody>
      </p:sp>
      <p:sp>
        <p:nvSpPr>
          <p:cNvPr id="3" name="Content Placeholder 2"/>
          <p:cNvSpPr>
            <a:spLocks noGrp="1"/>
          </p:cNvSpPr>
          <p:nvPr>
            <p:ph idx="1"/>
          </p:nvPr>
        </p:nvSpPr>
        <p:spPr>
          <a:xfrm>
            <a:off x="886839" y="2175820"/>
            <a:ext cx="6243535" cy="4351338"/>
          </a:xfrm>
        </p:spPr>
        <p:txBody>
          <a:bodyPr>
            <a:normAutofit fontScale="92500"/>
          </a:bodyPr>
          <a:lstStyle/>
          <a:p>
            <a:r>
              <a:rPr lang="en-US" dirty="0" smtClean="0"/>
              <a:t>A number of politicians, some climate groups, and even some local scientists talked about a  </a:t>
            </a:r>
            <a:r>
              <a:rPr lang="en-US" dirty="0"/>
              <a:t>50 percent </a:t>
            </a:r>
            <a:r>
              <a:rPr lang="en-US" dirty="0" smtClean="0"/>
              <a:t>decline of Cascade snowpack from 1950-1995, </a:t>
            </a:r>
            <a:r>
              <a:rPr lang="en-US" dirty="0"/>
              <a:t>with global warming identified as the probable cause</a:t>
            </a:r>
            <a:r>
              <a:rPr lang="en-US" dirty="0" smtClean="0"/>
              <a:t>.</a:t>
            </a:r>
          </a:p>
          <a:p>
            <a:r>
              <a:rPr lang="en-US" dirty="0" smtClean="0"/>
              <a:t>Local politicians, like Mayor Nickels, wrote op-ed pieces about the threat, predicting a rapid decline in Cascade snowpack (2007).</a:t>
            </a:r>
          </a:p>
          <a:p>
            <a:r>
              <a:rPr lang="en-US" dirty="0" smtClean="0"/>
              <a:t>Reality: NW snowpack has not </a:t>
            </a:r>
            <a:r>
              <a:rPr lang="en-US" dirty="0" smtClean="0"/>
              <a:t>declined during the past several decades.</a:t>
            </a:r>
            <a:endParaRPr lang="en-US" dirty="0" smtClean="0"/>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289" y="2902068"/>
            <a:ext cx="4370935" cy="2284953"/>
          </a:xfrm>
          <a:prstGeom prst="rect">
            <a:avLst/>
          </a:prstGeom>
        </p:spPr>
      </p:pic>
    </p:spTree>
    <p:extLst>
      <p:ext uri="{BB962C8B-B14F-4D97-AF65-F5344CB8AC3E}">
        <p14:creationId xmlns:p14="http://schemas.microsoft.com/office/powerpoint/2010/main" val="791190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6272" y="472585"/>
            <a:ext cx="7800390" cy="5850293"/>
          </a:xfrm>
        </p:spPr>
      </p:pic>
    </p:spTree>
    <p:extLst>
      <p:ext uri="{BB962C8B-B14F-4D97-AF65-F5344CB8AC3E}">
        <p14:creationId xmlns:p14="http://schemas.microsoft.com/office/powerpoint/2010/main" val="1377735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8" descr="Nickels.tiff                                                   00029E37&#10;Cliff Disk                     BB5EA4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1406525"/>
            <a:ext cx="58928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Nickels_Greg!1078"/>
          <p:cNvPicPr>
            <a:picLocks noChangeAspect="1" noChangeArrowheads="1"/>
          </p:cNvPicPr>
          <p:nvPr/>
        </p:nvPicPr>
        <p:blipFill>
          <a:blip r:embed="rId3">
            <a:extLst>
              <a:ext uri="{28A0092B-C50C-407E-A947-70E740481C1C}">
                <a14:useLocalDpi xmlns:a14="http://schemas.microsoft.com/office/drawing/2010/main" val="0"/>
              </a:ext>
            </a:extLst>
          </a:blip>
          <a:srcRect l="27777"/>
          <a:stretch>
            <a:fillRect/>
          </a:stretch>
        </p:blipFill>
        <p:spPr bwMode="auto">
          <a:xfrm>
            <a:off x="1828800" y="1663700"/>
            <a:ext cx="2338388"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p:cNvSpPr>
            <a:spLocks noChangeArrowheads="1"/>
          </p:cNvSpPr>
          <p:nvPr/>
        </p:nvSpPr>
        <p:spPr bwMode="auto">
          <a:xfrm>
            <a:off x="4318000" y="4010026"/>
            <a:ext cx="5892800" cy="836613"/>
          </a:xfrm>
          <a:prstGeom prst="rect">
            <a:avLst/>
          </a:prstGeom>
          <a:solidFill>
            <a:schemeClr val="accent1">
              <a:alpha val="2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20485" name="Text Box 7"/>
          <p:cNvSpPr txBox="1">
            <a:spLocks noChangeArrowheads="1"/>
          </p:cNvSpPr>
          <p:nvPr/>
        </p:nvSpPr>
        <p:spPr bwMode="auto">
          <a:xfrm>
            <a:off x="1991098" y="330200"/>
            <a:ext cx="8340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b="1" dirty="0">
                <a:solidFill>
                  <a:schemeClr val="accent1"/>
                </a:solidFill>
              </a:rPr>
              <a:t>Seattle</a:t>
            </a:r>
            <a:r>
              <a:rPr lang="ja-JP" altLang="en-US" sz="3200" b="1">
                <a:solidFill>
                  <a:schemeClr val="accent1"/>
                </a:solidFill>
              </a:rPr>
              <a:t>’</a:t>
            </a:r>
            <a:r>
              <a:rPr lang="en-US" altLang="ja-JP" sz="3200" b="1" dirty="0">
                <a:solidFill>
                  <a:schemeClr val="accent1"/>
                </a:solidFill>
              </a:rPr>
              <a:t>s mayor </a:t>
            </a:r>
            <a:r>
              <a:rPr lang="en-US" altLang="ja-JP" sz="3200" b="1" dirty="0" smtClean="0">
                <a:solidFill>
                  <a:schemeClr val="accent1"/>
                </a:solidFill>
              </a:rPr>
              <a:t>suggested </a:t>
            </a:r>
            <a:r>
              <a:rPr lang="en-US" altLang="ja-JP" sz="3200" b="1" dirty="0">
                <a:solidFill>
                  <a:schemeClr val="accent1"/>
                </a:solidFill>
              </a:rPr>
              <a:t>our snowpack had declined by 50% </a:t>
            </a:r>
            <a:endParaRPr lang="en-US" altLang="en-US" sz="3200" b="1" dirty="0">
              <a:solidFill>
                <a:schemeClr val="accent1"/>
              </a:solidFill>
            </a:endParaRPr>
          </a:p>
        </p:txBody>
      </p:sp>
    </p:spTree>
    <p:extLst>
      <p:ext uri="{BB962C8B-B14F-4D97-AF65-F5344CB8AC3E}">
        <p14:creationId xmlns:p14="http://schemas.microsoft.com/office/powerpoint/2010/main" val="14564912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21350" cy="4916994"/>
          </a:xfrm>
        </p:spPr>
        <p:txBody>
          <a:bodyPr/>
          <a:lstStyle/>
          <a:p>
            <a:r>
              <a:rPr lang="en-US" b="1" dirty="0" smtClean="0">
                <a:solidFill>
                  <a:srgbClr val="0070C0"/>
                </a:solidFill>
                <a:latin typeface="+mn-lt"/>
              </a:rPr>
              <a:t>And the poor predictions get noticed</a:t>
            </a:r>
            <a:endParaRPr lang="en-US" b="1" dirty="0">
              <a:solidFill>
                <a:srgbClr val="0070C0"/>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9550" y="742768"/>
            <a:ext cx="6141496" cy="5414739"/>
          </a:xfrm>
        </p:spPr>
      </p:pic>
    </p:spTree>
    <p:extLst>
      <p:ext uri="{BB962C8B-B14F-4D97-AF65-F5344CB8AC3E}">
        <p14:creationId xmlns:p14="http://schemas.microsoft.com/office/powerpoint/2010/main" val="517050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mn-lt"/>
              </a:rPr>
              <a:t>The Media is Failing</a:t>
            </a:r>
            <a:endParaRPr lang="en-US" b="1" dirty="0">
              <a:solidFill>
                <a:schemeClr val="accent1"/>
              </a:solidFill>
              <a:latin typeface="+mn-lt"/>
            </a:endParaRPr>
          </a:p>
        </p:txBody>
      </p:sp>
      <p:sp>
        <p:nvSpPr>
          <p:cNvPr id="3" name="Content Placeholder 2"/>
          <p:cNvSpPr>
            <a:spLocks noGrp="1"/>
          </p:cNvSpPr>
          <p:nvPr>
            <p:ph idx="1"/>
          </p:nvPr>
        </p:nvSpPr>
        <p:spPr>
          <a:xfrm>
            <a:off x="648618" y="1608374"/>
            <a:ext cx="11136549" cy="4711362"/>
          </a:xfrm>
        </p:spPr>
        <p:txBody>
          <a:bodyPr>
            <a:normAutofit fontScale="85000" lnSpcReduction="20000"/>
          </a:bodyPr>
          <a:lstStyle/>
          <a:p>
            <a:r>
              <a:rPr lang="en-US" sz="4000" dirty="0" smtClean="0"/>
              <a:t>Stories are either superficial or poorly disguised advocacy pieces in the liberal “mainstream” media.</a:t>
            </a:r>
          </a:p>
          <a:p>
            <a:r>
              <a:rPr lang="en-US" sz="4000" dirty="0" smtClean="0"/>
              <a:t>Little analysis of the information provided by governments or NGOs.</a:t>
            </a:r>
          </a:p>
          <a:p>
            <a:r>
              <a:rPr lang="en-US" sz="4000" dirty="0" smtClean="0"/>
              <a:t>Media science reporting is profoundly hollowed out, with reporters doing quick, shallow stories.</a:t>
            </a:r>
          </a:p>
          <a:p>
            <a:r>
              <a:rPr lang="en-US" sz="4000" dirty="0" smtClean="0"/>
              <a:t>Most reporters lack the technical knowledge to analyze complex science issues.</a:t>
            </a:r>
          </a:p>
          <a:p>
            <a:r>
              <a:rPr lang="en-US" sz="4000" dirty="0" smtClean="0"/>
              <a:t>Conservative media (e.g., National Review, WSJ) promote the opposite, non-science based viewpoints.</a:t>
            </a:r>
          </a:p>
          <a:p>
            <a:endParaRPr lang="en-US" dirty="0"/>
          </a:p>
        </p:txBody>
      </p:sp>
    </p:spTree>
    <p:extLst>
      <p:ext uri="{BB962C8B-B14F-4D97-AF65-F5344CB8AC3E}">
        <p14:creationId xmlns:p14="http://schemas.microsoft.com/office/powerpoint/2010/main" val="496673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0490"/>
            <a:ext cx="10058400" cy="6247453"/>
          </a:xfrm>
          <a:prstGeom prst="rect">
            <a:avLst/>
          </a:prstGeom>
        </p:spPr>
      </p:pic>
      <p:sp>
        <p:nvSpPr>
          <p:cNvPr id="9" name="Content Placeholder 8"/>
          <p:cNvSpPr>
            <a:spLocks noGrp="1"/>
          </p:cNvSpPr>
          <p:nvPr>
            <p:ph idx="1"/>
          </p:nvPr>
        </p:nvSpPr>
        <p:spPr/>
        <p:txBody>
          <a:bodyPr/>
          <a:lstStyle/>
          <a:p>
            <a:endParaRPr lang="en-US" dirty="0"/>
          </a:p>
        </p:txBody>
      </p:sp>
    </p:spTree>
    <p:extLst>
      <p:ext uri="{BB962C8B-B14F-4D97-AF65-F5344CB8AC3E}">
        <p14:creationId xmlns:p14="http://schemas.microsoft.com/office/powerpoint/2010/main" val="1525461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mn-lt"/>
              </a:rPr>
              <a:t>These impacts will include enhancement of </a:t>
            </a:r>
            <a:r>
              <a:rPr lang="en-US" b="1" u="sng" dirty="0" smtClean="0">
                <a:solidFill>
                  <a:schemeClr val="accent1"/>
                </a:solidFill>
                <a:latin typeface="+mn-lt"/>
              </a:rPr>
              <a:t>some</a:t>
            </a:r>
            <a:r>
              <a:rPr lang="en-US" b="1" dirty="0" smtClean="0">
                <a:solidFill>
                  <a:schemeClr val="accent1"/>
                </a:solidFill>
                <a:latin typeface="+mn-lt"/>
              </a:rPr>
              <a:t> extreme weather events</a:t>
            </a:r>
            <a:endParaRPr lang="en-US" b="1" dirty="0">
              <a:solidFill>
                <a:schemeClr val="accent1"/>
              </a:solidFill>
              <a:latin typeface="+mn-lt"/>
            </a:endParaRPr>
          </a:p>
        </p:txBody>
      </p:sp>
      <p:sp>
        <p:nvSpPr>
          <p:cNvPr id="3" name="Content Placeholder 2"/>
          <p:cNvSpPr>
            <a:spLocks noGrp="1"/>
          </p:cNvSpPr>
          <p:nvPr>
            <p:ph idx="1"/>
          </p:nvPr>
        </p:nvSpPr>
        <p:spPr>
          <a:xfrm>
            <a:off x="838200" y="1825625"/>
            <a:ext cx="5642693" cy="435133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dirty="0" smtClean="0"/>
              <a:t>For example:</a:t>
            </a:r>
          </a:p>
          <a:p>
            <a:pPr lvl="1">
              <a:lnSpc>
                <a:spcPct val="100000"/>
              </a:lnSpc>
              <a:spcBef>
                <a:spcPts val="0"/>
              </a:spcBef>
            </a:pPr>
            <a:r>
              <a:rPr lang="en-US" sz="3200" b="1" dirty="0"/>
              <a:t>	</a:t>
            </a:r>
            <a:r>
              <a:rPr lang="en-US" sz="3200" b="1" dirty="0" smtClean="0"/>
              <a:t>Stronger atmospheric rivers striking the West Coast</a:t>
            </a:r>
          </a:p>
          <a:p>
            <a:pPr lvl="1">
              <a:lnSpc>
                <a:spcPct val="100000"/>
              </a:lnSpc>
              <a:spcBef>
                <a:spcPts val="0"/>
              </a:spcBef>
            </a:pPr>
            <a:r>
              <a:rPr lang="en-US" sz="3200" b="1" dirty="0"/>
              <a:t>	</a:t>
            </a:r>
            <a:r>
              <a:rPr lang="en-US" sz="3200" b="1" dirty="0" smtClean="0"/>
              <a:t>Greater flooding on NW rivers</a:t>
            </a:r>
          </a:p>
          <a:p>
            <a:pPr lvl="1">
              <a:lnSpc>
                <a:spcPct val="100000"/>
              </a:lnSpc>
              <a:spcBef>
                <a:spcPts val="0"/>
              </a:spcBef>
            </a:pPr>
            <a:r>
              <a:rPr lang="en-US" sz="3200" b="1" dirty="0"/>
              <a:t>	</a:t>
            </a:r>
            <a:r>
              <a:rPr lang="en-US" sz="3200" b="1" dirty="0" smtClean="0"/>
              <a:t>The strongest hurricanes will get stronger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753" y="1948940"/>
            <a:ext cx="4744686" cy="187376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536"/>
          <a:stretch/>
        </p:blipFill>
        <p:spPr>
          <a:xfrm>
            <a:off x="6923438" y="4007539"/>
            <a:ext cx="4152066" cy="2443413"/>
          </a:xfrm>
          <a:prstGeom prst="rect">
            <a:avLst/>
          </a:prstGeom>
        </p:spPr>
      </p:pic>
    </p:spTree>
    <p:extLst>
      <p:ext uri="{BB962C8B-B14F-4D97-AF65-F5344CB8AC3E}">
        <p14:creationId xmlns:p14="http://schemas.microsoft.com/office/powerpoint/2010/main" val="1990589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6000" y="3690144"/>
            <a:ext cx="5080000" cy="622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300" y="1219994"/>
            <a:ext cx="7416800" cy="49403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2476500"/>
            <a:ext cx="10058400" cy="215147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243" y="962097"/>
            <a:ext cx="9525000" cy="3784600"/>
          </a:xfrm>
          <a:prstGeom prst="rect">
            <a:avLst/>
          </a:prstGeom>
        </p:spPr>
      </p:pic>
    </p:spTree>
    <p:extLst>
      <p:ext uri="{BB962C8B-B14F-4D97-AF65-F5344CB8AC3E}">
        <p14:creationId xmlns:p14="http://schemas.microsoft.com/office/powerpoint/2010/main" val="1767299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solidFill>
                <a:latin typeface="+mn-lt"/>
              </a:rPr>
              <a:t>When one starts telling the straight story</a:t>
            </a:r>
            <a:r>
              <a:rPr lang="is-IS" b="1" smtClean="0">
                <a:solidFill>
                  <a:schemeClr val="accent1"/>
                </a:solidFill>
                <a:latin typeface="+mn-lt"/>
              </a:rPr>
              <a:t>…the media, activists, and their friends go after you</a:t>
            </a:r>
            <a:endParaRPr lang="en-US" b="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506662"/>
            <a:ext cx="5108782" cy="29832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16" y="2506661"/>
            <a:ext cx="5298976" cy="2765729"/>
          </a:xfrm>
          <a:prstGeom prst="rect">
            <a:avLst/>
          </a:prstGeom>
        </p:spPr>
      </p:pic>
    </p:spTree>
    <p:extLst>
      <p:ext uri="{BB962C8B-B14F-4D97-AF65-F5344CB8AC3E}">
        <p14:creationId xmlns:p14="http://schemas.microsoft.com/office/powerpoint/2010/main" val="1173023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50949" y="2832876"/>
            <a:ext cx="3609177" cy="25451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32" y="1335557"/>
            <a:ext cx="6324330" cy="4042457"/>
          </a:xfrm>
          <a:prstGeom prst="rect">
            <a:avLst/>
          </a:prstGeom>
        </p:spPr>
      </p:pic>
    </p:spTree>
    <p:extLst>
      <p:ext uri="{BB962C8B-B14F-4D97-AF65-F5344CB8AC3E}">
        <p14:creationId xmlns:p14="http://schemas.microsoft.com/office/powerpoint/2010/main" val="547982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76626" cy="948109"/>
          </a:xfrm>
        </p:spPr>
        <p:txBody>
          <a:bodyPr>
            <a:normAutofit fontScale="90000"/>
          </a:bodyPr>
          <a:lstStyle/>
          <a:p>
            <a:r>
              <a:rPr lang="en-US" b="1" dirty="0" smtClean="0">
                <a:solidFill>
                  <a:schemeClr val="accent1"/>
                </a:solidFill>
                <a:latin typeface="+mn-lt"/>
              </a:rPr>
              <a:t>Global Warming and Weather Extremes:  What is the best guidance we can provide?</a:t>
            </a:r>
            <a:endParaRPr lang="en-US" b="1" dirty="0">
              <a:solidFill>
                <a:schemeClr val="accent1"/>
              </a:solidFill>
              <a:latin typeface="+mn-lt"/>
            </a:endParaRPr>
          </a:p>
        </p:txBody>
      </p:sp>
      <p:sp>
        <p:nvSpPr>
          <p:cNvPr id="3" name="Content Placeholder 2"/>
          <p:cNvSpPr>
            <a:spLocks noGrp="1"/>
          </p:cNvSpPr>
          <p:nvPr>
            <p:ph idx="1"/>
          </p:nvPr>
        </p:nvSpPr>
        <p:spPr>
          <a:xfrm>
            <a:off x="686611" y="1478604"/>
            <a:ext cx="11414598" cy="4351338"/>
          </a:xfrm>
        </p:spPr>
        <p:txBody>
          <a:bodyPr/>
          <a:lstStyle/>
          <a:p>
            <a:pPr marL="0" indent="0">
              <a:buNone/>
            </a:pPr>
            <a:r>
              <a:rPr lang="en-US" b="1" dirty="0" smtClean="0"/>
              <a:t>Hurricanes:  </a:t>
            </a:r>
          </a:p>
          <a:p>
            <a:pPr lvl="1"/>
            <a:r>
              <a:rPr lang="en-US" dirty="0" smtClean="0"/>
              <a:t>Little impacts to date from GW.</a:t>
            </a:r>
          </a:p>
          <a:p>
            <a:pPr lvl="1"/>
            <a:r>
              <a:rPr lang="en-US" dirty="0" smtClean="0"/>
              <a:t>By the end of the century there will be fewer hurricanes, but the strongest ones will get stronger</a:t>
            </a:r>
            <a:endParaRPr lang="en-US" dirty="0"/>
          </a:p>
          <a:p>
            <a:pPr marL="457200" lvl="1" indent="0">
              <a:buNone/>
            </a:pPr>
            <a:r>
              <a:rPr lang="en-US" i="1" dirty="0" smtClean="0"/>
              <a:t>“It </a:t>
            </a:r>
            <a:r>
              <a:rPr lang="en-US" i="1" dirty="0"/>
              <a:t>is premature to conclude that human activities–and particularly greenhouse gas emissions that cause global warming–have already had a detectable impact on Atlantic hurricane or global tropical cyclone </a:t>
            </a:r>
            <a:r>
              <a:rPr lang="en-US" i="1" dirty="0" smtClean="0"/>
              <a:t>activity.”</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910" y="4203224"/>
            <a:ext cx="5491264" cy="2370546"/>
          </a:xfrm>
          <a:prstGeom prst="rect">
            <a:avLst/>
          </a:prstGeom>
        </p:spPr>
      </p:pic>
    </p:spTree>
    <p:extLst>
      <p:ext uri="{BB962C8B-B14F-4D97-AF65-F5344CB8AC3E}">
        <p14:creationId xmlns:p14="http://schemas.microsoft.com/office/powerpoint/2010/main" val="113845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eaLnBrk="1" hangingPunct="1"/>
            <a:r>
              <a:rPr lang="en-US" altLang="en-US" b="1" dirty="0">
                <a:solidFill>
                  <a:schemeClr val="accent1"/>
                </a:solidFill>
                <a:latin typeface="+mn-lt"/>
                <a:ea typeface="ＭＳ Ｐゴシック" charset="-128"/>
              </a:rPr>
              <a:t>Northwest Windstorms</a:t>
            </a:r>
          </a:p>
        </p:txBody>
      </p:sp>
      <p:sp>
        <p:nvSpPr>
          <p:cNvPr id="63490" name="Content Placeholder 2"/>
          <p:cNvSpPr>
            <a:spLocks noGrp="1"/>
          </p:cNvSpPr>
          <p:nvPr>
            <p:ph idx="1"/>
          </p:nvPr>
        </p:nvSpPr>
        <p:spPr>
          <a:xfrm>
            <a:off x="1990928" y="1514914"/>
            <a:ext cx="8072438" cy="1350962"/>
          </a:xfrm>
        </p:spPr>
        <p:txBody>
          <a:bodyPr/>
          <a:lstStyle/>
          <a:p>
            <a:pPr eaLnBrk="1" hangingPunct="1"/>
            <a:r>
              <a:rPr lang="en-US" altLang="en-US" dirty="0">
                <a:ea typeface="ＭＳ Ｐゴシック" charset="-128"/>
              </a:rPr>
              <a:t>Will there be more of them?</a:t>
            </a:r>
          </a:p>
          <a:p>
            <a:pPr eaLnBrk="1" hangingPunct="1"/>
            <a:r>
              <a:rPr lang="en-US" altLang="en-US" dirty="0">
                <a:ea typeface="ＭＳ Ｐゴシック" charset="-128"/>
              </a:rPr>
              <a:t>Will they become more intense?</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154" y="2865876"/>
            <a:ext cx="3810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4"/>
          <p:cNvSpPr txBox="1">
            <a:spLocks noChangeArrowheads="1"/>
          </p:cNvSpPr>
          <p:nvPr/>
        </p:nvSpPr>
        <p:spPr bwMode="auto">
          <a:xfrm>
            <a:off x="1777770" y="6211888"/>
            <a:ext cx="308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Arial" charset="0"/>
              </a:rPr>
              <a:t>The Inauguration Day Storm</a:t>
            </a:r>
          </a:p>
          <a:p>
            <a:pPr eaLnBrk="1" hangingPunct="1">
              <a:spcBef>
                <a:spcPct val="0"/>
              </a:spcBef>
              <a:buFontTx/>
              <a:buNone/>
            </a:pPr>
            <a:r>
              <a:rPr lang="en-US" altLang="en-US" sz="1800" dirty="0">
                <a:latin typeface="Arial" charset="0"/>
              </a:rPr>
              <a:t>1993</a:t>
            </a:r>
          </a:p>
        </p:txBody>
      </p:sp>
      <p:pic>
        <p:nvPicPr>
          <p:cNvPr id="6" name="Content Placeholder 3" descr="king5.tiff"/>
          <p:cNvPicPr>
            <a:picLocks noChangeAspect="1"/>
          </p:cNvPicPr>
          <p:nvPr/>
        </p:nvPicPr>
        <p:blipFill rotWithShape="1">
          <a:blip r:embed="rId3">
            <a:extLst>
              <a:ext uri="{28A0092B-C50C-407E-A947-70E740481C1C}">
                <a14:useLocalDpi xmlns:a14="http://schemas.microsoft.com/office/drawing/2010/main" val="0"/>
              </a:ext>
            </a:extLst>
          </a:blip>
          <a:srcRect l="1596" t="-1143" b="1143"/>
          <a:stretch/>
        </p:blipFill>
        <p:spPr>
          <a:xfrm>
            <a:off x="7733636" y="2599657"/>
            <a:ext cx="3771824" cy="3848675"/>
          </a:xfrm>
          <a:prstGeom prst="rect">
            <a:avLst/>
          </a:prstGeom>
        </p:spPr>
      </p:pic>
    </p:spTree>
    <p:extLst>
      <p:ext uri="{BB962C8B-B14F-4D97-AF65-F5344CB8AC3E}">
        <p14:creationId xmlns:p14="http://schemas.microsoft.com/office/powerpoint/2010/main" val="902593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altLang="en-US" b="1" dirty="0">
                <a:solidFill>
                  <a:srgbClr val="000090"/>
                </a:solidFill>
                <a:ea typeface="ＭＳ Ｐゴシック" charset="-128"/>
              </a:rPr>
              <a:t>Northwest Windstorms</a:t>
            </a:r>
          </a:p>
        </p:txBody>
      </p:sp>
      <p:sp>
        <p:nvSpPr>
          <p:cNvPr id="111619" name="Content Placeholder 2"/>
          <p:cNvSpPr>
            <a:spLocks noGrp="1"/>
          </p:cNvSpPr>
          <p:nvPr>
            <p:ph idx="1"/>
          </p:nvPr>
        </p:nvSpPr>
        <p:spPr>
          <a:xfrm>
            <a:off x="1981200" y="1417638"/>
            <a:ext cx="8229600" cy="4525962"/>
          </a:xfrm>
        </p:spPr>
        <p:txBody>
          <a:bodyPr/>
          <a:lstStyle/>
          <a:p>
            <a:pPr eaLnBrk="1" hangingPunct="1"/>
            <a:r>
              <a:rPr lang="en-US" altLang="en-US" b="1" dirty="0">
                <a:ea typeface="ＭＳ Ｐゴシック" charset="-128"/>
              </a:rPr>
              <a:t>The answer appears to be no</a:t>
            </a:r>
            <a:r>
              <a:rPr lang="en-US" altLang="en-US" dirty="0">
                <a:ea typeface="ＭＳ Ｐゴシック" charset="-128"/>
              </a:rPr>
              <a:t>.  No increasing trend.</a:t>
            </a:r>
          </a:p>
          <a:p>
            <a:pPr eaLnBrk="1" hangingPunct="1"/>
            <a:r>
              <a:rPr lang="en-US" altLang="en-US" dirty="0">
                <a:ea typeface="ＭＳ Ｐゴシック" charset="-128"/>
              </a:rPr>
              <a:t>UW investigated this issue for Seattle City Light</a:t>
            </a:r>
          </a:p>
        </p:txBody>
      </p:sp>
      <p:pic>
        <p:nvPicPr>
          <p:cNvPr id="111620" name="Content Placeholder 3" descr="Dec2007Hwy26Windthrow.jpg"/>
          <p:cNvPicPr>
            <a:picLocks noGrp="1" noChangeAspect="1"/>
          </p:cNvPicPr>
          <p:nvPr/>
        </p:nvPicPr>
        <p:blipFill>
          <a:blip r:embed="rId2">
            <a:extLst>
              <a:ext uri="{28A0092B-C50C-407E-A947-70E740481C1C}">
                <a14:useLocalDpi xmlns:a14="http://schemas.microsoft.com/office/drawing/2010/main" val="0"/>
              </a:ext>
            </a:extLst>
          </a:blip>
          <a:srcRect l="-16711" r="-16711"/>
          <a:stretch>
            <a:fillRect/>
          </a:stretch>
        </p:blipFill>
        <p:spPr bwMode="auto">
          <a:xfrm>
            <a:off x="3756026" y="3940176"/>
            <a:ext cx="4735513"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782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1781176" y="498476"/>
            <a:ext cx="8659813" cy="855663"/>
          </a:xfrm>
        </p:spPr>
        <p:txBody>
          <a:bodyPr>
            <a:normAutofit fontScale="90000"/>
          </a:bodyPr>
          <a:lstStyle/>
          <a:p>
            <a:pPr eaLnBrk="1" hangingPunct="1"/>
            <a:r>
              <a:rPr lang="en-US" altLang="en-US" b="1" dirty="0">
                <a:solidFill>
                  <a:srgbClr val="000090"/>
                </a:solidFill>
                <a:ea typeface="ＭＳ Ｐゴシック" charset="-128"/>
              </a:rPr>
              <a:t>Number of times per year winds exceed a high-wind threshold (DJF) at Seattle for several simulations</a:t>
            </a:r>
          </a:p>
        </p:txBody>
      </p:sp>
      <p:pic>
        <p:nvPicPr>
          <p:cNvPr id="112643" name="Content Placeholder 3" descr="90th_percentile_yearly_tseries_47.4489N_122.3094W.png"/>
          <p:cNvPicPr>
            <a:picLocks noGrp="1" noChangeAspect="1"/>
          </p:cNvPicPr>
          <p:nvPr>
            <p:ph idx="1"/>
          </p:nvPr>
        </p:nvPicPr>
        <p:blipFill>
          <a:blip r:embed="rId2">
            <a:extLst>
              <a:ext uri="{28A0092B-C50C-407E-A947-70E740481C1C}">
                <a14:useLocalDpi xmlns:a14="http://schemas.microsoft.com/office/drawing/2010/main" val="0"/>
              </a:ext>
            </a:extLst>
          </a:blip>
          <a:srcRect t="18333"/>
          <a:stretch>
            <a:fillRect/>
          </a:stretch>
        </p:blipFill>
        <p:spPr>
          <a:xfrm>
            <a:off x="1981200" y="1981200"/>
            <a:ext cx="7962900" cy="4876800"/>
          </a:xfrm>
        </p:spPr>
      </p:pic>
    </p:spTree>
    <p:extLst>
      <p:ext uri="{BB962C8B-B14F-4D97-AF65-F5344CB8AC3E}">
        <p14:creationId xmlns:p14="http://schemas.microsoft.com/office/powerpoint/2010/main" val="2032123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937979" y="362474"/>
            <a:ext cx="10316041" cy="1143000"/>
          </a:xfrm>
        </p:spPr>
        <p:txBody>
          <a:bodyPr>
            <a:normAutofit fontScale="90000"/>
          </a:bodyPr>
          <a:lstStyle/>
          <a:p>
            <a:pPr eaLnBrk="1" hangingPunct="1"/>
            <a:r>
              <a:rPr lang="en-US" altLang="en-US" b="1" dirty="0" smtClean="0">
                <a:solidFill>
                  <a:srgbClr val="1F497D"/>
                </a:solidFill>
                <a:latin typeface="+mn-lt"/>
                <a:ea typeface="ＭＳ Ｐゴシック" charset="-128"/>
              </a:rPr>
              <a:t>Northwest extreme </a:t>
            </a:r>
            <a:r>
              <a:rPr lang="en-US" altLang="en-US" b="1" dirty="0">
                <a:solidFill>
                  <a:srgbClr val="1F497D"/>
                </a:solidFill>
                <a:latin typeface="+mn-lt"/>
                <a:ea typeface="ＭＳ Ｐゴシック" charset="-128"/>
              </a:rPr>
              <a:t>precipitation and </a:t>
            </a:r>
            <a:r>
              <a:rPr lang="en-US" altLang="en-US" b="1" dirty="0" smtClean="0">
                <a:solidFill>
                  <a:srgbClr val="1F497D"/>
                </a:solidFill>
                <a:latin typeface="+mn-lt"/>
                <a:ea typeface="ＭＳ Ｐゴシック" charset="-128"/>
              </a:rPr>
              <a:t>flooding:  Will Increase Under Global Warming Later in the Century</a:t>
            </a:r>
            <a:endParaRPr lang="en-US" altLang="en-US" b="1" dirty="0">
              <a:solidFill>
                <a:srgbClr val="1F497D"/>
              </a:solidFill>
              <a:latin typeface="+mn-lt"/>
              <a:ea typeface="ＭＳ Ｐゴシック" charset="-128"/>
            </a:endParaRPr>
          </a:p>
        </p:txBody>
      </p:sp>
      <p:sp>
        <p:nvSpPr>
          <p:cNvPr id="104451" name="Content Placeholder 2"/>
          <p:cNvSpPr>
            <a:spLocks noGrp="1"/>
          </p:cNvSpPr>
          <p:nvPr>
            <p:ph idx="1"/>
          </p:nvPr>
        </p:nvSpPr>
        <p:spPr/>
        <p:txBody>
          <a:bodyPr/>
          <a:lstStyle/>
          <a:p>
            <a:pPr eaLnBrk="1" hangingPunct="1"/>
            <a:endParaRPr lang="en-US" altLang="en-US" dirty="0">
              <a:ea typeface="ＭＳ Ｐゴシック" charset="-128"/>
            </a:endParaRPr>
          </a:p>
        </p:txBody>
      </p:sp>
      <p:pic>
        <p:nvPicPr>
          <p:cNvPr id="104452" name="Picture 3" descr="large_bruce.jpg"/>
          <p:cNvPicPr>
            <a:picLocks noChangeAspect="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3162664" y="2135188"/>
            <a:ext cx="610235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12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altLang="en-US" b="1" dirty="0">
                <a:solidFill>
                  <a:schemeClr val="accent1"/>
                </a:solidFill>
                <a:latin typeface="+mn-lt"/>
                <a:ea typeface="ＭＳ Ｐゴシック" charset="-128"/>
              </a:rPr>
              <a:t>Super Atmospheric Rivers</a:t>
            </a:r>
          </a:p>
        </p:txBody>
      </p:sp>
      <p:pic>
        <p:nvPicPr>
          <p:cNvPr id="105475" name="Content Placeholder 3" descr="AtmosphericRivers6.jpg"/>
          <p:cNvPicPr>
            <a:picLocks noGrp="1" noChangeAspect="1"/>
          </p:cNvPicPr>
          <p:nvPr>
            <p:ph idx="1"/>
          </p:nvPr>
        </p:nvPicPr>
        <p:blipFill>
          <a:blip r:embed="rId2">
            <a:extLst>
              <a:ext uri="{28A0092B-C50C-407E-A947-70E740481C1C}">
                <a14:useLocalDpi xmlns:a14="http://schemas.microsoft.com/office/drawing/2010/main" val="0"/>
              </a:ext>
            </a:extLst>
          </a:blip>
          <a:srcRect l="-22713" r="-22713"/>
          <a:stretch>
            <a:fillRect/>
          </a:stretch>
        </p:blipFill>
        <p:spPr>
          <a:xfrm>
            <a:off x="1524000" y="1417639"/>
            <a:ext cx="9482138" cy="5214937"/>
          </a:xfrm>
        </p:spPr>
      </p:pic>
    </p:spTree>
    <p:extLst>
      <p:ext uri="{BB962C8B-B14F-4D97-AF65-F5344CB8AC3E}">
        <p14:creationId xmlns:p14="http://schemas.microsoft.com/office/powerpoint/2010/main" val="915471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699304" y="260952"/>
            <a:ext cx="10515600" cy="1325563"/>
          </a:xfrm>
        </p:spPr>
        <p:txBody>
          <a:bodyPr>
            <a:normAutofit/>
          </a:bodyPr>
          <a:lstStyle/>
          <a:p>
            <a:pPr eaLnBrk="1" hangingPunct="1"/>
            <a:r>
              <a:rPr lang="en-US" altLang="en-US" sz="4000" b="1" dirty="0">
                <a:solidFill>
                  <a:srgbClr val="1F497D"/>
                </a:solidFill>
                <a:latin typeface="+mn-lt"/>
                <a:ea typeface="ＭＳ Ｐゴシック" charset="-128"/>
              </a:rPr>
              <a:t>Global warming will intensify atmospheric rivers</a:t>
            </a:r>
          </a:p>
        </p:txBody>
      </p:sp>
      <p:sp>
        <p:nvSpPr>
          <p:cNvPr id="108547" name="Content Placeholder 2"/>
          <p:cNvSpPr>
            <a:spLocks noGrp="1"/>
          </p:cNvSpPr>
          <p:nvPr>
            <p:ph idx="1"/>
          </p:nvPr>
        </p:nvSpPr>
        <p:spPr>
          <a:xfrm>
            <a:off x="699304" y="1300578"/>
            <a:ext cx="10515600" cy="4351338"/>
          </a:xfrm>
        </p:spPr>
        <p:txBody>
          <a:bodyPr/>
          <a:lstStyle/>
          <a:p>
            <a:pPr eaLnBrk="1" hangingPunct="1"/>
            <a:r>
              <a:rPr lang="en-US" altLang="en-US" dirty="0">
                <a:ea typeface="ＭＳ Ｐゴシック" charset="-128"/>
              </a:rPr>
              <a:t>Warmer air holds more water vapor.</a:t>
            </a:r>
          </a:p>
          <a:p>
            <a:pPr eaLnBrk="1" hangingPunct="1"/>
            <a:r>
              <a:rPr lang="en-US" altLang="en-US" dirty="0">
                <a:ea typeface="ＭＳ Ｐゴシック" charset="-128"/>
              </a:rPr>
              <a:t>Examined a large collection of climate </a:t>
            </a:r>
            <a:r>
              <a:rPr lang="en-US" altLang="en-US" dirty="0" smtClean="0">
                <a:ea typeface="ＭＳ Ｐゴシック" charset="-128"/>
              </a:rPr>
              <a:t>model simulations </a:t>
            </a:r>
            <a:r>
              <a:rPr lang="en-US" altLang="en-US" dirty="0">
                <a:ea typeface="ＭＳ Ｐゴシック" charset="-128"/>
              </a:rPr>
              <a:t>for changes from 1970-2000 to 2070-2100 based on “business as usual” greenhouse gas emissions.</a:t>
            </a:r>
          </a:p>
          <a:p>
            <a:pPr eaLnBrk="1" hangingPunct="1"/>
            <a:r>
              <a:rPr lang="en-US" altLang="en-US" dirty="0">
                <a:ea typeface="ＭＳ Ｐゴシック" charset="-128"/>
              </a:rPr>
              <a:t>Winter-mean precipitation </a:t>
            </a:r>
            <a:r>
              <a:rPr lang="en-US" altLang="en-US" dirty="0" smtClean="0">
                <a:ea typeface="ＭＳ Ｐゴシック" charset="-128"/>
              </a:rPr>
              <a:t>over the NW increases </a:t>
            </a:r>
            <a:r>
              <a:rPr lang="en-US" altLang="en-US" dirty="0">
                <a:ea typeface="ＭＳ Ｐゴシック" charset="-128"/>
              </a:rPr>
              <a:t>by 11-18% </a:t>
            </a:r>
            <a:r>
              <a:rPr lang="en-US" altLang="en-US" b="1" dirty="0">
                <a:ea typeface="ＭＳ Ｐゴシック" charset="-128"/>
              </a:rPr>
              <a:t>while precipitation on extreme atmospheric river days increases by 15-39% .</a:t>
            </a:r>
          </a:p>
          <a:p>
            <a:pPr eaLnBrk="1" hangingPunct="1"/>
            <a:endParaRPr lang="en-US" altLang="en-US" dirty="0">
              <a:ea typeface="ＭＳ Ｐゴシック" charset="-128"/>
            </a:endParaRPr>
          </a:p>
        </p:txBody>
      </p:sp>
      <p:pic>
        <p:nvPicPr>
          <p:cNvPr id="4" name="Content Placeholder 3" descr="QPF.png"/>
          <p:cNvPicPr>
            <a:picLocks noChangeAspect="1"/>
          </p:cNvPicPr>
          <p:nvPr/>
        </p:nvPicPr>
        <p:blipFill rotWithShape="1">
          <a:blip r:embed="rId2">
            <a:extLst>
              <a:ext uri="{28A0092B-C50C-407E-A947-70E740481C1C}">
                <a14:useLocalDpi xmlns:a14="http://schemas.microsoft.com/office/drawing/2010/main" val="0"/>
              </a:ext>
            </a:extLst>
          </a:blip>
          <a:srcRect l="3310" t="15191" r="5554"/>
          <a:stretch/>
        </p:blipFill>
        <p:spPr>
          <a:xfrm>
            <a:off x="5095899" y="4039565"/>
            <a:ext cx="3886055" cy="2613889"/>
          </a:xfrm>
          <a:prstGeom prst="rect">
            <a:avLst/>
          </a:prstGeom>
        </p:spPr>
      </p:pic>
    </p:spTree>
    <p:extLst>
      <p:ext uri="{BB962C8B-B14F-4D97-AF65-F5344CB8AC3E}">
        <p14:creationId xmlns:p14="http://schemas.microsoft.com/office/powerpoint/2010/main" val="62672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112" y="745492"/>
            <a:ext cx="10515600" cy="1325563"/>
          </a:xfrm>
        </p:spPr>
        <p:txBody>
          <a:bodyPr>
            <a:normAutofit fontScale="90000"/>
          </a:bodyPr>
          <a:lstStyle/>
          <a:p>
            <a:r>
              <a:rPr lang="en-US" b="1" dirty="0" smtClean="0">
                <a:solidFill>
                  <a:schemeClr val="accent1"/>
                </a:solidFill>
                <a:latin typeface="+mn-lt"/>
              </a:rPr>
              <a:t>Unfortunately, there are serious problems in communicating the current and future implications of climate change on extreme weather.</a:t>
            </a:r>
            <a:endParaRPr lang="en-US" b="1" dirty="0">
              <a:solidFill>
                <a:schemeClr val="accent1"/>
              </a:solidFill>
              <a:latin typeface="+mn-lt"/>
            </a:endParaRPr>
          </a:p>
        </p:txBody>
      </p:sp>
      <p:sp>
        <p:nvSpPr>
          <p:cNvPr id="3" name="Content Placeholder 2"/>
          <p:cNvSpPr>
            <a:spLocks noGrp="1"/>
          </p:cNvSpPr>
          <p:nvPr>
            <p:ph idx="1"/>
          </p:nvPr>
        </p:nvSpPr>
        <p:spPr>
          <a:xfrm>
            <a:off x="751559" y="2571970"/>
            <a:ext cx="8054343" cy="3348344"/>
          </a:xfrm>
        </p:spPr>
        <p:txBody>
          <a:bodyPr>
            <a:noAutofit/>
          </a:bodyPr>
          <a:lstStyle/>
          <a:p>
            <a:r>
              <a:rPr lang="en-US" dirty="0" smtClean="0"/>
              <a:t>Hype and exaggeration of </a:t>
            </a:r>
            <a:r>
              <a:rPr lang="en-US" b="1" dirty="0"/>
              <a:t>current</a:t>
            </a:r>
            <a:r>
              <a:rPr lang="en-US" dirty="0"/>
              <a:t> </a:t>
            </a:r>
            <a:r>
              <a:rPr lang="en-US" dirty="0" smtClean="0"/>
              <a:t>and future impacts by many in the media, non-governmental organizations, some politicians, and even a few activist scientists.  </a:t>
            </a:r>
          </a:p>
          <a:p>
            <a:r>
              <a:rPr lang="en-US" dirty="0" smtClean="0"/>
              <a:t>Dismissal of potential impacts of greenhouse gases by some some conservative media and advocacy groups.</a:t>
            </a:r>
            <a:endParaRPr lang="en-US" dirty="0"/>
          </a:p>
          <a:p>
            <a:r>
              <a:rPr lang="en-US" b="1" dirty="0" smtClean="0"/>
              <a:t>Inaccurate information is being communicated to the public by BOTH the left and the right</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902" y="2424346"/>
            <a:ext cx="2514600" cy="3187700"/>
          </a:xfrm>
          <a:prstGeom prst="rect">
            <a:avLst/>
          </a:prstGeom>
        </p:spPr>
      </p:pic>
    </p:spTree>
    <p:extLst>
      <p:ext uri="{BB962C8B-B14F-4D97-AF65-F5344CB8AC3E}">
        <p14:creationId xmlns:p14="http://schemas.microsoft.com/office/powerpoint/2010/main" val="907540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altLang="en-US" b="1" dirty="0">
                <a:solidFill>
                  <a:srgbClr val="0070C0"/>
                </a:solidFill>
                <a:latin typeface="+mn-lt"/>
                <a:ea typeface="ＭＳ Ｐゴシック" charset="-128"/>
              </a:rPr>
              <a:t>Flooding Potential Increases</a:t>
            </a:r>
          </a:p>
        </p:txBody>
      </p:sp>
      <p:sp>
        <p:nvSpPr>
          <p:cNvPr id="109571" name="Content Placeholder 2"/>
          <p:cNvSpPr>
            <a:spLocks noGrp="1"/>
          </p:cNvSpPr>
          <p:nvPr>
            <p:ph idx="1"/>
          </p:nvPr>
        </p:nvSpPr>
        <p:spPr>
          <a:xfrm>
            <a:off x="1718553" y="1402405"/>
            <a:ext cx="8229600" cy="4525963"/>
          </a:xfrm>
        </p:spPr>
        <p:txBody>
          <a:bodyPr/>
          <a:lstStyle/>
          <a:p>
            <a:pPr eaLnBrk="1" hangingPunct="1"/>
            <a:r>
              <a:rPr lang="en-US" altLang="en-US" dirty="0">
                <a:ea typeface="ＭＳ Ｐゴシック" charset="-128"/>
              </a:rPr>
              <a:t>Snow absorbs and helps to buffer heavy rain events.</a:t>
            </a:r>
          </a:p>
          <a:p>
            <a:pPr eaLnBrk="1" hangingPunct="1"/>
            <a:r>
              <a:rPr lang="en-US" altLang="en-US" dirty="0">
                <a:ea typeface="ＭＳ Ｐゴシック" charset="-128"/>
              </a:rPr>
              <a:t>With less snow, there will be less “protection.”</a:t>
            </a:r>
          </a:p>
          <a:p>
            <a:pPr eaLnBrk="1" hangingPunct="1"/>
            <a:r>
              <a:rPr lang="en-US" altLang="en-US" dirty="0">
                <a:ea typeface="ＭＳ Ｐゴシック" charset="-128"/>
              </a:rPr>
              <a:t>Thus, heavier rainfall could lead to greater flooding on major rivers.</a:t>
            </a:r>
          </a:p>
        </p:txBody>
      </p:sp>
      <p:pic>
        <p:nvPicPr>
          <p:cNvPr id="109572" name="Picture 4" descr="snow-mountai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0374" y="3558382"/>
            <a:ext cx="35179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184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807" y="492446"/>
            <a:ext cx="10515600" cy="1325563"/>
          </a:xfrm>
        </p:spPr>
        <p:txBody>
          <a:bodyPr>
            <a:normAutofit fontScale="90000"/>
          </a:bodyPr>
          <a:lstStyle/>
          <a:p>
            <a:r>
              <a:rPr lang="en-US" b="1" dirty="0" smtClean="0">
                <a:solidFill>
                  <a:srgbClr val="0070C0"/>
                </a:solidFill>
                <a:latin typeface="+mn-lt"/>
              </a:rPr>
              <a:t>A Key Issue for Communicating Climate Change Impacts:  Most of the Significant Impacts in the Future</a:t>
            </a:r>
            <a:endParaRPr lang="en-US" b="1" dirty="0">
              <a:solidFill>
                <a:srgbClr val="0070C0"/>
              </a:solidFill>
              <a:latin typeface="+mn-lt"/>
            </a:endParaRPr>
          </a:p>
        </p:txBody>
      </p:sp>
      <p:pic>
        <p:nvPicPr>
          <p:cNvPr id="4" name="Picture 2" descr="C:\Documents and Settings\Cliff Mass\Desktop\ECHAMMM5\maxt2_thresh90_jja_se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1903" y="1724628"/>
            <a:ext cx="6362794" cy="477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540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ctrTitle"/>
          </p:nvPr>
        </p:nvSpPr>
        <p:spPr>
          <a:xfrm>
            <a:off x="2189563" y="1261755"/>
            <a:ext cx="8104188" cy="1052512"/>
          </a:xfrm>
        </p:spPr>
        <p:txBody>
          <a:bodyPr>
            <a:normAutofit fontScale="90000"/>
          </a:bodyPr>
          <a:lstStyle/>
          <a:p>
            <a:r>
              <a:rPr lang="en-US" altLang="en-US" sz="4000" b="1" dirty="0">
                <a:solidFill>
                  <a:srgbClr val="1F497D"/>
                </a:solidFill>
                <a:latin typeface="+mn-lt"/>
                <a:ea typeface="ＭＳ Ｐゴシック" charset="-128"/>
              </a:rPr>
              <a:t>Professor Jared Diamond,  Author of Collapse, Guns, Germs and Steel.</a:t>
            </a:r>
            <a:r>
              <a:rPr lang="en-US" altLang="en-US" sz="4000" b="1" dirty="0">
                <a:solidFill>
                  <a:srgbClr val="0000FF"/>
                </a:solidFill>
                <a:ea typeface="ＭＳ Ｐゴシック" charset="-128"/>
              </a:rPr>
              <a:t/>
            </a:r>
            <a:br>
              <a:rPr lang="en-US" altLang="en-US" sz="4000" b="1" dirty="0">
                <a:solidFill>
                  <a:srgbClr val="0000FF"/>
                </a:solidFill>
                <a:ea typeface="ＭＳ Ｐゴシック" charset="-128"/>
              </a:rPr>
            </a:br>
            <a:r>
              <a:rPr lang="en-US" altLang="en-US" sz="4000" b="1" dirty="0">
                <a:solidFill>
                  <a:srgbClr val="0000FF"/>
                </a:solidFill>
                <a:ea typeface="ＭＳ Ｐゴシック" charset="-128"/>
              </a:rPr>
              <a:t>No precedent of advanced </a:t>
            </a:r>
            <a:r>
              <a:rPr lang="en-US" altLang="en-US" sz="4000" b="1" dirty="0" smtClean="0">
                <a:solidFill>
                  <a:srgbClr val="0000FF"/>
                </a:solidFill>
                <a:ea typeface="ＭＳ Ｐゴシック" charset="-128"/>
              </a:rPr>
              <a:t>action for a future threat</a:t>
            </a:r>
            <a:endParaRPr lang="en-US" altLang="en-US" sz="4000" b="1" dirty="0">
              <a:solidFill>
                <a:srgbClr val="0000FF"/>
              </a:solidFill>
              <a:ea typeface="ＭＳ Ｐゴシック" charset="-128"/>
            </a:endParaRPr>
          </a:p>
        </p:txBody>
      </p:sp>
      <p:sp>
        <p:nvSpPr>
          <p:cNvPr id="3" name="Subtitle 2"/>
          <p:cNvSpPr>
            <a:spLocks noGrp="1"/>
          </p:cNvSpPr>
          <p:nvPr>
            <p:ph type="subTitle" idx="1"/>
          </p:nvPr>
        </p:nvSpPr>
        <p:spPr/>
        <p:txBody>
          <a:bodyPr/>
          <a:lstStyle/>
          <a:p>
            <a:pPr>
              <a:buFont typeface="Arial" pitchFamily="-112" charset="0"/>
              <a:buNone/>
              <a:defRPr/>
            </a:pPr>
            <a:endParaRPr lang="en-US" dirty="0"/>
          </a:p>
        </p:txBody>
      </p:sp>
      <p:pic>
        <p:nvPicPr>
          <p:cNvPr id="481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1717" y="2473222"/>
            <a:ext cx="5681958" cy="391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184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762507" y="279695"/>
            <a:ext cx="10938576" cy="1143000"/>
          </a:xfrm>
        </p:spPr>
        <p:txBody>
          <a:bodyPr>
            <a:normAutofit fontScale="90000"/>
          </a:bodyPr>
          <a:lstStyle/>
          <a:p>
            <a:r>
              <a:rPr lang="en-US" altLang="en-US" b="1" dirty="0">
                <a:solidFill>
                  <a:srgbClr val="1F497D"/>
                </a:solidFill>
                <a:latin typeface="+mn-lt"/>
                <a:ea typeface="ＭＳ Ｐゴシック" charset="-128"/>
              </a:rPr>
              <a:t>A Large Majority of Americans Would Not Pay $10. a Month to Deal with Global Warming</a:t>
            </a:r>
          </a:p>
        </p:txBody>
      </p:sp>
      <p:pic>
        <p:nvPicPr>
          <p:cNvPr id="49154" name="Content Placeholder 3" descr="pay.tiff"/>
          <p:cNvPicPr>
            <a:picLocks noGrp="1" noChangeAspect="1"/>
          </p:cNvPicPr>
          <p:nvPr>
            <p:ph idx="1"/>
          </p:nvPr>
        </p:nvPicPr>
        <p:blipFill>
          <a:blip r:embed="rId2">
            <a:extLst>
              <a:ext uri="{28A0092B-C50C-407E-A947-70E740481C1C}">
                <a14:useLocalDpi xmlns:a14="http://schemas.microsoft.com/office/drawing/2010/main" val="0"/>
              </a:ext>
            </a:extLst>
          </a:blip>
          <a:srcRect l="-6647" r="-6647"/>
          <a:stretch>
            <a:fillRect/>
          </a:stretch>
        </p:blipFill>
        <p:spPr>
          <a:xfrm>
            <a:off x="414549" y="2102877"/>
            <a:ext cx="6137275" cy="3375025"/>
          </a:xfr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296" y="1715511"/>
            <a:ext cx="3748056" cy="4773420"/>
          </a:xfrm>
          <a:prstGeom prst="rect">
            <a:avLst/>
          </a:prstGeom>
        </p:spPr>
      </p:pic>
      <p:sp>
        <p:nvSpPr>
          <p:cNvPr id="3" name="Up Arrow 2"/>
          <p:cNvSpPr/>
          <p:nvPr/>
        </p:nvSpPr>
        <p:spPr>
          <a:xfrm rot="16200000">
            <a:off x="11312666" y="5340743"/>
            <a:ext cx="380325" cy="9629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1689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3"/>
          <p:cNvSpPr>
            <a:spLocks noGrp="1"/>
          </p:cNvSpPr>
          <p:nvPr>
            <p:ph type="title"/>
          </p:nvPr>
        </p:nvSpPr>
        <p:spPr>
          <a:xfrm>
            <a:off x="1701800" y="238760"/>
            <a:ext cx="9144000" cy="990600"/>
          </a:xfrm>
        </p:spPr>
        <p:txBody>
          <a:bodyPr>
            <a:normAutofit fontScale="90000"/>
          </a:bodyPr>
          <a:lstStyle/>
          <a:p>
            <a:pPr eaLnBrk="1" hangingPunct="1"/>
            <a:r>
              <a:rPr lang="en-US" altLang="en-US" sz="3600" b="1" dirty="0" smtClean="0">
                <a:solidFill>
                  <a:srgbClr val="1F497D"/>
                </a:solidFill>
                <a:latin typeface="+mn-lt"/>
                <a:ea typeface="ＭＳ Ｐゴシック" charset="-128"/>
              </a:rPr>
              <a:t>Uncertainty in Model Projections:  How Do We Communicate This</a:t>
            </a:r>
            <a:r>
              <a:rPr lang="en-US" altLang="en-US" sz="3600" b="1" dirty="0" smtClean="0">
                <a:solidFill>
                  <a:srgbClr val="1F497D"/>
                </a:solidFill>
                <a:ea typeface="ＭＳ Ｐゴシック" charset="-128"/>
              </a:rPr>
              <a:t>?</a:t>
            </a:r>
            <a:endParaRPr lang="en-US" altLang="en-US" sz="3600" b="1" dirty="0">
              <a:solidFill>
                <a:srgbClr val="1F497D"/>
              </a:solidFill>
              <a:ea typeface="ＭＳ Ｐゴシック" charset="-128"/>
            </a:endParaRPr>
          </a:p>
        </p:txBody>
      </p:sp>
      <p:pic>
        <p:nvPicPr>
          <p:cNvPr id="890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1840" y="1434894"/>
            <a:ext cx="8503920" cy="522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3"/>
          <p:cNvSpPr txBox="1">
            <a:spLocks noChangeArrowheads="1"/>
          </p:cNvSpPr>
          <p:nvPr/>
        </p:nvSpPr>
        <p:spPr bwMode="auto">
          <a:xfrm>
            <a:off x="5641976" y="5543550"/>
            <a:ext cx="421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37931725" indent="-37474525">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Arial" charset="0"/>
              </a:rPr>
              <a:t>Surface Temperature Change from 1970-2000 compared to 2070-2100</a:t>
            </a:r>
          </a:p>
        </p:txBody>
      </p:sp>
    </p:spTree>
    <p:extLst>
      <p:ext uri="{BB962C8B-B14F-4D97-AF65-F5344CB8AC3E}">
        <p14:creationId xmlns:p14="http://schemas.microsoft.com/office/powerpoint/2010/main" val="255178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2103439" y="506413"/>
            <a:ext cx="8353425" cy="1143000"/>
          </a:xfrm>
        </p:spPr>
        <p:txBody>
          <a:bodyPr>
            <a:normAutofit/>
          </a:bodyPr>
          <a:lstStyle/>
          <a:p>
            <a:pPr eaLnBrk="1" hangingPunct="1"/>
            <a:r>
              <a:rPr lang="en-US" altLang="en-US" sz="4000" b="1" dirty="0" smtClean="0">
                <a:solidFill>
                  <a:srgbClr val="1F497D"/>
                </a:solidFill>
                <a:latin typeface="+mn-lt"/>
                <a:ea typeface="ＭＳ Ｐゴシック" charset="-128"/>
              </a:rPr>
              <a:t>Substantial Variation Among Models</a:t>
            </a:r>
            <a:endParaRPr lang="en-US" altLang="en-US" sz="4000" b="1" dirty="0">
              <a:solidFill>
                <a:srgbClr val="1F497D"/>
              </a:solidFill>
              <a:latin typeface="+mn-lt"/>
              <a:ea typeface="ＭＳ Ｐゴシック" charset="-128"/>
            </a:endParaRPr>
          </a:p>
        </p:txBody>
      </p:sp>
      <p:pic>
        <p:nvPicPr>
          <p:cNvPr id="91138" name="Picture 2" descr="afig6.jpg"/>
          <p:cNvPicPr>
            <a:picLocks noChangeAspect="1"/>
          </p:cNvPicPr>
          <p:nvPr/>
        </p:nvPicPr>
        <p:blipFill rotWithShape="1">
          <a:blip r:embed="rId2">
            <a:extLst>
              <a:ext uri="{28A0092B-C50C-407E-A947-70E740481C1C}">
                <a14:useLocalDpi xmlns:a14="http://schemas.microsoft.com/office/drawing/2010/main" val="0"/>
              </a:ext>
            </a:extLst>
          </a:blip>
          <a:srcRect l="6164" t="8231" r="14865" b="11757"/>
          <a:stretch/>
        </p:blipFill>
        <p:spPr bwMode="auto">
          <a:xfrm>
            <a:off x="436879" y="1717576"/>
            <a:ext cx="5750561"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280151" y="1905756"/>
            <a:ext cx="5747971" cy="4078484"/>
          </a:xfrm>
          <a:prstGeom prst="rect">
            <a:avLst/>
          </a:prstGeom>
        </p:spPr>
      </p:pic>
    </p:spTree>
    <p:extLst>
      <p:ext uri="{BB962C8B-B14F-4D97-AF65-F5344CB8AC3E}">
        <p14:creationId xmlns:p14="http://schemas.microsoft.com/office/powerpoint/2010/main" val="1209975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solidFill>
                <a:latin typeface="+mn-lt"/>
              </a:rPr>
              <a:t>The Importance </a:t>
            </a:r>
            <a:r>
              <a:rPr lang="en-US" b="1" dirty="0" smtClean="0">
                <a:solidFill>
                  <a:schemeClr val="accent1"/>
                </a:solidFill>
                <a:latin typeface="+mn-lt"/>
              </a:rPr>
              <a:t>in Realistically Communicating the Impacts of Greenhouse Gas Increases on Extreme Weather  </a:t>
            </a:r>
            <a:endParaRPr lang="en-US" b="1" dirty="0">
              <a:solidFill>
                <a:schemeClr val="accent1"/>
              </a:solidFill>
              <a:latin typeface="+mn-lt"/>
            </a:endParaRPr>
          </a:p>
        </p:txBody>
      </p:sp>
      <p:sp>
        <p:nvSpPr>
          <p:cNvPr id="3" name="Content Placeholder 2"/>
          <p:cNvSpPr>
            <a:spLocks noGrp="1"/>
          </p:cNvSpPr>
          <p:nvPr>
            <p:ph idx="1"/>
          </p:nvPr>
        </p:nvSpPr>
        <p:spPr>
          <a:xfrm>
            <a:off x="734505" y="2221551"/>
            <a:ext cx="6194196" cy="4351338"/>
          </a:xfrm>
        </p:spPr>
        <p:txBody>
          <a:bodyPr>
            <a:normAutofit lnSpcReduction="10000"/>
          </a:bodyPr>
          <a:lstStyle/>
          <a:p>
            <a:r>
              <a:rPr lang="en-US" dirty="0" smtClean="0"/>
              <a:t>Society needs to make adaptations to climate change to improve resilience</a:t>
            </a:r>
          </a:p>
          <a:p>
            <a:r>
              <a:rPr lang="en-US" dirty="0" smtClean="0"/>
              <a:t>Includes improving infrastructure, moving people/buildings, changing management of the environment (e.g., coasts and forests)</a:t>
            </a:r>
          </a:p>
          <a:p>
            <a:r>
              <a:rPr lang="en-US" dirty="0" smtClean="0"/>
              <a:t>Such adaptations must be based on the best possible information to be effective and not prohibitive in cost.</a:t>
            </a:r>
            <a:r>
              <a:rPr lang="en-US" dirty="0"/>
              <a:t> </a:t>
            </a:r>
            <a:endParaRPr lang="en-US" dirty="0" smtClean="0"/>
          </a:p>
          <a:p>
            <a:r>
              <a:rPr lang="en-US" dirty="0" smtClean="0"/>
              <a:t>Hyping </a:t>
            </a:r>
            <a:r>
              <a:rPr lang="en-US" dirty="0"/>
              <a:t>climate impacts may undermine dealing with the real problems.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677" y="2381447"/>
            <a:ext cx="4685121" cy="3103893"/>
          </a:xfrm>
          <a:prstGeom prst="rect">
            <a:avLst/>
          </a:prstGeom>
        </p:spPr>
      </p:pic>
    </p:spTree>
    <p:extLst>
      <p:ext uri="{BB962C8B-B14F-4D97-AF65-F5344CB8AC3E}">
        <p14:creationId xmlns:p14="http://schemas.microsoft.com/office/powerpoint/2010/main" val="1951171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1584"/>
            <a:ext cx="10515600" cy="1325563"/>
          </a:xfrm>
        </p:spPr>
        <p:txBody>
          <a:bodyPr>
            <a:normAutofit/>
          </a:bodyPr>
          <a:lstStyle/>
          <a:p>
            <a:r>
              <a:rPr lang="en-US" b="1" dirty="0" smtClean="0">
                <a:solidFill>
                  <a:schemeClr val="accent1"/>
                </a:solidFill>
                <a:latin typeface="+mn-lt"/>
              </a:rPr>
              <a:t>Real Problems we Need to Deal With</a:t>
            </a:r>
            <a:endParaRPr lang="en-US" b="1" dirty="0">
              <a:solidFill>
                <a:schemeClr val="accent1"/>
              </a:solidFill>
              <a:latin typeface="+mn-lt"/>
            </a:endParaRPr>
          </a:p>
        </p:txBody>
      </p:sp>
      <p:sp>
        <p:nvSpPr>
          <p:cNvPr id="3" name="Content Placeholder 2"/>
          <p:cNvSpPr>
            <a:spLocks noGrp="1"/>
          </p:cNvSpPr>
          <p:nvPr>
            <p:ph idx="1"/>
          </p:nvPr>
        </p:nvSpPr>
        <p:spPr>
          <a:xfrm>
            <a:off x="838200" y="2253642"/>
            <a:ext cx="10515600" cy="3135482"/>
          </a:xfrm>
        </p:spPr>
        <p:txBody>
          <a:bodyPr/>
          <a:lstStyle/>
          <a:p>
            <a:r>
              <a:rPr lang="en-US" dirty="0" smtClean="0"/>
              <a:t>Poor forest management and increased population in the urban/forest interface</a:t>
            </a:r>
          </a:p>
          <a:p>
            <a:r>
              <a:rPr lang="en-US" dirty="0" smtClean="0"/>
              <a:t>Too many living near rivers</a:t>
            </a:r>
          </a:p>
          <a:p>
            <a:r>
              <a:rPr lang="en-US" dirty="0" smtClean="0"/>
              <a:t>Too many living near slopes</a:t>
            </a:r>
          </a:p>
          <a:p>
            <a:r>
              <a:rPr lang="en-US" dirty="0" smtClean="0"/>
              <a:t>Cities built on flood plains, swamps, or without sufficient drainage.</a:t>
            </a:r>
          </a:p>
          <a:p>
            <a:r>
              <a:rPr lang="en-US" dirty="0" smtClean="0"/>
              <a:t>And many more</a:t>
            </a:r>
            <a:r>
              <a:rPr lang="is-IS" smtClean="0"/>
              <a:t>…</a:t>
            </a:r>
            <a:endParaRPr lang="en-US" dirty="0"/>
          </a:p>
        </p:txBody>
      </p:sp>
    </p:spTree>
    <p:extLst>
      <p:ext uri="{BB962C8B-B14F-4D97-AF65-F5344CB8AC3E}">
        <p14:creationId xmlns:p14="http://schemas.microsoft.com/office/powerpoint/2010/main" val="1870507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58806" cy="1152590"/>
          </a:xfrm>
        </p:spPr>
        <p:txBody>
          <a:bodyPr/>
          <a:lstStyle/>
          <a:p>
            <a:r>
              <a:rPr lang="en-US" b="1" dirty="0" smtClean="0">
                <a:latin typeface="+mn-lt"/>
              </a:rPr>
              <a:t>Some principles for climate communication</a:t>
            </a:r>
            <a:endParaRPr lang="en-US" b="1" dirty="0">
              <a:latin typeface="+mn-lt"/>
            </a:endParaRPr>
          </a:p>
        </p:txBody>
      </p:sp>
      <p:sp>
        <p:nvSpPr>
          <p:cNvPr id="3" name="Content Placeholder 2"/>
          <p:cNvSpPr>
            <a:spLocks noGrp="1"/>
          </p:cNvSpPr>
          <p:nvPr>
            <p:ph idx="1"/>
          </p:nvPr>
        </p:nvSpPr>
        <p:spPr>
          <a:xfrm>
            <a:off x="762785" y="1439125"/>
            <a:ext cx="10515600" cy="4351338"/>
          </a:xfrm>
        </p:spPr>
        <p:txBody>
          <a:bodyPr>
            <a:noAutofit/>
          </a:bodyPr>
          <a:lstStyle/>
          <a:p>
            <a:r>
              <a:rPr lang="en-US" sz="3600" b="1" dirty="0" smtClean="0">
                <a:solidFill>
                  <a:schemeClr val="accent1"/>
                </a:solidFill>
              </a:rPr>
              <a:t>Provide society with the most accurate information and projections as possible.</a:t>
            </a:r>
          </a:p>
          <a:p>
            <a:r>
              <a:rPr lang="en-US" sz="3600" b="1" dirty="0" smtClean="0">
                <a:solidFill>
                  <a:schemeClr val="accent1"/>
                </a:solidFill>
              </a:rPr>
              <a:t>Do not exaggerate or hype to get people “to do the right thing”</a:t>
            </a:r>
          </a:p>
          <a:p>
            <a:r>
              <a:rPr lang="en-US" sz="3600" b="1" dirty="0" smtClean="0">
                <a:solidFill>
                  <a:schemeClr val="accent1"/>
                </a:solidFill>
              </a:rPr>
              <a:t>Provide information about the uncertainty of climate projections</a:t>
            </a:r>
          </a:p>
          <a:p>
            <a:r>
              <a:rPr lang="en-US" sz="3600" b="1" dirty="0" smtClean="0">
                <a:solidFill>
                  <a:schemeClr val="accent1"/>
                </a:solidFill>
              </a:rPr>
              <a:t>Don’t obfuscated by being incomplete or leaving off critical information.  Tell the full story.</a:t>
            </a:r>
            <a:endParaRPr lang="en-US" sz="3600" b="1" dirty="0">
              <a:solidFill>
                <a:schemeClr val="accent1"/>
              </a:solidFill>
            </a:endParaRPr>
          </a:p>
          <a:p>
            <a:r>
              <a:rPr lang="en-US" sz="3600" b="1" dirty="0" smtClean="0">
                <a:solidFill>
                  <a:schemeClr val="accent1"/>
                </a:solidFill>
              </a:rPr>
              <a:t>Don’t politicize the communication.</a:t>
            </a:r>
            <a:endParaRPr lang="en-US" sz="3600" b="1" dirty="0">
              <a:solidFill>
                <a:schemeClr val="accent1"/>
              </a:solidFill>
            </a:endParaRPr>
          </a:p>
        </p:txBody>
      </p:sp>
    </p:spTree>
    <p:extLst>
      <p:ext uri="{BB962C8B-B14F-4D97-AF65-F5344CB8AC3E}">
        <p14:creationId xmlns:p14="http://schemas.microsoft.com/office/powerpoint/2010/main" val="2069910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7145" y="365125"/>
            <a:ext cx="4061018" cy="4351338"/>
          </a:xfrm>
        </p:spPr>
      </p:pic>
      <p:sp>
        <p:nvSpPr>
          <p:cNvPr id="3" name="TextBox 2"/>
          <p:cNvSpPr txBox="1"/>
          <p:nvPr/>
        </p:nvSpPr>
        <p:spPr>
          <a:xfrm>
            <a:off x="838200" y="4892511"/>
            <a:ext cx="10473179" cy="1477328"/>
          </a:xfrm>
          <a:prstGeom prst="rect">
            <a:avLst/>
          </a:prstGeom>
          <a:noFill/>
        </p:spPr>
        <p:txBody>
          <a:bodyPr wrap="square" rtlCol="0">
            <a:spAutoFit/>
          </a:bodyPr>
          <a:lstStyle/>
          <a:p>
            <a:r>
              <a:rPr lang="en-US" dirty="0"/>
              <a:t>The Paris agreement </a:t>
            </a:r>
            <a:r>
              <a:rPr lang="en-US" dirty="0" smtClean="0"/>
              <a:t>assumes that </a:t>
            </a:r>
            <a:r>
              <a:rPr lang="en-US" dirty="0"/>
              <a:t>the world will find ways to suck CO</a:t>
            </a:r>
            <a:r>
              <a:rPr lang="en-US" baseline="-25000" dirty="0"/>
              <a:t>2</a:t>
            </a:r>
            <a:r>
              <a:rPr lang="en-US" dirty="0"/>
              <a:t> out of the air. </a:t>
            </a:r>
            <a:r>
              <a:rPr lang="en-US" dirty="0" smtClean="0"/>
              <a:t>In any </a:t>
            </a:r>
            <a:r>
              <a:rPr lang="en-US" dirty="0"/>
              <a:t>realistic scenario, emissions cannot be cut fast enough to keep the total stock of greenhouse gases sufficiently small to limit the rise in temperature successfully. But there is barely any public discussion of how to bring about the extra “negative emissions” needed to reduce the stock of </a:t>
            </a:r>
            <a:r>
              <a:rPr lang="en-US" dirty="0" smtClean="0"/>
              <a:t>CO</a:t>
            </a:r>
            <a:r>
              <a:rPr lang="en-US" baseline="-25000" dirty="0" smtClean="0"/>
              <a:t>2</a:t>
            </a:r>
            <a:r>
              <a:rPr lang="en-US" dirty="0" smtClean="0"/>
              <a:t>. </a:t>
            </a:r>
            <a:r>
              <a:rPr lang="en-US" dirty="0"/>
              <a:t>Unless that changes, the promise of limiting the harm of climate change is almost certain to be broken.</a:t>
            </a:r>
          </a:p>
        </p:txBody>
      </p:sp>
    </p:spTree>
    <p:extLst>
      <p:ext uri="{BB962C8B-B14F-4D97-AF65-F5344CB8AC3E}">
        <p14:creationId xmlns:p14="http://schemas.microsoft.com/office/powerpoint/2010/main" val="1787527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988" y="611014"/>
            <a:ext cx="10515600" cy="1325563"/>
          </a:xfrm>
        </p:spPr>
        <p:txBody>
          <a:bodyPr>
            <a:normAutofit fontScale="90000"/>
          </a:bodyPr>
          <a:lstStyle/>
          <a:p>
            <a:r>
              <a:rPr lang="en-US" b="1" dirty="0">
                <a:solidFill>
                  <a:schemeClr val="accent1"/>
                </a:solidFill>
                <a:latin typeface="+mn-lt"/>
              </a:rPr>
              <a:t>A misinformed public now has many mistaken beliefs about the current impacts of greenhouse gas </a:t>
            </a:r>
            <a:r>
              <a:rPr lang="en-US" b="1" dirty="0" smtClean="0">
                <a:solidFill>
                  <a:schemeClr val="accent1"/>
                </a:solidFill>
                <a:latin typeface="+mn-lt"/>
              </a:rPr>
              <a:t>increases on extreme weather</a:t>
            </a:r>
            <a:endParaRPr lang="en-US" b="1" dirty="0">
              <a:solidFill>
                <a:schemeClr val="accent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254" y="2536214"/>
            <a:ext cx="3843908" cy="35824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450" y="3611120"/>
            <a:ext cx="4556697" cy="250757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669" y="2402732"/>
            <a:ext cx="5711664" cy="1036921"/>
          </a:xfrm>
          <a:prstGeom prst="rect">
            <a:avLst/>
          </a:prstGeom>
        </p:spPr>
      </p:pic>
    </p:spTree>
    <p:extLst>
      <p:ext uri="{BB962C8B-B14F-4D97-AF65-F5344CB8AC3E}">
        <p14:creationId xmlns:p14="http://schemas.microsoft.com/office/powerpoint/2010/main" val="1605231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022" y="2273476"/>
            <a:ext cx="10515600" cy="1325563"/>
          </a:xfrm>
        </p:spPr>
        <p:txBody>
          <a:bodyPr/>
          <a:lstStyle/>
          <a:p>
            <a:r>
              <a:rPr lang="en-US" b="1" dirty="0" smtClean="0">
                <a:solidFill>
                  <a:schemeClr val="tx2"/>
                </a:solidFill>
              </a:rPr>
              <a:t>The END</a:t>
            </a:r>
            <a:endParaRPr lang="en-US" b="1" dirty="0">
              <a:solidFill>
                <a:schemeClr val="tx2"/>
              </a:solidFill>
            </a:endParaRPr>
          </a:p>
        </p:txBody>
      </p:sp>
    </p:spTree>
    <p:extLst>
      <p:ext uri="{BB962C8B-B14F-4D97-AF65-F5344CB8AC3E}">
        <p14:creationId xmlns:p14="http://schemas.microsoft.com/office/powerpoint/2010/main" val="523142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981" y="3669050"/>
            <a:ext cx="10515600" cy="283112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867" y="426565"/>
            <a:ext cx="5886788" cy="2765324"/>
          </a:xfrm>
          <a:prstGeom prst="rect">
            <a:avLst/>
          </a:prstGeom>
        </p:spPr>
      </p:pic>
    </p:spTree>
    <p:extLst>
      <p:ext uri="{BB962C8B-B14F-4D97-AF65-F5344CB8AC3E}">
        <p14:creationId xmlns:p14="http://schemas.microsoft.com/office/powerpoint/2010/main" val="1419781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936" y="567426"/>
            <a:ext cx="10515600" cy="1325563"/>
          </a:xfrm>
        </p:spPr>
        <p:txBody>
          <a:bodyPr>
            <a:normAutofit fontScale="90000"/>
          </a:bodyPr>
          <a:lstStyle/>
          <a:p>
            <a:r>
              <a:rPr lang="en-US" b="1" dirty="0" smtClean="0">
                <a:solidFill>
                  <a:schemeClr val="accent1"/>
                </a:solidFill>
                <a:latin typeface="+mn-lt"/>
              </a:rPr>
              <a:t>Accurate, Scientific-Based Communication of Past, Current, and Future Climate Change is Essential if Mankind is Going to Make the Correct Decisions</a:t>
            </a:r>
            <a:endParaRPr lang="en-US" b="1" dirty="0">
              <a:solidFill>
                <a:schemeClr val="accent1"/>
              </a:solidFill>
              <a:latin typeface="+mn-lt"/>
            </a:endParaRPr>
          </a:p>
        </p:txBody>
      </p:sp>
      <p:sp>
        <p:nvSpPr>
          <p:cNvPr id="3" name="Content Placeholder 2"/>
          <p:cNvSpPr>
            <a:spLocks noGrp="1"/>
          </p:cNvSpPr>
          <p:nvPr>
            <p:ph idx="1"/>
          </p:nvPr>
        </p:nvSpPr>
        <p:spPr>
          <a:xfrm>
            <a:off x="1060055" y="2443795"/>
            <a:ext cx="9346975" cy="3603696"/>
          </a:xfrm>
        </p:spPr>
        <p:txBody>
          <a:bodyPr/>
          <a:lstStyle/>
          <a:p>
            <a:endParaRPr lang="en-US" dirty="0"/>
          </a:p>
        </p:txBody>
      </p:sp>
    </p:spTree>
    <p:extLst>
      <p:ext uri="{BB962C8B-B14F-4D97-AF65-F5344CB8AC3E}">
        <p14:creationId xmlns:p14="http://schemas.microsoft.com/office/powerpoint/2010/main" val="60201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mn-lt"/>
              </a:rPr>
              <a:t>Actual Hurricane Trends:  No Increase in Land-falling Hurricanes</a:t>
            </a:r>
            <a:endParaRPr lang="en-US" b="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0758" y="1690688"/>
            <a:ext cx="7252230" cy="4351338"/>
          </a:xfrm>
          <a:prstGeom prst="rect">
            <a:avLst/>
          </a:prstGeom>
        </p:spPr>
      </p:pic>
    </p:spTree>
    <p:extLst>
      <p:ext uri="{BB962C8B-B14F-4D97-AF65-F5344CB8AC3E}">
        <p14:creationId xmlns:p14="http://schemas.microsoft.com/office/powerpoint/2010/main" val="16219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389" y="441743"/>
            <a:ext cx="5960873" cy="31139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481" y="3550024"/>
            <a:ext cx="6131781" cy="3094258"/>
          </a:xfrm>
          <a:prstGeom prst="rect">
            <a:avLst/>
          </a:prstGeom>
        </p:spPr>
      </p:pic>
      <p:sp>
        <p:nvSpPr>
          <p:cNvPr id="2" name="TextBox 1"/>
          <p:cNvSpPr txBox="1"/>
          <p:nvPr/>
        </p:nvSpPr>
        <p:spPr>
          <a:xfrm>
            <a:off x="9270130" y="1352389"/>
            <a:ext cx="2402389" cy="646331"/>
          </a:xfrm>
          <a:prstGeom prst="rect">
            <a:avLst/>
          </a:prstGeom>
          <a:noFill/>
        </p:spPr>
        <p:txBody>
          <a:bodyPr wrap="none" rtlCol="0">
            <a:spAutoFit/>
          </a:bodyPr>
          <a:lstStyle/>
          <a:p>
            <a:r>
              <a:rPr lang="en-US" b="1" dirty="0" smtClean="0"/>
              <a:t>Global Tropical Cyclone</a:t>
            </a:r>
          </a:p>
          <a:p>
            <a:r>
              <a:rPr lang="en-US" b="1" dirty="0" smtClean="0"/>
              <a:t>Frequency</a:t>
            </a:r>
            <a:endParaRPr lang="en-US" b="1" dirty="0"/>
          </a:p>
        </p:txBody>
      </p:sp>
      <p:sp>
        <p:nvSpPr>
          <p:cNvPr id="3" name="TextBox 2"/>
          <p:cNvSpPr txBox="1"/>
          <p:nvPr/>
        </p:nvSpPr>
        <p:spPr>
          <a:xfrm>
            <a:off x="9222640" y="4575794"/>
            <a:ext cx="2301720" cy="369332"/>
          </a:xfrm>
          <a:prstGeom prst="rect">
            <a:avLst/>
          </a:prstGeom>
          <a:noFill/>
        </p:spPr>
        <p:txBody>
          <a:bodyPr wrap="none" rtlCol="0">
            <a:spAutoFit/>
          </a:bodyPr>
          <a:lstStyle/>
          <a:p>
            <a:r>
              <a:rPr lang="en-US" b="1" dirty="0" smtClean="0"/>
              <a:t>Global Cyclone Energy</a:t>
            </a:r>
            <a:endParaRPr lang="en-US" b="1" dirty="0"/>
          </a:p>
        </p:txBody>
      </p:sp>
      <p:sp>
        <p:nvSpPr>
          <p:cNvPr id="4" name="TextBox 3"/>
          <p:cNvSpPr txBox="1"/>
          <p:nvPr/>
        </p:nvSpPr>
        <p:spPr>
          <a:xfrm>
            <a:off x="306307" y="1564865"/>
            <a:ext cx="2410306" cy="2862322"/>
          </a:xfrm>
          <a:prstGeom prst="rect">
            <a:avLst/>
          </a:prstGeom>
          <a:noFill/>
        </p:spPr>
        <p:txBody>
          <a:bodyPr wrap="square" rtlCol="0">
            <a:spAutoFit/>
          </a:bodyPr>
          <a:lstStyle/>
          <a:p>
            <a:r>
              <a:rPr lang="en-US" sz="3600" b="1" dirty="0" smtClean="0">
                <a:solidFill>
                  <a:schemeClr val="accent1"/>
                </a:solidFill>
              </a:rPr>
              <a:t>No upward </a:t>
            </a:r>
          </a:p>
          <a:p>
            <a:r>
              <a:rPr lang="en-US" sz="3600" b="1" dirty="0" smtClean="0">
                <a:solidFill>
                  <a:schemeClr val="accent1"/>
                </a:solidFill>
              </a:rPr>
              <a:t>trend</a:t>
            </a:r>
          </a:p>
          <a:p>
            <a:r>
              <a:rPr lang="en-US" sz="3600" b="1" dirty="0" smtClean="0">
                <a:solidFill>
                  <a:schemeClr val="accent1"/>
                </a:solidFill>
              </a:rPr>
              <a:t>in cyclone</a:t>
            </a:r>
          </a:p>
          <a:p>
            <a:r>
              <a:rPr lang="en-US" sz="3600" b="1" dirty="0" smtClean="0">
                <a:solidFill>
                  <a:schemeClr val="accent1"/>
                </a:solidFill>
              </a:rPr>
              <a:t>frequency or intensity</a:t>
            </a:r>
          </a:p>
        </p:txBody>
      </p:sp>
    </p:spTree>
    <p:extLst>
      <p:ext uri="{BB962C8B-B14F-4D97-AF65-F5344CB8AC3E}">
        <p14:creationId xmlns:p14="http://schemas.microsoft.com/office/powerpoint/2010/main" val="1783837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872" y="778677"/>
            <a:ext cx="10515600" cy="1325563"/>
          </a:xfrm>
        </p:spPr>
        <p:txBody>
          <a:bodyPr>
            <a:normAutofit fontScale="90000"/>
          </a:bodyPr>
          <a:lstStyle/>
          <a:p>
            <a:r>
              <a:rPr lang="en-US" b="1" dirty="0" smtClean="0">
                <a:solidFill>
                  <a:schemeClr val="accent1"/>
                </a:solidFill>
                <a:latin typeface="+mn-lt"/>
              </a:rPr>
              <a:t>No evidence or modeling results suggest that Hurricane Sandy had anything to do with climate change</a:t>
            </a:r>
            <a:endParaRPr lang="en-US" b="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569" y="2671174"/>
            <a:ext cx="10515600" cy="2035896"/>
          </a:xfrm>
        </p:spPr>
      </p:pic>
    </p:spTree>
    <p:extLst>
      <p:ext uri="{BB962C8B-B14F-4D97-AF65-F5344CB8AC3E}">
        <p14:creationId xmlns:p14="http://schemas.microsoft.com/office/powerpoint/2010/main" val="1742219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808</TotalTime>
  <Words>1681</Words>
  <Application>Microsoft Macintosh PowerPoint</Application>
  <PresentationFormat>Widescreen</PresentationFormat>
  <Paragraphs>139</Paragraphs>
  <Slides>62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Calibri Light</vt:lpstr>
      <vt:lpstr>Lyon</vt:lpstr>
      <vt:lpstr>ＭＳ Ｐゴシック</vt:lpstr>
      <vt:lpstr>Arial</vt:lpstr>
      <vt:lpstr>Calibri</vt:lpstr>
      <vt:lpstr>Office Theme</vt:lpstr>
      <vt:lpstr>Explaining Extreme Weather Events: Challenges in Climate Communication</vt:lpstr>
      <vt:lpstr>PowerPoint Presentation</vt:lpstr>
      <vt:lpstr>Anthropogenic Emissions of Greenhouse Gases Will Have Large Impacts on the Earth’s Climate During this Century</vt:lpstr>
      <vt:lpstr>These impacts will include enhancement of some extreme weather events</vt:lpstr>
      <vt:lpstr>Unfortunately, there are serious problems in communicating the current and future implications of climate change on extreme weather.</vt:lpstr>
      <vt:lpstr>A misinformed public now has many mistaken beliefs about the current impacts of greenhouse gas increases on extreme weather</vt:lpstr>
      <vt:lpstr>Actual Hurricane Trends:  No Increase in Land-falling Hurricanes</vt:lpstr>
      <vt:lpstr>PowerPoint Presentation</vt:lpstr>
      <vt:lpstr>No evidence or modeling results suggest that Hurricane Sandy had anything to do with climate change</vt:lpstr>
      <vt:lpstr>The Media Hype and Enhanced Communications Have Convinced Folks That Extreme Weather Has Generally Increased</vt:lpstr>
      <vt:lpstr>Reality: no increase in hurricanes, no increase in strong tornadoes, and more</vt:lpstr>
      <vt:lpstr>Heat Waves:  Less of a Trend Than Suggested by Some</vt:lpstr>
      <vt:lpstr>And there is plenty of misinformation on the other side….</vt:lpstr>
      <vt:lpstr>PowerPoint Presentation</vt:lpstr>
      <vt:lpstr>The Truth:  Solar Variability is Too Small to Explain Anything</vt:lpstr>
      <vt:lpstr>PowerPoint Presentation</vt:lpstr>
      <vt:lpstr>With the left-oriented media hyping current impacts and the right-oriented medium playing them down, the partisan divide is growing</vt:lpstr>
      <vt:lpstr>Statistical Misrepresentation by GW Activists</vt:lpstr>
      <vt:lpstr>PowerPoint Presentation</vt:lpstr>
      <vt:lpstr>PowerPoint Presentation</vt:lpstr>
      <vt:lpstr>There is a lot of these statistical games going on</vt:lpstr>
      <vt:lpstr>Some Recent Examples of Exaggerated Claims for Climate-Related Extremes</vt:lpstr>
      <vt:lpstr>Northern California Wildfires</vt:lpstr>
      <vt:lpstr>PowerPoint Presentation</vt:lpstr>
      <vt:lpstr>The media and advocacy groups claim a direct connection between the fires and global warming</vt:lpstr>
      <vt:lpstr>Global Warming Had Little to Do With The Oct 8/9 Fires</vt:lpstr>
      <vt:lpstr>More fires in the early 20th century followed by suppression</vt:lpstr>
      <vt:lpstr>Increasing Risk of Major Wildfires  in the West</vt:lpstr>
      <vt:lpstr>Increasing Wildfire Risks</vt:lpstr>
      <vt:lpstr>Hurricane Harvey:  Heavy Precipitation Causing Massive Flooding in Houston.  The media and others point to global warming</vt:lpstr>
      <vt:lpstr>But Global Warming Could NOT Have Been the Real Cause of this Disaster</vt:lpstr>
      <vt:lpstr>The Real Issue:  Mismanagement of Houston’s Development</vt:lpstr>
      <vt:lpstr>An Industry for Exaggerating or Miscommunicating Climate Change Has Developed on Both Sides</vt:lpstr>
      <vt:lpstr>The Danger of Exaggerated Claims:  Reality Can Undermine  Scientific Credibility Example: The Disappearing Snowpack </vt:lpstr>
      <vt:lpstr>PowerPoint Presentation</vt:lpstr>
      <vt:lpstr>PowerPoint Presentation</vt:lpstr>
      <vt:lpstr>And the poor predictions get noticed</vt:lpstr>
      <vt:lpstr>The Media is Failing</vt:lpstr>
      <vt:lpstr>PowerPoint Presentation</vt:lpstr>
      <vt:lpstr>PowerPoint Presentation</vt:lpstr>
      <vt:lpstr>When one starts telling the straight story…the media, activists, and their friends go after you</vt:lpstr>
      <vt:lpstr>PowerPoint Presentation</vt:lpstr>
      <vt:lpstr>Global Warming and Weather Extremes:  What is the best guidance we can provide?</vt:lpstr>
      <vt:lpstr>Northwest Windstorms</vt:lpstr>
      <vt:lpstr>Northwest Windstorms</vt:lpstr>
      <vt:lpstr>Number of times per year winds exceed a high-wind threshold (DJF) at Seattle for several simulations</vt:lpstr>
      <vt:lpstr>Northwest extreme precipitation and flooding:  Will Increase Under Global Warming Later in the Century</vt:lpstr>
      <vt:lpstr>Super Atmospheric Rivers</vt:lpstr>
      <vt:lpstr>Global warming will intensify atmospheric rivers</vt:lpstr>
      <vt:lpstr>Flooding Potential Increases</vt:lpstr>
      <vt:lpstr>A Key Issue for Communicating Climate Change Impacts:  Most of the Significant Impacts in the Future</vt:lpstr>
      <vt:lpstr>Professor Jared Diamond,  Author of Collapse, Guns, Germs and Steel. No precedent of advanced action for a future threat</vt:lpstr>
      <vt:lpstr>A Large Majority of Americans Would Not Pay $10. a Month to Deal with Global Warming</vt:lpstr>
      <vt:lpstr>Uncertainty in Model Projections:  How Do We Communicate This?</vt:lpstr>
      <vt:lpstr>Substantial Variation Among Models</vt:lpstr>
      <vt:lpstr>The Importance in Realistically Communicating the Impacts of Greenhouse Gas Increases on Extreme Weather  </vt:lpstr>
      <vt:lpstr>Real Problems we Need to Deal With</vt:lpstr>
      <vt:lpstr>Some principles for climate communication</vt:lpstr>
      <vt:lpstr>PowerPoint Presentation</vt:lpstr>
      <vt:lpstr>The END</vt:lpstr>
      <vt:lpstr>PowerPoint Presentation</vt:lpstr>
      <vt:lpstr>Accurate, Scientific-Based Communication of Past, Current, and Future Climate Change is Essential if Mankind is Going to Make the Correct Decisions</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of Climate Extremes</dc:title>
  <dc:creator>Cliff Mass</dc:creator>
  <cp:lastModifiedBy>Cliff Mass</cp:lastModifiedBy>
  <cp:revision>87</cp:revision>
  <dcterms:created xsi:type="dcterms:W3CDTF">2017-11-25T16:11:41Z</dcterms:created>
  <dcterms:modified xsi:type="dcterms:W3CDTF">2017-12-01T19:37:09Z</dcterms:modified>
</cp:coreProperties>
</file>