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sldIdLst>
    <p:sldId id="256" r:id="rId2"/>
    <p:sldId id="307" r:id="rId3"/>
    <p:sldId id="821" r:id="rId4"/>
    <p:sldId id="822" r:id="rId5"/>
    <p:sldId id="823" r:id="rId6"/>
    <p:sldId id="315" r:id="rId7"/>
    <p:sldId id="316" r:id="rId8"/>
    <p:sldId id="317" r:id="rId9"/>
    <p:sldId id="408" r:id="rId10"/>
    <p:sldId id="407" r:id="rId11"/>
    <p:sldId id="841" r:id="rId12"/>
    <p:sldId id="824" r:id="rId13"/>
    <p:sldId id="429" r:id="rId14"/>
    <p:sldId id="825" r:id="rId15"/>
    <p:sldId id="826" r:id="rId16"/>
    <p:sldId id="827" r:id="rId17"/>
    <p:sldId id="817" r:id="rId18"/>
    <p:sldId id="819" r:id="rId19"/>
    <p:sldId id="828" r:id="rId20"/>
    <p:sldId id="829" r:id="rId21"/>
    <p:sldId id="831" r:id="rId22"/>
    <p:sldId id="830" r:id="rId23"/>
    <p:sldId id="832" r:id="rId24"/>
    <p:sldId id="835" r:id="rId25"/>
    <p:sldId id="833" r:id="rId26"/>
    <p:sldId id="834" r:id="rId27"/>
    <p:sldId id="836" r:id="rId28"/>
    <p:sldId id="837" r:id="rId29"/>
    <p:sldId id="838" r:id="rId30"/>
    <p:sldId id="839" r:id="rId31"/>
    <p:sldId id="840" r:id="rId32"/>
    <p:sldId id="804" r:id="rId3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/>
    <p:restoredTop sz="94694"/>
  </p:normalViewPr>
  <p:slideViewPr>
    <p:cSldViewPr snapToGrid="0" snapToObjects="1">
      <p:cViewPr varScale="1">
        <p:scale>
          <a:sx n="141" d="100"/>
          <a:sy n="141" d="100"/>
        </p:scale>
        <p:origin x="216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95B0F-3A44-D845-9354-5E73EA4A527B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7D58E-DB3D-8F40-B59F-CCDBC92D92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1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F2596B30-7057-A449-AD2C-FF577901242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>
              <a:spcBef>
                <a:spcPct val="0"/>
              </a:spcBef>
            </a:pPr>
            <a:fld id="{DE3127AD-AB20-6A44-AEB1-58673C66150E}" type="slidenum">
              <a:rPr lang="en-US" altLang="en-US"/>
              <a:pPr algn="r" defTabSz="914400">
                <a:spcBef>
                  <a:spcPct val="0"/>
                </a:spcBef>
              </a:pPr>
              <a:t>6</a:t>
            </a:fld>
            <a:endParaRPr lang="en-US" altLang="en-US" dirty="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564006D4-AF4D-7D45-8AAC-E437EC0CB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59A8D76F-F65F-E940-8007-04D5ED107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113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C0262EEF-4A3D-924F-B8B5-DE1517A479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>
              <a:spcBef>
                <a:spcPct val="0"/>
              </a:spcBef>
            </a:pPr>
            <a:fld id="{A9DB56BC-6F6F-4042-9FBB-7A216A140108}" type="slidenum">
              <a:rPr lang="en-US" altLang="en-US"/>
              <a:pPr algn="r" defTabSz="914400">
                <a:spcBef>
                  <a:spcPct val="0"/>
                </a:spcBef>
              </a:pPr>
              <a:t>7</a:t>
            </a:fld>
            <a:endParaRPr lang="en-US" altLang="en-US" dirty="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6220B24-E448-064E-935D-8FD981364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C35DE99-03D5-E941-AF6A-B4AB0CA40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92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593BF0F-C985-854B-A2FB-A6ECFBB74E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>
              <a:spcBef>
                <a:spcPct val="0"/>
              </a:spcBef>
            </a:pPr>
            <a:fld id="{4152B4F4-6C33-C842-A6E0-21AA7564E1C1}" type="slidenum">
              <a:rPr lang="en-US" altLang="en-US"/>
              <a:pPr algn="r" defTabSz="914400">
                <a:spcBef>
                  <a:spcPct val="0"/>
                </a:spcBef>
              </a:pPr>
              <a:t>8</a:t>
            </a:fld>
            <a:endParaRPr lang="en-US" altLang="en-US" dirty="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D3DAA3D-41DB-AC4E-B0B5-37261919F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0799584-4EC6-D74E-8D35-0C99A5EF5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03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CF8F339-4B3C-C748-9FB2-141776E1E3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518439F1-C9A9-D347-A571-9E7E914653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1E3557A8-7390-5D46-91A0-1C2244E2F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69CA54-3EBD-274D-9DA2-84230D9AFA01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103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3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9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8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3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2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8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0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3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2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3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5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46E0788-8A35-E641-A00B-E803071FE34C}" type="datetimeFigureOut">
              <a:rPr lang="en-US" smtClean="0"/>
              <a:t>8/14/19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2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1B8E-3FEF-F74B-8CC4-727A8ACD3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87" y="667365"/>
            <a:ext cx="11393805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Ensemble-based High-Resolution 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Regional Climate Modeling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BC383-E40D-EE4A-892B-8F7E7AB72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6019" y="5439929"/>
            <a:ext cx="7807890" cy="1104379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Cliff Mass, Rick Steed, and Jeff Baars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University of Washington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4E8FC-D24C-D34B-9496-B010BC656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97" y="1961535"/>
            <a:ext cx="5695335" cy="341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2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3B48973-5436-194E-88C5-94417CAF5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0729"/>
            <a:ext cx="10972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March-April-May Changes (1990s-2090s)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1975EB04-6E55-9449-A36A-EEE33E098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8655E104-E538-6E46-ADE0-0E3B97055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 b="5770"/>
          <a:stretch/>
        </p:blipFill>
        <p:spPr bwMode="auto">
          <a:xfrm>
            <a:off x="3301797" y="1475010"/>
            <a:ext cx="5878417" cy="538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386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ECC0-FAB0-C445-A99C-5540B470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June Gloom May Get Worse Under GW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52A88F-C873-1841-BB0E-EF75566CC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627" y="1600200"/>
            <a:ext cx="6156746" cy="4525963"/>
          </a:xfrm>
        </p:spPr>
      </p:pic>
    </p:spTree>
    <p:extLst>
      <p:ext uri="{BB962C8B-B14F-4D97-AF65-F5344CB8AC3E}">
        <p14:creationId xmlns:p14="http://schemas.microsoft.com/office/powerpoint/2010/main" val="391527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6857-AD53-1749-86D8-997C350F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91" y="1560231"/>
            <a:ext cx="10972800" cy="1143000"/>
          </a:xfrm>
        </p:spPr>
        <p:txBody>
          <a:bodyPr/>
          <a:lstStyle/>
          <a:p>
            <a:r>
              <a:rPr lang="en-US" sz="4800" b="1" dirty="0">
                <a:solidFill>
                  <a:schemeClr val="accent6"/>
                </a:solidFill>
              </a:rPr>
              <a:t>Improving Regional Dynamical Downscaling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/>
            </a:br>
            <a:r>
              <a:rPr lang="en-US" b="1" dirty="0"/>
              <a:t>High-resolution (12-km) WRF Ensemble Driven by 12 CMIP-5 Global Models.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62C48-6E49-244F-9924-571D74C7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61" b="36135"/>
          <a:stretch/>
        </p:blipFill>
        <p:spPr>
          <a:xfrm>
            <a:off x="3114948" y="4915658"/>
            <a:ext cx="5929463" cy="1589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98F03-98EF-EF4F-B10E-F0FBC46E94A1}"/>
              </a:ext>
            </a:extLst>
          </p:cNvPr>
          <p:cNvSpPr txBox="1"/>
          <p:nvPr/>
        </p:nvSpPr>
        <p:spPr>
          <a:xfrm>
            <a:off x="5471795" y="445399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Paid by</a:t>
            </a:r>
          </a:p>
        </p:txBody>
      </p:sp>
    </p:spTree>
    <p:extLst>
      <p:ext uri="{BB962C8B-B14F-4D97-AF65-F5344CB8AC3E}">
        <p14:creationId xmlns:p14="http://schemas.microsoft.com/office/powerpoint/2010/main" val="1281590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3">
            <a:extLst>
              <a:ext uri="{FF2B5EF4-FFF2-40B4-BE49-F238E27FC236}">
                <a16:creationId xmlns:a16="http://schemas.microsoft.com/office/drawing/2014/main" id="{E42C93DF-833A-514A-A15D-EE66C988D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52" y="469491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Substantial Differences in GCM:  What do all or most downscaled simulations have in common?</a:t>
            </a:r>
          </a:p>
        </p:txBody>
      </p:sp>
      <p:pic>
        <p:nvPicPr>
          <p:cNvPr id="88066" name="Picture 1">
            <a:extLst>
              <a:ext uri="{FF2B5EF4-FFF2-40B4-BE49-F238E27FC236}">
                <a16:creationId xmlns:a16="http://schemas.microsoft.com/office/drawing/2014/main" id="{46D5ADA8-A683-3947-82CD-0955AA18E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26" y="1968854"/>
            <a:ext cx="7548716" cy="464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3">
            <a:extLst>
              <a:ext uri="{FF2B5EF4-FFF2-40B4-BE49-F238E27FC236}">
                <a16:creationId xmlns:a16="http://schemas.microsoft.com/office/drawing/2014/main" id="{3359336E-6A6E-5A47-9C18-BA0A44759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976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Surface Temperature Change from 1970-2000 compared to 2070-2100</a:t>
            </a:r>
          </a:p>
        </p:txBody>
      </p:sp>
    </p:spTree>
    <p:extLst>
      <p:ext uri="{BB962C8B-B14F-4D97-AF65-F5344CB8AC3E}">
        <p14:creationId xmlns:p14="http://schemas.microsoft.com/office/powerpoint/2010/main" val="260845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36AA-269A-B147-AB5D-EA276C9B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Some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82C07-2480-5347-9E18-8177C398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480079" cy="4525963"/>
          </a:xfrm>
        </p:spPr>
        <p:txBody>
          <a:bodyPr/>
          <a:lstStyle/>
          <a:p>
            <a:r>
              <a:rPr lang="en-US" dirty="0"/>
              <a:t>WRF 3.7.1</a:t>
            </a:r>
          </a:p>
          <a:p>
            <a:r>
              <a:rPr lang="en-US" dirty="0"/>
              <a:t>RCP 8.5:  Perhaps too aggressive, but shows the worst case.</a:t>
            </a:r>
          </a:p>
          <a:p>
            <a:r>
              <a:rPr lang="en-US" dirty="0"/>
              <a:t>Ran under 12 CMIP-5 GCMs with 6-hr output</a:t>
            </a:r>
          </a:p>
          <a:p>
            <a:r>
              <a:rPr lang="en-US" dirty="0"/>
              <a:t>36 and 12 km domains, with 36-km nudged to the parent GCM</a:t>
            </a:r>
          </a:p>
          <a:p>
            <a:r>
              <a:rPr lang="en-US" dirty="0"/>
              <a:t>Ran for 1970-2100.  No breaks</a:t>
            </a:r>
          </a:p>
          <a:p>
            <a:r>
              <a:rPr lang="en-US" dirty="0"/>
              <a:t>Used both Amazon AWS cloud and local clusters.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5DD9F-5AF7-7E49-8BA9-B1C54BEF7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7" t="6207" r="3701" b="2898"/>
          <a:stretch/>
        </p:blipFill>
        <p:spPr>
          <a:xfrm>
            <a:off x="8971984" y="2654140"/>
            <a:ext cx="2924269" cy="234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8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53BC-732A-6C45-B9BB-130D08C9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1786348"/>
            <a:ext cx="3313471" cy="949478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Domains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3AA074E-B2E7-9E4E-87E4-4B85FD516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933" y="530697"/>
            <a:ext cx="7685862" cy="614869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82C89-4DEE-6E40-987D-EDE83A412D74}"/>
              </a:ext>
            </a:extLst>
          </p:cNvPr>
          <p:cNvSpPr txBox="1"/>
          <p:nvPr/>
        </p:nvSpPr>
        <p:spPr>
          <a:xfrm>
            <a:off x="5456903" y="353261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6F999-CBC0-CA4E-BAF4-DAF859FEA88A}"/>
              </a:ext>
            </a:extLst>
          </p:cNvPr>
          <p:cNvSpPr txBox="1"/>
          <p:nvPr/>
        </p:nvSpPr>
        <p:spPr>
          <a:xfrm>
            <a:off x="8133735" y="398943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  <p:extLst>
      <p:ext uri="{BB962C8B-B14F-4D97-AF65-F5344CB8AC3E}">
        <p14:creationId xmlns:p14="http://schemas.microsoft.com/office/powerpoint/2010/main" val="1976160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2EC2C-D509-6949-9F7F-E07C0472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GCMs Used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E4C59-7742-CB48-BDEA-F736FB909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765" y="1600200"/>
            <a:ext cx="10658470" cy="4525963"/>
          </a:xfrm>
        </p:spPr>
      </p:pic>
    </p:spTree>
    <p:extLst>
      <p:ext uri="{BB962C8B-B14F-4D97-AF65-F5344CB8AC3E}">
        <p14:creationId xmlns:p14="http://schemas.microsoft.com/office/powerpoint/2010/main" val="407364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957B-AD69-3241-BB14-910B897C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67" y="2523860"/>
            <a:ext cx="10972800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accent2"/>
                </a:solidFill>
              </a:rPr>
              <a:t>Initial Results</a:t>
            </a:r>
          </a:p>
        </p:txBody>
      </p:sp>
    </p:spTree>
    <p:extLst>
      <p:ext uri="{BB962C8B-B14F-4D97-AF65-F5344CB8AC3E}">
        <p14:creationId xmlns:p14="http://schemas.microsoft.com/office/powerpoint/2010/main" val="223117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AA83-A9F6-8A48-935F-D2158847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Average Temperatures At Seattle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82B0FB5-2B52-F545-95A9-8D94CFA2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041" y="1329366"/>
            <a:ext cx="8864401" cy="531864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1DECC-6D17-1A47-B64C-9316438D749C}"/>
              </a:ext>
            </a:extLst>
          </p:cNvPr>
          <p:cNvSpPr txBox="1"/>
          <p:nvPr/>
        </p:nvSpPr>
        <p:spPr>
          <a:xfrm>
            <a:off x="525101" y="3476531"/>
            <a:ext cx="9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</p:spTree>
    <p:extLst>
      <p:ext uri="{BB962C8B-B14F-4D97-AF65-F5344CB8AC3E}">
        <p14:creationId xmlns:p14="http://schemas.microsoft.com/office/powerpoint/2010/main" val="169336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D7A7-D136-BF4E-A3E6-C32FC2A7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Seattle Winter Precipitation:  Small Increase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2EA804-FC12-E843-BEDE-5890F05B1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600" y="1658547"/>
            <a:ext cx="8032800" cy="4819680"/>
          </a:xfrm>
        </p:spPr>
      </p:pic>
    </p:spTree>
    <p:extLst>
      <p:ext uri="{BB962C8B-B14F-4D97-AF65-F5344CB8AC3E}">
        <p14:creationId xmlns:p14="http://schemas.microsoft.com/office/powerpoint/2010/main" val="380054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A8CD77C-0639-AE43-AFBF-30021029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2" y="516295"/>
            <a:ext cx="12042057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</a:t>
            </a:r>
            <a:br>
              <a:rPr lang="en-US" altLang="en-US" sz="40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simulate key Northwest terrain features</a:t>
            </a: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4CAE7DC9-25F7-9E41-B265-AA4946105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53" y="1941062"/>
            <a:ext cx="9838036" cy="466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4EECE04E-96E1-CC49-9BC1-C2A153473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82" y="5952624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Climate Model Terrain</a:t>
            </a:r>
          </a:p>
        </p:txBody>
      </p:sp>
    </p:spTree>
    <p:extLst>
      <p:ext uri="{BB962C8B-B14F-4D97-AF65-F5344CB8AC3E}">
        <p14:creationId xmlns:p14="http://schemas.microsoft.com/office/powerpoint/2010/main" val="1950108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FF75-62B0-2B4C-9DB2-9D7F2AE9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98406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But Now the ”Surprising” Material</a:t>
            </a:r>
          </a:p>
        </p:txBody>
      </p:sp>
    </p:spTree>
    <p:extLst>
      <p:ext uri="{BB962C8B-B14F-4D97-AF65-F5344CB8AC3E}">
        <p14:creationId xmlns:p14="http://schemas.microsoft.com/office/powerpoint/2010/main" val="355553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E7E8-3337-2948-A350-D6866602D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9" y="627723"/>
            <a:ext cx="4780228" cy="3759046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Change in Winter Precipitation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1970-2000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to 2070-2100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(ensemble mean)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DB003-A7BE-9440-B373-F199F1A9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847" y="420443"/>
            <a:ext cx="7362734" cy="58901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83841-30DD-D146-B2C4-24DDA14035A8}"/>
              </a:ext>
            </a:extLst>
          </p:cNvPr>
          <p:cNvSpPr txBox="1"/>
          <p:nvPr/>
        </p:nvSpPr>
        <p:spPr>
          <a:xfrm>
            <a:off x="890192" y="4594049"/>
            <a:ext cx="3576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Overall increase but DECLINES in the lee of major barriers.  Why?</a:t>
            </a:r>
          </a:p>
        </p:txBody>
      </p:sp>
    </p:spTree>
    <p:extLst>
      <p:ext uri="{BB962C8B-B14F-4D97-AF65-F5344CB8AC3E}">
        <p14:creationId xmlns:p14="http://schemas.microsoft.com/office/powerpoint/2010/main" val="1278620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6D6F-983F-9844-B9CC-214BF119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07" y="953647"/>
            <a:ext cx="4272117" cy="983794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Summer Precipitation Changes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347437-06AD-2E48-B81A-A187157C9609}"/>
              </a:ext>
            </a:extLst>
          </p:cNvPr>
          <p:cNvGrpSpPr>
            <a:grpSpLocks noChangeAspect="1"/>
          </p:cNvGrpSpPr>
          <p:nvPr/>
        </p:nvGrpSpPr>
        <p:grpSpPr>
          <a:xfrm>
            <a:off x="5007077" y="311944"/>
            <a:ext cx="6554198" cy="6487062"/>
            <a:chOff x="0" y="0"/>
            <a:chExt cx="4382135" cy="40773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E3FC95-0E4E-DC4F-99B6-AC7D94446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82135" cy="3505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7709ED2C-52AC-6743-950D-2053AEC33E1C}"/>
                </a:ext>
              </a:extLst>
            </p:cNvPr>
            <p:cNvSpPr txBox="1"/>
            <p:nvPr/>
          </p:nvSpPr>
          <p:spPr>
            <a:xfrm>
              <a:off x="128850" y="3567430"/>
              <a:ext cx="4253284" cy="50990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8745" marR="0" indent="-118745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</a:rPr>
                <a:t>Figure 3. Ensemble-mean percent change in Jun-Jul-Aug precipitation, 1970-2000 to 2070-2100.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BE01FD-CE21-604C-B69D-37DA91CAB1B7}"/>
              </a:ext>
            </a:extLst>
          </p:cNvPr>
          <p:cNvSpPr txBox="1"/>
          <p:nvPr/>
        </p:nvSpPr>
        <p:spPr>
          <a:xfrm>
            <a:off x="370682" y="3019518"/>
            <a:ext cx="44023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Drier west of the Cascade crest but wetter over eastern Oregon, NE California, NW Nevada.  Why?  Stronger SW Monsoon?</a:t>
            </a:r>
          </a:p>
        </p:txBody>
      </p:sp>
    </p:spTree>
    <p:extLst>
      <p:ext uri="{BB962C8B-B14F-4D97-AF65-F5344CB8AC3E}">
        <p14:creationId xmlns:p14="http://schemas.microsoft.com/office/powerpoint/2010/main" val="946977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2E118-9725-7A4E-9582-C4115784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929348"/>
            <a:ext cx="5388077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about heat waves and major wildfires west of the Cascade Crest?  </a:t>
            </a:r>
            <a:br>
              <a:rPr lang="en-US" b="1" dirty="0"/>
            </a:br>
            <a:r>
              <a:rPr lang="en-US" b="1" dirty="0"/>
              <a:t>Both are driven by strong easterly flow.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B3BBE-66A0-1645-8D42-34FA631E4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023" y="612058"/>
            <a:ext cx="4868165" cy="5243052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E0C8DA98-E42D-E841-9CAB-5BFE8D440E3E}"/>
              </a:ext>
            </a:extLst>
          </p:cNvPr>
          <p:cNvSpPr/>
          <p:nvPr/>
        </p:nvSpPr>
        <p:spPr>
          <a:xfrm>
            <a:off x="8895978" y="1949123"/>
            <a:ext cx="1482213" cy="4350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3DBA2F20-0102-E046-9309-D80E27022D8D}"/>
              </a:ext>
            </a:extLst>
          </p:cNvPr>
          <p:cNvSpPr/>
          <p:nvPr/>
        </p:nvSpPr>
        <p:spPr>
          <a:xfrm>
            <a:off x="8749614" y="3854809"/>
            <a:ext cx="1482213" cy="4350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E738B-7CD8-F741-9396-FA67BD517B4C}"/>
              </a:ext>
            </a:extLst>
          </p:cNvPr>
          <p:cNvSpPr txBox="1"/>
          <p:nvPr/>
        </p:nvSpPr>
        <p:spPr>
          <a:xfrm>
            <a:off x="6263648" y="5945224"/>
            <a:ext cx="586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will easterly flow change under GW?</a:t>
            </a:r>
          </a:p>
        </p:txBody>
      </p:sp>
    </p:spTree>
    <p:extLst>
      <p:ext uri="{BB962C8B-B14F-4D97-AF65-F5344CB8AC3E}">
        <p14:creationId xmlns:p14="http://schemas.microsoft.com/office/powerpoint/2010/main" val="1952755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3734-0A2F-5B45-ABAF-B98969A7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Consider a point near the crest of the Cascade Mountains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D42F3-0D0B-1047-9DE2-134526975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196" y="1600200"/>
            <a:ext cx="5869608" cy="4525963"/>
          </a:xfrm>
        </p:spPr>
      </p:pic>
    </p:spTree>
    <p:extLst>
      <p:ext uri="{BB962C8B-B14F-4D97-AF65-F5344CB8AC3E}">
        <p14:creationId xmlns:p14="http://schemas.microsoft.com/office/powerpoint/2010/main" val="286415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A95D0-5B2D-0643-8EA7-9FB6021C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67" y="111676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Maximum Daily Easterly Winds Each Year (Cascade crest)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3547A-8DB7-7540-BBDA-D134DE9A7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13" t="10652" r="8088" b="4334"/>
          <a:stretch/>
        </p:blipFill>
        <p:spPr>
          <a:xfrm>
            <a:off x="2824681" y="1426642"/>
            <a:ext cx="8802986" cy="51461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4BC27-A415-6E44-B107-B7F8067D27E3}"/>
              </a:ext>
            </a:extLst>
          </p:cNvPr>
          <p:cNvSpPr txBox="1"/>
          <p:nvPr/>
        </p:nvSpPr>
        <p:spPr>
          <a:xfrm>
            <a:off x="399179" y="2700216"/>
            <a:ext cx="2516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Maximum Easterly Winds are Projected to Decline!</a:t>
            </a:r>
          </a:p>
        </p:txBody>
      </p:sp>
    </p:spTree>
    <p:extLst>
      <p:ext uri="{BB962C8B-B14F-4D97-AF65-F5344CB8AC3E}">
        <p14:creationId xmlns:p14="http://schemas.microsoft.com/office/powerpoint/2010/main" val="2228283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04F1-27E7-CC48-A553-77922A3A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215645"/>
            <a:ext cx="11488994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Reduced Easterly Flow Under Global Warming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11B97-EC67-DE4A-BC7A-A2AE6656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6" y="1225831"/>
            <a:ext cx="11582400" cy="4525963"/>
          </a:xfrm>
        </p:spPr>
        <p:txBody>
          <a:bodyPr/>
          <a:lstStyle/>
          <a:p>
            <a:r>
              <a:rPr lang="en-US" dirty="0"/>
              <a:t>Consistent with other studies in southern California (reduced easterly flow driving Santa Anas).</a:t>
            </a:r>
          </a:p>
          <a:p>
            <a:r>
              <a:rPr lang="en-US" dirty="0"/>
              <a:t>Global warming preferentially heats the interior of the continent versus the ocean, producing enhanced pressure falls over the interior.</a:t>
            </a:r>
          </a:p>
          <a:p>
            <a:r>
              <a:rPr lang="en-US" dirty="0"/>
              <a:t>Results in stronger onshore flow (or weaker offshore/easterly flow).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21DB-64A3-FC4F-9690-18D2B53F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064" y="4596068"/>
            <a:ext cx="5153377" cy="21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27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17AA-DB49-9B48-806C-FA7EF125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Major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B52CB-D025-9B4A-9FFC-748FE9194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9698"/>
            <a:ext cx="5547852" cy="4525963"/>
          </a:xfrm>
        </p:spPr>
        <p:txBody>
          <a:bodyPr/>
          <a:lstStyle/>
          <a:p>
            <a:r>
              <a:rPr lang="en-US" dirty="0"/>
              <a:t>Could partially compensate for rising regional/global temperatures.</a:t>
            </a:r>
          </a:p>
          <a:p>
            <a:r>
              <a:rPr lang="en-US" dirty="0"/>
              <a:t>Reduce increases of extreme heat waves</a:t>
            </a:r>
          </a:p>
          <a:p>
            <a:r>
              <a:rPr lang="en-US" dirty="0"/>
              <a:t>Reduce increases in major wildfires over western Washington and Oregon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39E08-88F8-634B-A164-46F166BE3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721" y="2232589"/>
            <a:ext cx="4350207" cy="3923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BABD9-416B-3E40-A903-3D6438F27A02}"/>
              </a:ext>
            </a:extLst>
          </p:cNvPr>
          <p:cNvSpPr txBox="1"/>
          <p:nvPr/>
        </p:nvSpPr>
        <p:spPr>
          <a:xfrm>
            <a:off x="8399207" y="1629698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WRF-CCSM3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1D98E-8B5B-A343-94A4-DF6202C9C091}"/>
              </a:ext>
            </a:extLst>
          </p:cNvPr>
          <p:cNvSpPr txBox="1"/>
          <p:nvPr/>
        </p:nvSpPr>
        <p:spPr>
          <a:xfrm rot="16200000">
            <a:off x="6075275" y="4203931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Number of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BE490-9A49-E44B-ADEE-CBEEAA00833E}"/>
              </a:ext>
            </a:extLst>
          </p:cNvPr>
          <p:cNvSpPr txBox="1"/>
          <p:nvPr/>
        </p:nvSpPr>
        <p:spPr>
          <a:xfrm>
            <a:off x="7758820" y="6112221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Washington Coastal Location</a:t>
            </a:r>
          </a:p>
        </p:txBody>
      </p:sp>
    </p:spTree>
    <p:extLst>
      <p:ext uri="{BB962C8B-B14F-4D97-AF65-F5344CB8AC3E}">
        <p14:creationId xmlns:p14="http://schemas.microsoft.com/office/powerpoint/2010/main" val="4159176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2163-E3B1-D84E-B5F0-D39DB739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April 1 Snowpack (SWE):  Big Losses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7542C6-BD2F-284E-84CD-90BBC104D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96" y="1592825"/>
            <a:ext cx="565745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04D38-35F7-F64C-B546-6FBA0581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465" y="1592825"/>
            <a:ext cx="5960247" cy="4768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AC611-FBEB-4840-AD2F-6BD5F2511124}"/>
              </a:ext>
            </a:extLst>
          </p:cNvPr>
          <p:cNvSpPr txBox="1"/>
          <p:nvPr/>
        </p:nvSpPr>
        <p:spPr>
          <a:xfrm>
            <a:off x="2735826" y="132056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CC1734-CCED-2B42-8CD0-767CFBF1457D}"/>
              </a:ext>
            </a:extLst>
          </p:cNvPr>
          <p:cNvSpPr txBox="1"/>
          <p:nvPr/>
        </p:nvSpPr>
        <p:spPr>
          <a:xfrm>
            <a:off x="8329875" y="13205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83093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9D2B-B3A2-6B4F-851A-15B9F376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61" y="0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Steven’s Pass, Cascade Crest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7A4914-BFD3-1F42-A09A-D5532B627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560" y="1024512"/>
            <a:ext cx="9432558" cy="5659535"/>
          </a:xfrm>
        </p:spPr>
      </p:pic>
    </p:spTree>
    <p:extLst>
      <p:ext uri="{BB962C8B-B14F-4D97-AF65-F5344CB8AC3E}">
        <p14:creationId xmlns:p14="http://schemas.microsoft.com/office/powerpoint/2010/main" val="55312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AFCBF-D939-E34F-9BCB-D4596034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724463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Need at Least 12-km Grid Spacing to Realistically Simulate the Essential Mesoscale Meteorology of the Region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49D15D-2C32-E94D-9F2A-884A0270C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23" t="8676" r="4860" b="5134"/>
          <a:stretch/>
        </p:blipFill>
        <p:spPr>
          <a:xfrm>
            <a:off x="6518495" y="2587880"/>
            <a:ext cx="3829616" cy="34109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327CC-D0C2-6A4C-B9CA-AAEE8A582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4" r="6815"/>
          <a:stretch/>
        </p:blipFill>
        <p:spPr>
          <a:xfrm>
            <a:off x="1995121" y="2587880"/>
            <a:ext cx="3539905" cy="33275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323887-9D16-6740-822A-1E8A692586D0}"/>
              </a:ext>
            </a:extLst>
          </p:cNvPr>
          <p:cNvSpPr txBox="1"/>
          <p:nvPr/>
        </p:nvSpPr>
        <p:spPr>
          <a:xfrm>
            <a:off x="3476530" y="599790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36-km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B180B-7651-EA4E-8610-36FB57698B2A}"/>
              </a:ext>
            </a:extLst>
          </p:cNvPr>
          <p:cNvSpPr txBox="1"/>
          <p:nvPr/>
        </p:nvSpPr>
        <p:spPr>
          <a:xfrm>
            <a:off x="7912968" y="6066524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12-km</a:t>
            </a:r>
          </a:p>
        </p:txBody>
      </p:sp>
    </p:spTree>
    <p:extLst>
      <p:ext uri="{BB962C8B-B14F-4D97-AF65-F5344CB8AC3E}">
        <p14:creationId xmlns:p14="http://schemas.microsoft.com/office/powerpoint/2010/main" val="3267129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96A1-3878-8B46-887B-A8FE420B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6" y="494071"/>
            <a:ext cx="4004162" cy="2176701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Soil Moisture Feedbacks</a:t>
            </a:r>
          </a:p>
        </p:txBody>
      </p:sp>
      <p:pic>
        <p:nvPicPr>
          <p:cNvPr id="5" name="P 2">
            <a:extLst>
              <a:ext uri="{FF2B5EF4-FFF2-40B4-BE49-F238E27FC236}">
                <a16:creationId xmlns:a16="http://schemas.microsoft.com/office/drawing/2014/main" id="{EF9BCA09-E942-DF4A-96E9-56FB25350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129" y="624688"/>
            <a:ext cx="5512220" cy="4559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F11BE-D326-A949-A9BB-9FD524D5D280}"/>
              </a:ext>
            </a:extLst>
          </p:cNvPr>
          <p:cNvSpPr txBox="1"/>
          <p:nvPr/>
        </p:nvSpPr>
        <p:spPr>
          <a:xfrm>
            <a:off x="5775455" y="5379898"/>
            <a:ext cx="5559483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745" marR="0" indent="-11874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</a:rPr>
              <a:t>Change from 1970-1999 to 2030-2059 in 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</a:rPr>
              <a:t>the correlation between moisture flux and temperature for summer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75DDF-4434-134D-B1A1-77ADE8D7C415}"/>
              </a:ext>
            </a:extLst>
          </p:cNvPr>
          <p:cNvSpPr txBox="1"/>
          <p:nvPr/>
        </p:nvSpPr>
        <p:spPr>
          <a:xfrm>
            <a:off x="1249694" y="2444436"/>
            <a:ext cx="42367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 red areas, surface moisture fluxes (which cool) decline as the region warms</a:t>
            </a:r>
          </a:p>
          <a:p>
            <a:endParaRPr lang="en-US" sz="3200" b="1" dirty="0"/>
          </a:p>
          <a:p>
            <a:r>
              <a:rPr lang="en-US" sz="3200" b="1" dirty="0"/>
              <a:t>Positive feedback for warming</a:t>
            </a:r>
          </a:p>
        </p:txBody>
      </p:sp>
    </p:spTree>
    <p:extLst>
      <p:ext uri="{BB962C8B-B14F-4D97-AF65-F5344CB8AC3E}">
        <p14:creationId xmlns:p14="http://schemas.microsoft.com/office/powerpoint/2010/main" val="162644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92F6-372B-7A4A-B85B-49067A5D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E7F03-94A2-5343-B8E1-ED85B5663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Analyze and understand what we have</a:t>
            </a:r>
          </a:p>
          <a:p>
            <a:r>
              <a:rPr lang="en-US" dirty="0"/>
              <a:t>Rerun using RCP 4.5 (more realistic perhaps) and add physics diversity.</a:t>
            </a:r>
          </a:p>
          <a:p>
            <a:r>
              <a:rPr lang="en-US" dirty="0"/>
              <a:t>Add Bayesian Model Averaging (BMA) and other post-processing, training on contemporary period. </a:t>
            </a:r>
          </a:p>
        </p:txBody>
      </p:sp>
    </p:spTree>
    <p:extLst>
      <p:ext uri="{BB962C8B-B14F-4D97-AF65-F5344CB8AC3E}">
        <p14:creationId xmlns:p14="http://schemas.microsoft.com/office/powerpoint/2010/main" val="285108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7D3AC-C77C-7245-A4E7-8EF1B006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241405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41696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3D6E-065F-F749-AF0A-8F767FF9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6" y="473814"/>
            <a:ext cx="11697076" cy="11430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Are There Regional Climate Surprises That Can Only Be Determined by Dynamical Downscaling?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B346D-5417-B844-92E7-BD4D2C99E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37" y="1991762"/>
            <a:ext cx="6595450" cy="3545926"/>
          </a:xfrm>
        </p:spPr>
        <p:txBody>
          <a:bodyPr/>
          <a:lstStyle/>
          <a:p>
            <a:r>
              <a:rPr lang="en-US" sz="3600" dirty="0"/>
              <a:t>Snow-albedo feedbacks</a:t>
            </a:r>
          </a:p>
          <a:p>
            <a:r>
              <a:rPr lang="en-US" sz="3600" dirty="0"/>
              <a:t>Orographic precipitation effects</a:t>
            </a:r>
          </a:p>
          <a:p>
            <a:r>
              <a:rPr lang="en-US" sz="3600" dirty="0"/>
              <a:t>Convective features</a:t>
            </a:r>
          </a:p>
          <a:p>
            <a:r>
              <a:rPr lang="en-US" sz="3600" dirty="0"/>
              <a:t>Downslope winds and heat waves</a:t>
            </a:r>
          </a:p>
          <a:p>
            <a:r>
              <a:rPr lang="en-US" sz="3600" dirty="0"/>
              <a:t>Cloud effects</a:t>
            </a:r>
          </a:p>
          <a:p>
            <a:r>
              <a:rPr lang="en-US" sz="3600" dirty="0"/>
              <a:t>Regional sea breeze effects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A7F18-2CF9-5345-B453-420DFC8ED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291" y="2706986"/>
            <a:ext cx="4757537" cy="31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C07A0-BE98-1B40-8A1E-1748B5B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3403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Early Downscaling Work at UW Showed Interesting Feedbacks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DDFE0-C0D3-5F46-86EC-0CD2362A5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88677"/>
            <a:ext cx="6587905" cy="4525963"/>
          </a:xfrm>
        </p:spPr>
        <p:txBody>
          <a:bodyPr/>
          <a:lstStyle/>
          <a:p>
            <a:r>
              <a:rPr lang="en-US" sz="4000" dirty="0"/>
              <a:t>MM5 mesoscale model using 12-km grid spacing</a:t>
            </a:r>
          </a:p>
          <a:p>
            <a:r>
              <a:rPr lang="en-US" sz="4000" dirty="0"/>
              <a:t>ECHAM-5 GCM</a:t>
            </a:r>
          </a:p>
          <a:p>
            <a:r>
              <a:rPr lang="en-US" sz="4000" dirty="0"/>
              <a:t>1970-2100</a:t>
            </a:r>
          </a:p>
        </p:txBody>
      </p:sp>
    </p:spTree>
    <p:extLst>
      <p:ext uri="{BB962C8B-B14F-4D97-AF65-F5344CB8AC3E}">
        <p14:creationId xmlns:p14="http://schemas.microsoft.com/office/powerpoint/2010/main" val="82081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tdiff_1990s-202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24080D7E-14AE-914B-9FD3-C424A9CD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1" y="228600"/>
            <a:ext cx="58721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3">
            <a:extLst>
              <a:ext uri="{FF2B5EF4-FFF2-40B4-BE49-F238E27FC236}">
                <a16:creationId xmlns:a16="http://schemas.microsoft.com/office/drawing/2014/main" id="{022BD962-E47B-634F-B21E-5657335B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3" y="5311775"/>
            <a:ext cx="4989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Change in Winter Surface Air Temperatures (F)</a:t>
            </a:r>
          </a:p>
        </p:txBody>
      </p:sp>
    </p:spTree>
    <p:extLst>
      <p:ext uri="{BB962C8B-B14F-4D97-AF65-F5344CB8AC3E}">
        <p14:creationId xmlns:p14="http://schemas.microsoft.com/office/powerpoint/2010/main" val="169479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tdiff_1990s-205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EC7CE12C-3256-3E4F-BAA5-54418043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44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tdiff_1990s-209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30CECF24-451A-C141-B656-93AACFFFB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74116-D0AE-354B-BFEA-BA4A99A2FFC3}"/>
              </a:ext>
            </a:extLst>
          </p:cNvPr>
          <p:cNvSpPr txBox="1"/>
          <p:nvPr/>
        </p:nvSpPr>
        <p:spPr>
          <a:xfrm>
            <a:off x="253425" y="1847198"/>
            <a:ext cx="32888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Enhanced Warming Where Snow Level Was Raised By Warming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Banded Structures</a:t>
            </a:r>
          </a:p>
        </p:txBody>
      </p:sp>
    </p:spTree>
    <p:extLst>
      <p:ext uri="{BB962C8B-B14F-4D97-AF65-F5344CB8AC3E}">
        <p14:creationId xmlns:p14="http://schemas.microsoft.com/office/powerpoint/2010/main" val="323989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996AF71D-3684-8548-8C6E-6DAA63CB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37" y="685800"/>
            <a:ext cx="9637097" cy="10668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More low clouds during spring/early summer  over coastal zone west of Cascades under GW</a:t>
            </a:r>
          </a:p>
        </p:txBody>
      </p:sp>
      <p:pic>
        <p:nvPicPr>
          <p:cNvPr id="43010" name="Content Placeholder 2">
            <a:extLst>
              <a:ext uri="{FF2B5EF4-FFF2-40B4-BE49-F238E27FC236}">
                <a16:creationId xmlns:a16="http://schemas.microsoft.com/office/drawing/2014/main" id="{4CBE3C76-1484-744E-AC29-30D986AA2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987" y="2555416"/>
            <a:ext cx="8229600" cy="3233737"/>
          </a:xfrm>
        </p:spPr>
      </p:pic>
    </p:spTree>
    <p:extLst>
      <p:ext uri="{BB962C8B-B14F-4D97-AF65-F5344CB8AC3E}">
        <p14:creationId xmlns:p14="http://schemas.microsoft.com/office/powerpoint/2010/main" val="368132760"/>
      </p:ext>
    </p:extLst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1012</TotalTime>
  <Words>544</Words>
  <Application>Microsoft Macintosh PowerPoint</Application>
  <PresentationFormat>Widescreen</PresentationFormat>
  <Paragraphs>85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Calibri</vt:lpstr>
      <vt:lpstr>Cambria</vt:lpstr>
      <vt:lpstr>Times New Roman</vt:lpstr>
      <vt:lpstr>Whistler805</vt:lpstr>
      <vt:lpstr>Ensemble-based High-Resolution  Regional Climate Modeling </vt:lpstr>
      <vt:lpstr>Global climate models are too coarse to  simulate key Northwest terrain features</vt:lpstr>
      <vt:lpstr>Need at Least 12-km Grid Spacing to Realistically Simulate the Essential Mesoscale Meteorology of the Region</vt:lpstr>
      <vt:lpstr>Are There Regional Climate Surprises That Can Only Be Determined by Dynamical Downscaling?</vt:lpstr>
      <vt:lpstr>Early Downscaling Work at UW Showed Interesting Feedbacks</vt:lpstr>
      <vt:lpstr>PowerPoint Presentation</vt:lpstr>
      <vt:lpstr>PowerPoint Presentation</vt:lpstr>
      <vt:lpstr>PowerPoint Presentation</vt:lpstr>
      <vt:lpstr>More low clouds during spring/early summer  over coastal zone west of Cascades under GW</vt:lpstr>
      <vt:lpstr>March-April-May Changes (1990s-2090s)</vt:lpstr>
      <vt:lpstr>June Gloom May Get Worse Under GW</vt:lpstr>
      <vt:lpstr>Improving Regional Dynamical Downscaling  High-resolution (12-km) WRF Ensemble Driven by 12 CMIP-5 Global Models.</vt:lpstr>
      <vt:lpstr>Substantial Differences in GCM:  What do all or most downscaled simulations have in common?</vt:lpstr>
      <vt:lpstr>Some Details</vt:lpstr>
      <vt:lpstr>Domains</vt:lpstr>
      <vt:lpstr>GCMs Used</vt:lpstr>
      <vt:lpstr>Initial Results</vt:lpstr>
      <vt:lpstr>Average Temperatures At Seattle</vt:lpstr>
      <vt:lpstr>Seattle Winter Precipitation:  Small Increase</vt:lpstr>
      <vt:lpstr>But Now the ”Surprising” Material</vt:lpstr>
      <vt:lpstr>Change in Winter Precipitation 1970-2000 to 2070-2100 (ensemble mean)</vt:lpstr>
      <vt:lpstr>Summer Precipitation Changes </vt:lpstr>
      <vt:lpstr>What about heat waves and major wildfires west of the Cascade Crest?   Both are driven by strong easterly flow.</vt:lpstr>
      <vt:lpstr>Consider a point near the crest of the Cascade Mountains</vt:lpstr>
      <vt:lpstr>Maximum Daily Easterly Winds Each Year (Cascade crest)</vt:lpstr>
      <vt:lpstr>Reduced Easterly Flow Under Global Warming</vt:lpstr>
      <vt:lpstr>Major Implications</vt:lpstr>
      <vt:lpstr>April 1 Snowpack (SWE):  Big Losses</vt:lpstr>
      <vt:lpstr>Steven’s Pass, Cascade Crest</vt:lpstr>
      <vt:lpstr>Soil Moisture Feedbacks</vt:lpstr>
      <vt:lpstr>Future Work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High Resolution Numerical Weather Prediction over the Pacific Northwest </dc:title>
  <dc:creator>Cliff Mass</dc:creator>
  <cp:lastModifiedBy>Cliff Mass</cp:lastModifiedBy>
  <cp:revision>63</cp:revision>
  <dcterms:created xsi:type="dcterms:W3CDTF">2019-03-19T01:00:08Z</dcterms:created>
  <dcterms:modified xsi:type="dcterms:W3CDTF">2019-08-15T01:04:48Z</dcterms:modified>
</cp:coreProperties>
</file>