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366" r:id="rId5"/>
    <p:sldId id="259" r:id="rId6"/>
    <p:sldId id="276" r:id="rId7"/>
    <p:sldId id="315" r:id="rId8"/>
    <p:sldId id="260" r:id="rId9"/>
    <p:sldId id="262" r:id="rId10"/>
    <p:sldId id="272" r:id="rId11"/>
    <p:sldId id="273" r:id="rId12"/>
    <p:sldId id="279" r:id="rId13"/>
    <p:sldId id="280" r:id="rId14"/>
    <p:sldId id="282" r:id="rId15"/>
    <p:sldId id="284" r:id="rId16"/>
    <p:sldId id="286" r:id="rId17"/>
    <p:sldId id="289" r:id="rId18"/>
    <p:sldId id="278" r:id="rId19"/>
    <p:sldId id="358" r:id="rId20"/>
    <p:sldId id="288" r:id="rId21"/>
    <p:sldId id="290" r:id="rId22"/>
    <p:sldId id="299" r:id="rId23"/>
    <p:sldId id="367" r:id="rId24"/>
    <p:sldId id="293" r:id="rId25"/>
    <p:sldId id="302" r:id="rId26"/>
    <p:sldId id="304" r:id="rId27"/>
    <p:sldId id="300" r:id="rId28"/>
    <p:sldId id="323" r:id="rId29"/>
    <p:sldId id="324" r:id="rId30"/>
    <p:sldId id="331" r:id="rId31"/>
    <p:sldId id="334" r:id="rId32"/>
    <p:sldId id="335" r:id="rId33"/>
    <p:sldId id="336" r:id="rId34"/>
    <p:sldId id="337" r:id="rId35"/>
    <p:sldId id="359" r:id="rId36"/>
    <p:sldId id="306" r:id="rId37"/>
    <p:sldId id="307" r:id="rId38"/>
    <p:sldId id="368" r:id="rId39"/>
    <p:sldId id="308" r:id="rId40"/>
    <p:sldId id="310" r:id="rId41"/>
    <p:sldId id="350" r:id="rId42"/>
    <p:sldId id="369" r:id="rId43"/>
    <p:sldId id="349" r:id="rId44"/>
    <p:sldId id="370" r:id="rId45"/>
    <p:sldId id="364" r:id="rId46"/>
    <p:sldId id="35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16"/>
    <p:restoredTop sz="94690"/>
  </p:normalViewPr>
  <p:slideViewPr>
    <p:cSldViewPr snapToGrid="0" snapToObjects="1">
      <p:cViewPr varScale="1">
        <p:scale>
          <a:sx n="101" d="100"/>
          <a:sy n="101" d="100"/>
        </p:scale>
        <p:origin x="23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8952E-6874-8C4A-9A01-1961E7EED4B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EE289-8C48-0A48-BA2F-9548C0FE2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35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EE289-8C48-0A48-BA2F-9548C0FE21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6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FF53-642D-3E4C-8D45-79AAAEDC3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0E737-5EB3-044F-959E-4C5C5CC98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C100-3E5A-B548-B219-198E6946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49F78-FC21-E94B-AF40-144C9BF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A2F1-347D-704C-B05F-9EDD8714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7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F01-6904-3040-B27C-88BD5FC2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30955-AD8A-5147-B6AB-861C47A56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F15B-16E7-8E45-A65A-258F2AD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3D48-9ABF-9C41-8E17-6CEEB704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EA2F-F2A0-6E49-BD4F-766875C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A30F0-5F0F-5A47-A61A-4ABEF9712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B26B5-E887-274D-901D-C6FE1D5C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9BC60-87D1-BF43-A0E7-59E401C5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26E2-A29A-2F4A-8D90-D32502BD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11D6-D4C1-1240-9061-2E1D8807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6956-9C77-6849-9C8D-187CD029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51E2-1925-1145-B1B2-DBD7CC1A4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5E23-60BC-E54F-8071-79587208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0279-9CFE-C447-93A6-8AE5443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7C8A-B9EA-3C48-A894-C8A6D463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6CB8-3BAC-DB45-B667-AA12CA3B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21E5F-0CC5-4D4F-AC8F-AD595D4CB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35DC-F832-E44A-AE84-4F49C889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5341-2D1F-2648-9A1D-F5754822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45DEC-3413-7B41-8CC5-690BF632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B792-F63D-6A4E-AA6B-DAB6FE0C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F052-62EC-C144-8492-055C0A872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C58A-BF94-A740-AA22-D7B347C6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7C68D-1103-3148-B1BC-38C7120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85B26-2D4C-2143-9320-32DAA3F5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A804B-D4D5-FB49-9C2E-31C30F90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70EC-2E9C-D648-8649-56D86E16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DFCD9-A1C2-B34F-8D56-4B6FA300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40619-4405-4C48-881C-9EE1F09DB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88989-37B6-FE4A-AFEE-448E24778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20F6A-F9DD-F444-A8A6-D5658A2B5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25B58-DA59-4C43-8F24-7F9AF35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E45B7-2292-7D40-81FD-2FE0FFD6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9C0F8-247C-664A-B8BF-A75D4876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7C73-253D-BD4D-96E3-22FEF46B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06AFB-BF3D-9F42-BF60-A0EFC1A0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4DBBC-8E55-C44C-B676-EB040C71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B1441-0F2A-3342-B607-D394D967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589A1-7974-C045-9C66-A6F37AE7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EAF2F-8ED3-2F4F-A49C-1A5FE4E0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AF374-9B76-044C-983B-DCD91244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F9CA-6E51-BF46-A6DE-9FB16B78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E24-C449-0E43-A9E2-AFC9CB24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C6AB-5985-F34E-92A2-734E9BC7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53F3F-EB3C-CE46-B21B-DC9D6508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5FA1-A1CD-454D-AFAC-0D2C89DD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E575-405D-1A4C-ACAF-0BBFC8C4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3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CE5-8D77-114F-B7BF-47C015D7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39C2B-5B87-4943-8C58-C2FB575A2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F98E-C782-694D-A1C9-99D4A68D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62A55-9BF5-1247-9639-38A4A6C5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42675-4F77-1043-9560-65D2C875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2E78-F8F8-E54B-BECC-CD10D0D3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9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0C428-BC18-B64C-9EAE-F9704113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CB4AB-2345-2C40-9F26-CEA16F9A2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B5C5-859B-3243-8B4A-30CB5C78B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975B-20C1-3E44-8213-16E3EE8571E0}" type="datetimeFigureOut">
              <a:rPr lang="en-US" smtClean="0"/>
              <a:t>5/27/18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134FA-33DE-FC42-A0F1-BEDE88364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30BA-C5A0-DA46-8678-FC248112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884-8B44-524E-B08D-CF7F504A5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886" y="507070"/>
            <a:ext cx="11531029" cy="27740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The Northern California Fires of October 2017: A Terrain-Induced Downslope Windstorm Well Predicted by Mesoscale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3F826-769B-CC41-BC5C-21E6A62B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0716" y="4068871"/>
            <a:ext cx="8938054" cy="4839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Cliff Mass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Atmospheric Sciences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University of Washington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AMS WAF/NWP Denver, June 2018</a:t>
            </a:r>
          </a:p>
        </p:txBody>
      </p:sp>
    </p:spTree>
    <p:extLst>
      <p:ext uri="{BB962C8B-B14F-4D97-AF65-F5344CB8AC3E}">
        <p14:creationId xmlns:p14="http://schemas.microsoft.com/office/powerpoint/2010/main" val="174440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F003-9A16-B742-BD40-59B30DC9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3989" cy="5856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Major Wine Country Fires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94A3D1-402E-684D-90FF-2BBD45B46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12" y="950738"/>
            <a:ext cx="9382024" cy="5560514"/>
          </a:xfrm>
        </p:spPr>
      </p:pic>
    </p:spTree>
    <p:extLst>
      <p:ext uri="{BB962C8B-B14F-4D97-AF65-F5344CB8AC3E}">
        <p14:creationId xmlns:p14="http://schemas.microsoft.com/office/powerpoint/2010/main" val="229604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DE94-447A-C446-BF38-EC9FE12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5596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Climatological Lead Up</a:t>
            </a:r>
          </a:p>
        </p:txBody>
      </p:sp>
    </p:spTree>
    <p:extLst>
      <p:ext uri="{BB962C8B-B14F-4D97-AF65-F5344CB8AC3E}">
        <p14:creationId xmlns:p14="http://schemas.microsoft.com/office/powerpoint/2010/main" val="243327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3D1-C044-6040-A9CE-3D707393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49" y="250826"/>
            <a:ext cx="9739964" cy="7225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Very Wet Winter Before the Fires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79FF-4F5D-D342-AD53-EC6A9D54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2" r="3339" b="13477"/>
          <a:stretch/>
        </p:blipFill>
        <p:spPr>
          <a:xfrm>
            <a:off x="2959926" y="884456"/>
            <a:ext cx="6615874" cy="5536338"/>
          </a:xfrm>
        </p:spPr>
      </p:pic>
    </p:spTree>
    <p:extLst>
      <p:ext uri="{BB962C8B-B14F-4D97-AF65-F5344CB8AC3E}">
        <p14:creationId xmlns:p14="http://schemas.microsoft.com/office/powerpoint/2010/main" val="219659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F83-A4D1-7F46-B0C4-71EB6F72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54387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Wet Winter Led to Luxuriant Grass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FB25A-0A67-8F47-8E3F-928FDBDC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65125"/>
            <a:ext cx="6108444" cy="6169356"/>
          </a:xfrm>
        </p:spPr>
      </p:pic>
    </p:spTree>
    <p:extLst>
      <p:ext uri="{BB962C8B-B14F-4D97-AF65-F5344CB8AC3E}">
        <p14:creationId xmlns:p14="http://schemas.microsoft.com/office/powerpoint/2010/main" val="179317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900A-78A0-1A4C-ADFF-20A33A8A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14840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Preceding Summer Was Typically Dry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Division Data:  North Coast Drainage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601FD-1084-7D49-99AA-9106B99315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3965"/>
            <a:ext cx="9804400" cy="5041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33E2-F19D-C44F-87F7-6ADFA46448FB}"/>
              </a:ext>
            </a:extLst>
          </p:cNvPr>
          <p:cNvCxnSpPr>
            <a:cxnSpLocks/>
          </p:cNvCxnSpPr>
          <p:nvPr/>
        </p:nvCxnSpPr>
        <p:spPr>
          <a:xfrm flipH="1">
            <a:off x="10133664" y="5498432"/>
            <a:ext cx="1220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26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D453-00B4-8A4B-AA39-1BF98F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89" y="317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it was warmer than normal by ~3F.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2EA1C-66BE-844A-ACD4-42CBBCC34D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1563688"/>
            <a:ext cx="8331200" cy="47736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7C780D-E613-8F43-ACA7-07537B145392}"/>
              </a:ext>
            </a:extLst>
          </p:cNvPr>
          <p:cNvCxnSpPr>
            <a:cxnSpLocks/>
          </p:cNvCxnSpPr>
          <p:nvPr/>
        </p:nvCxnSpPr>
        <p:spPr>
          <a:xfrm flipH="1">
            <a:off x="9155764" y="2285332"/>
            <a:ext cx="11820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2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4F4-74BE-F346-A765-5FD151CA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552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With a wet winter/spring, and a normally dry, but warmer than normal summer, </a:t>
            </a:r>
            <a:r>
              <a:rPr lang="en-US" b="1" dirty="0">
                <a:solidFill>
                  <a:srgbClr val="C00000"/>
                </a:solidFill>
              </a:rPr>
              <a:t>the Palmer Drought Severity Index </a:t>
            </a:r>
            <a:r>
              <a:rPr lang="en-US" b="1" dirty="0">
                <a:solidFill>
                  <a:schemeClr val="accent1"/>
                </a:solidFill>
              </a:rPr>
              <a:t>was near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3872-D1C5-B24A-940A-F86E0A0F6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47" y="2082801"/>
            <a:ext cx="8485506" cy="433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A00878-F522-C441-98A4-C0693A59683E}"/>
              </a:ext>
            </a:extLst>
          </p:cNvPr>
          <p:cNvCxnSpPr>
            <a:cxnSpLocks/>
          </p:cNvCxnSpPr>
          <p:nvPr/>
        </p:nvCxnSpPr>
        <p:spPr>
          <a:xfrm flipH="1">
            <a:off x="9955864" y="4248151"/>
            <a:ext cx="1093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AD881-3A00-C443-BCED-D9803430ED99}"/>
              </a:ext>
            </a:extLst>
          </p:cNvPr>
          <p:cNvCxnSpPr/>
          <p:nvPr/>
        </p:nvCxnSpPr>
        <p:spPr>
          <a:xfrm>
            <a:off x="2438400" y="4445000"/>
            <a:ext cx="7747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80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D2EB-7393-0743-9C78-D4D1460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278498"/>
            <a:ext cx="11273351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Low 10-hour Fuel Moisture (.25 to 1 inch diameter)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Drops with offshore flow.  Below 10% is dangerous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6FE36-B33E-FE48-9DE7-81B943937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" y="1690688"/>
            <a:ext cx="10693667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678E-B9EB-624F-AA35-AE8FD6B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667C-C7E1-9148-A09C-6FCB4C63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37" y="1393880"/>
            <a:ext cx="1156876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172 fire starts leading to 18 major fires</a:t>
            </a:r>
          </a:p>
          <a:p>
            <a:r>
              <a:rPr lang="en-US" sz="3600" dirty="0"/>
              <a:t>911 calls about power outages and small fires started around 9 PM October 8, </a:t>
            </a:r>
            <a:r>
              <a:rPr lang="en-US" sz="3600" b="1" dirty="0">
                <a:solidFill>
                  <a:srgbClr val="FF0000"/>
                </a:solidFill>
              </a:rPr>
              <a:t>just when winds accelerated</a:t>
            </a:r>
          </a:p>
          <a:p>
            <a:r>
              <a:rPr lang="en-US" sz="3600" dirty="0"/>
              <a:t>Initial investigation traced most fires to failing electrical infrastructure (downed lines, exploded transformers) resulting from strong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AA6B-B590-3240-B9AA-F3CF5E914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81" y="4398393"/>
            <a:ext cx="3912602" cy="2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D51-657D-1444-918C-0B1C3E1B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37" y="708666"/>
            <a:ext cx="8143160" cy="126451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The Winds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3E25C-C6A4-F84B-A4BF-C64CCC501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25" y="2189881"/>
            <a:ext cx="7002311" cy="393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85579-8851-034A-A947-9349C079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683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During the evening of Sunday, October 8, 2017, wildfires began in the hills above Santa Rosa, Napa, and other towns of the ”wine country” north of San Francisco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73CA1-45DC-874B-92DB-881B56FA1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354" y="2619911"/>
            <a:ext cx="8487465" cy="3893906"/>
          </a:xfrm>
        </p:spPr>
      </p:pic>
    </p:spTree>
    <p:extLst>
      <p:ext uri="{BB962C8B-B14F-4D97-AF65-F5344CB8AC3E}">
        <p14:creationId xmlns:p14="http://schemas.microsoft.com/office/powerpoint/2010/main" val="375327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5" y="971515"/>
            <a:ext cx="3666422" cy="4938395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sz="4900" dirty="0"/>
              <a:t>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upper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558" y="365122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midnight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8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9616-A469-3644-8EC8-2FA5019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54" y="691662"/>
            <a:ext cx="5105400" cy="52033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Such warm, dry offshore winds are associated with high pressure over the intermountain west and an offshore pressure gradient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Known as Diablo Winds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55396-9DDC-5944-AA4E-8C98192D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63" y="787544"/>
            <a:ext cx="4270457" cy="5309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74DD-47A5-0F4E-B56C-02301BA55AF2}"/>
              </a:ext>
            </a:extLst>
          </p:cNvPr>
          <p:cNvSpPr txBox="1"/>
          <p:nvPr/>
        </p:nvSpPr>
        <p:spPr>
          <a:xfrm>
            <a:off x="8639907" y="691662"/>
            <a:ext cx="2133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210093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63BE4-D45F-EE4C-ADF3-3C0A3C46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6783-0D1F-E442-8B05-FB5492AB6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D379084-5388-184E-A493-FEFEEA9A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848755"/>
            <a:ext cx="7621186" cy="515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97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8EB-6F54-2740-BB7D-FF9E7C8E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30" y="23286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Synoptic and Mesoscale Origins of the Strong Winds</a:t>
            </a:r>
          </a:p>
        </p:txBody>
      </p:sp>
    </p:spTree>
    <p:extLst>
      <p:ext uri="{BB962C8B-B14F-4D97-AF65-F5344CB8AC3E}">
        <p14:creationId xmlns:p14="http://schemas.microsoft.com/office/powerpoint/2010/main" val="195632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38E9-56F9-264F-91AE-59EA0D6258D9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0" y="448511"/>
            <a:ext cx="4275638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A70C3-07AB-4D43-B1F5-EA25DD8020D3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6412" y="374229"/>
            <a:ext cx="4699636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E46FF-A377-6C44-B767-9B49CB2A46A6}"/>
              </a:ext>
            </a:extLst>
          </p:cNvPr>
          <p:cNvSpPr txBox="1"/>
          <p:nvPr/>
        </p:nvSpPr>
        <p:spPr>
          <a:xfrm>
            <a:off x="3467100" y="6316626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8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F940E-77F7-4C4D-BB2E-30A3FD2C9CCD}"/>
              </a:ext>
            </a:extLst>
          </p:cNvPr>
          <p:cNvSpPr/>
          <p:nvPr/>
        </p:nvSpPr>
        <p:spPr>
          <a:xfrm>
            <a:off x="8011495" y="6334780"/>
            <a:ext cx="3120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8 October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09551-6549-3C46-8A10-150CA27B4E41}"/>
              </a:ext>
            </a:extLst>
          </p:cNvPr>
          <p:cNvSpPr txBox="1"/>
          <p:nvPr/>
        </p:nvSpPr>
        <p:spPr>
          <a:xfrm>
            <a:off x="292100" y="2006600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High Pressure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Built into the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Northwest and then into the Intermountain West</a:t>
            </a:r>
          </a:p>
        </p:txBody>
      </p:sp>
    </p:spTree>
    <p:extLst>
      <p:ext uri="{BB962C8B-B14F-4D97-AF65-F5344CB8AC3E}">
        <p14:creationId xmlns:p14="http://schemas.microsoft.com/office/powerpoint/2010/main" val="1514753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6A96-D01D-4542-AC29-27BB2758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655-659B-1A4E-AC65-EBB2965B7844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400" y="555624"/>
            <a:ext cx="4292600" cy="562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C9B5E-0B9C-8242-B47A-74364BD58EE5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2052" y="555623"/>
            <a:ext cx="4659948" cy="5621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8C118-8EEB-2B4D-9A78-D7FAD15DA607}"/>
              </a:ext>
            </a:extLst>
          </p:cNvPr>
          <p:cNvSpPr txBox="1"/>
          <p:nvPr/>
        </p:nvSpPr>
        <p:spPr>
          <a:xfrm>
            <a:off x="1930400" y="6220895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9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4E823-7304-614A-9796-25BF27142044}"/>
              </a:ext>
            </a:extLst>
          </p:cNvPr>
          <p:cNvSpPr/>
          <p:nvPr/>
        </p:nvSpPr>
        <p:spPr>
          <a:xfrm>
            <a:off x="7383467" y="6215061"/>
            <a:ext cx="314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9 October</a:t>
            </a:r>
          </a:p>
        </p:txBody>
      </p:sp>
    </p:spTree>
    <p:extLst>
      <p:ext uri="{BB962C8B-B14F-4D97-AF65-F5344CB8AC3E}">
        <p14:creationId xmlns:p14="http://schemas.microsoft.com/office/powerpoint/2010/main" val="6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F55B-F5DD-5840-BEF0-013C64F1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672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High-Resolution WRF Simulation of the Event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24FF53-C0FF-4743-AC9C-DA5AD15CB33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0" b="10025"/>
          <a:stretch/>
        </p:blipFill>
        <p:spPr bwMode="auto">
          <a:xfrm>
            <a:off x="5274130" y="1501466"/>
            <a:ext cx="6498772" cy="499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161050-EB4C-434E-B99B-19150FF27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6" y="2180545"/>
            <a:ext cx="4732774" cy="3175226"/>
          </a:xfrm>
        </p:spPr>
        <p:txBody>
          <a:bodyPr/>
          <a:lstStyle/>
          <a:p>
            <a:r>
              <a:rPr lang="en-US" sz="3600" dirty="0"/>
              <a:t>36-12-4-1.3 km domains</a:t>
            </a:r>
          </a:p>
          <a:p>
            <a:r>
              <a:rPr lang="en-US" sz="3600" dirty="0"/>
              <a:t>Initialized at 1200 UTC Oct. 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2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F63C-F55B-E94A-B664-91016205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E8BB5-A292-1641-8CBC-B00D0578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7" r="1365" b="1768"/>
          <a:stretch/>
        </p:blipFill>
        <p:spPr>
          <a:xfrm>
            <a:off x="355600" y="652463"/>
            <a:ext cx="11633200" cy="520223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3572AD-88C5-AB43-A67E-215C684F0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FB1E81-F464-6B45-99E2-4C610D6A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65B988-253F-1F45-A713-AABCB7D8B631}"/>
              </a:ext>
            </a:extLst>
          </p:cNvPr>
          <p:cNvSpPr txBox="1"/>
          <p:nvPr/>
        </p:nvSpPr>
        <p:spPr>
          <a:xfrm>
            <a:off x="1528767" y="5527972"/>
            <a:ext cx="3284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UTC 8 October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6B60D-38C1-6C40-A784-035D5F75FBFA}"/>
              </a:ext>
            </a:extLst>
          </p:cNvPr>
          <p:cNvSpPr txBox="1"/>
          <p:nvPr/>
        </p:nvSpPr>
        <p:spPr>
          <a:xfrm>
            <a:off x="5230026" y="188007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12-km domain</a:t>
            </a:r>
          </a:p>
        </p:txBody>
      </p:sp>
    </p:spTree>
    <p:extLst>
      <p:ext uri="{BB962C8B-B14F-4D97-AF65-F5344CB8AC3E}">
        <p14:creationId xmlns:p14="http://schemas.microsoft.com/office/powerpoint/2010/main" val="206799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DC559F-63CD-714E-A15F-741BFDD4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3" y="1022350"/>
            <a:ext cx="11462401" cy="50863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DB844E-D3A7-2340-9044-46FFFE968390}"/>
              </a:ext>
            </a:extLst>
          </p:cNvPr>
          <p:cNvSpPr/>
          <p:nvPr/>
        </p:nvSpPr>
        <p:spPr>
          <a:xfrm>
            <a:off x="8407625" y="2751292"/>
            <a:ext cx="1302817" cy="1262358"/>
          </a:xfrm>
          <a:prstGeom prst="rect">
            <a:avLst/>
          </a:prstGeom>
          <a:noFill/>
          <a:ln w="698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A491-303D-234A-A4C4-0725EA9E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pushed by strong winds, rapidly descended into populated areas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1DD88-24F7-2D43-8CDD-44FA0AFE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776" y="1690688"/>
            <a:ext cx="6361919" cy="4819222"/>
          </a:xfrm>
        </p:spPr>
      </p:pic>
    </p:spTree>
    <p:extLst>
      <p:ext uri="{BB962C8B-B14F-4D97-AF65-F5344CB8AC3E}">
        <p14:creationId xmlns:p14="http://schemas.microsoft.com/office/powerpoint/2010/main" val="93118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406-135F-D645-B645-EA1F3058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D80D32-5A7C-5442-BB63-57AD58EB5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4" t="14576" b="10700"/>
          <a:stretch/>
        </p:blipFill>
        <p:spPr>
          <a:xfrm>
            <a:off x="250200" y="838200"/>
            <a:ext cx="6091069" cy="48387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936291-0B77-174C-997B-44AE46F7D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5" t="14136" b="10318"/>
          <a:stretch/>
        </p:blipFill>
        <p:spPr>
          <a:xfrm>
            <a:off x="6309434" y="901700"/>
            <a:ext cx="5843622" cy="47117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788D2-ABE3-4C43-9D3B-7ADD4DFA3F0F}"/>
              </a:ext>
            </a:extLst>
          </p:cNvPr>
          <p:cNvSpPr txBox="1"/>
          <p:nvPr/>
        </p:nvSpPr>
        <p:spPr>
          <a:xfrm>
            <a:off x="1855737" y="5816600"/>
            <a:ext cx="257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8 PM October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3ED41-F0B5-1245-830F-7D97AE623CD1}"/>
              </a:ext>
            </a:extLst>
          </p:cNvPr>
          <p:cNvSpPr txBox="1"/>
          <p:nvPr/>
        </p:nvSpPr>
        <p:spPr>
          <a:xfrm>
            <a:off x="7733456" y="5836910"/>
            <a:ext cx="269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10 PM October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4BF7C-ADFA-DE4E-9FF6-F70715E41327}"/>
              </a:ext>
            </a:extLst>
          </p:cNvPr>
          <p:cNvSpPr txBox="1"/>
          <p:nvPr/>
        </p:nvSpPr>
        <p:spPr>
          <a:xfrm>
            <a:off x="3975234" y="211756"/>
            <a:ext cx="489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Strongest winds in lowest 250 m</a:t>
            </a:r>
          </a:p>
        </p:txBody>
      </p:sp>
    </p:spTree>
    <p:extLst>
      <p:ext uri="{BB962C8B-B14F-4D97-AF65-F5344CB8AC3E}">
        <p14:creationId xmlns:p14="http://schemas.microsoft.com/office/powerpoint/2010/main" val="160799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5785E-BE81-C243-95EB-5CF40D900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78"/>
          <a:stretch/>
        </p:blipFill>
        <p:spPr>
          <a:xfrm>
            <a:off x="2882900" y="546100"/>
            <a:ext cx="6273800" cy="5785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FCE3E-7CF1-7147-9661-AF423F890CB0}"/>
              </a:ext>
            </a:extLst>
          </p:cNvPr>
          <p:cNvSpPr txBox="1"/>
          <p:nvPr/>
        </p:nvSpPr>
        <p:spPr>
          <a:xfrm>
            <a:off x="762000" y="2806700"/>
            <a:ext cx="15863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1800 UTC</a:t>
            </a:r>
          </a:p>
          <a:p>
            <a:r>
              <a:rPr lang="en-US" sz="2800" b="1" dirty="0"/>
              <a:t>Oct 8</a:t>
            </a:r>
          </a:p>
        </p:txBody>
      </p:sp>
    </p:spTree>
    <p:extLst>
      <p:ext uri="{BB962C8B-B14F-4D97-AF65-F5344CB8AC3E}">
        <p14:creationId xmlns:p14="http://schemas.microsoft.com/office/powerpoint/2010/main" val="2494979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D0E52-8EF1-9B48-82D9-39BFCD5B1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56"/>
          <a:stretch/>
        </p:blipFill>
        <p:spPr>
          <a:xfrm>
            <a:off x="2921000" y="520700"/>
            <a:ext cx="6337300" cy="5858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BBC8DD-C83F-3740-B458-EDF1CB4AD229}"/>
              </a:ext>
            </a:extLst>
          </p:cNvPr>
          <p:cNvSpPr/>
          <p:nvPr/>
        </p:nvSpPr>
        <p:spPr>
          <a:xfrm>
            <a:off x="723900" y="2803610"/>
            <a:ext cx="180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0000 UTC</a:t>
            </a:r>
          </a:p>
          <a:p>
            <a:r>
              <a:rPr lang="en-US" sz="2800" b="1" dirty="0"/>
              <a:t>Oct 9</a:t>
            </a:r>
          </a:p>
        </p:txBody>
      </p:sp>
    </p:spTree>
    <p:extLst>
      <p:ext uri="{BB962C8B-B14F-4D97-AF65-F5344CB8AC3E}">
        <p14:creationId xmlns:p14="http://schemas.microsoft.com/office/powerpoint/2010/main" val="234403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EAE84-244B-FE40-B3B5-199CAF968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45"/>
          <a:stretch/>
        </p:blipFill>
        <p:spPr>
          <a:xfrm>
            <a:off x="3302000" y="494110"/>
            <a:ext cx="6299200" cy="5767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1886-5F02-C34F-8B67-9A3CC7FF8159}"/>
              </a:ext>
            </a:extLst>
          </p:cNvPr>
          <p:cNvSpPr/>
          <p:nvPr/>
        </p:nvSpPr>
        <p:spPr>
          <a:xfrm>
            <a:off x="1257300" y="2839135"/>
            <a:ext cx="231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0300 UTC</a:t>
            </a:r>
          </a:p>
          <a:p>
            <a:r>
              <a:rPr lang="en-US" sz="3200" b="1" dirty="0"/>
              <a:t>Oct 9</a:t>
            </a:r>
          </a:p>
        </p:txBody>
      </p:sp>
    </p:spTree>
    <p:extLst>
      <p:ext uri="{BB962C8B-B14F-4D97-AF65-F5344CB8AC3E}">
        <p14:creationId xmlns:p14="http://schemas.microsoft.com/office/powerpoint/2010/main" val="1899201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517CA-20B8-8945-BF1B-5986BB3C3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78"/>
          <a:stretch/>
        </p:blipFill>
        <p:spPr>
          <a:xfrm>
            <a:off x="2919317" y="520700"/>
            <a:ext cx="6389783" cy="589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B705-6800-A743-A856-1766E3230868}"/>
              </a:ext>
            </a:extLst>
          </p:cNvPr>
          <p:cNvSpPr txBox="1"/>
          <p:nvPr/>
        </p:nvSpPr>
        <p:spPr>
          <a:xfrm>
            <a:off x="9486900" y="2965102"/>
            <a:ext cx="2465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Terrain-Related</a:t>
            </a:r>
          </a:p>
          <a:p>
            <a:r>
              <a:rPr lang="en-US" sz="2800" b="1" dirty="0"/>
              <a:t>Downslope</a:t>
            </a:r>
          </a:p>
          <a:p>
            <a:r>
              <a:rPr lang="en-US" sz="2800" b="1" dirty="0"/>
              <a:t>Windstorm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F67A3A-C817-B042-9DEC-C09884FD6D77}"/>
              </a:ext>
            </a:extLst>
          </p:cNvPr>
          <p:cNvSpPr/>
          <p:nvPr/>
        </p:nvSpPr>
        <p:spPr>
          <a:xfrm>
            <a:off x="635000" y="2641936"/>
            <a:ext cx="2106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0600 UTC</a:t>
            </a:r>
          </a:p>
          <a:p>
            <a:r>
              <a:rPr lang="en-US" sz="2800" b="1" dirty="0"/>
              <a:t>Oct 9</a:t>
            </a:r>
          </a:p>
        </p:txBody>
      </p:sp>
    </p:spTree>
    <p:extLst>
      <p:ext uri="{BB962C8B-B14F-4D97-AF65-F5344CB8AC3E}">
        <p14:creationId xmlns:p14="http://schemas.microsoft.com/office/powerpoint/2010/main" val="3142339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2A2D-345D-B84B-BC2F-BD3A93EC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 Based On the Model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B0BE-4950-964C-9360-E98F7D36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019800" cy="4527049"/>
          </a:xfrm>
        </p:spPr>
        <p:txBody>
          <a:bodyPr>
            <a:normAutofit/>
          </a:bodyPr>
          <a:lstStyle/>
          <a:p>
            <a:r>
              <a:rPr lang="en-US" sz="3200" b="1" dirty="0"/>
              <a:t>The WRF  model did an excellent job in duplicating the structure and temporal evolution of the winds.  Good forecast.</a:t>
            </a:r>
          </a:p>
          <a:p>
            <a:r>
              <a:rPr lang="en-US" sz="3200" b="1" dirty="0"/>
              <a:t>Strong winds were associated with a downslope wind event.</a:t>
            </a:r>
          </a:p>
          <a:p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F853F28-2737-1245-B6E1-4CAC48AF7E2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7126853" y="1825624"/>
            <a:ext cx="4448266" cy="40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4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78BD-AC76-1644-A148-2EF6FCDF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143745"/>
            <a:ext cx="11222255" cy="12422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Forecast Guidance Was Excellent, Even Days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8E79-D55E-7145-8CD0-EB520C68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00" y="2689084"/>
            <a:ext cx="2761648" cy="38244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10-h surface (10-m) wind gust forecast (kt) valid at 0700 UTC 9 October 2017.  The model was initialized at 1200 UTC 8 October 2017.  Wind gusts are derived by determining the highest wind speed in the lowest km.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13B32-2F52-5848-92A4-1CEF7C26065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8093" y="1208615"/>
            <a:ext cx="8214159" cy="4544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CA46-D676-0D44-91D4-277B937E622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5601" y="5871195"/>
            <a:ext cx="6555906" cy="52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5F5DC-662E-9740-B176-CE58C2759DBB}"/>
              </a:ext>
            </a:extLst>
          </p:cNvPr>
          <p:cNvSpPr txBox="1"/>
          <p:nvPr/>
        </p:nvSpPr>
        <p:spPr>
          <a:xfrm>
            <a:off x="3546709" y="3339968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09C5D-A69A-B941-B9B2-44AA4B8749B3}"/>
              </a:ext>
            </a:extLst>
          </p:cNvPr>
          <p:cNvSpPr txBox="1"/>
          <p:nvPr/>
        </p:nvSpPr>
        <p:spPr>
          <a:xfrm>
            <a:off x="3529617" y="3374151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</p:spTree>
    <p:extLst>
      <p:ext uri="{BB962C8B-B14F-4D97-AF65-F5344CB8AC3E}">
        <p14:creationId xmlns:p14="http://schemas.microsoft.com/office/powerpoint/2010/main" val="361665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F1D3-F5B1-B74E-B9FA-5500C31E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6931" cy="11460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CANSAC WRF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5F8C4-CF56-AB40-9452-08DBF9C1A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6562" cy="4209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30-h surface wind forecast (mph) for 0600 UTC 9 October 2017 for a run initialized at 0000 UTC 8 October 2017 from the nested 2-km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D82E6-C765-184B-8AFC-7642E539208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8" t="14351" r="5480" b="9750"/>
          <a:stretch/>
        </p:blipFill>
        <p:spPr bwMode="auto">
          <a:xfrm>
            <a:off x="5175131" y="664695"/>
            <a:ext cx="6683193" cy="5512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311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221F-8D7A-6246-8D5E-FEBA0C42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47925"/>
            <a:ext cx="60960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San Francisco NWS Office Ran WRF for this Event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Excellent forecast.</a:t>
            </a:r>
          </a:p>
        </p:txBody>
      </p:sp>
      <p:pic>
        <p:nvPicPr>
          <p:cNvPr id="4" name="Content Placeholder 3" descr="DLdU6WMUIAER6El.jpg">
            <a:extLst>
              <a:ext uri="{FF2B5EF4-FFF2-40B4-BE49-F238E27FC236}">
                <a16:creationId xmlns:a16="http://schemas.microsoft.com/office/drawing/2014/main" id="{834CB54C-4961-9E43-B7FA-8F6351DAA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0" y="652726"/>
            <a:ext cx="4789993" cy="58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90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F680-63B4-3D4C-80D6-B5024794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27" y="1322901"/>
            <a:ext cx="4517473" cy="42828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Based on these and other modeling systems, the NWS released high wind and red flag warnings—days before.</a:t>
            </a:r>
          </a:p>
        </p:txBody>
      </p:sp>
      <p:pic>
        <p:nvPicPr>
          <p:cNvPr id="4" name="Content Placeholder 3" descr="wind7.jpg">
            <a:extLst>
              <a:ext uri="{FF2B5EF4-FFF2-40B4-BE49-F238E27FC236}">
                <a16:creationId xmlns:a16="http://schemas.microsoft.com/office/drawing/2014/main" id="{D51DEAF3-0F7C-634C-9C17-65BCD25E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461" y="1682110"/>
            <a:ext cx="5848043" cy="4386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EA0ED-D25B-A744-BBE5-308D386C5869}"/>
              </a:ext>
            </a:extLst>
          </p:cNvPr>
          <p:cNvSpPr txBox="1"/>
          <p:nvPr/>
        </p:nvSpPr>
        <p:spPr>
          <a:xfrm>
            <a:off x="7565150" y="921591"/>
            <a:ext cx="266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Days Before</a:t>
            </a:r>
          </a:p>
        </p:txBody>
      </p:sp>
    </p:spTree>
    <p:extLst>
      <p:ext uri="{BB962C8B-B14F-4D97-AF65-F5344CB8AC3E}">
        <p14:creationId xmlns:p14="http://schemas.microsoft.com/office/powerpoint/2010/main" val="21454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9EB-2535-E94D-BD0F-95652815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92" y="47841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Fountaingrove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15618-B542-3A40-9754-8E87BBBDE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869564"/>
            <a:ext cx="10515600" cy="3628459"/>
          </a:xfrm>
        </p:spPr>
      </p:pic>
    </p:spTree>
    <p:extLst>
      <p:ext uri="{BB962C8B-B14F-4D97-AF65-F5344CB8AC3E}">
        <p14:creationId xmlns:p14="http://schemas.microsoft.com/office/powerpoint/2010/main" val="2793889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LeLihGXUAYmHxb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579509"/>
            <a:ext cx="7645399" cy="5840359"/>
          </a:xfrm>
        </p:spPr>
      </p:pic>
    </p:spTree>
    <p:extLst>
      <p:ext uri="{BB962C8B-B14F-4D97-AF65-F5344CB8AC3E}">
        <p14:creationId xmlns:p14="http://schemas.microsoft.com/office/powerpoint/2010/main" val="2256112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3E9F-5A4B-5F43-8B58-70186525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3" y="4762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Could we have prevented the fires with better use of weather forecasts?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777F5-013C-1D48-B5A0-2316F57A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8" y="1889594"/>
            <a:ext cx="10696485" cy="36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5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AB94-88FC-284B-A839-D764FF00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190625"/>
            <a:ext cx="8382000" cy="322897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Quite possibly, yes, with pre-emptive power outages and other measures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77351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9083-1787-1C46-BF7C-3A02A608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38671"/>
            <a:ext cx="11285220" cy="775729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</a:rPr>
            </a:br>
            <a:r>
              <a:rPr lang="en-US" sz="4900" b="1" dirty="0">
                <a:solidFill>
                  <a:schemeClr val="accent1"/>
                </a:solidFill>
              </a:rPr>
              <a:t>Better use of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FBC8-37FE-634A-80F7-55B9C332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89" y="1213654"/>
            <a:ext cx="11138711" cy="2774146"/>
          </a:xfrm>
        </p:spPr>
        <p:txBody>
          <a:bodyPr>
            <a:noAutofit/>
          </a:bodyPr>
          <a:lstStyle/>
          <a:p>
            <a:r>
              <a:rPr lang="en-US" sz="3600" b="1" dirty="0"/>
              <a:t>The winds caused the fires and allowed them to explode.</a:t>
            </a:r>
          </a:p>
          <a:p>
            <a:r>
              <a:rPr lang="en-US" sz="3600" b="1" dirty="0"/>
              <a:t>The winds were skillfully forecast the previous days.</a:t>
            </a:r>
          </a:p>
          <a:p>
            <a:r>
              <a:rPr lang="en-US" sz="3600" b="1" dirty="0"/>
              <a:t>With such strong predicted winds, power failures/fires were inevitable.</a:t>
            </a:r>
          </a:p>
          <a:p>
            <a:r>
              <a:rPr lang="en-US" sz="3600" b="1" dirty="0"/>
              <a:t>Why not de-energize the powerlines in the hills and vulnerable areas a few hours before the winds were going to hit?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DAE27C-521D-F745-B43D-B012BC2A1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600" y="5272806"/>
            <a:ext cx="3936814" cy="14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8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9BBA-9654-5E45-894C-67A61173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FD87-4A45-7941-9530-CC140B034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D878E4-149F-084F-A120-AB7D61673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1" y="1690688"/>
            <a:ext cx="9940403" cy="36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4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9D52-C98E-034E-A756-FA560C35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Major Opportunity for Our Discipline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BAD2-3143-E84A-868A-F8D340042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Rapidly improving high-resolution prediction and better observations (satellite, surface obs., etc.) provide a huge opportunity to profoundly intervene in weather-related disasters.</a:t>
            </a:r>
          </a:p>
          <a:p>
            <a:r>
              <a:rPr lang="en-US" sz="3200" b="1" dirty="0"/>
              <a:t>Such predictive capabilities represent our first line of defense for extreme weather, including extremes enhanced by global warming</a:t>
            </a:r>
          </a:p>
          <a:p>
            <a:r>
              <a:rPr lang="en-US" sz="3200" b="1" dirty="0"/>
              <a:t>To be successful requires an integration of our warning capabilities with local agencies, utilities, and regional decision making organizations.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6820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B3FFC-12B9-4B4F-9735-15B64BB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86" y="2241632"/>
            <a:ext cx="4978400" cy="3365500"/>
          </a:xfrm>
        </p:spPr>
      </p:pic>
    </p:spTree>
    <p:extLst>
      <p:ext uri="{BB962C8B-B14F-4D97-AF65-F5344CB8AC3E}">
        <p14:creationId xmlns:p14="http://schemas.microsoft.com/office/powerpoint/2010/main" val="349018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2FE2-B6A7-724C-99EA-4C2AD5CA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Before it was over, the “Wine Country” wildfires became the most devastating in CA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186A-7A28-3740-98A0-E15F1C1B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825625"/>
            <a:ext cx="5989834" cy="4390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44 died and hundreds were hospitalized</a:t>
            </a:r>
          </a:p>
          <a:p>
            <a:r>
              <a:rPr lang="en-US" b="1" dirty="0"/>
              <a:t>More than 9,000 structures were destroyed.  21,000 damaged.</a:t>
            </a:r>
          </a:p>
          <a:p>
            <a:r>
              <a:rPr lang="en-US" b="1" dirty="0"/>
              <a:t>Burned 245,000 acres of land</a:t>
            </a:r>
          </a:p>
          <a:p>
            <a:r>
              <a:rPr lang="en-US" b="1" dirty="0"/>
              <a:t>More than 10 billion in insured property loss</a:t>
            </a:r>
          </a:p>
          <a:p>
            <a:r>
              <a:rPr lang="en-US" b="1" dirty="0"/>
              <a:t>Total damage/loss much more.</a:t>
            </a:r>
          </a:p>
          <a:p>
            <a:r>
              <a:rPr lang="en-US" b="1" dirty="0"/>
              <a:t>Serious air quality degradation over the region for over a week.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4CFB-7922-6C45-86A7-C0EBC17B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39" y="2137024"/>
            <a:ext cx="4901566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994-7887-AE45-A826-B47A1D26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8" y="416940"/>
            <a:ext cx="11413692" cy="683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Modis Imagery:  October 8 versus October 9,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A290F-4F77-6049-81A2-9BF82A3C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08" y="1340581"/>
            <a:ext cx="5092505" cy="50405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8C51-7383-0D46-8C60-9D320E5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92" y="1340581"/>
            <a:ext cx="5385288" cy="5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49B8-43BD-FB4D-B7AC-E0871274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210892"/>
            <a:ext cx="10521461" cy="11020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Serious Air Quality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40D0-A4EA-8448-95DF-52F8D394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493" y="1438762"/>
            <a:ext cx="5630007" cy="4657237"/>
          </a:xfrm>
        </p:spPr>
        <p:txBody>
          <a:bodyPr>
            <a:noAutofit/>
          </a:bodyPr>
          <a:lstStyle/>
          <a:p>
            <a:r>
              <a:rPr lang="en-US" sz="3600" b="1" dirty="0"/>
              <a:t>Many Bay Area AQ sites had their worst air quality on record</a:t>
            </a:r>
          </a:p>
          <a:p>
            <a:r>
              <a:rPr lang="en-US" sz="3600" b="1" dirty="0"/>
              <a:t>Extremely unhealthy levels for millions of people for days</a:t>
            </a:r>
          </a:p>
          <a:p>
            <a:r>
              <a:rPr lang="en-US" sz="3600" b="1" dirty="0"/>
              <a:t>Hundreds of people ended up in Bay Area hospitals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1AE9B-DF01-7A4D-9BF0-FE0C48B4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312" y="1776914"/>
            <a:ext cx="5523687" cy="3408057"/>
          </a:xfrm>
        </p:spPr>
      </p:pic>
    </p:spTree>
    <p:extLst>
      <p:ext uri="{BB962C8B-B14F-4D97-AF65-F5344CB8AC3E}">
        <p14:creationId xmlns:p14="http://schemas.microsoft.com/office/powerpoint/2010/main" val="91673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571-3A7D-6942-8B23-704E8DFF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B7D4-A3AA-8F45-8A93-0EDBD8B7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722"/>
            <a:ext cx="8050427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What meteorological conditions accompanied the fires?</a:t>
            </a:r>
          </a:p>
          <a:p>
            <a:r>
              <a:rPr lang="en-US" sz="3600" b="1" dirty="0"/>
              <a:t>Were these conditions predictable?</a:t>
            </a:r>
          </a:p>
          <a:p>
            <a:r>
              <a:rPr lang="en-US" sz="3600" b="1" dirty="0"/>
              <a:t>How good were our models?</a:t>
            </a:r>
          </a:p>
          <a:p>
            <a:r>
              <a:rPr lang="en-US" sz="3600" b="1" dirty="0"/>
              <a:t>What started the fires?</a:t>
            </a:r>
          </a:p>
          <a:p>
            <a:r>
              <a:rPr lang="en-US" sz="3600" b="1" dirty="0"/>
              <a:t>Could this disaster have been prevented by better using meteorological guidance?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29B65-3EAD-CF42-A997-A28E7253C7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925" y="1845275"/>
            <a:ext cx="4036540" cy="30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5962-F4BD-8648-913B-D11BFF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6" y="293207"/>
            <a:ext cx="6579742" cy="600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Geography of the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E8AD-CBDB-F545-A816-758938F8E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59F1-C1CB-2949-946E-ECAAE37213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57" y="1037691"/>
            <a:ext cx="8715685" cy="53703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D6B6D8-2739-894B-8F48-8E252278ACE8}"/>
              </a:ext>
            </a:extLst>
          </p:cNvPr>
          <p:cNvSpPr/>
          <p:nvPr/>
        </p:nvSpPr>
        <p:spPr>
          <a:xfrm>
            <a:off x="3773103" y="3067643"/>
            <a:ext cx="1982804" cy="186730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823</Words>
  <Application>Microsoft Macintosh PowerPoint</Application>
  <PresentationFormat>Widescreen</PresentationFormat>
  <Paragraphs>104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Office Theme</vt:lpstr>
      <vt:lpstr>The Northern California Fires of October 2017: A Terrain-Induced Downslope Windstorm Well Predicted by Mesoscale Models</vt:lpstr>
      <vt:lpstr>During the evening of Sunday, October 8, 2017, wildfires began in the hills above Santa Rosa, Napa, and other towns of the ”wine country” north of San Francisco</vt:lpstr>
      <vt:lpstr>And pushed by strong winds, rapidly descended into populated areas</vt:lpstr>
      <vt:lpstr>The Fountaingrove Neighborhood</vt:lpstr>
      <vt:lpstr>Before it was over, the “Wine Country” wildfires became the most devastating in CA history</vt:lpstr>
      <vt:lpstr>Modis Imagery:  October 8 versus October 9, 2017</vt:lpstr>
      <vt:lpstr>Serious Air Quality Impacts </vt:lpstr>
      <vt:lpstr>Some key questions</vt:lpstr>
      <vt:lpstr>The Geography of the Region</vt:lpstr>
      <vt:lpstr>Major Wine Country Fires</vt:lpstr>
      <vt:lpstr>Climatological Lead Up</vt:lpstr>
      <vt:lpstr>A Very Wet Winter Before the Fires</vt:lpstr>
      <vt:lpstr>The Wet Winter Led to Luxuriant Grass Growth</vt:lpstr>
      <vt:lpstr>The Preceding Summer Was Typically Dry Division Data:  North Coast Drainage</vt:lpstr>
      <vt:lpstr>But it was warmer than normal by ~3F.</vt:lpstr>
      <vt:lpstr>With a wet winter/spring, and a normally dry, but warmer than normal summer, the Palmer Drought Severity Index was near normal</vt:lpstr>
      <vt:lpstr>Low 10-hour Fuel Moisture (.25 to 1 inch diameter) Drops with offshore flow.  Below 10% is dangerous</vt:lpstr>
      <vt:lpstr>Fire Initiation</vt:lpstr>
      <vt:lpstr>The Winds</vt:lpstr>
      <vt:lpstr>Max Gusts During the Event (knots)    Big spatial variation with strongest winds (60-95 knots) on upper lee (SW) slopes of terrain</vt:lpstr>
      <vt:lpstr>Temporal Variation:  Rapid Increase and Decline</vt:lpstr>
      <vt:lpstr>Such warm, dry offshore winds are associated with high pressure over the intermountain west and an offshore pressure gradient  Known as Diablo Winds</vt:lpstr>
      <vt:lpstr>PowerPoint Presentation</vt:lpstr>
      <vt:lpstr>The Synoptic and Mesoscale Origins of the Strong Winds</vt:lpstr>
      <vt:lpstr>PowerPoint Presentation</vt:lpstr>
      <vt:lpstr>PowerPoint Presentation</vt:lpstr>
      <vt:lpstr>High-Resolution WRF Simulation of the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Based On the Model Simulation</vt:lpstr>
      <vt:lpstr>Operational Forecast Guidance Was Excellent, Even Days Out</vt:lpstr>
      <vt:lpstr>Operational CANSAC WRF Model</vt:lpstr>
      <vt:lpstr>The San Francisco NWS Office Ran WRF for this Event  Excellent forecast.</vt:lpstr>
      <vt:lpstr>Based on these and other modeling systems, the NWS released high wind and red flag warnings—days before.</vt:lpstr>
      <vt:lpstr>PowerPoint Presentation</vt:lpstr>
      <vt:lpstr>Could we have prevented the fires with better use of weather forecasts?</vt:lpstr>
      <vt:lpstr>Quite possibly, yes, with pre-emptive power outages and other measures</vt:lpstr>
      <vt:lpstr> Better use of forecasts</vt:lpstr>
      <vt:lpstr>PowerPoint Presentation</vt:lpstr>
      <vt:lpstr>A Major Opportunity for Our Discipline</vt:lpstr>
      <vt:lpstr>The End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 Country Fires of October 2017: A Highly Predictable, Severe Weather Event</dc:title>
  <dc:creator>Cliff Mass</dc:creator>
  <cp:lastModifiedBy>Cliff Mass</cp:lastModifiedBy>
  <cp:revision>168</cp:revision>
  <dcterms:created xsi:type="dcterms:W3CDTF">2018-01-26T01:10:07Z</dcterms:created>
  <dcterms:modified xsi:type="dcterms:W3CDTF">2018-05-27T18:45:19Z</dcterms:modified>
</cp:coreProperties>
</file>