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77" r:id="rId4"/>
    <p:sldId id="282" r:id="rId5"/>
    <p:sldId id="258" r:id="rId6"/>
    <p:sldId id="259" r:id="rId7"/>
    <p:sldId id="261" r:id="rId8"/>
    <p:sldId id="286" r:id="rId9"/>
    <p:sldId id="260" r:id="rId10"/>
    <p:sldId id="281" r:id="rId11"/>
    <p:sldId id="272" r:id="rId12"/>
    <p:sldId id="262" r:id="rId13"/>
    <p:sldId id="275" r:id="rId14"/>
    <p:sldId id="279" r:id="rId15"/>
    <p:sldId id="283" r:id="rId16"/>
    <p:sldId id="280" r:id="rId17"/>
    <p:sldId id="270" r:id="rId18"/>
    <p:sldId id="263" r:id="rId19"/>
    <p:sldId id="273" r:id="rId20"/>
    <p:sldId id="276" r:id="rId21"/>
    <p:sldId id="278" r:id="rId22"/>
    <p:sldId id="264" r:id="rId23"/>
    <p:sldId id="265" r:id="rId24"/>
    <p:sldId id="274" r:id="rId25"/>
    <p:sldId id="267" r:id="rId26"/>
    <p:sldId id="284" r:id="rId27"/>
    <p:sldId id="269" r:id="rId28"/>
    <p:sldId id="268" r:id="rId29"/>
    <p:sldId id="28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96"/>
    <p:restoredTop sz="94637"/>
  </p:normalViewPr>
  <p:slideViewPr>
    <p:cSldViewPr snapToGrid="0" snapToObjects="1">
      <p:cViewPr varScale="1">
        <p:scale>
          <a:sx n="90" d="100"/>
          <a:sy n="90" d="100"/>
        </p:scale>
        <p:origin x="232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5B2FD-D7DE-534D-B247-AA829EEE973B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3F9D7-5DD7-9B42-871F-CA4B38ACDF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8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16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17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79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15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031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33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8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9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83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5D901-5EF7-4445-8D11-BE190819985D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C90A-D9CC-7C47-843C-60D163402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33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736" y="481428"/>
            <a:ext cx="9290892" cy="164677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Atmospheric Sciences 101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719809" y="2337257"/>
            <a:ext cx="9144000" cy="1655762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1"/>
                </a:solidFill>
              </a:rPr>
              <a:t>Humidity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19C3C1-2E93-8B41-89F9-4B4D8B07E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736" y="3354860"/>
            <a:ext cx="4434323" cy="29465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47AD51-AA5D-56A0-CDCD-2D0DD09EA524}"/>
              </a:ext>
            </a:extLst>
          </p:cNvPr>
          <p:cNvSpPr txBox="1"/>
          <p:nvPr/>
        </p:nvSpPr>
        <p:spPr>
          <a:xfrm>
            <a:off x="6557481" y="3466468"/>
            <a:ext cx="46310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Humidity</a:t>
            </a:r>
            <a:r>
              <a:rPr lang="en-US" sz="3200" dirty="0"/>
              <a:t> is a measure of the water vapor content of the air</a:t>
            </a:r>
          </a:p>
        </p:txBody>
      </p:sp>
    </p:spTree>
    <p:extLst>
      <p:ext uri="{BB962C8B-B14F-4D97-AF65-F5344CB8AC3E}">
        <p14:creationId xmlns:p14="http://schemas.microsoft.com/office/powerpoint/2010/main" val="1521811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0452"/>
            <a:ext cx="92202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Air is mostly composed of Nitrogen (N</a:t>
            </a:r>
            <a:r>
              <a:rPr lang="en-US" b="1" baseline="-25000" dirty="0">
                <a:solidFill>
                  <a:schemeClr val="accent1"/>
                </a:solidFill>
                <a:latin typeface="+mn-lt"/>
              </a:rPr>
              <a:t>2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, 78%) and Oxygen (O</a:t>
            </a:r>
            <a:r>
              <a:rPr lang="en-US" b="1" baseline="-25000" dirty="0">
                <a:solidFill>
                  <a:schemeClr val="accent1"/>
                </a:solidFill>
                <a:latin typeface="+mn-lt"/>
              </a:rPr>
              <a:t>2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, 21%) gases, with the next largest component being </a:t>
            </a:r>
            <a:r>
              <a:rPr lang="en-US" b="1" u="sng" dirty="0">
                <a:solidFill>
                  <a:schemeClr val="accent1"/>
                </a:solidFill>
                <a:latin typeface="+mn-lt"/>
              </a:rPr>
              <a:t>water vapor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(H</a:t>
            </a:r>
            <a:r>
              <a:rPr lang="en-US" b="1" baseline="-25000" dirty="0">
                <a:solidFill>
                  <a:schemeClr val="accent1"/>
                </a:solidFill>
                <a:latin typeface="+mn-lt"/>
              </a:rPr>
              <a:t>2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0, ~0-4%)</a:t>
            </a:r>
          </a:p>
        </p:txBody>
      </p:sp>
      <p:pic>
        <p:nvPicPr>
          <p:cNvPr id="4" name="Content Placeholder 6"/>
          <p:cNvPicPr>
            <a:picLocks noGrp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4"/>
          <a:stretch/>
        </p:blipFill>
        <p:spPr>
          <a:xfrm>
            <a:off x="2538969" y="2481263"/>
            <a:ext cx="6548797" cy="411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86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123" y="355255"/>
            <a:ext cx="9686306" cy="1321145"/>
          </a:xfrm>
        </p:spPr>
        <p:txBody>
          <a:bodyPr/>
          <a:lstStyle/>
          <a:p>
            <a:r>
              <a:rPr lang="en-US" sz="4400" b="1" dirty="0">
                <a:solidFill>
                  <a:schemeClr val="accent1"/>
                </a:solidFill>
                <a:latin typeface="+mn-lt"/>
              </a:rPr>
              <a:t>Water vapor plays a central role in the atmosphere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13016" y="2028283"/>
            <a:ext cx="11774184" cy="4393066"/>
          </a:xfrm>
        </p:spPr>
        <p:txBody>
          <a:bodyPr>
            <a:noAutofit/>
          </a:bodyPr>
          <a:lstStyle/>
          <a:p>
            <a:pPr lvl="1"/>
            <a:r>
              <a:rPr lang="en-US" sz="3600" b="1" dirty="0"/>
              <a:t>Associated with clouds and precipitation</a:t>
            </a:r>
          </a:p>
          <a:p>
            <a:pPr lvl="1"/>
            <a:r>
              <a:rPr lang="en-US" sz="3600" b="1" dirty="0"/>
              <a:t>Very important way of moving energy in the atmosphere </a:t>
            </a:r>
          </a:p>
          <a:p>
            <a:pPr lvl="2"/>
            <a:r>
              <a:rPr lang="en-US" sz="3600" dirty="0"/>
              <a:t>E.g., solar energy evaporates water vapor in the tropics, which condenses and releases energy in the midlatitudes</a:t>
            </a:r>
          </a:p>
          <a:p>
            <a:pPr lvl="1"/>
            <a:r>
              <a:rPr lang="en-US" sz="3600" b="1" dirty="0"/>
              <a:t>Has a big influence on our comfort and how we keep cool</a:t>
            </a:r>
          </a:p>
          <a:p>
            <a:pPr lvl="1"/>
            <a:r>
              <a:rPr lang="en-US" sz="3600" b="1" dirty="0"/>
              <a:t>Big effects on atmospheric temperature (greenhouse gas)</a:t>
            </a:r>
          </a:p>
        </p:txBody>
      </p:sp>
    </p:spTree>
    <p:extLst>
      <p:ext uri="{BB962C8B-B14F-4D97-AF65-F5344CB8AC3E}">
        <p14:creationId xmlns:p14="http://schemas.microsoft.com/office/powerpoint/2010/main" val="1692487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B12EE-5228-EADA-2004-D581F4583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383" y="365125"/>
            <a:ext cx="9075234" cy="1325563"/>
          </a:xfrm>
        </p:spPr>
        <p:txBody>
          <a:bodyPr/>
          <a:lstStyle/>
          <a:p>
            <a:r>
              <a:rPr lang="en-US" sz="5400" b="1" dirty="0"/>
              <a:t>Tropics</a:t>
            </a:r>
            <a:r>
              <a:rPr lang="en-US" b="1" dirty="0"/>
              <a:t>                             </a:t>
            </a:r>
            <a:r>
              <a:rPr lang="en-US" sz="5400" b="1" dirty="0"/>
              <a:t>Midlatitudes</a:t>
            </a:r>
          </a:p>
        </p:txBody>
      </p:sp>
      <p:pic>
        <p:nvPicPr>
          <p:cNvPr id="5" name="Content Placeholder 4" descr="A blue water with a small island in the distance&#10;&#10;AI-generated content may be incorrect.">
            <a:extLst>
              <a:ext uri="{FF2B5EF4-FFF2-40B4-BE49-F238E27FC236}">
                <a16:creationId xmlns:a16="http://schemas.microsoft.com/office/drawing/2014/main" id="{9D1F8EEA-C377-72D8-8310-D07F4E00C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429000"/>
            <a:ext cx="4358640" cy="2577116"/>
          </a:xfrm>
        </p:spPr>
      </p:pic>
      <p:pic>
        <p:nvPicPr>
          <p:cNvPr id="7" name="Picture 6" descr="A city skyline with a boat in the water&#10;&#10;AI-generated content may be incorrect.">
            <a:extLst>
              <a:ext uri="{FF2B5EF4-FFF2-40B4-BE49-F238E27FC236}">
                <a16:creationId xmlns:a16="http://schemas.microsoft.com/office/drawing/2014/main" id="{77A10C2E-CD87-6348-BA96-A7CB49BF4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2" y="3429000"/>
            <a:ext cx="5570221" cy="2577115"/>
          </a:xfrm>
          <a:prstGeom prst="rect">
            <a:avLst/>
          </a:prstGeom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C4BDC6E0-75C0-7851-8DCB-0AF6912B16B2}"/>
              </a:ext>
            </a:extLst>
          </p:cNvPr>
          <p:cNvSpPr/>
          <p:nvPr/>
        </p:nvSpPr>
        <p:spPr>
          <a:xfrm>
            <a:off x="2846070" y="2497932"/>
            <a:ext cx="5669280" cy="7841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A110F2-EBF5-3E80-8CF2-4826EB307B40}"/>
              </a:ext>
            </a:extLst>
          </p:cNvPr>
          <p:cNvSpPr txBox="1"/>
          <p:nvPr/>
        </p:nvSpPr>
        <p:spPr>
          <a:xfrm>
            <a:off x="4477108" y="2089368"/>
            <a:ext cx="2066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Water Vapor</a:t>
            </a:r>
          </a:p>
        </p:txBody>
      </p:sp>
    </p:spTree>
    <p:extLst>
      <p:ext uri="{BB962C8B-B14F-4D97-AF65-F5344CB8AC3E}">
        <p14:creationId xmlns:p14="http://schemas.microsoft.com/office/powerpoint/2010/main" val="211964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Some basic water vapor concepts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24"/>
          <a:stretch/>
        </p:blipFill>
        <p:spPr>
          <a:xfrm>
            <a:off x="7781991" y="1933449"/>
            <a:ext cx="3350939" cy="3363448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839788" y="1584205"/>
            <a:ext cx="6413644" cy="423194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/>
              <a:t>H</a:t>
            </a:r>
            <a:r>
              <a:rPr lang="en-US" sz="3600" b="1" baseline="-25000" dirty="0"/>
              <a:t>2</a:t>
            </a:r>
            <a:r>
              <a:rPr lang="en-US" sz="3600" b="1" dirty="0"/>
              <a:t>O vapor is a DRY gas</a:t>
            </a:r>
            <a:r>
              <a:rPr lang="en-US" sz="3600" dirty="0"/>
              <a:t>, just like O</a:t>
            </a:r>
            <a:r>
              <a:rPr lang="en-US" sz="3600" baseline="-25000" dirty="0"/>
              <a:t>2</a:t>
            </a:r>
            <a:r>
              <a:rPr lang="en-US" sz="3600" dirty="0"/>
              <a:t> and N</a:t>
            </a:r>
            <a:r>
              <a:rPr lang="en-US" sz="3600" baseline="-25000" dirty="0"/>
              <a:t>2</a:t>
            </a:r>
            <a:r>
              <a:rPr lang="en-US" sz="3600" dirty="0"/>
              <a:t>.  It is not ”wet”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chemeClr val="accent1"/>
                </a:solidFill>
              </a:rPr>
              <a:t>Warmer air can “hold”  or contain more water vapor than cooler air</a:t>
            </a:r>
            <a:r>
              <a:rPr lang="en-US" sz="3600" dirty="0">
                <a:solidFill>
                  <a:schemeClr val="accent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dirty="0"/>
              <a:t>The amount of water vapor air can “hold” increases rapidly with temperature</a:t>
            </a:r>
          </a:p>
        </p:txBody>
      </p:sp>
    </p:spTree>
    <p:extLst>
      <p:ext uri="{BB962C8B-B14F-4D97-AF65-F5344CB8AC3E}">
        <p14:creationId xmlns:p14="http://schemas.microsoft.com/office/powerpoint/2010/main" val="1046697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06743" cy="67990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An Experiment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70532" y="1135666"/>
            <a:ext cx="8293324" cy="5182941"/>
          </a:xfrm>
        </p:spPr>
        <p:txBody>
          <a:bodyPr>
            <a:noAutofit/>
          </a:bodyPr>
          <a:lstStyle/>
          <a:p>
            <a:r>
              <a:rPr lang="en-US" sz="3600" b="1" dirty="0"/>
              <a:t>Start with a sample of air with some water vapor.</a:t>
            </a:r>
          </a:p>
          <a:p>
            <a:r>
              <a:rPr lang="en-US" sz="3600" b="1" dirty="0"/>
              <a:t>Start cooling it down</a:t>
            </a:r>
            <a:r>
              <a:rPr lang="en-US" sz="3600" dirty="0"/>
              <a:t>.  It will progressively be able to hold less water vapor</a:t>
            </a:r>
          </a:p>
          <a:p>
            <a:r>
              <a:rPr lang="en-US" sz="3600" dirty="0"/>
              <a:t>Eventually it will only be able to hold the water vapor it started with.</a:t>
            </a:r>
          </a:p>
          <a:p>
            <a:r>
              <a:rPr lang="en-US" sz="3600" dirty="0"/>
              <a:t>This is called </a:t>
            </a:r>
            <a:r>
              <a:rPr lang="en-US" sz="3600" b="1" dirty="0"/>
              <a:t>saturation.</a:t>
            </a:r>
          </a:p>
          <a:p>
            <a:r>
              <a:rPr lang="en-US" sz="3600" dirty="0"/>
              <a:t>If one cools the air down further, some of the moisture condenses out.</a:t>
            </a:r>
          </a:p>
        </p:txBody>
      </p:sp>
      <p:pic>
        <p:nvPicPr>
          <p:cNvPr id="4" name="Picture 3" descr="Water droplets on a glass surface&#10;&#10;Description automatically generated">
            <a:extLst>
              <a:ext uri="{FF2B5EF4-FFF2-40B4-BE49-F238E27FC236}">
                <a16:creationId xmlns:a16="http://schemas.microsoft.com/office/drawing/2014/main" id="{B1A11676-4995-A316-227C-10B75614A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244" y="1416022"/>
            <a:ext cx="3070626" cy="417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14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You See This Process Happening All the Time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745" y="1533032"/>
            <a:ext cx="3127588" cy="4656631"/>
          </a:xfrm>
        </p:spPr>
      </p:pic>
    </p:spTree>
    <p:extLst>
      <p:ext uri="{BB962C8B-B14F-4D97-AF65-F5344CB8AC3E}">
        <p14:creationId xmlns:p14="http://schemas.microsoft.com/office/powerpoint/2010/main" val="699719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B4F0E-5C51-1B7F-ABF1-F705D0AE2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313" y="546893"/>
            <a:ext cx="3603625" cy="576421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+mn-lt"/>
              </a:rPr>
              <a:t>Measures of Atmospheric Water Vapor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4198FA3-271F-9682-A133-7F500F4934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5477" y="590551"/>
            <a:ext cx="5621471" cy="543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5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1371" y="180068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Dew Point Temperature (T</a:t>
            </a:r>
            <a:r>
              <a:rPr lang="en-US" b="1" baseline="-25000" dirty="0">
                <a:solidFill>
                  <a:schemeClr val="accent1"/>
                </a:solidFill>
                <a:latin typeface="+mn-lt"/>
              </a:rPr>
              <a:t>d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94657" y="1936297"/>
            <a:ext cx="7402286" cy="4351338"/>
          </a:xfrm>
        </p:spPr>
        <p:txBody>
          <a:bodyPr>
            <a:noAutofit/>
          </a:bodyPr>
          <a:lstStyle/>
          <a:p>
            <a:r>
              <a:rPr lang="en-US" sz="4000" b="1" dirty="0"/>
              <a:t>The temperature to which must be cooled (at constant pressure) to become saturated.</a:t>
            </a:r>
          </a:p>
          <a:p>
            <a:r>
              <a:rPr lang="en-US" sz="4000" dirty="0"/>
              <a:t>Measured in °C or °F</a:t>
            </a:r>
          </a:p>
          <a:p>
            <a:r>
              <a:rPr lang="en-US" sz="4000" b="1" dirty="0"/>
              <a:t>A measure of water vapor in the air.</a:t>
            </a:r>
            <a:r>
              <a:rPr lang="en-US" sz="4000" dirty="0"/>
              <a:t>  Why?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BC0BF3B6-4657-BB4D-9437-8FD83B2F0D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1" r="27411"/>
          <a:stretch/>
        </p:blipFill>
        <p:spPr>
          <a:xfrm>
            <a:off x="9818914" y="2036989"/>
            <a:ext cx="2264228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21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9D698-E408-2E14-F3A4-614A85458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CA5D0CE-FEC1-A721-1132-345B45647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1" y="180068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Dew Point Temperature (T</a:t>
            </a:r>
            <a:r>
              <a:rPr lang="en-US" b="1" baseline="-25000" dirty="0">
                <a:solidFill>
                  <a:schemeClr val="accent1"/>
                </a:solidFill>
                <a:latin typeface="+mn-lt"/>
              </a:rPr>
              <a:t>d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239029-6244-A337-E27A-59BD65BFE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1370239"/>
            <a:ext cx="7532915" cy="4351338"/>
          </a:xfrm>
        </p:spPr>
        <p:txBody>
          <a:bodyPr>
            <a:noAutofit/>
          </a:bodyPr>
          <a:lstStyle/>
          <a:p>
            <a:r>
              <a:rPr lang="en-US" sz="4400" dirty="0"/>
              <a:t>The more water vapor there is in the air, </a:t>
            </a:r>
            <a:r>
              <a:rPr lang="en-US" sz="4400" b="1" dirty="0"/>
              <a:t>the less you have to cool it down to saturate it!</a:t>
            </a:r>
          </a:p>
          <a:p>
            <a:r>
              <a:rPr lang="en-US" sz="4400" b="1" dirty="0">
                <a:solidFill>
                  <a:schemeClr val="accent1"/>
                </a:solidFill>
              </a:rPr>
              <a:t>Thus, more water vapor means higher dew points.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C001F2EF-E627-DD5F-E39C-14B2C90D7D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1" r="27411"/>
          <a:stretch/>
        </p:blipFill>
        <p:spPr>
          <a:xfrm>
            <a:off x="9818914" y="2036989"/>
            <a:ext cx="2264228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01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06743" cy="843189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Dew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343" y="1466396"/>
            <a:ext cx="7531079" cy="4351338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Typical dew point temperature in Seattle during summer is ~50°F</a:t>
            </a:r>
          </a:p>
          <a:p>
            <a:r>
              <a:rPr lang="en-US" sz="4400" dirty="0"/>
              <a:t>In humid Washington DC during summer: 65-75F</a:t>
            </a:r>
          </a:p>
          <a:p>
            <a:r>
              <a:rPr lang="en-US" sz="4400" dirty="0"/>
              <a:t>Reported at most airport stations around the world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52C509-1943-70E1-D1A0-C6FD63B8B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422" y="2352783"/>
            <a:ext cx="3698924" cy="231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43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60" y="414767"/>
            <a:ext cx="8717629" cy="618271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196945" y="364578"/>
            <a:ext cx="5183188" cy="823912"/>
          </a:xfrm>
        </p:spPr>
        <p:txBody>
          <a:bodyPr/>
          <a:lstStyle/>
          <a:p>
            <a:r>
              <a:rPr lang="en-US" dirty="0"/>
              <a:t>Dry West, more humid east</a:t>
            </a:r>
          </a:p>
        </p:txBody>
      </p:sp>
    </p:spTree>
    <p:extLst>
      <p:ext uri="{BB962C8B-B14F-4D97-AF65-F5344CB8AC3E}">
        <p14:creationId xmlns:p14="http://schemas.microsoft.com/office/powerpoint/2010/main" val="557050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5F7D0-5134-F641-B809-74D292C23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+mn-lt"/>
              </a:rPr>
              <a:t>Dew Point and Comfort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16B60-B39E-7540-90C4-0EE454780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A78CAC0-66FE-BC42-8C13-8FDA137ADF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00720" y="1648292"/>
            <a:ext cx="7538698" cy="4301220"/>
          </a:xfrm>
        </p:spPr>
      </p:pic>
    </p:spTree>
    <p:extLst>
      <p:ext uri="{BB962C8B-B14F-4D97-AF65-F5344CB8AC3E}">
        <p14:creationId xmlns:p14="http://schemas.microsoft.com/office/powerpoint/2010/main" val="2270554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1E4A9-5500-BDA3-9E23-39C4972BD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Dew Point Temperature at SeaTac Airport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C65DD7-9A29-EA34-F7D7-704219FCEC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79525" y="1562549"/>
            <a:ext cx="9632950" cy="493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5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ACB5-4443-2BB9-3B6B-9F4CDDFD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A36F4-06A4-3997-80D2-50059C60A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A9EEDF-B442-DF9B-AB22-5069780635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6583C-0DB9-2879-FC0C-528438556F0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3A68601-ED38-3069-57C4-4226E01A21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30982" y="199677"/>
            <a:ext cx="7854604" cy="64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68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A81F-94BB-467A-3659-BB7DCEA99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On your smartphone app and on TV often see Relative Humidity (RH)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19ACA-0483-C0CA-B068-1236DE288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 descr="A screenshot of a weather forecast&#10;&#10;Description automatically generated">
            <a:extLst>
              <a:ext uri="{FF2B5EF4-FFF2-40B4-BE49-F238E27FC236}">
                <a16:creationId xmlns:a16="http://schemas.microsoft.com/office/drawing/2014/main" id="{23D0FDEB-66DE-41B6-444F-4F73A190A3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20624" y="1863061"/>
            <a:ext cx="7831601" cy="4629814"/>
          </a:xfrm>
        </p:spPr>
      </p:pic>
    </p:spTree>
    <p:extLst>
      <p:ext uri="{BB962C8B-B14F-4D97-AF65-F5344CB8AC3E}">
        <p14:creationId xmlns:p14="http://schemas.microsoft.com/office/powerpoint/2010/main" val="2747079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7761" y="2978263"/>
            <a:ext cx="10515600" cy="1325563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+mn-lt"/>
              </a:rPr>
              <a:t>Relative Humidity (RH)= </a:t>
            </a:r>
            <a:br>
              <a:rPr lang="en-US" sz="3200" b="1" dirty="0">
                <a:latin typeface="+mn-lt"/>
              </a:rPr>
            </a:b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100 X  </a:t>
            </a:r>
            <a:r>
              <a:rPr lang="en-US" sz="3200" b="1" u="sng" dirty="0">
                <a:solidFill>
                  <a:schemeClr val="accent1"/>
                </a:solidFill>
                <a:latin typeface="+mn-lt"/>
              </a:rPr>
              <a:t>amount of water vapor in some volume</a:t>
            </a:r>
            <a:br>
              <a:rPr lang="en-US" sz="3200" b="1" dirty="0">
                <a:solidFill>
                  <a:schemeClr val="accent1"/>
                </a:solidFill>
                <a:latin typeface="+mn-lt"/>
              </a:rPr>
            </a:br>
            <a:r>
              <a:rPr lang="en-US" sz="3200" b="1" dirty="0">
                <a:solidFill>
                  <a:schemeClr val="accent1"/>
                </a:solidFill>
                <a:latin typeface="+mn-lt"/>
              </a:rPr>
              <a:t>            maximum amount of water vapor vapor </a:t>
            </a:r>
            <a:br>
              <a:rPr lang="en-US" sz="3200" b="1" dirty="0">
                <a:solidFill>
                  <a:schemeClr val="accent1"/>
                </a:solidFill>
                <a:latin typeface="+mn-lt"/>
              </a:rPr>
            </a:br>
            <a:r>
              <a:rPr lang="en-US" sz="3200" b="1" dirty="0">
                <a:solidFill>
                  <a:schemeClr val="accent1"/>
                </a:solidFill>
                <a:latin typeface="+mn-lt"/>
              </a:rPr>
              <a:t>            that volume can hold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at that temperature</a:t>
            </a:r>
            <a:br>
              <a:rPr lang="en-US" sz="3200" b="1" dirty="0">
                <a:solidFill>
                  <a:srgbClr val="FF0000"/>
                </a:solidFill>
                <a:latin typeface="+mn-lt"/>
              </a:rPr>
            </a:br>
            <a:br>
              <a:rPr lang="en-US" sz="3200" b="1" dirty="0">
                <a:solidFill>
                  <a:srgbClr val="FF0000"/>
                </a:solidFill>
                <a:latin typeface="+mn-lt"/>
              </a:rPr>
            </a:br>
            <a:r>
              <a:rPr lang="en-US" sz="3200" b="1" dirty="0">
                <a:latin typeface="+mn-lt"/>
              </a:rPr>
              <a:t>RH = 100 x </a:t>
            </a:r>
            <a:r>
              <a:rPr lang="en-US" sz="3200" b="1" u="sng" dirty="0">
                <a:solidFill>
                  <a:schemeClr val="accent1"/>
                </a:solidFill>
                <a:latin typeface="+mn-lt"/>
              </a:rPr>
              <a:t>actual water vapor amount</a:t>
            </a:r>
            <a:br>
              <a:rPr lang="en-US" sz="3200" b="1" dirty="0">
                <a:solidFill>
                  <a:schemeClr val="accent1"/>
                </a:solidFill>
                <a:latin typeface="+mn-lt"/>
              </a:rPr>
            </a:br>
            <a:r>
              <a:rPr lang="en-US" sz="3200" b="1" dirty="0">
                <a:solidFill>
                  <a:schemeClr val="accent1"/>
                </a:solidFill>
                <a:latin typeface="+mn-lt"/>
              </a:rPr>
              <a:t>		 max possible water vapor amount</a:t>
            </a:r>
            <a:br>
              <a:rPr lang="en-US" sz="3200" b="1" dirty="0">
                <a:latin typeface="+mn-lt"/>
              </a:rPr>
            </a:br>
            <a:br>
              <a:rPr lang="en-US" sz="3200" b="1" dirty="0">
                <a:latin typeface="+mn-lt"/>
              </a:rPr>
            </a:br>
            <a:r>
              <a:rPr lang="en-US" sz="4000" b="1" dirty="0">
                <a:solidFill>
                  <a:schemeClr val="accent1"/>
                </a:solidFill>
                <a:latin typeface="+mn-lt"/>
              </a:rPr>
              <a:t>If a volume of air is holding half the maximum possible amount at that temperature, the RH is 50%</a:t>
            </a:r>
            <a:br>
              <a:rPr lang="en-US" sz="3200" b="1" dirty="0">
                <a:latin typeface="+mn-lt"/>
              </a:rPr>
            </a:br>
            <a:br>
              <a:rPr lang="en-US" sz="3200" b="1" dirty="0">
                <a:latin typeface="+mn-lt"/>
              </a:rPr>
            </a:b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4061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Relative Humidity Varies During the Day/Night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891" y="1415671"/>
            <a:ext cx="6886966" cy="48268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525" y="3255524"/>
            <a:ext cx="3163513" cy="2551517"/>
          </a:xfrm>
        </p:spPr>
        <p:txBody>
          <a:bodyPr>
            <a:no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3200" dirty="0"/>
              <a:t>Lower during the day when temperatures are warm</a:t>
            </a:r>
          </a:p>
          <a:p>
            <a:pPr marL="342900" indent="-342900">
              <a:buFont typeface="Arial" charset="0"/>
              <a:buChar char="•"/>
            </a:pPr>
            <a:r>
              <a:rPr lang="en-US" sz="3200" dirty="0"/>
              <a:t>Higher at night when temperatures are cool</a:t>
            </a:r>
          </a:p>
        </p:txBody>
      </p:sp>
    </p:spTree>
    <p:extLst>
      <p:ext uri="{BB962C8B-B14F-4D97-AF65-F5344CB8AC3E}">
        <p14:creationId xmlns:p14="http://schemas.microsoft.com/office/powerpoint/2010/main" val="1473931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8D18E-8914-8D41-99C0-0B44604A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Why does RH vary during the day?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B91648-03AD-674C-A600-B487B59BC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3188"/>
            <a:ext cx="4887686" cy="4351338"/>
          </a:xfrm>
        </p:spPr>
        <p:txBody>
          <a:bodyPr/>
          <a:lstStyle/>
          <a:p>
            <a:r>
              <a:rPr lang="en-US" sz="3600" b="1" dirty="0"/>
              <a:t>The amount of water vapor </a:t>
            </a:r>
            <a:r>
              <a:rPr lang="en-US" sz="3600" b="1" dirty="0">
                <a:solidFill>
                  <a:srgbClr val="FF0000"/>
                </a:solidFill>
              </a:rPr>
              <a:t>does not change </a:t>
            </a:r>
            <a:r>
              <a:rPr lang="en-US" sz="3600" b="1" dirty="0"/>
              <a:t>much during the day.</a:t>
            </a:r>
          </a:p>
          <a:p>
            <a:r>
              <a:rPr lang="en-US" sz="3600" b="1" dirty="0"/>
              <a:t>But the amount of water vapor that air </a:t>
            </a:r>
            <a:r>
              <a:rPr lang="en-US" sz="3600" b="1" dirty="0">
                <a:solidFill>
                  <a:srgbClr val="FF0000"/>
                </a:solidFill>
              </a:rPr>
              <a:t>can hold varies greatly</a:t>
            </a:r>
            <a:r>
              <a:rPr lang="en-US" sz="3600" b="1" dirty="0"/>
              <a:t>, because temperature is changing.</a:t>
            </a:r>
          </a:p>
          <a:p>
            <a:endParaRPr lang="en-US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117FDA8B-6270-214F-92B2-B8E53BFED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787" y="2046514"/>
            <a:ext cx="5342904" cy="374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77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8D18E-8914-8D41-99C0-0B44604A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Why does RH vary during the day?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B91648-03AD-674C-A600-B487B59BC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43188"/>
            <a:ext cx="5548745" cy="4351338"/>
          </a:xfrm>
        </p:spPr>
        <p:txBody>
          <a:bodyPr>
            <a:normAutofit/>
          </a:bodyPr>
          <a:lstStyle/>
          <a:p>
            <a:r>
              <a:rPr lang="en-US" sz="3600" b="1" dirty="0"/>
              <a:t>During the warmest part of the day, the air can hold more water vapor</a:t>
            </a:r>
          </a:p>
          <a:p>
            <a:r>
              <a:rPr lang="en-US" sz="3600" b="1" dirty="0"/>
              <a:t>Thus</a:t>
            </a:r>
            <a:r>
              <a:rPr lang="en-US" sz="3600" b="1" dirty="0">
                <a:solidFill>
                  <a:srgbClr val="FF0000"/>
                </a:solidFill>
              </a:rPr>
              <a:t>, the relative humidity declines</a:t>
            </a:r>
            <a:r>
              <a:rPr lang="en-US" sz="3600" b="1" dirty="0"/>
              <a:t>.</a:t>
            </a:r>
          </a:p>
          <a:p>
            <a:endParaRPr lang="en-US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117FDA8B-6270-214F-92B2-B8E53BFED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270" y="1535875"/>
            <a:ext cx="4687749" cy="3285507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E9D2AF81-470E-6542-BCB4-2EE9A5984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5100452"/>
            <a:ext cx="89027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43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E95E5-72B6-98C0-3FC5-CC97B87E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7322D-8BC3-2723-D537-FD840F773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98F3340-A0B1-8219-595B-E75B080188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52804" y="481129"/>
            <a:ext cx="10708365" cy="5403988"/>
          </a:xfrm>
        </p:spPr>
      </p:pic>
    </p:spTree>
    <p:extLst>
      <p:ext uri="{BB962C8B-B14F-4D97-AF65-F5344CB8AC3E}">
        <p14:creationId xmlns:p14="http://schemas.microsoft.com/office/powerpoint/2010/main" val="287492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"/>
            <a:ext cx="10634718" cy="922492"/>
          </a:xfrm>
        </p:spPr>
        <p:txBody>
          <a:bodyPr/>
          <a:lstStyle/>
          <a:p>
            <a:r>
              <a:rPr lang="en-US" b="1" dirty="0">
                <a:latin typeface="+mn-lt"/>
              </a:rPr>
              <a:t>Atmospheric Sciences Rooftop Example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2"/>
          <a:stretch/>
        </p:blipFill>
        <p:spPr>
          <a:xfrm>
            <a:off x="1540294" y="773463"/>
            <a:ext cx="9377088" cy="5823501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B5CF21-3352-594B-8281-6D6BF820C1C5}"/>
              </a:ext>
            </a:extLst>
          </p:cNvPr>
          <p:cNvSpPr txBox="1"/>
          <p:nvPr/>
        </p:nvSpPr>
        <p:spPr>
          <a:xfrm>
            <a:off x="3644420" y="5149716"/>
            <a:ext cx="75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BEF39D-765D-A449-B32E-C1D758B2E581}"/>
              </a:ext>
            </a:extLst>
          </p:cNvPr>
          <p:cNvSpPr txBox="1"/>
          <p:nvPr/>
        </p:nvSpPr>
        <p:spPr>
          <a:xfrm>
            <a:off x="6505996" y="5211271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NIGHT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2DC6EF-7FB2-D6E4-9752-D13DB19015F4}"/>
              </a:ext>
            </a:extLst>
          </p:cNvPr>
          <p:cNvSpPr txBox="1"/>
          <p:nvPr/>
        </p:nvSpPr>
        <p:spPr>
          <a:xfrm>
            <a:off x="4249706" y="2597757"/>
            <a:ext cx="206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warms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AECAD3-AE4B-C47E-5491-FAC74E973873}"/>
              </a:ext>
            </a:extLst>
          </p:cNvPr>
          <p:cNvSpPr txBox="1"/>
          <p:nvPr/>
        </p:nvSpPr>
        <p:spPr>
          <a:xfrm>
            <a:off x="4161925" y="3263745"/>
            <a:ext cx="2244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Relative humidity falls</a:t>
            </a:r>
          </a:p>
        </p:txBody>
      </p:sp>
    </p:spTree>
    <p:extLst>
      <p:ext uri="{BB962C8B-B14F-4D97-AF65-F5344CB8AC3E}">
        <p14:creationId xmlns:p14="http://schemas.microsoft.com/office/powerpoint/2010/main" val="1139608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531" y="274701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How do we measure humidity?  </a:t>
            </a:r>
            <a:br>
              <a:rPr lang="en-US" b="1" dirty="0">
                <a:solidFill>
                  <a:schemeClr val="accent1"/>
                </a:solidFill>
                <a:latin typeface="+mn-lt"/>
              </a:rPr>
            </a:br>
            <a:r>
              <a:rPr lang="en-US" b="1" dirty="0">
                <a:latin typeface="+mn-lt"/>
              </a:rPr>
              <a:t>Use devices called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hygrometers</a:t>
            </a:r>
            <a:r>
              <a:rPr lang="en-US" b="1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3547" y="1936053"/>
            <a:ext cx="3425823" cy="2494433"/>
          </a:xfrm>
        </p:spPr>
        <p:txBody>
          <a:bodyPr>
            <a:noAutofit/>
          </a:bodyPr>
          <a:lstStyle/>
          <a:p>
            <a:r>
              <a:rPr lang="en-US" sz="3600" dirty="0"/>
              <a:t>In the old days, hair hygrometers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569" y="2102400"/>
            <a:ext cx="7794576" cy="4325990"/>
          </a:xfrm>
        </p:spPr>
      </p:pic>
    </p:spTree>
    <p:extLst>
      <p:ext uri="{BB962C8B-B14F-4D97-AF65-F5344CB8AC3E}">
        <p14:creationId xmlns:p14="http://schemas.microsoft.com/office/powerpoint/2010/main" val="2142643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0B1B-3B5D-8D4E-9A32-F08796CC8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222" y="615980"/>
            <a:ext cx="9105597" cy="117672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Humidity affects hair and can cause a bad-hair day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A4BDC23-6DC0-C34F-8116-831C8AFDD6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839685" y="1792704"/>
            <a:ext cx="7053944" cy="4396959"/>
          </a:xfrm>
        </p:spPr>
      </p:pic>
    </p:spTree>
    <p:extLst>
      <p:ext uri="{BB962C8B-B14F-4D97-AF65-F5344CB8AC3E}">
        <p14:creationId xmlns:p14="http://schemas.microsoft.com/office/powerpoint/2010/main" val="692195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Later moved to </a:t>
            </a:r>
            <a:r>
              <a:rPr lang="en-US" b="1" dirty="0">
                <a:latin typeface="+mn-lt"/>
              </a:rPr>
              <a:t>psychrometers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, with two thermometers, one with a “wet bulb” the other being a ”dry bulb”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142558"/>
            <a:ext cx="7620000" cy="4000500"/>
          </a:xfrm>
        </p:spPr>
      </p:pic>
    </p:spTree>
    <p:extLst>
      <p:ext uri="{BB962C8B-B14F-4D97-AF65-F5344CB8AC3E}">
        <p14:creationId xmlns:p14="http://schemas.microsoft.com/office/powerpoint/2010/main" val="887336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E8DDD-7CA6-D0AC-6BBD-CEDA482A9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D0AD-A267-A8CD-3C58-F5561B3D6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638" y="135278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Psychrometer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0B579-3F7F-1873-DA8D-82E73508F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1248682"/>
            <a:ext cx="9704216" cy="4351338"/>
          </a:xfrm>
        </p:spPr>
        <p:txBody>
          <a:bodyPr>
            <a:noAutofit/>
          </a:bodyPr>
          <a:lstStyle/>
          <a:p>
            <a:r>
              <a:rPr lang="en-US" sz="3600" b="1" dirty="0"/>
              <a:t>Measures both a ”dry bulb” and “wet bulb” temperature</a:t>
            </a:r>
          </a:p>
          <a:p>
            <a:r>
              <a:rPr lang="en-US" sz="3600" b="1" dirty="0"/>
              <a:t>The wet bulb is cooled by evaporation</a:t>
            </a:r>
          </a:p>
          <a:p>
            <a:r>
              <a:rPr lang="en-US" sz="3600" b="1" dirty="0"/>
              <a:t>The difference between the two can be used to calculate humidity, either relative humidity or dew point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1ACB5-4DB9-8011-3864-6B5E83131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197" y="4320726"/>
            <a:ext cx="4506930" cy="187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04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38" y="135278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Psychrometer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057" y="1248682"/>
            <a:ext cx="10339836" cy="2877269"/>
          </a:xfrm>
        </p:spPr>
        <p:txBody>
          <a:bodyPr>
            <a:noAutofit/>
          </a:bodyPr>
          <a:lstStyle/>
          <a:p>
            <a:r>
              <a:rPr lang="en-US" sz="4000" b="1" dirty="0"/>
              <a:t>The drier the air the bigger the difference in the two temperatures.</a:t>
            </a:r>
          </a:p>
          <a:p>
            <a:r>
              <a:rPr lang="en-US" sz="4000" b="1" dirty="0"/>
              <a:t>If the air is saturated, they are the same.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21" y="3744460"/>
            <a:ext cx="4506930" cy="187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012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n-lt"/>
              </a:rPr>
              <a:t>More Recently: Electronic Psychrometers/Hygrometers Available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3144814"/>
            <a:ext cx="3279285" cy="2207173"/>
          </a:xfrm>
        </p:spPr>
        <p:txBody>
          <a:bodyPr>
            <a:no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3600" dirty="0"/>
              <a:t>Some use solid state devices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3600" dirty="0"/>
              <a:t>Others chilled mirrors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243" y="2161721"/>
            <a:ext cx="7419309" cy="417336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63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ED88B-E0C2-5B89-FE54-F1E6DEF28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17" y="1"/>
            <a:ext cx="1750083" cy="1216820"/>
          </a:xfrm>
        </p:spPr>
        <p:txBody>
          <a:bodyPr>
            <a:normAutofit fontScale="90000"/>
          </a:bodyPr>
          <a:lstStyle/>
          <a:p>
            <a:r>
              <a:rPr lang="en-US" dirty="0"/>
              <a:t>Noon, Oct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9E2E8-FAEF-C47E-CA06-88D2F9967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4069" y="493147"/>
            <a:ext cx="2548732" cy="754856"/>
          </a:xfrm>
        </p:spPr>
        <p:txBody>
          <a:bodyPr>
            <a:noAutofit/>
          </a:bodyPr>
          <a:lstStyle/>
          <a:p>
            <a:r>
              <a:rPr lang="en-US" sz="4000" dirty="0"/>
              <a:t>Dew point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5CE8B-D2C1-6869-7A4B-18D22A77A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9200" y="461964"/>
            <a:ext cx="4212201" cy="754856"/>
          </a:xfrm>
        </p:spPr>
        <p:txBody>
          <a:bodyPr>
            <a:noAutofit/>
          </a:bodyPr>
          <a:lstStyle/>
          <a:p>
            <a:r>
              <a:rPr lang="en-US" sz="4000" dirty="0"/>
              <a:t>Relative Humidity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E377E65-C0EB-7D64-6AA7-2DC585AD15B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026183" y="1225380"/>
            <a:ext cx="5157787" cy="5453286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0067D96-AC09-2C42-D3E6-E9C5882524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23185" y="1216820"/>
            <a:ext cx="4864026" cy="544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7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710</Words>
  <Application>Microsoft Macintosh PowerPoint</Application>
  <PresentationFormat>Widescreen</PresentationFormat>
  <Paragraphs>71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Atmospheric Sciences 101 2026</vt:lpstr>
      <vt:lpstr>Air is mostly composed of Nitrogen (N2, 78%) and Oxygen (O2, 21%) gases, with the next largest component being water vapor (H20, ~0-4%)</vt:lpstr>
      <vt:lpstr>Water vapor plays a central role in the atmosphere</vt:lpstr>
      <vt:lpstr>Tropics                             Midlatitudes</vt:lpstr>
      <vt:lpstr>Some basic water vapor concepts</vt:lpstr>
      <vt:lpstr>An Experiment</vt:lpstr>
      <vt:lpstr>You See This Process Happening All the Time</vt:lpstr>
      <vt:lpstr>Measures of Atmospheric Water Vapor</vt:lpstr>
      <vt:lpstr>Dew Point Temperature (Td)</vt:lpstr>
      <vt:lpstr>Dew Point Temperature (Td)</vt:lpstr>
      <vt:lpstr>Dew Point</vt:lpstr>
      <vt:lpstr>PowerPoint Presentation</vt:lpstr>
      <vt:lpstr>Dew Point and Comfort</vt:lpstr>
      <vt:lpstr>Dew Point Temperature at SeaTac Airport</vt:lpstr>
      <vt:lpstr>PowerPoint Presentation</vt:lpstr>
      <vt:lpstr>On your smartphone app and on TV often see Relative Humidity (RH)</vt:lpstr>
      <vt:lpstr>Relative Humidity (RH)=   100 X  amount of water vapor in some volume             maximum amount of water vapor vapor              that volume can hold at that temperature  RH = 100 x actual water vapor amount    max possible water vapor amount  If a volume of air is holding half the maximum possible amount at that temperature, the RH is 50%  </vt:lpstr>
      <vt:lpstr>Relative Humidity Varies During the Day/Night</vt:lpstr>
      <vt:lpstr>Why does RH vary during the day?</vt:lpstr>
      <vt:lpstr>Why does RH vary during the day?</vt:lpstr>
      <vt:lpstr>PowerPoint Presentation</vt:lpstr>
      <vt:lpstr>Atmospheric Sciences Rooftop Example</vt:lpstr>
      <vt:lpstr>How do we measure humidity?   Use devices called hygrometers.</vt:lpstr>
      <vt:lpstr>Humidity affects hair and can cause a bad-hair day</vt:lpstr>
      <vt:lpstr>Later moved to psychrometers, with two thermometers, one with a “wet bulb” the other being a ”dry bulb”</vt:lpstr>
      <vt:lpstr>Psychrometer</vt:lpstr>
      <vt:lpstr>Psychrometer</vt:lpstr>
      <vt:lpstr>More Recently: Electronic Psychrometers/Hygrometers Available</vt:lpstr>
      <vt:lpstr>Noon, Oct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Atmospheric Sciences 101</dc:title>
  <dc:creator>Cliff Mass</dc:creator>
  <cp:lastModifiedBy>Clifford F. Mass</cp:lastModifiedBy>
  <cp:revision>32</cp:revision>
  <dcterms:created xsi:type="dcterms:W3CDTF">2017-10-02T22:17:55Z</dcterms:created>
  <dcterms:modified xsi:type="dcterms:W3CDTF">2026-10-05T20:09:51Z</dcterms:modified>
</cp:coreProperties>
</file>