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32"/>
    <p:restoredTop sz="94637"/>
  </p:normalViewPr>
  <p:slideViewPr>
    <p:cSldViewPr snapToGrid="0" snapToObjects="1">
      <p:cViewPr varScale="1">
        <p:scale>
          <a:sx n="155" d="100"/>
          <a:sy n="155" d="100"/>
        </p:scale>
        <p:origin x="216" y="4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F1E900E-0BBC-4F4E-80F6-63E5458B4447}" type="datetimeFigureOut">
              <a:rPr lang="en-US" smtClean="0"/>
              <a:t>9/26/17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E05A57-9A48-4343-B7EA-BAABAA6866B1}" type="slidenum">
              <a:rPr lang="en-US" smtClean="0"/>
              <a:t>‹#›</a:t>
            </a:fld>
            <a:endParaRPr lang="en-US"/>
          </a:p>
        </p:txBody>
      </p:sp>
    </p:spTree>
    <p:extLst>
      <p:ext uri="{BB962C8B-B14F-4D97-AF65-F5344CB8AC3E}">
        <p14:creationId xmlns:p14="http://schemas.microsoft.com/office/powerpoint/2010/main" val="20646492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1E900E-0BBC-4F4E-80F6-63E5458B4447}" type="datetimeFigureOut">
              <a:rPr lang="en-US" smtClean="0"/>
              <a:t>9/26/17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E05A57-9A48-4343-B7EA-BAABAA6866B1}" type="slidenum">
              <a:rPr lang="en-US" smtClean="0"/>
              <a:t>‹#›</a:t>
            </a:fld>
            <a:endParaRPr lang="en-US"/>
          </a:p>
        </p:txBody>
      </p:sp>
    </p:spTree>
    <p:extLst>
      <p:ext uri="{BB962C8B-B14F-4D97-AF65-F5344CB8AC3E}">
        <p14:creationId xmlns:p14="http://schemas.microsoft.com/office/powerpoint/2010/main" val="12741703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1E900E-0BBC-4F4E-80F6-63E5458B4447}" type="datetimeFigureOut">
              <a:rPr lang="en-US" smtClean="0"/>
              <a:t>9/26/17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E05A57-9A48-4343-B7EA-BAABAA6866B1}" type="slidenum">
              <a:rPr lang="en-US" smtClean="0"/>
              <a:t>‹#›</a:t>
            </a:fld>
            <a:endParaRPr lang="en-US"/>
          </a:p>
        </p:txBody>
      </p:sp>
    </p:spTree>
    <p:extLst>
      <p:ext uri="{BB962C8B-B14F-4D97-AF65-F5344CB8AC3E}">
        <p14:creationId xmlns:p14="http://schemas.microsoft.com/office/powerpoint/2010/main" val="273606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1E900E-0BBC-4F4E-80F6-63E5458B4447}" type="datetimeFigureOut">
              <a:rPr lang="en-US" smtClean="0"/>
              <a:t>9/26/17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E05A57-9A48-4343-B7EA-BAABAA6866B1}" type="slidenum">
              <a:rPr lang="en-US" smtClean="0"/>
              <a:t>‹#›</a:t>
            </a:fld>
            <a:endParaRPr lang="en-US"/>
          </a:p>
        </p:txBody>
      </p:sp>
    </p:spTree>
    <p:extLst>
      <p:ext uri="{BB962C8B-B14F-4D97-AF65-F5344CB8AC3E}">
        <p14:creationId xmlns:p14="http://schemas.microsoft.com/office/powerpoint/2010/main" val="1519294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F1E900E-0BBC-4F4E-80F6-63E5458B4447}" type="datetimeFigureOut">
              <a:rPr lang="en-US" smtClean="0"/>
              <a:t>9/26/17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E05A57-9A48-4343-B7EA-BAABAA6866B1}" type="slidenum">
              <a:rPr lang="en-US" smtClean="0"/>
              <a:t>‹#›</a:t>
            </a:fld>
            <a:endParaRPr lang="en-US"/>
          </a:p>
        </p:txBody>
      </p:sp>
    </p:spTree>
    <p:extLst>
      <p:ext uri="{BB962C8B-B14F-4D97-AF65-F5344CB8AC3E}">
        <p14:creationId xmlns:p14="http://schemas.microsoft.com/office/powerpoint/2010/main" val="11966027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F1E900E-0BBC-4F4E-80F6-63E5458B4447}" type="datetimeFigureOut">
              <a:rPr lang="en-US" smtClean="0"/>
              <a:t>9/26/17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E05A57-9A48-4343-B7EA-BAABAA6866B1}" type="slidenum">
              <a:rPr lang="en-US" smtClean="0"/>
              <a:t>‹#›</a:t>
            </a:fld>
            <a:endParaRPr lang="en-US"/>
          </a:p>
        </p:txBody>
      </p:sp>
    </p:spTree>
    <p:extLst>
      <p:ext uri="{BB962C8B-B14F-4D97-AF65-F5344CB8AC3E}">
        <p14:creationId xmlns:p14="http://schemas.microsoft.com/office/powerpoint/2010/main" val="1185861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F1E900E-0BBC-4F4E-80F6-63E5458B4447}" type="datetimeFigureOut">
              <a:rPr lang="en-US" smtClean="0"/>
              <a:t>9/26/17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E05A57-9A48-4343-B7EA-BAABAA6866B1}" type="slidenum">
              <a:rPr lang="en-US" smtClean="0"/>
              <a:t>‹#›</a:t>
            </a:fld>
            <a:endParaRPr lang="en-US"/>
          </a:p>
        </p:txBody>
      </p:sp>
    </p:spTree>
    <p:extLst>
      <p:ext uri="{BB962C8B-B14F-4D97-AF65-F5344CB8AC3E}">
        <p14:creationId xmlns:p14="http://schemas.microsoft.com/office/powerpoint/2010/main" val="2119599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F1E900E-0BBC-4F4E-80F6-63E5458B4447}" type="datetimeFigureOut">
              <a:rPr lang="en-US" smtClean="0"/>
              <a:t>9/26/17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E05A57-9A48-4343-B7EA-BAABAA6866B1}" type="slidenum">
              <a:rPr lang="en-US" smtClean="0"/>
              <a:t>‹#›</a:t>
            </a:fld>
            <a:endParaRPr lang="en-US"/>
          </a:p>
        </p:txBody>
      </p:sp>
    </p:spTree>
    <p:extLst>
      <p:ext uri="{BB962C8B-B14F-4D97-AF65-F5344CB8AC3E}">
        <p14:creationId xmlns:p14="http://schemas.microsoft.com/office/powerpoint/2010/main" val="18832954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1E900E-0BBC-4F4E-80F6-63E5458B4447}" type="datetimeFigureOut">
              <a:rPr lang="en-US" smtClean="0"/>
              <a:t>9/26/17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E05A57-9A48-4343-B7EA-BAABAA6866B1}" type="slidenum">
              <a:rPr lang="en-US" smtClean="0"/>
              <a:t>‹#›</a:t>
            </a:fld>
            <a:endParaRPr lang="en-US"/>
          </a:p>
        </p:txBody>
      </p:sp>
    </p:spTree>
    <p:extLst>
      <p:ext uri="{BB962C8B-B14F-4D97-AF65-F5344CB8AC3E}">
        <p14:creationId xmlns:p14="http://schemas.microsoft.com/office/powerpoint/2010/main" val="7851550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F1E900E-0BBC-4F4E-80F6-63E5458B4447}" type="datetimeFigureOut">
              <a:rPr lang="en-US" smtClean="0"/>
              <a:t>9/26/17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E05A57-9A48-4343-B7EA-BAABAA6866B1}" type="slidenum">
              <a:rPr lang="en-US" smtClean="0"/>
              <a:t>‹#›</a:t>
            </a:fld>
            <a:endParaRPr lang="en-US"/>
          </a:p>
        </p:txBody>
      </p:sp>
    </p:spTree>
    <p:extLst>
      <p:ext uri="{BB962C8B-B14F-4D97-AF65-F5344CB8AC3E}">
        <p14:creationId xmlns:p14="http://schemas.microsoft.com/office/powerpoint/2010/main" val="19608435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F1E900E-0BBC-4F4E-80F6-63E5458B4447}" type="datetimeFigureOut">
              <a:rPr lang="en-US" smtClean="0"/>
              <a:t>9/26/17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E05A57-9A48-4343-B7EA-BAABAA6866B1}" type="slidenum">
              <a:rPr lang="en-US" smtClean="0"/>
              <a:t>‹#›</a:t>
            </a:fld>
            <a:endParaRPr lang="en-US"/>
          </a:p>
        </p:txBody>
      </p:sp>
    </p:spTree>
    <p:extLst>
      <p:ext uri="{BB962C8B-B14F-4D97-AF65-F5344CB8AC3E}">
        <p14:creationId xmlns:p14="http://schemas.microsoft.com/office/powerpoint/2010/main" val="61351479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1E900E-0BBC-4F4E-80F6-63E5458B4447}" type="datetimeFigureOut">
              <a:rPr lang="en-US" smtClean="0"/>
              <a:t>9/26/17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E05A57-9A48-4343-B7EA-BAABAA6866B1}" type="slidenum">
              <a:rPr lang="en-US" smtClean="0"/>
              <a:t>‹#›</a:t>
            </a:fld>
            <a:endParaRPr lang="en-US"/>
          </a:p>
        </p:txBody>
      </p:sp>
    </p:spTree>
    <p:extLst>
      <p:ext uri="{BB962C8B-B14F-4D97-AF65-F5344CB8AC3E}">
        <p14:creationId xmlns:p14="http://schemas.microsoft.com/office/powerpoint/2010/main" val="14527760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atmos.washington.edu/~cliff/ATMS101A2017.html" TargetMode="External"/><Relationship Id="rId3" Type="http://schemas.openxmlformats.org/officeDocument/2006/relationships/image" Target="../media/image1.tif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solidFill>
                  <a:schemeClr val="accent1">
                    <a:lumMod val="75000"/>
                  </a:schemeClr>
                </a:solidFill>
              </a:rPr>
              <a:t>Atmospheric Sciences 101</a:t>
            </a:r>
            <a:endParaRPr lang="en-US" b="1" dirty="0">
              <a:solidFill>
                <a:schemeClr val="accent1">
                  <a:lumMod val="75000"/>
                </a:schemeClr>
              </a:solidFill>
            </a:endParaRPr>
          </a:p>
        </p:txBody>
      </p:sp>
      <p:sp>
        <p:nvSpPr>
          <p:cNvPr id="3" name="Subtitle 2"/>
          <p:cNvSpPr>
            <a:spLocks noGrp="1"/>
          </p:cNvSpPr>
          <p:nvPr>
            <p:ph type="subTitle" idx="1"/>
          </p:nvPr>
        </p:nvSpPr>
        <p:spPr/>
        <p:txBody>
          <a:bodyPr>
            <a:normAutofit/>
          </a:bodyPr>
          <a:lstStyle/>
          <a:p>
            <a:r>
              <a:rPr lang="en-US" sz="2800" b="1" dirty="0" smtClean="0"/>
              <a:t>Instructor:  Cliff Mass</a:t>
            </a:r>
          </a:p>
          <a:p>
            <a:r>
              <a:rPr lang="en-US" sz="2800" b="1" dirty="0" smtClean="0"/>
              <a:t>TA:  </a:t>
            </a:r>
            <a:r>
              <a:rPr lang="en-US" sz="2800" b="1" dirty="0" err="1" smtClean="0"/>
              <a:t>Conor</a:t>
            </a:r>
            <a:r>
              <a:rPr lang="en-US" sz="2800" b="1" dirty="0" smtClean="0"/>
              <a:t> </a:t>
            </a:r>
            <a:r>
              <a:rPr lang="en-US" sz="2800" b="1" dirty="0" err="1" smtClean="0"/>
              <a:t>McNicholas</a:t>
            </a:r>
            <a:endParaRPr lang="en-US" sz="2800" b="1" dirty="0"/>
          </a:p>
        </p:txBody>
      </p:sp>
    </p:spTree>
    <p:extLst>
      <p:ext uri="{BB962C8B-B14F-4D97-AF65-F5344CB8AC3E}">
        <p14:creationId xmlns:p14="http://schemas.microsoft.com/office/powerpoint/2010/main" val="7460245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1">
                    <a:lumMod val="75000"/>
                  </a:schemeClr>
                </a:solidFill>
              </a:rPr>
              <a:t>Meteorology</a:t>
            </a:r>
            <a:endParaRPr lang="en-US" b="1" dirty="0">
              <a:solidFill>
                <a:schemeClr val="accent1">
                  <a:lumMod val="75000"/>
                </a:schemeClr>
              </a:solidFill>
            </a:endParaRPr>
          </a:p>
        </p:txBody>
      </p:sp>
      <p:sp>
        <p:nvSpPr>
          <p:cNvPr id="3" name="Content Placeholder 2"/>
          <p:cNvSpPr>
            <a:spLocks noGrp="1"/>
          </p:cNvSpPr>
          <p:nvPr>
            <p:ph idx="1"/>
          </p:nvPr>
        </p:nvSpPr>
        <p:spPr>
          <a:xfrm>
            <a:off x="838200" y="1842101"/>
            <a:ext cx="10515600" cy="4351338"/>
          </a:xfrm>
        </p:spPr>
        <p:txBody>
          <a:bodyPr/>
          <a:lstStyle/>
          <a:p>
            <a:r>
              <a:rPr lang="en-US" b="1" dirty="0" smtClean="0"/>
              <a:t>Meteorology</a:t>
            </a:r>
            <a:r>
              <a:rPr lang="en-US" dirty="0" smtClean="0"/>
              <a:t> from</a:t>
            </a:r>
          </a:p>
          <a:p>
            <a:pPr lvl="1"/>
            <a:r>
              <a:rPr lang="en-US" b="1" dirty="0" err="1" smtClean="0"/>
              <a:t>Meteoron</a:t>
            </a:r>
            <a:r>
              <a:rPr lang="en-US" dirty="0" smtClean="0"/>
              <a:t> –Greek for phenomenon or thing in the sky</a:t>
            </a:r>
          </a:p>
          <a:p>
            <a:pPr lvl="1"/>
            <a:r>
              <a:rPr lang="en-US" b="1" dirty="0" smtClean="0"/>
              <a:t>ology</a:t>
            </a:r>
            <a:r>
              <a:rPr lang="en-US" dirty="0" smtClean="0"/>
              <a:t>—study of</a:t>
            </a:r>
          </a:p>
          <a:p>
            <a:r>
              <a:rPr lang="en-US" dirty="0"/>
              <a:t>the branch of science concerned with the processes and phenomena of the </a:t>
            </a:r>
            <a:r>
              <a:rPr lang="en-US" dirty="0" smtClean="0"/>
              <a:t>atmosphere</a:t>
            </a:r>
          </a:p>
          <a:p>
            <a:r>
              <a:rPr lang="en-US" b="1" dirty="0" smtClean="0"/>
              <a:t>Atmospheric Sciences </a:t>
            </a:r>
            <a:r>
              <a:rPr lang="en-US" dirty="0" smtClean="0"/>
              <a:t>is basically the same thing.</a:t>
            </a:r>
          </a:p>
          <a:p>
            <a:pPr lvl="1"/>
            <a:endParaRPr lang="en-US" dirty="0"/>
          </a:p>
        </p:txBody>
      </p:sp>
    </p:spTree>
    <p:extLst>
      <p:ext uri="{BB962C8B-B14F-4D97-AF65-F5344CB8AC3E}">
        <p14:creationId xmlns:p14="http://schemas.microsoft.com/office/powerpoint/2010/main" val="16738662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1">
                    <a:lumMod val="75000"/>
                  </a:schemeClr>
                </a:solidFill>
              </a:rPr>
              <a:t>Goals of class</a:t>
            </a:r>
            <a:endParaRPr lang="en-US" b="1" dirty="0">
              <a:solidFill>
                <a:schemeClr val="accent1">
                  <a:lumMod val="75000"/>
                </a:schemeClr>
              </a:solidFill>
            </a:endParaRPr>
          </a:p>
        </p:txBody>
      </p:sp>
      <p:sp>
        <p:nvSpPr>
          <p:cNvPr id="3" name="Content Placeholder 2"/>
          <p:cNvSpPr>
            <a:spLocks noGrp="1"/>
          </p:cNvSpPr>
          <p:nvPr>
            <p:ph idx="1"/>
          </p:nvPr>
        </p:nvSpPr>
        <p:spPr/>
        <p:txBody>
          <a:bodyPr/>
          <a:lstStyle/>
          <a:p>
            <a:r>
              <a:rPr lang="en-US" b="1" dirty="0" smtClean="0"/>
              <a:t>Become knowledgeable observers of the atmosphere</a:t>
            </a:r>
          </a:p>
          <a:p>
            <a:r>
              <a:rPr lang="en-US" b="1" dirty="0" smtClean="0"/>
              <a:t>Being able to interpret satellite and radar imagery, and weather maps</a:t>
            </a:r>
          </a:p>
          <a:p>
            <a:r>
              <a:rPr lang="en-US" b="1" dirty="0" smtClean="0"/>
              <a:t>Acquire basic understanding of key atmospheric phenomena</a:t>
            </a:r>
          </a:p>
          <a:p>
            <a:r>
              <a:rPr lang="en-US" b="1" dirty="0" smtClean="0"/>
              <a:t>Use atmospheric phenomena to understand basic physical principles and laws</a:t>
            </a:r>
          </a:p>
          <a:p>
            <a:r>
              <a:rPr lang="en-US" b="1" dirty="0" smtClean="0"/>
              <a:t>Become good weather consumers.   Best web sites, best weather apps, know what is hype and what is real.</a:t>
            </a:r>
            <a:endParaRPr lang="en-US" b="1" dirty="0"/>
          </a:p>
        </p:txBody>
      </p:sp>
    </p:spTree>
    <p:extLst>
      <p:ext uri="{BB962C8B-B14F-4D97-AF65-F5344CB8AC3E}">
        <p14:creationId xmlns:p14="http://schemas.microsoft.com/office/powerpoint/2010/main" val="8489990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1">
                    <a:lumMod val="75000"/>
                  </a:schemeClr>
                </a:solidFill>
              </a:rPr>
              <a:t>Course Outline</a:t>
            </a:r>
            <a:endParaRPr lang="en-US" b="1" dirty="0">
              <a:solidFill>
                <a:schemeClr val="accent1">
                  <a:lumMod val="75000"/>
                </a:schemeClr>
              </a:solidFill>
            </a:endParaRPr>
          </a:p>
        </p:txBody>
      </p:sp>
      <p:sp>
        <p:nvSpPr>
          <p:cNvPr id="3" name="Content Placeholder 2"/>
          <p:cNvSpPr>
            <a:spLocks noGrp="1"/>
          </p:cNvSpPr>
          <p:nvPr>
            <p:ph idx="1"/>
          </p:nvPr>
        </p:nvSpPr>
        <p:spPr/>
        <p:txBody>
          <a:bodyPr/>
          <a:lstStyle/>
          <a:p>
            <a:pPr marL="0" indent="0">
              <a:buNone/>
            </a:pPr>
            <a:r>
              <a:rPr lang="en-US" b="1" dirty="0"/>
              <a:t>Quick Start Mini-Course</a:t>
            </a:r>
            <a:endParaRPr lang="en-US" dirty="0"/>
          </a:p>
          <a:p>
            <a:pPr marL="0" indent="0">
              <a:buNone/>
            </a:pPr>
            <a:r>
              <a:rPr lang="en-US" dirty="0"/>
              <a:t>Introduction. Temperature and its measurement (25-27, 69-75)  </a:t>
            </a:r>
            <a:br>
              <a:rPr lang="en-US" dirty="0"/>
            </a:br>
            <a:r>
              <a:rPr lang="en-US" dirty="0"/>
              <a:t>Pressure and its measurement (141-148) </a:t>
            </a:r>
            <a:br>
              <a:rPr lang="en-US" dirty="0"/>
            </a:br>
            <a:r>
              <a:rPr lang="en-US" dirty="0"/>
              <a:t>Wind and humidity (161-164)  </a:t>
            </a:r>
            <a:br>
              <a:rPr lang="en-US" dirty="0"/>
            </a:br>
            <a:r>
              <a:rPr lang="en-US" dirty="0"/>
              <a:t>Surface weather map  </a:t>
            </a:r>
            <a:br>
              <a:rPr lang="en-US" dirty="0"/>
            </a:br>
            <a:r>
              <a:rPr lang="en-US" dirty="0"/>
              <a:t>Fronts and cyclones. Upper air observations </a:t>
            </a:r>
            <a:br>
              <a:rPr lang="en-US" dirty="0"/>
            </a:br>
            <a:r>
              <a:rPr lang="en-US" dirty="0"/>
              <a:t>Upper air charts. Weather satellite imagery  (240-243)</a:t>
            </a:r>
            <a:br>
              <a:rPr lang="en-US" dirty="0"/>
            </a:br>
            <a:r>
              <a:rPr lang="en-US" dirty="0"/>
              <a:t>Weather radar  (135-137)</a:t>
            </a:r>
            <a:br>
              <a:rPr lang="en-US" dirty="0"/>
            </a:br>
            <a:r>
              <a:rPr lang="en-US" dirty="0"/>
              <a:t>Identifying clouds (97-107) </a:t>
            </a:r>
          </a:p>
          <a:p>
            <a:endParaRPr lang="en-US" dirty="0"/>
          </a:p>
        </p:txBody>
      </p:sp>
    </p:spTree>
    <p:extLst>
      <p:ext uri="{BB962C8B-B14F-4D97-AF65-F5344CB8AC3E}">
        <p14:creationId xmlns:p14="http://schemas.microsoft.com/office/powerpoint/2010/main" val="20808913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5692" y="101514"/>
            <a:ext cx="10515600" cy="1325563"/>
          </a:xfrm>
        </p:spPr>
        <p:txBody>
          <a:bodyPr/>
          <a:lstStyle/>
          <a:p>
            <a:r>
              <a:rPr lang="en-US" b="1" dirty="0" smtClean="0">
                <a:solidFill>
                  <a:schemeClr val="accent1">
                    <a:lumMod val="75000"/>
                  </a:schemeClr>
                </a:solidFill>
              </a:rPr>
              <a:t>Course Outline</a:t>
            </a:r>
            <a:endParaRPr lang="en-US" b="1" dirty="0">
              <a:solidFill>
                <a:schemeClr val="accent1">
                  <a:lumMod val="75000"/>
                </a:schemeClr>
              </a:solidFill>
            </a:endParaRPr>
          </a:p>
        </p:txBody>
      </p:sp>
      <p:sp>
        <p:nvSpPr>
          <p:cNvPr id="3" name="Content Placeholder 2"/>
          <p:cNvSpPr>
            <a:spLocks noGrp="1"/>
          </p:cNvSpPr>
          <p:nvPr>
            <p:ph idx="1"/>
          </p:nvPr>
        </p:nvSpPr>
        <p:spPr>
          <a:xfrm>
            <a:off x="335692" y="1319986"/>
            <a:ext cx="11353800" cy="5097290"/>
          </a:xfrm>
        </p:spPr>
        <p:txBody>
          <a:bodyPr>
            <a:normAutofit fontScale="40000" lnSpcReduction="20000"/>
          </a:bodyPr>
          <a:lstStyle/>
          <a:p>
            <a:pPr marL="0" indent="0">
              <a:buNone/>
            </a:pPr>
            <a:r>
              <a:rPr lang="en-US" sz="7000" b="1" dirty="0"/>
              <a:t>The Basics</a:t>
            </a:r>
            <a:endParaRPr lang="en-US" sz="7000" dirty="0"/>
          </a:p>
          <a:p>
            <a:pPr marL="0" indent="0">
              <a:lnSpc>
                <a:spcPct val="120000"/>
              </a:lnSpc>
              <a:buNone/>
            </a:pPr>
            <a:r>
              <a:rPr lang="en-US" sz="5100" dirty="0"/>
              <a:t>Composition and origin of the atmosphere (1-7)  </a:t>
            </a:r>
            <a:br>
              <a:rPr lang="en-US" sz="5100" dirty="0"/>
            </a:br>
            <a:r>
              <a:rPr lang="en-US" sz="5100" dirty="0"/>
              <a:t>Vertical structure of the atmosphere (8-13 )</a:t>
            </a:r>
            <a:br>
              <a:rPr lang="en-US" sz="5100" dirty="0"/>
            </a:br>
            <a:r>
              <a:rPr lang="en-US" sz="5100" dirty="0"/>
              <a:t>Gas laws. Adiabatic warming and cooling (31) </a:t>
            </a:r>
            <a:br>
              <a:rPr lang="en-US" sz="5100" dirty="0"/>
            </a:br>
            <a:r>
              <a:rPr lang="en-US" sz="5100" dirty="0"/>
              <a:t>Moisture and its measurement (79-90) </a:t>
            </a:r>
            <a:br>
              <a:rPr lang="en-US" sz="5100" dirty="0"/>
            </a:br>
            <a:r>
              <a:rPr lang="en-US" sz="5100" dirty="0"/>
              <a:t>Condensation, evaporation, and latent heat (91-96, 26-30)  </a:t>
            </a:r>
            <a:br>
              <a:rPr lang="en-US" sz="5100" dirty="0"/>
            </a:br>
            <a:r>
              <a:rPr lang="en-US" sz="5100" dirty="0"/>
              <a:t>Dew, frost, and fog </a:t>
            </a:r>
            <a:br>
              <a:rPr lang="en-US" sz="5100" dirty="0"/>
            </a:br>
            <a:r>
              <a:rPr lang="en-US" sz="5100" dirty="0"/>
              <a:t>Stability and instability (112-116)  </a:t>
            </a:r>
            <a:br>
              <a:rPr lang="en-US" sz="5100" dirty="0"/>
            </a:br>
            <a:r>
              <a:rPr lang="en-US" sz="5100" dirty="0"/>
              <a:t>Cloud development (117-126)  </a:t>
            </a:r>
            <a:br>
              <a:rPr lang="en-US" sz="5100" dirty="0"/>
            </a:br>
            <a:r>
              <a:rPr lang="en-US" sz="5100" dirty="0"/>
              <a:t>Precipitation mechanisms and weather modification (127-137)</a:t>
            </a:r>
            <a:br>
              <a:rPr lang="en-US" sz="5100" dirty="0"/>
            </a:br>
            <a:r>
              <a:rPr lang="en-US" sz="5100" dirty="0"/>
              <a:t>Force and motion. Coriolis and pressure gradient forces (148-156) </a:t>
            </a:r>
            <a:br>
              <a:rPr lang="en-US" sz="5100" dirty="0"/>
            </a:br>
            <a:r>
              <a:rPr lang="en-US" sz="5100" dirty="0"/>
              <a:t>Geostrophic balance. Effects of friction and topography  </a:t>
            </a:r>
            <a:br>
              <a:rPr lang="en-US" sz="5100" dirty="0"/>
            </a:br>
            <a:r>
              <a:rPr lang="en-US" sz="5100" dirty="0"/>
              <a:t>Radiation laws. Solar and terrestrial (infrared) radiation (31-39, 40-51) </a:t>
            </a:r>
            <a:br>
              <a:rPr lang="en-US" sz="5100" dirty="0"/>
            </a:br>
            <a:r>
              <a:rPr lang="en-US" sz="5100" dirty="0"/>
              <a:t>Greenhouse effect and global warming  (402-411) </a:t>
            </a:r>
            <a:br>
              <a:rPr lang="en-US" sz="5100" dirty="0"/>
            </a:br>
            <a:r>
              <a:rPr lang="en-US" sz="5100" dirty="0"/>
              <a:t>Optical phenomena (416-433) </a:t>
            </a:r>
            <a:r>
              <a:rPr lang="en-US" dirty="0" smtClean="0"/>
              <a:t/>
            </a:r>
            <a:br>
              <a:rPr lang="en-US" dirty="0" smtClean="0"/>
            </a:br>
            <a:endParaRPr lang="en-US" dirty="0"/>
          </a:p>
        </p:txBody>
      </p:sp>
    </p:spTree>
    <p:extLst>
      <p:ext uri="{BB962C8B-B14F-4D97-AF65-F5344CB8AC3E}">
        <p14:creationId xmlns:p14="http://schemas.microsoft.com/office/powerpoint/2010/main" val="9844000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790" y="167417"/>
            <a:ext cx="10515600" cy="845837"/>
          </a:xfrm>
        </p:spPr>
        <p:txBody>
          <a:bodyPr/>
          <a:lstStyle/>
          <a:p>
            <a:r>
              <a:rPr lang="en-US" b="1" dirty="0" smtClean="0">
                <a:solidFill>
                  <a:schemeClr val="accent1">
                    <a:lumMod val="75000"/>
                  </a:schemeClr>
                </a:solidFill>
              </a:rPr>
              <a:t>Course Outline</a:t>
            </a:r>
            <a:endParaRPr lang="en-US" b="1" dirty="0">
              <a:solidFill>
                <a:schemeClr val="accent1">
                  <a:lumMod val="75000"/>
                </a:schemeClr>
              </a:solidFill>
            </a:endParaRPr>
          </a:p>
        </p:txBody>
      </p:sp>
      <p:sp>
        <p:nvSpPr>
          <p:cNvPr id="3" name="Content Placeholder 2"/>
          <p:cNvSpPr>
            <a:spLocks noGrp="1"/>
          </p:cNvSpPr>
          <p:nvPr>
            <p:ph idx="1"/>
          </p:nvPr>
        </p:nvSpPr>
        <p:spPr>
          <a:xfrm>
            <a:off x="411891" y="1210962"/>
            <a:ext cx="11079893" cy="5272216"/>
          </a:xfrm>
        </p:spPr>
        <p:txBody>
          <a:bodyPr>
            <a:normAutofit fontScale="55000" lnSpcReduction="20000"/>
          </a:bodyPr>
          <a:lstStyle/>
          <a:p>
            <a:pPr marL="0" indent="0">
              <a:buNone/>
            </a:pPr>
            <a:r>
              <a:rPr lang="en-US" sz="3800" b="1" dirty="0"/>
              <a:t>Storms and Weather Systems</a:t>
            </a:r>
            <a:endParaRPr lang="en-US" sz="3800" dirty="0"/>
          </a:p>
          <a:p>
            <a:pPr marL="0" indent="0">
              <a:buNone/>
            </a:pPr>
            <a:r>
              <a:rPr lang="en-US" sz="3800" dirty="0"/>
              <a:t>Global wind systems (184-189) </a:t>
            </a:r>
            <a:br>
              <a:rPr lang="en-US" sz="3800" dirty="0"/>
            </a:br>
            <a:r>
              <a:rPr lang="en-US" sz="3800" dirty="0"/>
              <a:t>Air masses and fronts (204-213) </a:t>
            </a:r>
            <a:br>
              <a:rPr lang="en-US" sz="3800" dirty="0"/>
            </a:br>
            <a:r>
              <a:rPr lang="en-US" sz="3800" dirty="0" err="1"/>
              <a:t>Midlatitude</a:t>
            </a:r>
            <a:r>
              <a:rPr lang="en-US" sz="3800" dirty="0"/>
              <a:t> cyclones and their development (213-229)  </a:t>
            </a:r>
            <a:br>
              <a:rPr lang="en-US" sz="3800" dirty="0"/>
            </a:br>
            <a:r>
              <a:rPr lang="en-US" sz="3800" dirty="0"/>
              <a:t>Local winds (sea breezes, mountain/valley winds) (170-182) </a:t>
            </a:r>
            <a:br>
              <a:rPr lang="en-US" sz="3800" dirty="0"/>
            </a:br>
            <a:r>
              <a:rPr lang="en-US" sz="3800" dirty="0"/>
              <a:t>Thunderstorms (263-282)  </a:t>
            </a:r>
            <a:br>
              <a:rPr lang="en-US" sz="3800" dirty="0"/>
            </a:br>
            <a:r>
              <a:rPr lang="en-US" sz="3800" dirty="0"/>
              <a:t>Tornadoes (283-295)  </a:t>
            </a:r>
            <a:br>
              <a:rPr lang="en-US" sz="3800" dirty="0"/>
            </a:br>
            <a:r>
              <a:rPr lang="en-US" sz="3800" dirty="0"/>
              <a:t>Hurricanes and tropical meteorology (300-324)  </a:t>
            </a:r>
          </a:p>
          <a:p>
            <a:pPr marL="0" indent="0">
              <a:buNone/>
            </a:pPr>
            <a:r>
              <a:rPr lang="en-US" sz="3800" b="1" dirty="0"/>
              <a:t>Weather Forecasting</a:t>
            </a:r>
            <a:endParaRPr lang="en-US" sz="3800" dirty="0"/>
          </a:p>
          <a:p>
            <a:pPr marL="0" indent="0">
              <a:buNone/>
            </a:pPr>
            <a:r>
              <a:rPr lang="en-US" sz="3800" dirty="0"/>
              <a:t>Weather forecasting (235-253)  </a:t>
            </a:r>
            <a:br>
              <a:rPr lang="en-US" sz="3800" dirty="0"/>
            </a:br>
            <a:r>
              <a:rPr lang="en-US" sz="3800" dirty="0"/>
              <a:t>Personal weather forecasting; how to find reliable weather data on the net. </a:t>
            </a:r>
          </a:p>
          <a:p>
            <a:pPr marL="0" indent="0">
              <a:buNone/>
            </a:pPr>
            <a:r>
              <a:rPr lang="en-US" sz="3800" b="1" dirty="0" smtClean="0"/>
              <a:t>Northwest Weather</a:t>
            </a:r>
            <a:endParaRPr lang="en-US" sz="3800" dirty="0" smtClean="0"/>
          </a:p>
          <a:p>
            <a:pPr marL="0" indent="0">
              <a:buNone/>
            </a:pPr>
            <a:r>
              <a:rPr lang="en-US" sz="3800" dirty="0" smtClean="0"/>
              <a:t>Weather of the Pacific Northwest: an overview  </a:t>
            </a:r>
            <a:br>
              <a:rPr lang="en-US" sz="3800" dirty="0" smtClean="0"/>
            </a:br>
            <a:r>
              <a:rPr lang="en-US" sz="3800" dirty="0" smtClean="0"/>
              <a:t>Northwest windstorms and snowstorms</a:t>
            </a:r>
          </a:p>
          <a:p>
            <a:pPr marL="0" indent="0">
              <a:buNone/>
            </a:pPr>
            <a:r>
              <a:rPr lang="en-US" sz="3800" b="1" dirty="0" smtClean="0"/>
              <a:t>Additional </a:t>
            </a:r>
            <a:r>
              <a:rPr lang="en-US" sz="3800" b="1" dirty="0"/>
              <a:t>Topics</a:t>
            </a:r>
            <a:endParaRPr lang="en-US" sz="3800" dirty="0"/>
          </a:p>
          <a:p>
            <a:pPr marL="0" indent="0">
              <a:buNone/>
            </a:pPr>
            <a:r>
              <a:rPr lang="en-US" sz="3800" dirty="0"/>
              <a:t>El Nino/ENSO and it local/global effects (192-198)</a:t>
            </a:r>
            <a:br>
              <a:rPr lang="en-US" sz="3800" dirty="0"/>
            </a:br>
            <a:r>
              <a:rPr lang="en-US" sz="3800" dirty="0"/>
              <a:t>Air pollution and the ozone hole  </a:t>
            </a:r>
          </a:p>
          <a:p>
            <a:endParaRPr lang="en-US" dirty="0"/>
          </a:p>
        </p:txBody>
      </p:sp>
    </p:spTree>
    <p:extLst>
      <p:ext uri="{BB962C8B-B14F-4D97-AF65-F5344CB8AC3E}">
        <p14:creationId xmlns:p14="http://schemas.microsoft.com/office/powerpoint/2010/main" val="18268744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1">
                    <a:lumMod val="75000"/>
                  </a:schemeClr>
                </a:solidFill>
              </a:rPr>
              <a:t>Books</a:t>
            </a:r>
            <a:endParaRPr lang="en-US" b="1" dirty="0">
              <a:solidFill>
                <a:schemeClr val="accent1">
                  <a:lumMod val="75000"/>
                </a:schemeClr>
              </a:solidFill>
            </a:endParaRPr>
          </a:p>
        </p:txBody>
      </p:sp>
      <p:sp>
        <p:nvSpPr>
          <p:cNvPr id="3" name="Content Placeholder 2"/>
          <p:cNvSpPr>
            <a:spLocks noGrp="1"/>
          </p:cNvSpPr>
          <p:nvPr>
            <p:ph idx="1"/>
          </p:nvPr>
        </p:nvSpPr>
        <p:spPr>
          <a:xfrm>
            <a:off x="722870" y="1690688"/>
            <a:ext cx="10515600" cy="4351338"/>
          </a:xfrm>
        </p:spPr>
        <p:txBody>
          <a:bodyPr>
            <a:normAutofit/>
          </a:bodyPr>
          <a:lstStyle/>
          <a:p>
            <a:r>
              <a:rPr lang="en-US" sz="3200" dirty="0" smtClean="0"/>
              <a:t>No required book, but there are good supplementary books</a:t>
            </a:r>
          </a:p>
          <a:p>
            <a:r>
              <a:rPr lang="en-US" sz="3200" dirty="0" smtClean="0"/>
              <a:t>Don’t want you to spend a fortune</a:t>
            </a:r>
          </a:p>
          <a:p>
            <a:r>
              <a:rPr lang="en-US" sz="3200" dirty="0" smtClean="0"/>
              <a:t>Will deepen your learning and help clarify material if you follow along in one of the recommended books</a:t>
            </a:r>
          </a:p>
          <a:p>
            <a:r>
              <a:rPr lang="en-US" sz="3200" dirty="0" smtClean="0"/>
              <a:t>Two possibilities</a:t>
            </a:r>
          </a:p>
          <a:p>
            <a:pPr lvl="1"/>
            <a:r>
              <a:rPr lang="en-US" sz="3200" dirty="0" smtClean="0"/>
              <a:t>Hakim/</a:t>
            </a:r>
            <a:r>
              <a:rPr lang="en-US" sz="3200" dirty="0" err="1" smtClean="0"/>
              <a:t>Patoux</a:t>
            </a:r>
            <a:r>
              <a:rPr lang="en-US" sz="3200" dirty="0" smtClean="0"/>
              <a:t>:  Weather, A Concise Introduction</a:t>
            </a:r>
          </a:p>
          <a:p>
            <a:pPr lvl="1"/>
            <a:r>
              <a:rPr lang="en-US" sz="3200" dirty="0" smtClean="0"/>
              <a:t>Ahrens:  Meteorology Today, Weather, Essentials of Meteorology</a:t>
            </a:r>
          </a:p>
        </p:txBody>
      </p:sp>
    </p:spTree>
    <p:extLst>
      <p:ext uri="{BB962C8B-B14F-4D97-AF65-F5344CB8AC3E}">
        <p14:creationId xmlns:p14="http://schemas.microsoft.com/office/powerpoint/2010/main" val="13867494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accent1">
                    <a:lumMod val="75000"/>
                  </a:schemeClr>
                </a:solidFill>
              </a:rPr>
              <a:t>Class web site:  All Materials Are Found Here</a:t>
            </a:r>
            <a:r>
              <a:rPr lang="en-US" dirty="0" smtClean="0"/>
              <a:t/>
            </a:r>
            <a:br>
              <a:rPr lang="en-US" dirty="0" smtClean="0"/>
            </a:br>
            <a:r>
              <a:rPr lang="en-US" sz="3600" dirty="0" smtClean="0">
                <a:hlinkClick r:id="rId2"/>
              </a:rPr>
              <a:t>https://</a:t>
            </a:r>
            <a:r>
              <a:rPr lang="en-US" sz="3600" dirty="0" err="1" smtClean="0">
                <a:hlinkClick r:id="rId2"/>
              </a:rPr>
              <a:t>atmos.washington.edu</a:t>
            </a:r>
            <a:r>
              <a:rPr lang="en-US" sz="3600" dirty="0" smtClean="0">
                <a:hlinkClick r:id="rId2"/>
              </a:rPr>
              <a:t>/~cliff/ATMS101A2017.html</a:t>
            </a:r>
            <a:endParaRPr lang="en-US" sz="3600"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926333" y="1858576"/>
            <a:ext cx="7810791" cy="4582552"/>
          </a:xfrm>
        </p:spPr>
      </p:pic>
      <p:sp>
        <p:nvSpPr>
          <p:cNvPr id="5" name="TextBox 4"/>
          <p:cNvSpPr txBox="1"/>
          <p:nvPr/>
        </p:nvSpPr>
        <p:spPr>
          <a:xfrm>
            <a:off x="7092778" y="3830595"/>
            <a:ext cx="2953244" cy="369332"/>
          </a:xfrm>
          <a:prstGeom prst="rect">
            <a:avLst/>
          </a:prstGeom>
          <a:noFill/>
        </p:spPr>
        <p:txBody>
          <a:bodyPr wrap="none" rtlCol="0">
            <a:spAutoFit/>
          </a:bodyPr>
          <a:lstStyle/>
          <a:p>
            <a:r>
              <a:rPr lang="en-US" b="1" dirty="0" smtClean="0">
                <a:solidFill>
                  <a:schemeClr val="accent1">
                    <a:lumMod val="75000"/>
                  </a:schemeClr>
                </a:solidFill>
              </a:rPr>
              <a:t>Check at least once per week</a:t>
            </a:r>
            <a:endParaRPr lang="en-US" b="1" dirty="0">
              <a:solidFill>
                <a:schemeClr val="accent1">
                  <a:lumMod val="75000"/>
                </a:schemeClr>
              </a:solidFill>
            </a:endParaRPr>
          </a:p>
        </p:txBody>
      </p:sp>
    </p:spTree>
    <p:extLst>
      <p:ext uri="{BB962C8B-B14F-4D97-AF65-F5344CB8AC3E}">
        <p14:creationId xmlns:p14="http://schemas.microsoft.com/office/powerpoint/2010/main" val="12021578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88172"/>
          </a:xfrm>
        </p:spPr>
        <p:txBody>
          <a:bodyPr/>
          <a:lstStyle/>
          <a:p>
            <a:r>
              <a:rPr lang="en-US" b="1" dirty="0" smtClean="0">
                <a:solidFill>
                  <a:schemeClr val="accent1">
                    <a:lumMod val="75000"/>
                  </a:schemeClr>
                </a:solidFill>
              </a:rPr>
              <a:t>Grading</a:t>
            </a:r>
            <a:endParaRPr lang="en-US" b="1" dirty="0">
              <a:solidFill>
                <a:schemeClr val="accent1">
                  <a:lumMod val="75000"/>
                </a:schemeClr>
              </a:solidFill>
            </a:endParaRPr>
          </a:p>
        </p:txBody>
      </p:sp>
      <p:sp>
        <p:nvSpPr>
          <p:cNvPr id="3" name="Content Placeholder 2"/>
          <p:cNvSpPr>
            <a:spLocks noGrp="1"/>
          </p:cNvSpPr>
          <p:nvPr>
            <p:ph idx="1"/>
          </p:nvPr>
        </p:nvSpPr>
        <p:spPr>
          <a:xfrm>
            <a:off x="615778" y="1290166"/>
            <a:ext cx="10950145" cy="5110634"/>
          </a:xfrm>
        </p:spPr>
        <p:txBody>
          <a:bodyPr>
            <a:normAutofit fontScale="77500" lnSpcReduction="20000"/>
          </a:bodyPr>
          <a:lstStyle/>
          <a:p>
            <a:pPr marL="0" indent="0">
              <a:buNone/>
            </a:pPr>
            <a:r>
              <a:rPr lang="en-US" b="1" dirty="0" smtClean="0"/>
              <a:t>Grading:</a:t>
            </a:r>
            <a:r>
              <a:rPr lang="en-US" dirty="0" smtClean="0"/>
              <a:t> </a:t>
            </a:r>
            <a:br>
              <a:rPr lang="en-US" dirty="0" smtClean="0"/>
            </a:br>
            <a:r>
              <a:rPr lang="en-US" dirty="0" smtClean="0"/>
              <a:t>Midterm: 25%;  </a:t>
            </a:r>
            <a:br>
              <a:rPr lang="en-US" dirty="0" smtClean="0"/>
            </a:br>
            <a:r>
              <a:rPr lang="en-US" dirty="0" smtClean="0"/>
              <a:t>Quizzes:  25%;</a:t>
            </a:r>
            <a:br>
              <a:rPr lang="en-US" dirty="0" smtClean="0"/>
            </a:br>
            <a:r>
              <a:rPr lang="en-US" dirty="0" smtClean="0"/>
              <a:t>Homework/Labs, 25%;  </a:t>
            </a:r>
            <a:br>
              <a:rPr lang="en-US" dirty="0" smtClean="0"/>
            </a:br>
            <a:r>
              <a:rPr lang="en-US" dirty="0" smtClean="0"/>
              <a:t>Final exam, 25%.  </a:t>
            </a:r>
            <a:endParaRPr lang="en-US" b="1" dirty="0"/>
          </a:p>
          <a:p>
            <a:pPr marL="0" indent="0">
              <a:buNone/>
            </a:pPr>
            <a:r>
              <a:rPr lang="en-US" b="1" dirty="0" smtClean="0"/>
              <a:t>Exam </a:t>
            </a:r>
            <a:r>
              <a:rPr lang="en-US" b="1" dirty="0"/>
              <a:t>Schedule:</a:t>
            </a:r>
            <a:r>
              <a:rPr lang="en-US" dirty="0"/>
              <a:t> </a:t>
            </a:r>
            <a:br>
              <a:rPr lang="en-US" dirty="0"/>
            </a:br>
            <a:r>
              <a:rPr lang="en-US" dirty="0"/>
              <a:t>Mid-Term Exam: </a:t>
            </a:r>
            <a:r>
              <a:rPr lang="en-US" dirty="0" smtClean="0"/>
              <a:t>To be announced</a:t>
            </a:r>
            <a:r>
              <a:rPr lang="en-US" dirty="0"/>
              <a:t/>
            </a:r>
            <a:br>
              <a:rPr lang="en-US" dirty="0"/>
            </a:br>
            <a:r>
              <a:rPr lang="en-US" dirty="0"/>
              <a:t>Final Exam: </a:t>
            </a:r>
            <a:r>
              <a:rPr lang="en-US" dirty="0" smtClean="0"/>
              <a:t>Monday, December 11, 2017, 830-1020, KNE 210</a:t>
            </a:r>
            <a:endParaRPr lang="en-US" dirty="0"/>
          </a:p>
          <a:p>
            <a:pPr marL="0" indent="0">
              <a:buNone/>
            </a:pPr>
            <a:r>
              <a:rPr lang="en-US" b="1" dirty="0"/>
              <a:t>Homework:</a:t>
            </a:r>
            <a:r>
              <a:rPr lang="en-US" dirty="0"/>
              <a:t/>
            </a:r>
            <a:br>
              <a:rPr lang="en-US" dirty="0"/>
            </a:br>
            <a:r>
              <a:rPr lang="en-US" dirty="0"/>
              <a:t>    There will be five homework assignments--</a:t>
            </a:r>
            <a:r>
              <a:rPr lang="en-US" b="1" dirty="0"/>
              <a:t>the lowest grade will be dropped.</a:t>
            </a:r>
            <a:r>
              <a:rPr lang="en-US" dirty="0"/>
              <a:t>  </a:t>
            </a:r>
            <a:r>
              <a:rPr lang="en-US" dirty="0" err="1"/>
              <a:t>Homeworks</a:t>
            </a:r>
            <a:r>
              <a:rPr lang="en-US" dirty="0"/>
              <a:t> will be due at the </a:t>
            </a:r>
            <a:r>
              <a:rPr lang="en-US" b="1" dirty="0"/>
              <a:t>beginning</a:t>
            </a:r>
            <a:r>
              <a:rPr lang="en-US" dirty="0"/>
              <a:t> of class on the dates specified.  </a:t>
            </a:r>
            <a:r>
              <a:rPr lang="en-US" u="sng" dirty="0"/>
              <a:t>No late homework will be accepted</a:t>
            </a:r>
            <a:r>
              <a:rPr lang="en-US" dirty="0"/>
              <a:t>. </a:t>
            </a:r>
            <a:br>
              <a:rPr lang="en-US" dirty="0"/>
            </a:br>
            <a:endParaRPr lang="en-US" dirty="0"/>
          </a:p>
          <a:p>
            <a:pPr marL="0" indent="0">
              <a:buNone/>
            </a:pPr>
            <a:r>
              <a:rPr lang="en-US" b="1" dirty="0"/>
              <a:t>Quizzes:</a:t>
            </a:r>
            <a:r>
              <a:rPr lang="en-US" dirty="0"/>
              <a:t/>
            </a:r>
            <a:br>
              <a:rPr lang="en-US" dirty="0"/>
            </a:br>
            <a:r>
              <a:rPr lang="en-US" dirty="0"/>
              <a:t>    There will be </a:t>
            </a:r>
            <a:r>
              <a:rPr lang="en-US" dirty="0" smtClean="0"/>
              <a:t>five </a:t>
            </a:r>
            <a:r>
              <a:rPr lang="en-US" dirty="0"/>
              <a:t>quizzes given in section.  The lowest quiz grade will be dropped.  There will be no quiz during the first week, the week before the midterm, the week of the midterm, and the last week.</a:t>
            </a:r>
            <a:br>
              <a:rPr lang="en-US" dirty="0"/>
            </a:br>
            <a:endParaRPr lang="en-US" dirty="0"/>
          </a:p>
          <a:p>
            <a:pPr marL="0" indent="0">
              <a:buNone/>
            </a:pPr>
            <a:r>
              <a:rPr lang="en-US" b="1" dirty="0"/>
              <a:t>Extra credit </a:t>
            </a:r>
            <a:r>
              <a:rPr lang="en-US" dirty="0"/>
              <a:t>available for those in the forecast competition (more on this later).  </a:t>
            </a:r>
          </a:p>
          <a:p>
            <a:pPr marL="0" indent="0">
              <a:buNone/>
            </a:pPr>
            <a:endParaRPr lang="en-US" dirty="0" smtClean="0"/>
          </a:p>
        </p:txBody>
      </p:sp>
    </p:spTree>
    <p:extLst>
      <p:ext uri="{BB962C8B-B14F-4D97-AF65-F5344CB8AC3E}">
        <p14:creationId xmlns:p14="http://schemas.microsoft.com/office/powerpoint/2010/main" val="9101656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6"/>
            <a:ext cx="10595919" cy="985880"/>
          </a:xfrm>
        </p:spPr>
        <p:txBody>
          <a:bodyPr/>
          <a:lstStyle/>
          <a:p>
            <a:r>
              <a:rPr lang="en-US" b="1" dirty="0" smtClean="0">
                <a:solidFill>
                  <a:schemeClr val="accent1">
                    <a:lumMod val="75000"/>
                  </a:schemeClr>
                </a:solidFill>
              </a:rPr>
              <a:t>More</a:t>
            </a:r>
            <a:endParaRPr lang="en-US" b="1" dirty="0">
              <a:solidFill>
                <a:schemeClr val="accent1">
                  <a:lumMod val="75000"/>
                </a:schemeClr>
              </a:solidFill>
            </a:endParaRPr>
          </a:p>
        </p:txBody>
      </p:sp>
      <p:sp>
        <p:nvSpPr>
          <p:cNvPr id="3" name="Content Placeholder 2"/>
          <p:cNvSpPr>
            <a:spLocks noGrp="1"/>
          </p:cNvSpPr>
          <p:nvPr>
            <p:ph idx="1"/>
          </p:nvPr>
        </p:nvSpPr>
        <p:spPr>
          <a:xfrm>
            <a:off x="838199" y="1413733"/>
            <a:ext cx="10515600" cy="4351338"/>
          </a:xfrm>
        </p:spPr>
        <p:txBody>
          <a:bodyPr/>
          <a:lstStyle/>
          <a:p>
            <a:r>
              <a:rPr lang="en-US" dirty="0" smtClean="0"/>
              <a:t>Each class will generally be divided into:</a:t>
            </a:r>
          </a:p>
          <a:p>
            <a:pPr lvl="1"/>
            <a:r>
              <a:rPr lang="en-US" sz="2800" dirty="0" smtClean="0"/>
              <a:t>10 minutes weather discussion</a:t>
            </a:r>
          </a:p>
          <a:p>
            <a:pPr lvl="1"/>
            <a:r>
              <a:rPr lang="en-US" sz="2800" dirty="0" smtClean="0"/>
              <a:t>40 minutes lecture</a:t>
            </a:r>
          </a:p>
          <a:p>
            <a:r>
              <a:rPr lang="en-US" dirty="0" smtClean="0"/>
              <a:t>Office hours, etc.	</a:t>
            </a:r>
          </a:p>
          <a:p>
            <a:pPr lvl="1"/>
            <a:r>
              <a:rPr lang="en-US" sz="2800" dirty="0" err="1" smtClean="0"/>
              <a:t>Conor</a:t>
            </a:r>
            <a:r>
              <a:rPr lang="en-US" sz="2800" dirty="0" smtClean="0"/>
              <a:t> will have specified office hours (to be announced)</a:t>
            </a:r>
            <a:endParaRPr lang="en-US" sz="2800" dirty="0"/>
          </a:p>
          <a:p>
            <a:pPr lvl="1"/>
            <a:r>
              <a:rPr lang="en-US" sz="2800" dirty="0" smtClean="0"/>
              <a:t>Both </a:t>
            </a:r>
            <a:r>
              <a:rPr lang="en-US" sz="2800" dirty="0" err="1" smtClean="0"/>
              <a:t>Conor</a:t>
            </a:r>
            <a:r>
              <a:rPr lang="en-US" sz="2800" dirty="0" smtClean="0"/>
              <a:t> and I will be happy to have office hours by appointment</a:t>
            </a:r>
          </a:p>
          <a:p>
            <a:r>
              <a:rPr lang="en-US" dirty="0" smtClean="0"/>
              <a:t>Questions?</a:t>
            </a:r>
          </a:p>
          <a:p>
            <a:endParaRPr lang="en-US" dirty="0" smtClean="0"/>
          </a:p>
        </p:txBody>
      </p:sp>
    </p:spTree>
    <p:extLst>
      <p:ext uri="{BB962C8B-B14F-4D97-AF65-F5344CB8AC3E}">
        <p14:creationId xmlns:p14="http://schemas.microsoft.com/office/powerpoint/2010/main" val="19973544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134</TotalTime>
  <Words>242</Words>
  <Application>Microsoft Macintosh PowerPoint</Application>
  <PresentationFormat>Widescreen</PresentationFormat>
  <Paragraphs>53</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Calibri</vt:lpstr>
      <vt:lpstr>Calibri Light</vt:lpstr>
      <vt:lpstr>Arial</vt:lpstr>
      <vt:lpstr>Office Theme</vt:lpstr>
      <vt:lpstr>Atmospheric Sciences 101</vt:lpstr>
      <vt:lpstr>Goals of class</vt:lpstr>
      <vt:lpstr>Course Outline</vt:lpstr>
      <vt:lpstr>Course Outline</vt:lpstr>
      <vt:lpstr>Course Outline</vt:lpstr>
      <vt:lpstr>Books</vt:lpstr>
      <vt:lpstr>Class web site:  All Materials Are Found Here https://atmos.washington.edu/~cliff/ATMS101A2017.html</vt:lpstr>
      <vt:lpstr>Grading</vt:lpstr>
      <vt:lpstr>More</vt:lpstr>
      <vt:lpstr>Meteorology</vt:lpstr>
    </vt:vector>
  </TitlesOfParts>
  <Company/>
  <LinksUpToDate>false</LinksUpToDate>
  <SharedDoc>false</SharedDoc>
  <HyperlinksChanged>false</HyperlinksChanged>
  <AppVersion>15.0038</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Atmospheric Sciences 101</dc:title>
  <dc:creator>Cliff Mass</dc:creator>
  <cp:lastModifiedBy>Cliff Mass</cp:lastModifiedBy>
  <cp:revision>10</cp:revision>
  <dcterms:created xsi:type="dcterms:W3CDTF">2017-09-26T18:56:08Z</dcterms:created>
  <dcterms:modified xsi:type="dcterms:W3CDTF">2017-09-26T21:10:45Z</dcterms:modified>
</cp:coreProperties>
</file>