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324" r:id="rId4"/>
    <p:sldId id="331" r:id="rId5"/>
    <p:sldId id="332" r:id="rId6"/>
    <p:sldId id="333" r:id="rId7"/>
    <p:sldId id="335" r:id="rId8"/>
    <p:sldId id="322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56" r:id="rId17"/>
    <p:sldId id="837" r:id="rId18"/>
    <p:sldId id="343" r:id="rId19"/>
    <p:sldId id="357" r:id="rId20"/>
    <p:sldId id="344" r:id="rId21"/>
    <p:sldId id="345" r:id="rId22"/>
    <p:sldId id="346" r:id="rId23"/>
    <p:sldId id="838" r:id="rId24"/>
    <p:sldId id="347" r:id="rId25"/>
    <p:sldId id="348" r:id="rId26"/>
    <p:sldId id="352" r:id="rId27"/>
    <p:sldId id="353" r:id="rId28"/>
    <p:sldId id="358" r:id="rId29"/>
    <p:sldId id="354" r:id="rId30"/>
    <p:sldId id="359" r:id="rId31"/>
    <p:sldId id="360" r:id="rId32"/>
    <p:sldId id="361" r:id="rId33"/>
    <p:sldId id="362" r:id="rId34"/>
    <p:sldId id="824" r:id="rId35"/>
    <p:sldId id="825" r:id="rId36"/>
    <p:sldId id="826" r:id="rId37"/>
    <p:sldId id="827" r:id="rId38"/>
    <p:sldId id="835" r:id="rId39"/>
    <p:sldId id="833" r:id="rId40"/>
    <p:sldId id="834" r:id="rId41"/>
    <p:sldId id="349" r:id="rId42"/>
    <p:sldId id="350" r:id="rId43"/>
    <p:sldId id="351" r:id="rId44"/>
    <p:sldId id="325" r:id="rId45"/>
    <p:sldId id="326" r:id="rId46"/>
    <p:sldId id="329" r:id="rId47"/>
    <p:sldId id="328" r:id="rId48"/>
    <p:sldId id="32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7"/>
    <p:restoredTop sz="94667"/>
  </p:normalViewPr>
  <p:slideViewPr>
    <p:cSldViewPr snapToGrid="0" snapToObjects="1">
      <p:cViewPr varScale="1">
        <p:scale>
          <a:sx n="141" d="100"/>
          <a:sy n="141" d="100"/>
        </p:scale>
        <p:origin x="224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7A585-7782-7242-A5F7-3C40CB007EC2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1E951-A7D2-D042-AF1D-C841FA2169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06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B48C-837F-D24B-82A7-21016AFC3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96B90-F828-6843-BCAF-BEA875AA0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4F419-633C-1E4A-9687-FC1DCF08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0A7CE-9CAB-CE4B-8640-2006946E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F244F-2A91-CF49-98F8-2A5BF3AAE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19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E50C-14D2-0745-86C6-B9B424A43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017C1-8F1C-1C4A-B153-E68AAFD1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D9102-B271-464F-88A8-D1F3830DB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3190B-BF45-2A41-8079-FB2A9AA9C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93D00-4520-F248-97EE-78FE03F0E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7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142FE-03A3-5342-B8DA-D0F9CC83C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B6F20-B3FC-CB4A-B8E3-F718F076A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06555-E6BA-0F4A-BF89-F09FEF259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3EA00-C69C-844C-94C9-BF432C95E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1BBB-122F-B240-84C5-37BBD7169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3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E685A-5271-9F47-9C4D-28D4513A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1EE2-B912-3D4D-8D19-B089AE03E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7BBC9-F402-754A-A831-F170FF2D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A06FA-527A-1144-A666-1C82596F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AAB11-207A-734F-B38C-C06355DC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35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89E93-211E-BA4A-A1E9-B980C0096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02D2A-D307-484E-AC2B-25933E408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74060-96A0-7245-A9E6-4C66B0C0C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3679-EE0B-6A48-AA64-82C86CB5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0B36D-11F4-2F4D-BA84-8EFC2833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2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DB978-8D04-9540-9D4F-54D97485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5D75C-C933-9E4D-A030-794599323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AE95B-297C-8E40-B413-D7F673BBC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52A02-AA47-784C-B338-1279695D6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5B55F-7E0B-E148-8C1E-AD742C07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0D21D-65AD-9142-89A7-DEE0BD25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2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9B78-5ADC-9641-BA5A-650AF4F1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F4385-1400-AA42-A749-B587F3ED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6C99D-517B-D843-8A51-9B60C5E86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0B67-EA02-D642-923F-ADBF76697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E76B5E-9D95-554A-84A5-76B390F78C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9FBCF2-F1F1-514C-9A7C-CCDB3AC6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32449-7D69-4345-9F63-5EBE51FC7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EBE8D4-8043-3945-B714-3157636F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6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C50C-A18A-4042-AF8D-193BA194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BD828-0802-9C41-8E3F-69BE9896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50454-2012-6049-BE2F-6D62C3EE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2E72-3883-1F4E-BFAB-2D4548E6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6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B8362-7D0C-234E-B686-8E325302E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D2CB18-85A5-3F46-9EC4-B308EA7E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392D6-704E-7C4E-8696-6AA60685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1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AECE0-9AAA-7C4A-BD77-D94BB339C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A5545-F4E9-214B-A260-FA61F1C71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88BCC-6E10-294F-8FB0-E9170D44F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05B76-1AC6-724E-A305-18E268BA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4735A-EA77-014D-9C41-D510F7BD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F8B2-9B78-8343-BFF7-9FB2381C2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9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9AA9-43FF-8D45-95BF-AC6EAC16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BCFE38-0206-C143-B4DC-40AEA2199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B10AA-FDF3-D54E-B1CA-7B385E86D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AE43B-9A72-C44B-9D42-26B6EB8E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1AEE9-48EC-8741-85F3-B63847E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27373-04C3-CF46-8C25-0052C943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16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36BC07-D8FB-8D4D-9352-4CFF4F5D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BFEE2-8B65-2840-98EC-D0E741205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67F85-CFB0-1448-94A1-5AD9A6E06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9C816-69C0-A04D-923D-9FB8174927B6}" type="datetimeFigureOut">
              <a:rPr lang="en-US" smtClean="0"/>
              <a:t>10/22/19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757F6-9A15-6C4E-97A4-3494938AE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9C403-6EAF-C44F-B03C-D86920FA1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7F55C-9B17-4F46-BB95-67C6F9524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0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a.atmos.washington.edu/~jbaars/images/saildrone/2019101612.png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67A3-D463-F14E-94E9-4C23C8430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2884" y="94814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BLOB and West-Side Wildfires:  Some New Insights from High Resolution Weather Modeling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F1ACB-0040-3548-A8F2-50A736D6C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123" y="3395560"/>
            <a:ext cx="9144000" cy="1655762"/>
          </a:xfrm>
        </p:spPr>
        <p:txBody>
          <a:bodyPr/>
          <a:lstStyle/>
          <a:p>
            <a:r>
              <a:rPr lang="en-US" b="1" dirty="0"/>
              <a:t>Cliff Mass</a:t>
            </a:r>
          </a:p>
          <a:p>
            <a:r>
              <a:rPr lang="en-US" b="1" dirty="0"/>
              <a:t>University of Washington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CFFE4-87AD-CB4A-A6F5-F9BB1CEB8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005" y="4318291"/>
            <a:ext cx="3976125" cy="2234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07159-5BD8-1D42-9039-A382C3721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16" y="4118447"/>
            <a:ext cx="4039658" cy="24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5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ECAC-699F-CE49-8840-48C3113C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966F5A-23A0-234C-AA80-B80A3E2B3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357" y="565277"/>
            <a:ext cx="8771801" cy="5592024"/>
          </a:xfrm>
        </p:spPr>
      </p:pic>
    </p:spTree>
    <p:extLst>
      <p:ext uri="{BB962C8B-B14F-4D97-AF65-F5344CB8AC3E}">
        <p14:creationId xmlns:p14="http://schemas.microsoft.com/office/powerpoint/2010/main" val="3914498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4AC5-43A2-4F40-9127-433E862D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6D344-3B38-C440-8B93-541CD2F9D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958" y="841972"/>
            <a:ext cx="8106464" cy="5167871"/>
          </a:xfrm>
        </p:spPr>
      </p:pic>
    </p:spTree>
    <p:extLst>
      <p:ext uri="{BB962C8B-B14F-4D97-AF65-F5344CB8AC3E}">
        <p14:creationId xmlns:p14="http://schemas.microsoft.com/office/powerpoint/2010/main" val="3033616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2189-AE9C-7144-A3B3-C2BB314E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9ADB20-0E71-684F-BB56-21AD63D92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0697" y="684557"/>
            <a:ext cx="8467002" cy="5397714"/>
          </a:xfrm>
        </p:spPr>
      </p:pic>
    </p:spTree>
    <p:extLst>
      <p:ext uri="{BB962C8B-B14F-4D97-AF65-F5344CB8AC3E}">
        <p14:creationId xmlns:p14="http://schemas.microsoft.com/office/powerpoint/2010/main" val="527885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561D-3D8A-2649-B2D2-41BFBB31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26" y="763478"/>
            <a:ext cx="2058909" cy="4089180"/>
          </a:xfrm>
        </p:spPr>
        <p:txBody>
          <a:bodyPr>
            <a:normAutofit/>
          </a:bodyPr>
          <a:lstStyle/>
          <a:p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2B6BFB-D57E-C34E-B915-DD9EFFAA1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0761" y="403177"/>
            <a:ext cx="8789155" cy="5603087"/>
          </a:xfrm>
        </p:spPr>
      </p:pic>
    </p:spTree>
    <p:extLst>
      <p:ext uri="{BB962C8B-B14F-4D97-AF65-F5344CB8AC3E}">
        <p14:creationId xmlns:p14="http://schemas.microsoft.com/office/powerpoint/2010/main" val="1745801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0D79-27B6-EC43-9E06-DEC9D4CF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11" y="672942"/>
            <a:ext cx="2049855" cy="4587121"/>
          </a:xfrm>
        </p:spPr>
        <p:txBody>
          <a:bodyPr/>
          <a:lstStyle/>
          <a:p>
            <a:r>
              <a:rPr lang="en-US" b="1" dirty="0"/>
              <a:t>And recently it has started to weaken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A2856F-06F8-8A4B-8711-EFB79EA12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055" y="365125"/>
            <a:ext cx="8865354" cy="5651663"/>
          </a:xfrm>
        </p:spPr>
      </p:pic>
    </p:spTree>
    <p:extLst>
      <p:ext uri="{BB962C8B-B14F-4D97-AF65-F5344CB8AC3E}">
        <p14:creationId xmlns:p14="http://schemas.microsoft.com/office/powerpoint/2010/main" val="3986443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67D2-82D0-194A-A803-53BCFBA1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Why the Blob?  Persistent High Pressure over the NE Pacific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602E8D-0389-4C42-B653-8127A946D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39" t="6561" r="4910" b="3082"/>
          <a:stretch/>
        </p:blipFill>
        <p:spPr>
          <a:xfrm>
            <a:off x="5368704" y="1274229"/>
            <a:ext cx="6111089" cy="4945510"/>
          </a:xfrm>
        </p:spPr>
      </p:pic>
    </p:spTree>
    <p:extLst>
      <p:ext uri="{BB962C8B-B14F-4D97-AF65-F5344CB8AC3E}">
        <p14:creationId xmlns:p14="http://schemas.microsoft.com/office/powerpoint/2010/main" val="2969502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14A9-4646-3F44-A408-06449924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High Pressure is Associated with Lighter Winds and Thus Less Mixing of Cooler Water From Below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C38589-19B3-C845-B75A-24E093C13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1550" y="2187771"/>
            <a:ext cx="7708900" cy="3771900"/>
          </a:xfrm>
        </p:spPr>
      </p:pic>
    </p:spTree>
    <p:extLst>
      <p:ext uri="{BB962C8B-B14F-4D97-AF65-F5344CB8AC3E}">
        <p14:creationId xmlns:p14="http://schemas.microsoft.com/office/powerpoint/2010/main" val="990436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67D2-82D0-194A-A803-53BCFBA1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23099" cy="516654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Also winds moving around highs push warm water northward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602E8D-0389-4C42-B653-8127A946D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39" t="6561" r="4910" b="3082"/>
          <a:stretch/>
        </p:blipFill>
        <p:spPr>
          <a:xfrm>
            <a:off x="5649361" y="1011678"/>
            <a:ext cx="6111089" cy="4945510"/>
          </a:xfrm>
        </p:spPr>
      </p:pic>
    </p:spTree>
    <p:extLst>
      <p:ext uri="{BB962C8B-B14F-4D97-AF65-F5344CB8AC3E}">
        <p14:creationId xmlns:p14="http://schemas.microsoft.com/office/powerpoint/2010/main" val="2796076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1469-1579-8B4B-9533-36749A34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Proving a Connection of the BLOB With Our Minima Temperatures Using High-Resolution Modeling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CCE87D-7658-DA41-953E-0FE953E28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6370" y="1980399"/>
            <a:ext cx="435133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DE913-826A-8440-9763-C4EF51F8D27A}"/>
              </a:ext>
            </a:extLst>
          </p:cNvPr>
          <p:cNvSpPr txBox="1"/>
          <p:nvPr/>
        </p:nvSpPr>
        <p:spPr>
          <a:xfrm>
            <a:off x="838200" y="2734145"/>
            <a:ext cx="5341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Replace the warm BLOB sea surface temperatures with climatological normal conditions and rerun the WRF model</a:t>
            </a:r>
          </a:p>
        </p:txBody>
      </p:sp>
    </p:spTree>
    <p:extLst>
      <p:ext uri="{BB962C8B-B14F-4D97-AF65-F5344CB8AC3E}">
        <p14:creationId xmlns:p14="http://schemas.microsoft.com/office/powerpoint/2010/main" val="1304255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EA82-F86C-D544-958D-0171F06B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CFFC02-311D-A94C-B210-B5D28DAF6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3814" y="820510"/>
            <a:ext cx="5555629" cy="5555629"/>
          </a:xfrm>
        </p:spPr>
      </p:pic>
    </p:spTree>
    <p:extLst>
      <p:ext uri="{BB962C8B-B14F-4D97-AF65-F5344CB8AC3E}">
        <p14:creationId xmlns:p14="http://schemas.microsoft.com/office/powerpoint/2010/main" val="299516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90B5-72F2-FE45-9194-2DD4371F7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15" y="6590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Minimum Temperatures Were Warmer Than Normal This Summer over western Oregon and Washington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5C8312-12F0-E641-BE33-D6DCD4C1F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29" t="21820" r="5475" b="16128"/>
          <a:stretch/>
        </p:blipFill>
        <p:spPr>
          <a:xfrm>
            <a:off x="1108304" y="2670772"/>
            <a:ext cx="9975391" cy="386582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7CCD4F-F3AA-EC4E-834B-5501FD215410}"/>
              </a:ext>
            </a:extLst>
          </p:cNvPr>
          <p:cNvSpPr txBox="1"/>
          <p:nvPr/>
        </p:nvSpPr>
        <p:spPr>
          <a:xfrm>
            <a:off x="4843604" y="2299581"/>
            <a:ext cx="3107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Seattle Tacoma Airport</a:t>
            </a:r>
          </a:p>
        </p:txBody>
      </p:sp>
    </p:spTree>
    <p:extLst>
      <p:ext uri="{BB962C8B-B14F-4D97-AF65-F5344CB8AC3E}">
        <p14:creationId xmlns:p14="http://schemas.microsoft.com/office/powerpoint/2010/main" val="4124282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EDF5-729D-1B4E-A814-AE33C513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69602" cy="4460372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Surface Air Temperature Difference</a:t>
            </a: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r>
              <a:rPr lang="en-US" b="1" dirty="0">
                <a:solidFill>
                  <a:srgbClr val="0070C0"/>
                </a:solidFill>
                <a:latin typeface="+mn-lt"/>
              </a:rPr>
              <a:t>(BLOB-Normal)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8A399A-D389-FF47-91AB-31E2B27FD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5319" y="491567"/>
            <a:ext cx="5839305" cy="583930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3AEBAE-F897-B44A-9E53-3B16A5AA8095}"/>
              </a:ext>
            </a:extLst>
          </p:cNvPr>
          <p:cNvSpPr txBox="1"/>
          <p:nvPr/>
        </p:nvSpPr>
        <p:spPr>
          <a:xfrm>
            <a:off x="1638678" y="5069941"/>
            <a:ext cx="20168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12-hour</a:t>
            </a:r>
          </a:p>
        </p:txBody>
      </p:sp>
    </p:spTree>
    <p:extLst>
      <p:ext uri="{BB962C8B-B14F-4D97-AF65-F5344CB8AC3E}">
        <p14:creationId xmlns:p14="http://schemas.microsoft.com/office/powerpoint/2010/main" val="2333812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33AFE-C8E5-CE41-A291-A9194E20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32" y="1886107"/>
            <a:ext cx="3607051" cy="197972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72- hours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908F3E-C407-DA4C-BEBA-AEA17ECFA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7814" y="554942"/>
            <a:ext cx="5739717" cy="5739717"/>
          </a:xfrm>
        </p:spPr>
      </p:pic>
    </p:spTree>
    <p:extLst>
      <p:ext uri="{BB962C8B-B14F-4D97-AF65-F5344CB8AC3E}">
        <p14:creationId xmlns:p14="http://schemas.microsoft.com/office/powerpoint/2010/main" val="1416417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7A1F-94B8-2542-8820-FC063CE4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11" y="182691"/>
            <a:ext cx="10858877" cy="75609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Warming Tends to Move Inland More During Night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D0229F-4B28-4941-B453-FA29785E9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8552" y="938784"/>
            <a:ext cx="5557455" cy="55574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FC99C-3C6D-0845-B5CB-B901E4EA4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52" y="938784"/>
            <a:ext cx="571500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B51E20-51AE-504A-942E-505EA738AF83}"/>
              </a:ext>
            </a:extLst>
          </p:cNvPr>
          <p:cNvSpPr txBox="1"/>
          <p:nvPr/>
        </p:nvSpPr>
        <p:spPr>
          <a:xfrm>
            <a:off x="4101220" y="4952246"/>
            <a:ext cx="1534394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000" dirty="0"/>
              <a:t>5 PM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FAD1D-FC1E-AA4B-8CB7-0E9001500766}"/>
              </a:ext>
            </a:extLst>
          </p:cNvPr>
          <p:cNvSpPr txBox="1"/>
          <p:nvPr/>
        </p:nvSpPr>
        <p:spPr>
          <a:xfrm>
            <a:off x="9537742" y="4878309"/>
            <a:ext cx="1572866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000" dirty="0"/>
              <a:t>5 AM</a:t>
            </a:r>
          </a:p>
        </p:txBody>
      </p:sp>
    </p:spTree>
    <p:extLst>
      <p:ext uri="{BB962C8B-B14F-4D97-AF65-F5344CB8AC3E}">
        <p14:creationId xmlns:p14="http://schemas.microsoft.com/office/powerpoint/2010/main" val="2707615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12E21-D668-DF41-86D7-72BE19600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Physical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A6CAB-69FA-CE4A-B674-6803ACB83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754"/>
            <a:ext cx="11353800" cy="4351338"/>
          </a:xfrm>
        </p:spPr>
        <p:txBody>
          <a:bodyPr/>
          <a:lstStyle/>
          <a:p>
            <a:r>
              <a:rPr lang="en-US" dirty="0"/>
              <a:t>During day, there is vertical mixing in the boundary layer, so the high temperature is controlled by temperatures aloft (say at 850 </a:t>
            </a:r>
            <a:r>
              <a:rPr lang="en-US" dirty="0" err="1"/>
              <a:t>hPa</a:t>
            </a:r>
            <a:r>
              <a:rPr lang="en-US" dirty="0"/>
              <a:t>—about 5000 ft).</a:t>
            </a:r>
          </a:p>
          <a:p>
            <a:r>
              <a:rPr lang="en-US" dirty="0"/>
              <a:t>In contrast, at night, low level flow off the ocean  is more important in determining temperatures.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AB302-09F8-4D4F-9F35-710353C8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864" y="3385996"/>
            <a:ext cx="6186879" cy="322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88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D4C5-E26B-3D48-9AAF-AF564630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574" y="1115404"/>
            <a:ext cx="3643266" cy="465954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+mn-lt"/>
              </a:rPr>
              <a:t>Surface Dew Point is Increased Inland Due to Warmer Waters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197C5D-E1E5-5D45-8F63-B488A8C01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5166" y="412269"/>
            <a:ext cx="6065820" cy="6065820"/>
          </a:xfrm>
        </p:spPr>
      </p:pic>
    </p:spTree>
    <p:extLst>
      <p:ext uri="{BB962C8B-B14F-4D97-AF65-F5344CB8AC3E}">
        <p14:creationId xmlns:p14="http://schemas.microsoft.com/office/powerpoint/2010/main" val="2295981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C8A4A-CB3F-D34E-A6C9-5807E9AD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Basic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7F35A-FC92-D64A-BDB7-953A96362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Warm water offshore (the Blob) preferentially warms our minimum temperature.  </a:t>
            </a:r>
          </a:p>
          <a:p>
            <a:r>
              <a:rPr lang="en-US" sz="4000" b="1" dirty="0">
                <a:solidFill>
                  <a:schemeClr val="tx2"/>
                </a:solidFill>
              </a:rPr>
              <a:t>Less effect on maximum.</a:t>
            </a:r>
          </a:p>
          <a:p>
            <a:r>
              <a:rPr lang="en-US" sz="4000" b="1" dirty="0">
                <a:solidFill>
                  <a:schemeClr val="tx2"/>
                </a:solidFill>
              </a:rPr>
              <a:t>Low temperatures are warmed in two ways:</a:t>
            </a:r>
          </a:p>
          <a:p>
            <a:pPr lvl="1"/>
            <a:r>
              <a:rPr lang="en-US" sz="4000" b="1" dirty="0">
                <a:solidFill>
                  <a:schemeClr val="tx2"/>
                </a:solidFill>
              </a:rPr>
              <a:t>Warmer air moves in off the Pacific</a:t>
            </a:r>
          </a:p>
          <a:p>
            <a:pPr lvl="1"/>
            <a:r>
              <a:rPr lang="en-US" sz="4000" b="1" dirty="0">
                <a:solidFill>
                  <a:schemeClr val="tx2"/>
                </a:solidFill>
              </a:rPr>
              <a:t>More humid air helps keep minima up as well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49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C0752-2172-DB40-BF53-57678CC1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Western Oregon and Washington Wildfires: An Interesting Twist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1C78D4-BD13-5541-80F0-CC007249B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494" y="1690688"/>
            <a:ext cx="8079778" cy="4539754"/>
          </a:xfrm>
        </p:spPr>
      </p:pic>
    </p:spTree>
    <p:extLst>
      <p:ext uri="{BB962C8B-B14F-4D97-AF65-F5344CB8AC3E}">
        <p14:creationId xmlns:p14="http://schemas.microsoft.com/office/powerpoint/2010/main" val="55057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C3548-79B3-CE45-853F-BAD81377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Major, Large Wildfires Can Occur on the West Sides of the Cascades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2E90E-0CF0-4A44-9A1F-3DBEA4FD4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1933 Tillamook Burn 240,000 acres  </a:t>
            </a:r>
          </a:p>
          <a:p>
            <a:r>
              <a:rPr lang="en-US" dirty="0"/>
              <a:t>1939  Second Tillamook Burn 217000 acres</a:t>
            </a:r>
          </a:p>
          <a:p>
            <a:r>
              <a:rPr lang="en-US" dirty="0"/>
              <a:t>1945  Third Tillamook Burn 173000 acres.  </a:t>
            </a:r>
          </a:p>
          <a:p>
            <a:r>
              <a:rPr lang="en-US" dirty="0"/>
              <a:t>1936 Bandon Fire 287,000 acres</a:t>
            </a:r>
          </a:p>
          <a:p>
            <a:r>
              <a:rPr lang="en-US" dirty="0"/>
              <a:t>1987  Silver Complex Fire 96540 acres</a:t>
            </a:r>
          </a:p>
          <a:p>
            <a:r>
              <a:rPr lang="en-US" dirty="0"/>
              <a:t>2002  Biscuit Fire 500,000 acres.  </a:t>
            </a:r>
          </a:p>
          <a:p>
            <a:r>
              <a:rPr lang="en-US" dirty="0"/>
              <a:t>2017 Chetco Bar Fire. 191,000 acres</a:t>
            </a:r>
          </a:p>
          <a:p>
            <a:r>
              <a:rPr lang="en-US" dirty="0"/>
              <a:t>2017 Eagle Creek Fire  50,000 acres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559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707B2-D180-BE4F-8120-C9293AB2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804" y="221203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Will Such Wildfires Increase Under Global Warming?</a:t>
            </a:r>
          </a:p>
        </p:txBody>
      </p:sp>
    </p:spTree>
    <p:extLst>
      <p:ext uri="{BB962C8B-B14F-4D97-AF65-F5344CB8AC3E}">
        <p14:creationId xmlns:p14="http://schemas.microsoft.com/office/powerpoint/2010/main" val="1543863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CE98-6EA0-8A41-A2FA-1F1D23C82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There is something they all have in common:</a:t>
            </a:r>
            <a:br>
              <a:rPr lang="en-US" b="1" dirty="0">
                <a:solidFill>
                  <a:srgbClr val="002060"/>
                </a:solidFill>
                <a:latin typeface="+mn-lt"/>
              </a:rPr>
            </a:br>
            <a:r>
              <a:rPr lang="en-US" b="1" u="sng" dirty="0">
                <a:solidFill>
                  <a:srgbClr val="002060"/>
                </a:solidFill>
                <a:latin typeface="+mn-lt"/>
              </a:rPr>
              <a:t>Strong Easterly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2A876-C89E-DF48-AB6A-384A47AA0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5071" cy="4351338"/>
          </a:xfrm>
        </p:spPr>
        <p:txBody>
          <a:bodyPr/>
          <a:lstStyle/>
          <a:p>
            <a:r>
              <a:rPr lang="en-US" dirty="0"/>
              <a:t>Have looked at a dozen of such west-side wildfires, looking at newspaper accounts and meteorological data for recent events.</a:t>
            </a:r>
          </a:p>
          <a:p>
            <a:r>
              <a:rPr lang="en-US" dirty="0"/>
              <a:t>ALL were accompanied by strong easterly flow!</a:t>
            </a:r>
          </a:p>
        </p:txBody>
      </p:sp>
    </p:spTree>
    <p:extLst>
      <p:ext uri="{BB962C8B-B14F-4D97-AF65-F5344CB8AC3E}">
        <p14:creationId xmlns:p14="http://schemas.microsoft.com/office/powerpoint/2010/main" val="1640432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490133-C680-9D43-9D47-954690F37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51" t="22228" r="5693" b="16664"/>
          <a:stretch/>
        </p:blipFill>
        <p:spPr>
          <a:xfrm>
            <a:off x="433375" y="1653791"/>
            <a:ext cx="11353977" cy="436377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A747A-1FB6-1048-8792-E04782BFD4F3}"/>
              </a:ext>
            </a:extLst>
          </p:cNvPr>
          <p:cNvSpPr txBox="1"/>
          <p:nvPr/>
        </p:nvSpPr>
        <p:spPr>
          <a:xfrm>
            <a:off x="4888871" y="778599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Hoquiam</a:t>
            </a:r>
          </a:p>
        </p:txBody>
      </p:sp>
    </p:spTree>
    <p:extLst>
      <p:ext uri="{BB962C8B-B14F-4D97-AF65-F5344CB8AC3E}">
        <p14:creationId xmlns:p14="http://schemas.microsoft.com/office/powerpoint/2010/main" val="3779168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5D3A-B124-3441-B5EA-83F0F55C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16493" cy="56738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Log Creek RAWS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15719-9C1D-BD43-9D3A-4437F3535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0D2E28-7FF2-C740-9C05-14293301F688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81" y="1339914"/>
            <a:ext cx="8064536" cy="47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51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0D34-3FE5-514B-B4A6-3D5177C77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23737-B1B1-9145-9EDD-9134C01C8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A266D-6904-5549-BE44-0F94560C6C1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53" y="553845"/>
            <a:ext cx="9660047" cy="562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70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DD208-D57E-9941-8071-683D62AB5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4D8B-195D-5B45-94F6-B673A9FAC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3627F-BC06-9847-B8F4-61BF32B4403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598" y="593439"/>
            <a:ext cx="9687218" cy="56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51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F1F2-F1D5-8442-86CE-2503A10C0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No consistent signal for temperatures and precipitation for proceeding summer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AD6EA-989E-7248-8997-578F35C98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9122"/>
            <a:ext cx="5109927" cy="4351338"/>
          </a:xfrm>
        </p:spPr>
        <p:txBody>
          <a:bodyPr>
            <a:normAutofit/>
          </a:bodyPr>
          <a:lstStyle/>
          <a:p>
            <a:r>
              <a:rPr lang="en-US" sz="3600" dirty="0"/>
              <a:t>So major questions regarding easterly flow:</a:t>
            </a:r>
          </a:p>
          <a:p>
            <a:r>
              <a:rPr lang="en-US" sz="3600" dirty="0"/>
              <a:t>Will global warming make easterly flow more frequent?</a:t>
            </a:r>
          </a:p>
          <a:p>
            <a:r>
              <a:rPr lang="en-US" sz="3600" dirty="0"/>
              <a:t>Will easterly flow make easterly flow stronger when it does occur?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39A58-9713-4D45-BDC2-2D210217D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299" y="2079122"/>
            <a:ext cx="2387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04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6857-AD53-1749-86D8-997C350F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91" y="156023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+mn-lt"/>
              </a:rPr>
              <a:t>Regional Dynamical Downscaling</a:t>
            </a: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High-resolution (12-km) WRF Ensemble Driven by 12 CMIP-5 Global Climate Models.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62C48-6E49-244F-9924-571D74C7A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61" b="36135"/>
          <a:stretch/>
        </p:blipFill>
        <p:spPr>
          <a:xfrm>
            <a:off x="3113159" y="4424866"/>
            <a:ext cx="5929463" cy="1589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198F03-98EF-EF4F-B10E-F0FBC46E94A1}"/>
              </a:ext>
            </a:extLst>
          </p:cNvPr>
          <p:cNvSpPr txBox="1"/>
          <p:nvPr/>
        </p:nvSpPr>
        <p:spPr>
          <a:xfrm>
            <a:off x="5363153" y="3963201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Paid by</a:t>
            </a:r>
          </a:p>
        </p:txBody>
      </p:sp>
    </p:spTree>
    <p:extLst>
      <p:ext uri="{BB962C8B-B14F-4D97-AF65-F5344CB8AC3E}">
        <p14:creationId xmlns:p14="http://schemas.microsoft.com/office/powerpoint/2010/main" val="1846755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436AA-269A-B147-AB5D-EA276C9B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82C07-2480-5347-9E18-8177C3984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480079" cy="4525963"/>
          </a:xfrm>
        </p:spPr>
        <p:txBody>
          <a:bodyPr/>
          <a:lstStyle/>
          <a:p>
            <a:r>
              <a:rPr lang="en-US" b="1" dirty="0"/>
              <a:t>WRF Model 3.7.1</a:t>
            </a:r>
          </a:p>
          <a:p>
            <a:r>
              <a:rPr lang="en-US" b="1" dirty="0"/>
              <a:t>RCP 8.5:  Perhaps too aggressive, but shows the worst case.</a:t>
            </a:r>
          </a:p>
          <a:p>
            <a:r>
              <a:rPr lang="en-US" b="1" dirty="0"/>
              <a:t>Ran under 12 CMIP-5 GCMs with 6-hr output</a:t>
            </a:r>
          </a:p>
          <a:p>
            <a:r>
              <a:rPr lang="en-US" b="1" dirty="0"/>
              <a:t>36 and 12 km domains, with 36-km nudged to the parent GCM</a:t>
            </a:r>
          </a:p>
          <a:p>
            <a:r>
              <a:rPr lang="en-US" b="1" dirty="0"/>
              <a:t>Ran for 1970-2100.  No breaks</a:t>
            </a:r>
          </a:p>
          <a:p>
            <a:r>
              <a:rPr lang="en-US" b="1" dirty="0"/>
              <a:t>Used both Amazon AWS cloud and local clusters.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5DD9F-5AF7-7E49-8BA9-B1C54BEF7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7" t="6207" r="3701" b="2898"/>
          <a:stretch/>
        </p:blipFill>
        <p:spPr>
          <a:xfrm>
            <a:off x="8971984" y="2654140"/>
            <a:ext cx="2924269" cy="234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53BC-732A-6C45-B9BB-130D08C9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6" y="1786348"/>
            <a:ext cx="3313471" cy="949478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Domains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3AA074E-B2E7-9E4E-87E4-4B85FD516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933" y="530697"/>
            <a:ext cx="7685862" cy="614869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82C89-4DEE-6E40-987D-EDE83A412D74}"/>
              </a:ext>
            </a:extLst>
          </p:cNvPr>
          <p:cNvSpPr txBox="1"/>
          <p:nvPr/>
        </p:nvSpPr>
        <p:spPr>
          <a:xfrm>
            <a:off x="5456903" y="353261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6F999-CBC0-CA4E-BAF4-DAF859FEA88A}"/>
              </a:ext>
            </a:extLst>
          </p:cNvPr>
          <p:cNvSpPr txBox="1"/>
          <p:nvPr/>
        </p:nvSpPr>
        <p:spPr>
          <a:xfrm>
            <a:off x="8133735" y="398943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12-km</a:t>
            </a:r>
          </a:p>
        </p:txBody>
      </p:sp>
    </p:spTree>
    <p:extLst>
      <p:ext uri="{BB962C8B-B14F-4D97-AF65-F5344CB8AC3E}">
        <p14:creationId xmlns:p14="http://schemas.microsoft.com/office/powerpoint/2010/main" val="705243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2EC2C-D509-6949-9F7F-E07C0472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GCMs Used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DE4C59-7742-CB48-BDEA-F736FB909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765" y="1600200"/>
            <a:ext cx="10658470" cy="4525963"/>
          </a:xfrm>
        </p:spPr>
      </p:pic>
    </p:spTree>
    <p:extLst>
      <p:ext uri="{BB962C8B-B14F-4D97-AF65-F5344CB8AC3E}">
        <p14:creationId xmlns:p14="http://schemas.microsoft.com/office/powerpoint/2010/main" val="2096888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B3734-0A2F-5B45-ABAF-B98969A74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Consider a point near the crest of the Cascade Mountains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3D42F3-0D0B-1047-9DE2-134526975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1196" y="1690688"/>
            <a:ext cx="5869608" cy="4525963"/>
          </a:xfrm>
        </p:spPr>
      </p:pic>
    </p:spTree>
    <p:extLst>
      <p:ext uri="{BB962C8B-B14F-4D97-AF65-F5344CB8AC3E}">
        <p14:creationId xmlns:p14="http://schemas.microsoft.com/office/powerpoint/2010/main" val="2381522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A95D0-5B2D-0643-8EA7-9FB6021C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67" y="11167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  <a:latin typeface="+mn-lt"/>
              </a:rPr>
              <a:t>Maximum Daily Easterly Winds Each Year (Cascade crest)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83547A-8DB7-7540-BBDA-D134DE9A7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13" t="10652" r="8088" b="4334"/>
          <a:stretch/>
        </p:blipFill>
        <p:spPr>
          <a:xfrm>
            <a:off x="2824681" y="1426642"/>
            <a:ext cx="8802986" cy="51461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4BC27-A415-6E44-B107-B7F8067D27E3}"/>
              </a:ext>
            </a:extLst>
          </p:cNvPr>
          <p:cNvSpPr txBox="1"/>
          <p:nvPr/>
        </p:nvSpPr>
        <p:spPr>
          <a:xfrm>
            <a:off x="399179" y="2700216"/>
            <a:ext cx="2516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Maximum Easterly Winds are Projected to Decline!</a:t>
            </a:r>
          </a:p>
        </p:txBody>
      </p:sp>
    </p:spTree>
    <p:extLst>
      <p:ext uri="{BB962C8B-B14F-4D97-AF65-F5344CB8AC3E}">
        <p14:creationId xmlns:p14="http://schemas.microsoft.com/office/powerpoint/2010/main" val="3595860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DC78E-787C-FB46-8F02-B75743EB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561" y="658852"/>
            <a:ext cx="5451987" cy="66677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Portland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CC512-3D4B-E342-9F88-3C5F2E2D1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87"/>
          <a:stretch/>
        </p:blipFill>
        <p:spPr>
          <a:xfrm>
            <a:off x="102702" y="1879406"/>
            <a:ext cx="5764605" cy="3688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C858E1-7ED9-624F-AAFF-D4CEF4621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93"/>
          <a:stretch/>
        </p:blipFill>
        <p:spPr>
          <a:xfrm>
            <a:off x="5867307" y="1874792"/>
            <a:ext cx="5858927" cy="3756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A79807-81BB-9547-95FA-FD99E8C061AA}"/>
              </a:ext>
            </a:extLst>
          </p:cNvPr>
          <p:cNvSpPr txBox="1"/>
          <p:nvPr/>
        </p:nvSpPr>
        <p:spPr>
          <a:xfrm>
            <a:off x="2536722" y="5799705"/>
            <a:ext cx="1074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August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C901C-C037-8E43-ACD0-5037A1438C2E}"/>
              </a:ext>
            </a:extLst>
          </p:cNvPr>
          <p:cNvSpPr txBox="1"/>
          <p:nvPr/>
        </p:nvSpPr>
        <p:spPr>
          <a:xfrm>
            <a:off x="8059994" y="5820274"/>
            <a:ext cx="1588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September</a:t>
            </a:r>
          </a:p>
        </p:txBody>
      </p:sp>
    </p:spTree>
    <p:extLst>
      <p:ext uri="{BB962C8B-B14F-4D97-AF65-F5344CB8AC3E}">
        <p14:creationId xmlns:p14="http://schemas.microsoft.com/office/powerpoint/2010/main" val="4039709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704F1-27E7-CC48-A553-77922A3A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6" y="215645"/>
            <a:ext cx="11488994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Reduced Easterly Flow Under Global Warming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11B97-EC67-DE4A-BC7A-A2AE6656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16" y="1358645"/>
            <a:ext cx="11582400" cy="4525963"/>
          </a:xfrm>
        </p:spPr>
        <p:txBody>
          <a:bodyPr/>
          <a:lstStyle/>
          <a:p>
            <a:r>
              <a:rPr lang="en-US" dirty="0"/>
              <a:t>Consistent with other studies in southern California (reduced easterly flow driving Santa Anas).</a:t>
            </a:r>
          </a:p>
          <a:p>
            <a:r>
              <a:rPr lang="en-US" dirty="0"/>
              <a:t>Global warming preferentially heats the interior of the continent versus the ocean, producing enhanced pressure falls over the interior.</a:t>
            </a:r>
          </a:p>
          <a:p>
            <a:r>
              <a:rPr lang="en-US" dirty="0"/>
              <a:t>Results in stronger onshore flow (or weaker offshore/easterly flow).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21DB-64A3-FC4F-9690-18D2B53F6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064" y="4061913"/>
            <a:ext cx="5153377" cy="21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6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E5E14-6F90-4642-A75A-A7FF7C3F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Exciting New Observation System Off the Coast: Saildrones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E79749-E684-1E49-8610-D80F0BC1C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95746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B4B8-5D9C-2F42-8474-CCFC30C5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83590" cy="49764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“Picket Fence” off the Coast</a:t>
            </a:r>
            <a:br>
              <a:rPr lang="en-US" b="1" dirty="0">
                <a:solidFill>
                  <a:schemeClr val="tx2"/>
                </a:solidFill>
                <a:latin typeface="+mn-lt"/>
              </a:rPr>
            </a:br>
            <a:br>
              <a:rPr lang="en-US" b="1" dirty="0">
                <a:solidFill>
                  <a:schemeClr val="tx2"/>
                </a:solidFill>
                <a:latin typeface="+mn-lt"/>
              </a:rPr>
            </a:br>
            <a:r>
              <a:rPr lang="en-US" b="1" dirty="0">
                <a:latin typeface="+mn-lt"/>
              </a:rPr>
              <a:t>Can we improve forecasts along the West Coast with a line of Saildrones offshore?</a:t>
            </a:r>
            <a:endParaRPr lang="en-US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D5646-EB73-3B46-BD2C-2774DD769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5426" y="673419"/>
            <a:ext cx="4805190" cy="5603133"/>
          </a:xfrm>
        </p:spPr>
      </p:pic>
    </p:spTree>
    <p:extLst>
      <p:ext uri="{BB962C8B-B14F-4D97-AF65-F5344CB8AC3E}">
        <p14:creationId xmlns:p14="http://schemas.microsoft.com/office/powerpoint/2010/main" val="4188582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E6ECF-0C99-F846-BE27-77B8F539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17" y="2212031"/>
            <a:ext cx="3616105" cy="2984657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https://a.atmos.washington.edu/~jbaars/images/saildrone/2019101612.png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7BFCCD-6279-BC4D-8DD1-6B6BD8E8D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7685" y="652297"/>
            <a:ext cx="7053178" cy="5642543"/>
          </a:xfrm>
        </p:spPr>
      </p:pic>
    </p:spTree>
    <p:extLst>
      <p:ext uri="{BB962C8B-B14F-4D97-AF65-F5344CB8AC3E}">
        <p14:creationId xmlns:p14="http://schemas.microsoft.com/office/powerpoint/2010/main" val="629204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9560-97E2-A24E-92EA-1E510870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125" y="1188990"/>
            <a:ext cx="5010339" cy="462333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We Still Need an Oregon Coastal Radar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16FCE1-F0BF-BF4E-B390-3F7FDEA8D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6099" y="1092986"/>
            <a:ext cx="2787445" cy="4719338"/>
          </a:xfrm>
        </p:spPr>
      </p:pic>
    </p:spTree>
    <p:extLst>
      <p:ext uri="{BB962C8B-B14F-4D97-AF65-F5344CB8AC3E}">
        <p14:creationId xmlns:p14="http://schemas.microsoft.com/office/powerpoint/2010/main" val="25565047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E5E2-169E-1A41-8399-48809C296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78236" cy="49495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11 April 2018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4C6D1E-B6B0-7E43-B482-04A3D5317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58" r="24226"/>
          <a:stretch/>
        </p:blipFill>
        <p:spPr>
          <a:xfrm>
            <a:off x="4890479" y="1128250"/>
            <a:ext cx="2706987" cy="47293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605A0-94B1-CC41-A54E-4062E862F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466"/>
          <a:stretch/>
        </p:blipFill>
        <p:spPr>
          <a:xfrm>
            <a:off x="8333711" y="295327"/>
            <a:ext cx="2548553" cy="5991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3C15B7-601D-4D42-A3B9-74CCAE1785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891"/>
          <a:stretch/>
        </p:blipFill>
        <p:spPr>
          <a:xfrm>
            <a:off x="732662" y="1128250"/>
            <a:ext cx="3131861" cy="48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2E15A-666B-364F-929C-3DBAC03D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772" y="16326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002060"/>
                </a:solidFill>
                <a:latin typeface="+mn-lt"/>
              </a:rPr>
              <a:t>In Ancient Roman, Cato the Censor, Would End All His Speeches With: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latin typeface="+mn-lt"/>
              </a:rPr>
              <a:t>Cathago Delenda Est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(Carthage Must Be Destroyed)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F769CB-7C3F-F142-B666-417B6A50E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9196" y="1789412"/>
            <a:ext cx="312938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74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B6D8-7E5C-1449-9262-22795121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42" y="8692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We need a modern day Cato</a:t>
            </a:r>
            <a:br>
              <a:rPr lang="en-US" sz="5400" b="1" dirty="0">
                <a:solidFill>
                  <a:schemeClr val="accent1"/>
                </a:solidFill>
                <a:latin typeface="+mn-lt"/>
              </a:rPr>
            </a:br>
            <a:r>
              <a:rPr lang="en-US" sz="5400" b="1" dirty="0">
                <a:solidFill>
                  <a:schemeClr val="accent1"/>
                </a:solidFill>
                <a:latin typeface="+mn-lt"/>
              </a:rPr>
              <a:t>for an Oregon coastal radar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71FBC8-1BB7-D84F-8496-E18B92E37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19630"/>
            <a:ext cx="8624808" cy="160348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EECB2-429E-BD4C-97D8-C4AA55FED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732" y="1143723"/>
            <a:ext cx="3572149" cy="4966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D262C6-B5B1-B549-A1AB-D3FEB0E01E20}"/>
              </a:ext>
            </a:extLst>
          </p:cNvPr>
          <p:cNvSpPr txBox="1"/>
          <p:nvPr/>
        </p:nvSpPr>
        <p:spPr>
          <a:xfrm>
            <a:off x="8219447" y="6200516"/>
            <a:ext cx="387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 "</a:t>
            </a:r>
            <a:r>
              <a:rPr lang="en-US" b="1" dirty="0">
                <a:solidFill>
                  <a:schemeClr val="accent1"/>
                </a:solidFill>
              </a:rPr>
              <a:t> Ager Pretium Oregon Indiget Radar </a:t>
            </a:r>
            <a:r>
              <a:rPr lang="en-US" dirty="0">
                <a:solidFill>
                  <a:schemeClr val="accent1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292968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581B5-67B0-D647-A711-DD0786E26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37" y="244742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+mn-lt"/>
              </a:rPr>
              <a:t>Ager Pretium Oregon Indiget Radar</a:t>
            </a:r>
            <a:br>
              <a:rPr lang="en-US" sz="6000" b="1" dirty="0">
                <a:solidFill>
                  <a:schemeClr val="accent1"/>
                </a:solidFill>
              </a:rPr>
            </a:br>
            <a:br>
              <a:rPr lang="en-US" sz="6000" b="1" dirty="0">
                <a:solidFill>
                  <a:schemeClr val="accent1"/>
                </a:solidFill>
              </a:rPr>
            </a:br>
            <a:r>
              <a:rPr lang="en-US" sz="6000" b="1" dirty="0">
                <a:solidFill>
                  <a:schemeClr val="accent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21978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93D9D-4600-364F-A0F8-8187D76F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73" y="1875261"/>
            <a:ext cx="3416929" cy="313856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September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Willamette Valley Temperatures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(1948-2019)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Sept 2019: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latin typeface="+mn-lt"/>
              </a:rPr>
              <a:t>Maxima were cool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Minima were warm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E44073-4360-EB4A-8644-D0B6EFB01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0934" y="3372686"/>
            <a:ext cx="5434092" cy="32604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A594A-C395-0C4E-911B-B374A808C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148" y="83260"/>
            <a:ext cx="5361664" cy="3216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6D70ED-B697-7D4E-B306-0632C3586E92}"/>
              </a:ext>
            </a:extLst>
          </p:cNvPr>
          <p:cNvSpPr txBox="1"/>
          <p:nvPr/>
        </p:nvSpPr>
        <p:spPr>
          <a:xfrm>
            <a:off x="10302844" y="1095469"/>
            <a:ext cx="816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D40F8-BAA8-4B42-A7A9-893E7FDCF301}"/>
              </a:ext>
            </a:extLst>
          </p:cNvPr>
          <p:cNvSpPr txBox="1"/>
          <p:nvPr/>
        </p:nvSpPr>
        <p:spPr>
          <a:xfrm>
            <a:off x="10330004" y="4798337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3CC703-2874-434D-A164-BF0696782251}"/>
              </a:ext>
            </a:extLst>
          </p:cNvPr>
          <p:cNvCxnSpPr/>
          <p:nvPr/>
        </p:nvCxnSpPr>
        <p:spPr>
          <a:xfrm flipH="1">
            <a:off x="9824016" y="2118576"/>
            <a:ext cx="613624" cy="386265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8BB014-A9F8-754C-A313-DDA5A64175CB}"/>
              </a:ext>
            </a:extLst>
          </p:cNvPr>
          <p:cNvCxnSpPr/>
          <p:nvPr/>
        </p:nvCxnSpPr>
        <p:spPr>
          <a:xfrm flipH="1">
            <a:off x="9855703" y="4182726"/>
            <a:ext cx="613624" cy="386265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CD7BA92-A49E-1949-9A66-D480FD760F3B}"/>
              </a:ext>
            </a:extLst>
          </p:cNvPr>
          <p:cNvSpPr txBox="1"/>
          <p:nvPr/>
        </p:nvSpPr>
        <p:spPr>
          <a:xfrm>
            <a:off x="10533021" y="1875261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-5F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C0A1E-CDBA-3344-A8DC-76451C0012E8}"/>
              </a:ext>
            </a:extLst>
          </p:cNvPr>
          <p:cNvSpPr txBox="1"/>
          <p:nvPr/>
        </p:nvSpPr>
        <p:spPr>
          <a:xfrm>
            <a:off x="10600271" y="4018545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+1.2F</a:t>
            </a:r>
          </a:p>
        </p:txBody>
      </p:sp>
    </p:spTree>
    <p:extLst>
      <p:ext uri="{BB962C8B-B14F-4D97-AF65-F5344CB8AC3E}">
        <p14:creationId xmlns:p14="http://schemas.microsoft.com/office/powerpoint/2010/main" val="2762846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8785-ABE5-874F-BAC2-ACA2E783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36" y="78158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Why so warm in the morning?  </a:t>
            </a: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r>
              <a:rPr lang="en-US" b="1" dirty="0">
                <a:solidFill>
                  <a:srgbClr val="0070C0"/>
                </a:solidFill>
                <a:latin typeface="+mn-lt"/>
              </a:rPr>
              <a:t>Could it be the BLOB?</a:t>
            </a:r>
          </a:p>
        </p:txBody>
      </p:sp>
      <p:pic>
        <p:nvPicPr>
          <p:cNvPr id="4" name="Picture 4" descr="the-blob-colonial-theatre-phoenixville-pa">
            <a:extLst>
              <a:ext uri="{FF2B5EF4-FFF2-40B4-BE49-F238E27FC236}">
                <a16:creationId xmlns:a16="http://schemas.microsoft.com/office/drawing/2014/main" id="{551D8993-DB4D-324F-8A2A-FCF7C746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21" y="2422297"/>
            <a:ext cx="5798745" cy="35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3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FFE9C11-D265-0D47-B233-EB9FA410A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799" y="446606"/>
            <a:ext cx="3326394" cy="501263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The Blob is associated with warmer than normal water over the NE Pacific</a:t>
            </a:r>
          </a:p>
        </p:txBody>
      </p:sp>
      <p:pic>
        <p:nvPicPr>
          <p:cNvPr id="106500" name="Picture 4" descr="theblob">
            <a:extLst>
              <a:ext uri="{FF2B5EF4-FFF2-40B4-BE49-F238E27FC236}">
                <a16:creationId xmlns:a16="http://schemas.microsoft.com/office/drawing/2014/main" id="{BBC75DE7-FFA2-4D4B-9FB2-9ABE7F04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4459"/>
          <a:stretch/>
        </p:blipFill>
        <p:spPr bwMode="auto">
          <a:xfrm>
            <a:off x="3779193" y="552261"/>
            <a:ext cx="8255000" cy="561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88D6B7-5A5E-5D42-AF89-8A51F6538EC0}"/>
              </a:ext>
            </a:extLst>
          </p:cNvPr>
          <p:cNvSpPr txBox="1"/>
          <p:nvPr/>
        </p:nvSpPr>
        <p:spPr>
          <a:xfrm>
            <a:off x="4555743" y="6165411"/>
            <a:ext cx="670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Feb-March 2014 Sea Surface Temperature Anomaly</a:t>
            </a:r>
          </a:p>
        </p:txBody>
      </p:sp>
    </p:spTree>
    <p:extLst>
      <p:ext uri="{BB962C8B-B14F-4D97-AF65-F5344CB8AC3E}">
        <p14:creationId xmlns:p14="http://schemas.microsoft.com/office/powerpoint/2010/main" val="4131581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86345039-24A9-9349-9507-E11566241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794" y="1315738"/>
            <a:ext cx="2067962" cy="3229101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tx2"/>
                </a:solidFill>
              </a:rPr>
              <a:t>April 2015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>
                <a:solidFill>
                  <a:schemeClr val="tx2"/>
                </a:solidFill>
              </a:rPr>
              <a:t>SST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>
                <a:solidFill>
                  <a:schemeClr val="tx2"/>
                </a:solidFill>
              </a:rPr>
              <a:t>Anomaly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>
                <a:solidFill>
                  <a:schemeClr val="tx2"/>
                </a:solidFill>
              </a:rPr>
              <a:t>from Normal</a:t>
            </a:r>
          </a:p>
        </p:txBody>
      </p:sp>
      <p:pic>
        <p:nvPicPr>
          <p:cNvPr id="107524" name="Picture 4" descr="Apr27_2015_SST">
            <a:extLst>
              <a:ext uri="{FF2B5EF4-FFF2-40B4-BE49-F238E27FC236}">
                <a16:creationId xmlns:a16="http://schemas.microsoft.com/office/drawing/2014/main" id="{9994A1BF-5344-8843-88F5-8FED36220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/>
          <a:stretch/>
        </p:blipFill>
        <p:spPr bwMode="auto">
          <a:xfrm>
            <a:off x="2770360" y="564904"/>
            <a:ext cx="9171160" cy="595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11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705F-98DB-9149-851D-13DAB5A4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The BLOB Redeveloped This Summer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559E12-F6AB-8246-BBC9-C537DAC61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071" y="1422376"/>
            <a:ext cx="7797800" cy="4971098"/>
          </a:xfrm>
        </p:spPr>
      </p:pic>
    </p:spTree>
    <p:extLst>
      <p:ext uri="{BB962C8B-B14F-4D97-AF65-F5344CB8AC3E}">
        <p14:creationId xmlns:p14="http://schemas.microsoft.com/office/powerpoint/2010/main" val="2851571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652</Words>
  <Application>Microsoft Macintosh PowerPoint</Application>
  <PresentationFormat>Widescreen</PresentationFormat>
  <Paragraphs>89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The BLOB and West-Side Wildfires:  Some New Insights from High Resolution Weather Modeling</vt:lpstr>
      <vt:lpstr>Minimum Temperatures Were Warmer Than Normal This Summer over western Oregon and Washington</vt:lpstr>
      <vt:lpstr>PowerPoint Presentation</vt:lpstr>
      <vt:lpstr>Portland</vt:lpstr>
      <vt:lpstr>September Willamette Valley Temperatures (1948-2019)  Sept 2019: Maxima were cool Minima were warm </vt:lpstr>
      <vt:lpstr>Why so warm in the morning?   Could it be the BLOB?</vt:lpstr>
      <vt:lpstr>The Blob is associated with warmer than normal water over the NE Pacific</vt:lpstr>
      <vt:lpstr>April 2015 SST Anomaly from Normal</vt:lpstr>
      <vt:lpstr>The BLOB Redeveloped This Summer</vt:lpstr>
      <vt:lpstr>PowerPoint Presentation</vt:lpstr>
      <vt:lpstr>PowerPoint Presentation</vt:lpstr>
      <vt:lpstr>PowerPoint Presentation</vt:lpstr>
      <vt:lpstr>PowerPoint Presentation</vt:lpstr>
      <vt:lpstr>And recently it has started to weaken</vt:lpstr>
      <vt:lpstr>Why the Blob?  Persistent High Pressure over the NE Pacific</vt:lpstr>
      <vt:lpstr>High Pressure is Associated with Lighter Winds and Thus Less Mixing of Cooler Water From Below</vt:lpstr>
      <vt:lpstr>Also winds moving around highs push warm water northward</vt:lpstr>
      <vt:lpstr>Proving a Connection of the BLOB With Our Minima Temperatures Using High-Resolution Modeling</vt:lpstr>
      <vt:lpstr>PowerPoint Presentation</vt:lpstr>
      <vt:lpstr>Surface Air Temperature Difference (BLOB-Normal)</vt:lpstr>
      <vt:lpstr>72- hours</vt:lpstr>
      <vt:lpstr>Warming Tends to Move Inland More During Night</vt:lpstr>
      <vt:lpstr>Physical Insights</vt:lpstr>
      <vt:lpstr>Surface Dew Point is Increased Inland Due to Warmer Waters</vt:lpstr>
      <vt:lpstr>Basic Points</vt:lpstr>
      <vt:lpstr>Western Oregon and Washington Wildfires: An Interesting Twist</vt:lpstr>
      <vt:lpstr>Major, Large Wildfires Can Occur on the West Sides of the Cascades</vt:lpstr>
      <vt:lpstr>Will Such Wildfires Increase Under Global Warming?</vt:lpstr>
      <vt:lpstr>There is something they all have in common: Strong Easterly Flow</vt:lpstr>
      <vt:lpstr>Log Creek RAWS</vt:lpstr>
      <vt:lpstr>PowerPoint Presentation</vt:lpstr>
      <vt:lpstr>PowerPoint Presentation</vt:lpstr>
      <vt:lpstr>No consistent signal for temperatures and precipitation for proceeding summer</vt:lpstr>
      <vt:lpstr>Regional Dynamical Downscaling  High-resolution (12-km) WRF Ensemble Driven by 12 CMIP-5 Global Climate Models.</vt:lpstr>
      <vt:lpstr>Some Details</vt:lpstr>
      <vt:lpstr>Domains</vt:lpstr>
      <vt:lpstr>GCMs Used</vt:lpstr>
      <vt:lpstr>Consider a point near the crest of the Cascade Mountains</vt:lpstr>
      <vt:lpstr>Maximum Daily Easterly Winds Each Year (Cascade crest)</vt:lpstr>
      <vt:lpstr>Reduced Easterly Flow Under Global Warming</vt:lpstr>
      <vt:lpstr>Exciting New Observation System Off the Coast: Saildrones</vt:lpstr>
      <vt:lpstr>“Picket Fence” off the Coast  Can we improve forecasts along the West Coast with a line of Saildrones offshore?</vt:lpstr>
      <vt:lpstr>https://a.atmos.washington.edu/~jbaars/images/saildrone/2019101612.png</vt:lpstr>
      <vt:lpstr>We Still Need an Oregon Coastal Radar</vt:lpstr>
      <vt:lpstr>11 April 2018</vt:lpstr>
      <vt:lpstr>In Ancient Roman, Cato the Censor, Would End All His Speeches With:  Cathago Delenda Est  (Carthage Must Be Destroyed) </vt:lpstr>
      <vt:lpstr>We need a modern day Cato for an Oregon coastal radar</vt:lpstr>
      <vt:lpstr>Ager Pretium Oregon Indiget Radar  The End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BLOB and West-side Wildfires:  Some Insights from High Resolution Weather Modeling</dc:title>
  <dc:creator>Cliff Mass</dc:creator>
  <cp:lastModifiedBy>Cliff Mass</cp:lastModifiedBy>
  <cp:revision>38</cp:revision>
  <dcterms:created xsi:type="dcterms:W3CDTF">2019-10-16T18:39:14Z</dcterms:created>
  <dcterms:modified xsi:type="dcterms:W3CDTF">2019-10-22T23:24:36Z</dcterms:modified>
</cp:coreProperties>
</file>