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8"/>
  </p:notesMasterIdLst>
  <p:handoutMasterIdLst>
    <p:handoutMasterId r:id="rId149"/>
  </p:handoutMasterIdLst>
  <p:sldIdLst>
    <p:sldId id="256" r:id="rId2"/>
    <p:sldId id="359" r:id="rId3"/>
    <p:sldId id="455" r:id="rId4"/>
    <p:sldId id="360" r:id="rId5"/>
    <p:sldId id="361" r:id="rId6"/>
    <p:sldId id="362" r:id="rId7"/>
    <p:sldId id="363" r:id="rId8"/>
    <p:sldId id="448" r:id="rId9"/>
    <p:sldId id="364" r:id="rId10"/>
    <p:sldId id="438" r:id="rId11"/>
    <p:sldId id="439" r:id="rId12"/>
    <p:sldId id="365" r:id="rId13"/>
    <p:sldId id="329" r:id="rId14"/>
    <p:sldId id="373" r:id="rId15"/>
    <p:sldId id="414" r:id="rId16"/>
    <p:sldId id="415" r:id="rId17"/>
    <p:sldId id="416" r:id="rId18"/>
    <p:sldId id="366" r:id="rId19"/>
    <p:sldId id="409" r:id="rId20"/>
    <p:sldId id="410" r:id="rId21"/>
    <p:sldId id="456" r:id="rId22"/>
    <p:sldId id="458" r:id="rId23"/>
    <p:sldId id="457" r:id="rId24"/>
    <p:sldId id="412" r:id="rId25"/>
    <p:sldId id="331" r:id="rId26"/>
    <p:sldId id="413" r:id="rId27"/>
    <p:sldId id="377" r:id="rId28"/>
    <p:sldId id="400" r:id="rId29"/>
    <p:sldId id="399" r:id="rId30"/>
    <p:sldId id="449" r:id="rId31"/>
    <p:sldId id="376" r:id="rId32"/>
    <p:sldId id="443" r:id="rId33"/>
    <p:sldId id="384" r:id="rId34"/>
    <p:sldId id="334" r:id="rId35"/>
    <p:sldId id="330" r:id="rId36"/>
    <p:sldId id="385" r:id="rId37"/>
    <p:sldId id="417" r:id="rId38"/>
    <p:sldId id="378" r:id="rId39"/>
    <p:sldId id="383" r:id="rId40"/>
    <p:sldId id="382" r:id="rId41"/>
    <p:sldId id="379" r:id="rId42"/>
    <p:sldId id="398" r:id="rId43"/>
    <p:sldId id="380" r:id="rId44"/>
    <p:sldId id="418" r:id="rId45"/>
    <p:sldId id="450" r:id="rId46"/>
    <p:sldId id="419" r:id="rId47"/>
    <p:sldId id="381" r:id="rId48"/>
    <p:sldId id="386" r:id="rId49"/>
    <p:sldId id="322" r:id="rId50"/>
    <p:sldId id="323" r:id="rId51"/>
    <p:sldId id="324" r:id="rId52"/>
    <p:sldId id="341" r:id="rId53"/>
    <p:sldId id="339" r:id="rId54"/>
    <p:sldId id="342" r:id="rId55"/>
    <p:sldId id="340" r:id="rId56"/>
    <p:sldId id="321" r:id="rId57"/>
    <p:sldId id="258" r:id="rId58"/>
    <p:sldId id="260" r:id="rId59"/>
    <p:sldId id="451" r:id="rId60"/>
    <p:sldId id="411" r:id="rId61"/>
    <p:sldId id="299" r:id="rId62"/>
    <p:sldId id="292" r:id="rId63"/>
    <p:sldId id="293" r:id="rId64"/>
    <p:sldId id="294" r:id="rId65"/>
    <p:sldId id="300" r:id="rId66"/>
    <p:sldId id="298" r:id="rId67"/>
    <p:sldId id="296" r:id="rId68"/>
    <p:sldId id="367" r:id="rId69"/>
    <p:sldId id="452" r:id="rId70"/>
    <p:sldId id="263" r:id="rId71"/>
    <p:sldId id="264" r:id="rId72"/>
    <p:sldId id="265" r:id="rId73"/>
    <p:sldId id="266" r:id="rId74"/>
    <p:sldId id="301" r:id="rId75"/>
    <p:sldId id="303" r:id="rId76"/>
    <p:sldId id="304" r:id="rId77"/>
    <p:sldId id="305" r:id="rId78"/>
    <p:sldId id="336" r:id="rId79"/>
    <p:sldId id="453" r:id="rId80"/>
    <p:sldId id="421" r:id="rId81"/>
    <p:sldId id="459" r:id="rId82"/>
    <p:sldId id="401" r:id="rId83"/>
    <p:sldId id="387" r:id="rId84"/>
    <p:sldId id="402" r:id="rId85"/>
    <p:sldId id="388" r:id="rId86"/>
    <p:sldId id="444" r:id="rId87"/>
    <p:sldId id="420" r:id="rId88"/>
    <p:sldId id="332" r:id="rId89"/>
    <p:sldId id="311" r:id="rId90"/>
    <p:sldId id="392" r:id="rId91"/>
    <p:sldId id="391" r:id="rId92"/>
    <p:sldId id="393" r:id="rId93"/>
    <p:sldId id="309" r:id="rId94"/>
    <p:sldId id="310" r:id="rId95"/>
    <p:sldId id="319" r:id="rId96"/>
    <p:sldId id="320" r:id="rId97"/>
    <p:sldId id="422" r:id="rId98"/>
    <p:sldId id="423" r:id="rId99"/>
    <p:sldId id="446" r:id="rId100"/>
    <p:sldId id="287" r:id="rId101"/>
    <p:sldId id="368" r:id="rId102"/>
    <p:sldId id="389" r:id="rId103"/>
    <p:sldId id="369" r:id="rId104"/>
    <p:sldId id="370" r:id="rId105"/>
    <p:sldId id="460" r:id="rId106"/>
    <p:sldId id="290" r:id="rId107"/>
    <p:sldId id="288" r:id="rId108"/>
    <p:sldId id="289" r:id="rId109"/>
    <p:sldId id="461" r:id="rId110"/>
    <p:sldId id="462" r:id="rId111"/>
    <p:sldId id="463" r:id="rId112"/>
    <p:sldId id="465" r:id="rId113"/>
    <p:sldId id="464" r:id="rId114"/>
    <p:sldId id="390" r:id="rId115"/>
    <p:sldId id="425" r:id="rId116"/>
    <p:sldId id="426" r:id="rId117"/>
    <p:sldId id="427" r:id="rId118"/>
    <p:sldId id="428" r:id="rId119"/>
    <p:sldId id="429" r:id="rId120"/>
    <p:sldId id="430" r:id="rId121"/>
    <p:sldId id="394" r:id="rId122"/>
    <p:sldId id="433" r:id="rId123"/>
    <p:sldId id="343" r:id="rId124"/>
    <p:sldId id="345" r:id="rId125"/>
    <p:sldId id="348" r:id="rId126"/>
    <p:sldId id="325" r:id="rId127"/>
    <p:sldId id="346" r:id="rId128"/>
    <p:sldId id="347" r:id="rId129"/>
    <p:sldId id="350" r:id="rId130"/>
    <p:sldId id="351" r:id="rId131"/>
    <p:sldId id="352" r:id="rId132"/>
    <p:sldId id="353" r:id="rId133"/>
    <p:sldId id="397" r:id="rId134"/>
    <p:sldId id="354" r:id="rId135"/>
    <p:sldId id="357" r:id="rId136"/>
    <p:sldId id="431" r:id="rId137"/>
    <p:sldId id="432" r:id="rId138"/>
    <p:sldId id="454" r:id="rId139"/>
    <p:sldId id="358" r:id="rId140"/>
    <p:sldId id="271" r:id="rId141"/>
    <p:sldId id="274" r:id="rId142"/>
    <p:sldId id="275" r:id="rId143"/>
    <p:sldId id="435" r:id="rId144"/>
    <p:sldId id="436" r:id="rId145"/>
    <p:sldId id="437" r:id="rId146"/>
    <p:sldId id="272" r:id="rId14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46"/>
    <p:restoredTop sz="94607"/>
  </p:normalViewPr>
  <p:slideViewPr>
    <p:cSldViewPr>
      <p:cViewPr varScale="1">
        <p:scale>
          <a:sx n="155" d="100"/>
          <a:sy n="155" d="100"/>
        </p:scale>
        <p:origin x="150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handoutMaster" Target="handoutMasters/handout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558F4E-11CA-4A45-878B-6989D27EE3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0A1C8F4F-49CC-A945-9D7D-A7E024C332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3884E119-E451-4B42-935D-D8C686505EDD}" type="datetimeFigureOut">
              <a:rPr lang="en-US"/>
              <a:pPr>
                <a:defRPr/>
              </a:pPr>
              <a:t>5/4/22</a:t>
            </a:fld>
            <a:endParaRPr lang="en-US"/>
          </a:p>
        </p:txBody>
      </p:sp>
      <p:sp>
        <p:nvSpPr>
          <p:cNvPr id="4" name="Footer Placeholder 3">
            <a:extLst>
              <a:ext uri="{FF2B5EF4-FFF2-40B4-BE49-F238E27FC236}">
                <a16:creationId xmlns:a16="http://schemas.microsoft.com/office/drawing/2014/main" id="{4BD9351F-6832-B241-AFA7-92D8036EFF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949C50AE-42EC-0A44-8BFA-77AE1EAE961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3CF78C5-DA2A-C843-9D30-821599AC569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B86ACA-E023-504F-BDB1-327F1B166D5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defRPr>
            </a:lvl1pPr>
          </a:lstStyle>
          <a:p>
            <a:pPr>
              <a:defRPr/>
            </a:pPr>
            <a:endParaRPr lang="en-US"/>
          </a:p>
        </p:txBody>
      </p:sp>
      <p:sp>
        <p:nvSpPr>
          <p:cNvPr id="3" name="Date Placeholder 2">
            <a:extLst>
              <a:ext uri="{FF2B5EF4-FFF2-40B4-BE49-F238E27FC236}">
                <a16:creationId xmlns:a16="http://schemas.microsoft.com/office/drawing/2014/main" id="{5DA9FCCF-287D-CA48-B531-5C7E1F00923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3531B635-B29D-6545-AC0D-73309B524671}" type="datetime1">
              <a:rPr lang="en-US" altLang="en-US"/>
              <a:pPr>
                <a:defRPr/>
              </a:pPr>
              <a:t>5/4/22</a:t>
            </a:fld>
            <a:endParaRPr lang="en-US" altLang="en-US"/>
          </a:p>
        </p:txBody>
      </p:sp>
      <p:sp>
        <p:nvSpPr>
          <p:cNvPr id="4" name="Slide Image Placeholder 3">
            <a:extLst>
              <a:ext uri="{FF2B5EF4-FFF2-40B4-BE49-F238E27FC236}">
                <a16:creationId xmlns:a16="http://schemas.microsoft.com/office/drawing/2014/main" id="{3F0DDAED-4C5D-304E-9DDA-EE7BBE35271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36087A4-591E-D449-8F23-48045A88F1E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2CDCA76-CAE5-2944-83AA-A3E3F2C0E59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FE1E9A7A-60A4-6F47-9750-C54B70B3028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D2606BD-F36D-784D-87DA-C18EADAC832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26F2CAA-89B1-9C41-BA17-CCACDBCB32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2CE43CC-D63D-6941-8594-13447B1F68DD}" type="slidenum">
              <a:rPr lang="en-US" altLang="en-US" sz="1200"/>
              <a:pPr/>
              <a:t>35</a:t>
            </a:fld>
            <a:endParaRPr lang="en-US" altLang="en-US" sz="1200"/>
          </a:p>
        </p:txBody>
      </p:sp>
      <p:sp>
        <p:nvSpPr>
          <p:cNvPr id="50178" name="Rectangle 2">
            <a:extLst>
              <a:ext uri="{FF2B5EF4-FFF2-40B4-BE49-F238E27FC236}">
                <a16:creationId xmlns:a16="http://schemas.microsoft.com/office/drawing/2014/main" id="{94F6ECE0-9543-8248-84EE-32497C8F7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B7DD8E17-721B-1347-9FB1-D93234CD86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ea typeface="ＭＳ Ｐゴシック" panose="020B0600070205080204" pitchFamily="34" charset="-128"/>
              </a:rPr>
              <a:t>The basic idea is simple. The details of the dynamics and microphysics are more complicated. Flow over topography is a special case of dynamics that has to be considered separately or in addition to the other processes producing lifting and condensation. The pattern of fallout of the orographic precipitation is sensitive to the microphysical processes. How fast can the precip fall out?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6D105DDC-BE51-B547-B7AB-AD9C07EFDC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Rectangle 3">
            <a:extLst>
              <a:ext uri="{FF2B5EF4-FFF2-40B4-BE49-F238E27FC236}">
                <a16:creationId xmlns:a16="http://schemas.microsoft.com/office/drawing/2014/main" id="{0C576746-FCB9-F94D-B0FE-042986BC5C59}"/>
              </a:ext>
            </a:extLst>
          </p:cNvPr>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79010EB9-FF5B-1D44-9B5A-493DACAA38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F86597E4-3374-074D-9CCF-AE338D38C3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B7825E41-9E49-FA42-8C4F-B398637B3D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1E6CB1-99B7-6F47-8B0A-5D66A3FBD6B6}" type="slidenum">
              <a:rPr lang="en-US" altLang="en-US" sz="1200"/>
              <a:pPr/>
              <a:t>82</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FD6B8883-8BCA-8C49-A08A-06AFA783B45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6" name="Rectangle 3">
            <a:extLst>
              <a:ext uri="{FF2B5EF4-FFF2-40B4-BE49-F238E27FC236}">
                <a16:creationId xmlns:a16="http://schemas.microsoft.com/office/drawing/2014/main" id="{E8C081CA-22DC-1247-BE00-7316508E7B5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10A6BC06-1D73-E444-B341-484CDA33030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8546" name="Rectangle 3">
            <a:extLst>
              <a:ext uri="{FF2B5EF4-FFF2-40B4-BE49-F238E27FC236}">
                <a16:creationId xmlns:a16="http://schemas.microsoft.com/office/drawing/2014/main" id="{3685685B-B179-7E45-AD0C-7BC10BE3605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A7D20688-8202-B247-80AD-39C0FC65D97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0594" name="Rectangle 3">
            <a:extLst>
              <a:ext uri="{FF2B5EF4-FFF2-40B4-BE49-F238E27FC236}">
                <a16:creationId xmlns:a16="http://schemas.microsoft.com/office/drawing/2014/main" id="{8F6716A4-F5C9-A04F-B2BD-989DE7CA65A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971A6EBF-0DA5-7B43-A6C2-DB798DF5ED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4578B469-E557-DF42-89A0-1727900E33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52579" name="Slide Number Placeholder 3">
            <a:extLst>
              <a:ext uri="{FF2B5EF4-FFF2-40B4-BE49-F238E27FC236}">
                <a16:creationId xmlns:a16="http://schemas.microsoft.com/office/drawing/2014/main" id="{35943378-1E65-714E-9061-227E0E1021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326340D-144E-9E4F-BF3E-231185835536}" type="slidenum">
              <a:rPr lang="en-US" altLang="en-US" sz="1200"/>
              <a:pPr/>
              <a:t>130</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E30C929-3602-134E-8D02-101BBB1CC4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3268D0-3352-EB46-A255-6406B4833B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484864-7C99-B64B-9F54-15936855D613}"/>
              </a:ext>
            </a:extLst>
          </p:cNvPr>
          <p:cNvSpPr>
            <a:spLocks noGrp="1" noChangeArrowheads="1"/>
          </p:cNvSpPr>
          <p:nvPr>
            <p:ph type="sldNum" sz="quarter" idx="12"/>
          </p:nvPr>
        </p:nvSpPr>
        <p:spPr>
          <a:ln/>
        </p:spPr>
        <p:txBody>
          <a:bodyPr/>
          <a:lstStyle>
            <a:lvl1pPr>
              <a:defRPr/>
            </a:lvl1pPr>
          </a:lstStyle>
          <a:p>
            <a:fld id="{053B4D94-3A69-2049-93D9-D6F00B8E3A9F}" type="slidenum">
              <a:rPr lang="en-US" altLang="en-US"/>
              <a:pPr/>
              <a:t>‹#›</a:t>
            </a:fld>
            <a:endParaRPr lang="en-US" altLang="en-US"/>
          </a:p>
        </p:txBody>
      </p:sp>
    </p:spTree>
    <p:extLst>
      <p:ext uri="{BB962C8B-B14F-4D97-AF65-F5344CB8AC3E}">
        <p14:creationId xmlns:p14="http://schemas.microsoft.com/office/powerpoint/2010/main" val="389880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26BA99-2A8A-A942-9BCF-D6AD0C30F7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2CBFCF-C471-3346-97E0-B6047C8EBD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C44A37-2CD7-6D40-9A6F-E21EF891D62C}"/>
              </a:ext>
            </a:extLst>
          </p:cNvPr>
          <p:cNvSpPr>
            <a:spLocks noGrp="1" noChangeArrowheads="1"/>
          </p:cNvSpPr>
          <p:nvPr>
            <p:ph type="sldNum" sz="quarter" idx="12"/>
          </p:nvPr>
        </p:nvSpPr>
        <p:spPr>
          <a:ln/>
        </p:spPr>
        <p:txBody>
          <a:bodyPr/>
          <a:lstStyle>
            <a:lvl1pPr>
              <a:defRPr/>
            </a:lvl1pPr>
          </a:lstStyle>
          <a:p>
            <a:fld id="{07FED7BD-5EFF-A745-8E39-871055F636EF}" type="slidenum">
              <a:rPr lang="en-US" altLang="en-US"/>
              <a:pPr/>
              <a:t>‹#›</a:t>
            </a:fld>
            <a:endParaRPr lang="en-US" altLang="en-US"/>
          </a:p>
        </p:txBody>
      </p:sp>
    </p:spTree>
    <p:extLst>
      <p:ext uri="{BB962C8B-B14F-4D97-AF65-F5344CB8AC3E}">
        <p14:creationId xmlns:p14="http://schemas.microsoft.com/office/powerpoint/2010/main" val="1427909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429AA6-DA23-F44A-BD89-A2CDCC19CB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DC4DCC-DD0D-2F4B-8F59-95BB38A3C7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66399F-F4E1-114B-8B0E-E46268A938A9}"/>
              </a:ext>
            </a:extLst>
          </p:cNvPr>
          <p:cNvSpPr>
            <a:spLocks noGrp="1" noChangeArrowheads="1"/>
          </p:cNvSpPr>
          <p:nvPr>
            <p:ph type="sldNum" sz="quarter" idx="12"/>
          </p:nvPr>
        </p:nvSpPr>
        <p:spPr>
          <a:ln/>
        </p:spPr>
        <p:txBody>
          <a:bodyPr/>
          <a:lstStyle>
            <a:lvl1pPr>
              <a:defRPr/>
            </a:lvl1pPr>
          </a:lstStyle>
          <a:p>
            <a:fld id="{A1098D43-7C0B-AB41-9E99-258255E7142D}" type="slidenum">
              <a:rPr lang="en-US" altLang="en-US"/>
              <a:pPr/>
              <a:t>‹#›</a:t>
            </a:fld>
            <a:endParaRPr lang="en-US" altLang="en-US"/>
          </a:p>
        </p:txBody>
      </p:sp>
    </p:spTree>
    <p:extLst>
      <p:ext uri="{BB962C8B-B14F-4D97-AF65-F5344CB8AC3E}">
        <p14:creationId xmlns:p14="http://schemas.microsoft.com/office/powerpoint/2010/main" val="134266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0BAFEE-D6F8-2745-85A5-7930E3320D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56F326-3C11-DD46-8130-7D747FFFD8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EB04C6-1AB9-8B4B-BD3A-E7C2565AE33B}"/>
              </a:ext>
            </a:extLst>
          </p:cNvPr>
          <p:cNvSpPr>
            <a:spLocks noGrp="1" noChangeArrowheads="1"/>
          </p:cNvSpPr>
          <p:nvPr>
            <p:ph type="sldNum" sz="quarter" idx="12"/>
          </p:nvPr>
        </p:nvSpPr>
        <p:spPr>
          <a:ln/>
        </p:spPr>
        <p:txBody>
          <a:bodyPr/>
          <a:lstStyle>
            <a:lvl1pPr>
              <a:defRPr/>
            </a:lvl1pPr>
          </a:lstStyle>
          <a:p>
            <a:fld id="{BC24C9C1-2EAD-A345-B5ED-B143D52DA2E3}" type="slidenum">
              <a:rPr lang="en-US" altLang="en-US"/>
              <a:pPr/>
              <a:t>‹#›</a:t>
            </a:fld>
            <a:endParaRPr lang="en-US" altLang="en-US"/>
          </a:p>
        </p:txBody>
      </p:sp>
    </p:spTree>
    <p:extLst>
      <p:ext uri="{BB962C8B-B14F-4D97-AF65-F5344CB8AC3E}">
        <p14:creationId xmlns:p14="http://schemas.microsoft.com/office/powerpoint/2010/main" val="251054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79A1398-E822-7948-A8A0-70660C450D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9B5F3B-F61A-AB48-BA23-273C300DC9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0384A3-613D-CA43-B558-B97E223131E9}"/>
              </a:ext>
            </a:extLst>
          </p:cNvPr>
          <p:cNvSpPr>
            <a:spLocks noGrp="1" noChangeArrowheads="1"/>
          </p:cNvSpPr>
          <p:nvPr>
            <p:ph type="sldNum" sz="quarter" idx="12"/>
          </p:nvPr>
        </p:nvSpPr>
        <p:spPr>
          <a:ln/>
        </p:spPr>
        <p:txBody>
          <a:bodyPr/>
          <a:lstStyle>
            <a:lvl1pPr>
              <a:defRPr/>
            </a:lvl1pPr>
          </a:lstStyle>
          <a:p>
            <a:fld id="{767E7CEE-62B9-F14C-B8A3-8B23B8881ECE}" type="slidenum">
              <a:rPr lang="en-US" altLang="en-US"/>
              <a:pPr/>
              <a:t>‹#›</a:t>
            </a:fld>
            <a:endParaRPr lang="en-US" altLang="en-US"/>
          </a:p>
        </p:txBody>
      </p:sp>
    </p:spTree>
    <p:extLst>
      <p:ext uri="{BB962C8B-B14F-4D97-AF65-F5344CB8AC3E}">
        <p14:creationId xmlns:p14="http://schemas.microsoft.com/office/powerpoint/2010/main" val="126680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C50F8B-3A0E-D847-A1F6-2CEBA13AB2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5E9C8F-6C92-7E4A-B49D-81861E0999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FF247-DF5A-5442-ADA8-FE1FC5B9196F}"/>
              </a:ext>
            </a:extLst>
          </p:cNvPr>
          <p:cNvSpPr>
            <a:spLocks noGrp="1" noChangeArrowheads="1"/>
          </p:cNvSpPr>
          <p:nvPr>
            <p:ph type="sldNum" sz="quarter" idx="12"/>
          </p:nvPr>
        </p:nvSpPr>
        <p:spPr>
          <a:ln/>
        </p:spPr>
        <p:txBody>
          <a:bodyPr/>
          <a:lstStyle>
            <a:lvl1pPr>
              <a:defRPr/>
            </a:lvl1pPr>
          </a:lstStyle>
          <a:p>
            <a:fld id="{4C432748-EEB1-F043-A2C5-97899CDA6B20}" type="slidenum">
              <a:rPr lang="en-US" altLang="en-US"/>
              <a:pPr/>
              <a:t>‹#›</a:t>
            </a:fld>
            <a:endParaRPr lang="en-US" altLang="en-US"/>
          </a:p>
        </p:txBody>
      </p:sp>
    </p:spTree>
    <p:extLst>
      <p:ext uri="{BB962C8B-B14F-4D97-AF65-F5344CB8AC3E}">
        <p14:creationId xmlns:p14="http://schemas.microsoft.com/office/powerpoint/2010/main" val="2895377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97F62A0-F5B7-6F4B-AB87-D234CD5B7C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5095A46-3FBC-3C41-8FEE-0AB77F8B49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F03A3C5-2E85-C24B-982A-52F2647098FD}"/>
              </a:ext>
            </a:extLst>
          </p:cNvPr>
          <p:cNvSpPr>
            <a:spLocks noGrp="1" noChangeArrowheads="1"/>
          </p:cNvSpPr>
          <p:nvPr>
            <p:ph type="sldNum" sz="quarter" idx="12"/>
          </p:nvPr>
        </p:nvSpPr>
        <p:spPr>
          <a:ln/>
        </p:spPr>
        <p:txBody>
          <a:bodyPr/>
          <a:lstStyle>
            <a:lvl1pPr>
              <a:defRPr/>
            </a:lvl1pPr>
          </a:lstStyle>
          <a:p>
            <a:fld id="{2AEFCC38-1A4A-8B4E-B951-7BD2D827713A}" type="slidenum">
              <a:rPr lang="en-US" altLang="en-US"/>
              <a:pPr/>
              <a:t>‹#›</a:t>
            </a:fld>
            <a:endParaRPr lang="en-US" altLang="en-US"/>
          </a:p>
        </p:txBody>
      </p:sp>
    </p:spTree>
    <p:extLst>
      <p:ext uri="{BB962C8B-B14F-4D97-AF65-F5344CB8AC3E}">
        <p14:creationId xmlns:p14="http://schemas.microsoft.com/office/powerpoint/2010/main" val="18187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F5E937-3ACB-6547-A79D-384C5D51DAC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F4D7E2-B1DD-2E42-93E6-B43596632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247BD1-068C-5E42-A83D-FA5D4C36EF20}"/>
              </a:ext>
            </a:extLst>
          </p:cNvPr>
          <p:cNvSpPr>
            <a:spLocks noGrp="1" noChangeArrowheads="1"/>
          </p:cNvSpPr>
          <p:nvPr>
            <p:ph type="sldNum" sz="quarter" idx="12"/>
          </p:nvPr>
        </p:nvSpPr>
        <p:spPr>
          <a:ln/>
        </p:spPr>
        <p:txBody>
          <a:bodyPr/>
          <a:lstStyle>
            <a:lvl1pPr>
              <a:defRPr/>
            </a:lvl1pPr>
          </a:lstStyle>
          <a:p>
            <a:fld id="{58D648E5-45CC-BD4E-B32F-D43C8A57E965}" type="slidenum">
              <a:rPr lang="en-US" altLang="en-US"/>
              <a:pPr/>
              <a:t>‹#›</a:t>
            </a:fld>
            <a:endParaRPr lang="en-US" altLang="en-US"/>
          </a:p>
        </p:txBody>
      </p:sp>
    </p:spTree>
    <p:extLst>
      <p:ext uri="{BB962C8B-B14F-4D97-AF65-F5344CB8AC3E}">
        <p14:creationId xmlns:p14="http://schemas.microsoft.com/office/powerpoint/2010/main" val="70804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54D9BC1-95C9-6D44-A7C4-A537E06D9E4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0388BA4-AEB3-AC43-97BE-A09B186C28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17BBDCA-FB70-3345-BD80-1C1260D99CEE}"/>
              </a:ext>
            </a:extLst>
          </p:cNvPr>
          <p:cNvSpPr>
            <a:spLocks noGrp="1" noChangeArrowheads="1"/>
          </p:cNvSpPr>
          <p:nvPr>
            <p:ph type="sldNum" sz="quarter" idx="12"/>
          </p:nvPr>
        </p:nvSpPr>
        <p:spPr>
          <a:ln/>
        </p:spPr>
        <p:txBody>
          <a:bodyPr/>
          <a:lstStyle>
            <a:lvl1pPr>
              <a:defRPr/>
            </a:lvl1pPr>
          </a:lstStyle>
          <a:p>
            <a:fld id="{E6916255-57E1-3645-8882-2B460BDA45B7}" type="slidenum">
              <a:rPr lang="en-US" altLang="en-US"/>
              <a:pPr/>
              <a:t>‹#›</a:t>
            </a:fld>
            <a:endParaRPr lang="en-US" altLang="en-US"/>
          </a:p>
        </p:txBody>
      </p:sp>
    </p:spTree>
    <p:extLst>
      <p:ext uri="{BB962C8B-B14F-4D97-AF65-F5344CB8AC3E}">
        <p14:creationId xmlns:p14="http://schemas.microsoft.com/office/powerpoint/2010/main" val="115990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52CB0B-DFEC-2F43-97B5-E53A41996F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B4D00E-4368-BA4C-94D5-1D71427224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62B3BC-8430-9C4F-B5BD-67CA1E6ECA56}"/>
              </a:ext>
            </a:extLst>
          </p:cNvPr>
          <p:cNvSpPr>
            <a:spLocks noGrp="1" noChangeArrowheads="1"/>
          </p:cNvSpPr>
          <p:nvPr>
            <p:ph type="sldNum" sz="quarter" idx="12"/>
          </p:nvPr>
        </p:nvSpPr>
        <p:spPr>
          <a:ln/>
        </p:spPr>
        <p:txBody>
          <a:bodyPr/>
          <a:lstStyle>
            <a:lvl1pPr>
              <a:defRPr/>
            </a:lvl1pPr>
          </a:lstStyle>
          <a:p>
            <a:fld id="{4A185D93-6023-A64F-835B-1FDB3CAAF85B}" type="slidenum">
              <a:rPr lang="en-US" altLang="en-US"/>
              <a:pPr/>
              <a:t>‹#›</a:t>
            </a:fld>
            <a:endParaRPr lang="en-US" altLang="en-US"/>
          </a:p>
        </p:txBody>
      </p:sp>
    </p:spTree>
    <p:extLst>
      <p:ext uri="{BB962C8B-B14F-4D97-AF65-F5344CB8AC3E}">
        <p14:creationId xmlns:p14="http://schemas.microsoft.com/office/powerpoint/2010/main" val="474833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3FDA32-7952-E14C-A918-A4128C5811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1EA677-6204-8243-8C53-68D574C43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F0AB78-646D-D541-8225-F09D5239811F}"/>
              </a:ext>
            </a:extLst>
          </p:cNvPr>
          <p:cNvSpPr>
            <a:spLocks noGrp="1" noChangeArrowheads="1"/>
          </p:cNvSpPr>
          <p:nvPr>
            <p:ph type="sldNum" sz="quarter" idx="12"/>
          </p:nvPr>
        </p:nvSpPr>
        <p:spPr>
          <a:ln/>
        </p:spPr>
        <p:txBody>
          <a:bodyPr/>
          <a:lstStyle>
            <a:lvl1pPr>
              <a:defRPr/>
            </a:lvl1pPr>
          </a:lstStyle>
          <a:p>
            <a:fld id="{01CB1ECA-B877-A543-857F-ECA0D91A89FF}" type="slidenum">
              <a:rPr lang="en-US" altLang="en-US"/>
              <a:pPr/>
              <a:t>‹#›</a:t>
            </a:fld>
            <a:endParaRPr lang="en-US" altLang="en-US"/>
          </a:p>
        </p:txBody>
      </p:sp>
    </p:spTree>
    <p:extLst>
      <p:ext uri="{BB962C8B-B14F-4D97-AF65-F5344CB8AC3E}">
        <p14:creationId xmlns:p14="http://schemas.microsoft.com/office/powerpoint/2010/main" val="1619600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FDEF3D7-0ED1-FA49-BF5D-756CE9DFCEB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DA8F0A-3857-AD47-AA7E-8F3331F8963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A0F409-80AE-CE49-9917-3B4351F517D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21309D60-29C5-CB4F-AE39-DBBE1A8957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DF881144-0049-F643-AF0C-2C0BCE0BFE7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8293B37-9F27-5645-BE30-3B86C3BDE1D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jpeg"/></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gif"/><Relationship Id="rId1" Type="http://schemas.openxmlformats.org/officeDocument/2006/relationships/slideLayout" Target="../slideLayouts/slideLayout2.xml"/><Relationship Id="rId4" Type="http://schemas.openxmlformats.org/officeDocument/2006/relationships/image" Target="../media/image104.gif"/></Relationships>
</file>

<file path=ppt/slides/_rels/slide116.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hyperlink" Target="https://a.atmos.washington.edu/mm5rt/precip/"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hyperlink" Target="http://www.wpc.ncep.noaa.gov/html/hpcverif.shtml#qpf"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0.jpeg"/><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cw3e.ucsd.ed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D970184E-A977-C34E-9BFC-1358A1A3B88C}"/>
              </a:ext>
            </a:extLst>
          </p:cNvPr>
          <p:cNvSpPr>
            <a:spLocks noGrp="1" noChangeArrowheads="1"/>
          </p:cNvSpPr>
          <p:nvPr>
            <p:ph type="ctrTitle"/>
          </p:nvPr>
        </p:nvSpPr>
        <p:spPr>
          <a:xfrm>
            <a:off x="685800" y="2286000"/>
            <a:ext cx="7772400" cy="1143000"/>
          </a:xfrm>
        </p:spPr>
        <p:txBody>
          <a:bodyPr/>
          <a:lstStyle/>
          <a:p>
            <a:pPr eaLnBrk="1" hangingPunct="1"/>
            <a:r>
              <a:rPr lang="en-US" altLang="en-US" b="1" dirty="0">
                <a:solidFill>
                  <a:schemeClr val="accent2"/>
                </a:solidFill>
                <a:ea typeface="ＭＳ Ｐゴシック" panose="020B0600070205080204" pitchFamily="34" charset="-128"/>
              </a:rPr>
              <a:t>452 </a:t>
            </a:r>
            <a:r>
              <a:rPr lang="en-US" altLang="en-US" sz="4800" b="1" dirty="0">
                <a:solidFill>
                  <a:schemeClr val="accent2"/>
                </a:solidFill>
                <a:ea typeface="ＭＳ Ｐゴシック" panose="020B0600070205080204" pitchFamily="34" charset="-128"/>
              </a:rPr>
              <a:t>Precipitation Forecasting</a:t>
            </a:r>
          </a:p>
        </p:txBody>
      </p:sp>
      <p:sp>
        <p:nvSpPr>
          <p:cNvPr id="15362" name="Rectangle 3">
            <a:extLst>
              <a:ext uri="{FF2B5EF4-FFF2-40B4-BE49-F238E27FC236}">
                <a16:creationId xmlns:a16="http://schemas.microsoft.com/office/drawing/2014/main" id="{9E2565AE-7131-4A4F-A6FC-FF7C10B39912}"/>
              </a:ext>
            </a:extLst>
          </p:cNvPr>
          <p:cNvSpPr>
            <a:spLocks noGrp="1" noChangeArrowheads="1"/>
          </p:cNvSpPr>
          <p:nvPr>
            <p:ph type="subTitle" idx="1"/>
          </p:nvPr>
        </p:nvSpPr>
        <p:spPr/>
        <p:txBody>
          <a:bodyPr/>
          <a:lstStyle/>
          <a:p>
            <a:pPr eaLnBrk="1" hangingPunct="1"/>
            <a:r>
              <a:rPr lang="en-US" altLang="en-US" dirty="0">
                <a:ea typeface="ＭＳ Ｐゴシック" panose="020B0600070205080204" pitchFamily="34" charset="-128"/>
              </a:rPr>
              <a:t>ATMS 452</a:t>
            </a:r>
          </a:p>
          <a:p>
            <a:pPr eaLnBrk="1" hangingPunct="1"/>
            <a:r>
              <a:rPr lang="en-US" altLang="en-US" dirty="0">
                <a:ea typeface="ＭＳ Ｐゴシック" panose="020B0600070205080204" pitchFamily="34" charset="-128"/>
              </a:rPr>
              <a:t>Spring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FAE531E9-D2C6-1241-B01F-0B6650B8E729}"/>
              </a:ext>
            </a:extLst>
          </p:cNvPr>
          <p:cNvSpPr>
            <a:spLocks noGrp="1" noChangeArrowheads="1"/>
          </p:cNvSpPr>
          <p:nvPr>
            <p:ph type="title"/>
          </p:nvPr>
        </p:nvSpPr>
        <p:spPr>
          <a:xfrm>
            <a:off x="381000" y="1066800"/>
            <a:ext cx="7772400" cy="1143000"/>
          </a:xfrm>
        </p:spPr>
        <p:txBody>
          <a:bodyPr/>
          <a:lstStyle/>
          <a:p>
            <a:r>
              <a:rPr lang="en-US" altLang="en-US" b="1" dirty="0">
                <a:solidFill>
                  <a:schemeClr val="accent2"/>
                </a:solidFill>
                <a:ea typeface="ＭＳ Ｐゴシック" panose="020B0600070205080204" pitchFamily="34" charset="-128"/>
              </a:rPr>
              <a:t>Question.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Is Precipitation Forecast Skill Generally Better in Summer or Winter?</a:t>
            </a:r>
          </a:p>
        </p:txBody>
      </p:sp>
      <p:pic>
        <p:nvPicPr>
          <p:cNvPr id="3" name="Picture 2" descr="A picture containing vector graphics&#10;&#10;Description automatically generated">
            <a:extLst>
              <a:ext uri="{FF2B5EF4-FFF2-40B4-BE49-F238E27FC236}">
                <a16:creationId xmlns:a16="http://schemas.microsoft.com/office/drawing/2014/main" id="{188B863E-B475-BE46-B18C-26EC09EAC023}"/>
              </a:ext>
            </a:extLst>
          </p:cNvPr>
          <p:cNvPicPr>
            <a:picLocks noChangeAspect="1"/>
          </p:cNvPicPr>
          <p:nvPr/>
        </p:nvPicPr>
        <p:blipFill>
          <a:blip r:embed="rId2"/>
          <a:stretch>
            <a:fillRect/>
          </a:stretch>
        </p:blipFill>
        <p:spPr>
          <a:xfrm>
            <a:off x="3136900" y="3451034"/>
            <a:ext cx="2870200" cy="28702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1652FC32-D524-9747-BDAA-2AF3FFCB980F}"/>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Convective Precipitation</a:t>
            </a:r>
          </a:p>
        </p:txBody>
      </p:sp>
      <p:sp>
        <p:nvSpPr>
          <p:cNvPr id="122882" name="Rectangle 3">
            <a:extLst>
              <a:ext uri="{FF2B5EF4-FFF2-40B4-BE49-F238E27FC236}">
                <a16:creationId xmlns:a16="http://schemas.microsoft.com/office/drawing/2014/main" id="{E770D4CF-40C1-D34D-9005-4164F9695E64}"/>
              </a:ext>
            </a:extLst>
          </p:cNvPr>
          <p:cNvSpPr>
            <a:spLocks noGrp="1" noChangeArrowheads="1"/>
          </p:cNvSpPr>
          <p:nvPr>
            <p:ph type="body" idx="1"/>
          </p:nvPr>
        </p:nvSpPr>
        <p:spPr/>
        <p:txBody>
          <a:bodyPr/>
          <a:lstStyle/>
          <a:p>
            <a:pPr eaLnBrk="1" hangingPunct="1">
              <a:lnSpc>
                <a:spcPct val="90000"/>
              </a:lnSpc>
            </a:pPr>
            <a:r>
              <a:rPr lang="en-US" altLang="en-US" sz="2800" dirty="0">
                <a:ea typeface="ＭＳ Ｐゴシック" panose="020B0600070205080204" pitchFamily="34" charset="-128"/>
              </a:rPr>
              <a:t>Associated with </a:t>
            </a:r>
            <a:r>
              <a:rPr lang="en-US" altLang="en-US" sz="2800" dirty="0" err="1">
                <a:ea typeface="ＭＳ Ｐゴシック" panose="020B0600070205080204" pitchFamily="34" charset="-128"/>
              </a:rPr>
              <a:t>destablization</a:t>
            </a:r>
            <a:r>
              <a:rPr lang="en-US" altLang="en-US" sz="2800" dirty="0">
                <a:ea typeface="ＭＳ Ｐゴシック" panose="020B0600070205080204" pitchFamily="34" charset="-128"/>
              </a:rPr>
              <a:t> of the atmosphere</a:t>
            </a:r>
          </a:p>
          <a:p>
            <a:pPr eaLnBrk="1" hangingPunct="1">
              <a:lnSpc>
                <a:spcPct val="90000"/>
              </a:lnSpc>
            </a:pPr>
            <a:r>
              <a:rPr lang="en-US" altLang="en-US" sz="2800" dirty="0">
                <a:ea typeface="ＭＳ Ｐゴシック" panose="020B0600070205080204" pitchFamily="34" charset="-128"/>
              </a:rPr>
              <a:t>Historically, subjective approaches have dominated (CAPE, shear, sounding interpretation, synoptic typing, </a:t>
            </a:r>
            <a:r>
              <a:rPr lang="en-US" altLang="en-US" sz="2800" dirty="0" err="1">
                <a:ea typeface="ＭＳ Ｐゴシック" panose="020B0600070205080204" pitchFamily="34" charset="-128"/>
              </a:rPr>
              <a:t>etc</a:t>
            </a:r>
            <a:r>
              <a:rPr lang="en-US" altLang="en-US" sz="2800" dirty="0">
                <a:ea typeface="ＭＳ Ｐゴシック" panose="020B0600070205080204" pitchFamily="34" charset="-128"/>
              </a:rPr>
              <a:t>)</a:t>
            </a:r>
          </a:p>
          <a:p>
            <a:pPr eaLnBrk="1" hangingPunct="1">
              <a:lnSpc>
                <a:spcPct val="90000"/>
              </a:lnSpc>
            </a:pPr>
            <a:r>
              <a:rPr lang="en-US" altLang="en-US" sz="2800" dirty="0">
                <a:ea typeface="ＭＳ Ｐゴシック" panose="020B0600070205080204" pitchFamily="34" charset="-128"/>
              </a:rPr>
              <a:t>Convection is associated with the </a:t>
            </a:r>
            <a:r>
              <a:rPr lang="en-US" altLang="en-US" sz="2800" b="1" dirty="0">
                <a:ea typeface="ＭＳ Ｐゴシック" panose="020B0600070205080204" pitchFamily="34" charset="-128"/>
              </a:rPr>
              <a:t>least skillful </a:t>
            </a:r>
            <a:r>
              <a:rPr lang="en-US" altLang="en-US" sz="2800" dirty="0">
                <a:ea typeface="ＭＳ Ｐゴシック" panose="020B0600070205080204" pitchFamily="34" charset="-128"/>
              </a:rPr>
              <a:t>precipitation forecasts in virtually all models.</a:t>
            </a:r>
          </a:p>
          <a:p>
            <a:pPr eaLnBrk="1" hangingPunct="1">
              <a:lnSpc>
                <a:spcPct val="90000"/>
              </a:lnSpc>
            </a:pPr>
            <a:r>
              <a:rPr lang="en-US" altLang="en-US" sz="2800" dirty="0">
                <a:ea typeface="ＭＳ Ｐゴシック" panose="020B0600070205080204" pitchFamily="34" charset="-128"/>
              </a:rPr>
              <a:t>Need at least 2-4 km grid spacing to get convection even half right.</a:t>
            </a:r>
          </a:p>
          <a:p>
            <a:pPr eaLnBrk="1" hangingPunct="1">
              <a:lnSpc>
                <a:spcPct val="90000"/>
              </a:lnSpc>
            </a:pPr>
            <a:r>
              <a:rPr lang="en-US" altLang="en-US" sz="2800" dirty="0">
                <a:ea typeface="ＭＳ Ｐゴシック" panose="020B0600070205080204" pitchFamily="34" charset="-128"/>
              </a:rPr>
              <a:t>If grid spacing is more coarse, then must have </a:t>
            </a:r>
            <a:r>
              <a:rPr lang="en-US" altLang="en-US" sz="2800" b="1" dirty="0">
                <a:ea typeface="ＭＳ Ｐゴシック" panose="020B0600070205080204" pitchFamily="34" charset="-128"/>
              </a:rPr>
              <a:t>cumulus parameterization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51165BFB-93D6-354F-9D5E-3966CE5E3130}"/>
              </a:ext>
            </a:extLst>
          </p:cNvPr>
          <p:cNvSpPr>
            <a:spLocks noGrp="1" noChangeArrowheads="1"/>
          </p:cNvSpPr>
          <p:nvPr>
            <p:ph type="title"/>
          </p:nvPr>
        </p:nvSpPr>
        <p:spPr>
          <a:xfrm>
            <a:off x="723900" y="174624"/>
            <a:ext cx="7886700" cy="968376"/>
          </a:xfrm>
        </p:spPr>
        <p:txBody>
          <a:bodyPr/>
          <a:lstStyle/>
          <a:p>
            <a:r>
              <a:rPr lang="en-US" altLang="en-US" dirty="0">
                <a:solidFill>
                  <a:schemeClr val="accent2"/>
                </a:solidFill>
                <a:ea typeface="ＭＳ Ｐゴシック" panose="020B0600070205080204" pitchFamily="34" charset="-128"/>
              </a:rPr>
              <a:t>Terminology</a:t>
            </a:r>
          </a:p>
        </p:txBody>
      </p:sp>
      <p:sp>
        <p:nvSpPr>
          <p:cNvPr id="124930" name="Content Placeholder 2">
            <a:extLst>
              <a:ext uri="{FF2B5EF4-FFF2-40B4-BE49-F238E27FC236}">
                <a16:creationId xmlns:a16="http://schemas.microsoft.com/office/drawing/2014/main" id="{52BA2213-67B9-E248-8457-7A26E89E3351}"/>
              </a:ext>
            </a:extLst>
          </p:cNvPr>
          <p:cNvSpPr>
            <a:spLocks noGrp="1" noChangeArrowheads="1"/>
          </p:cNvSpPr>
          <p:nvPr>
            <p:ph idx="1"/>
          </p:nvPr>
        </p:nvSpPr>
        <p:spPr>
          <a:xfrm>
            <a:off x="342899" y="1066800"/>
            <a:ext cx="6286499" cy="3733800"/>
          </a:xfrm>
        </p:spPr>
        <p:txBody>
          <a:bodyPr/>
          <a:lstStyle/>
          <a:p>
            <a:r>
              <a:rPr lang="en-US" altLang="en-US" dirty="0">
                <a:solidFill>
                  <a:srgbClr val="FF0000"/>
                </a:solidFill>
                <a:ea typeface="ＭＳ Ｐゴシック" panose="020B0600070205080204" pitchFamily="34" charset="-128"/>
              </a:rPr>
              <a:t>Explicit convection</a:t>
            </a:r>
            <a:r>
              <a:rPr lang="en-US" altLang="en-US" dirty="0">
                <a:ea typeface="ＭＳ Ｐゴシック" panose="020B0600070205080204" pitchFamily="34" charset="-128"/>
              </a:rPr>
              <a:t>:  model has enough resolution to simulate convection (less than ~4 km grid spacing).  Also called </a:t>
            </a:r>
            <a:r>
              <a:rPr lang="en-US" altLang="en-US" i="1" dirty="0">
                <a:ea typeface="ＭＳ Ｐゴシック" panose="020B0600070205080204" pitchFamily="34" charset="-128"/>
              </a:rPr>
              <a:t>convection-permitting resolution</a:t>
            </a:r>
            <a:r>
              <a:rPr lang="en-US" altLang="en-US" dirty="0">
                <a:ea typeface="ＭＳ Ｐゴシック" panose="020B0600070205080204" pitchFamily="34" charset="-128"/>
              </a:rPr>
              <a:t>.</a:t>
            </a:r>
          </a:p>
          <a:p>
            <a:r>
              <a:rPr lang="en-US" altLang="en-US" dirty="0">
                <a:solidFill>
                  <a:srgbClr val="FF0000"/>
                </a:solidFill>
                <a:ea typeface="ＭＳ Ｐゴシック" panose="020B0600070205080204" pitchFamily="34" charset="-128"/>
              </a:rPr>
              <a:t>Parameterized convection</a:t>
            </a:r>
            <a:r>
              <a:rPr lang="en-US" altLang="en-US" dirty="0">
                <a:ea typeface="ＭＳ Ｐゴシック" panose="020B0600070205080204" pitchFamily="34" charset="-128"/>
              </a:rPr>
              <a:t>:  model parameterization uses large scale variables to determine precipitation and other impacts of convection.  Example:  Kain-Fritsch, </a:t>
            </a:r>
            <a:r>
              <a:rPr lang="en-US" altLang="en-US" dirty="0" err="1">
                <a:ea typeface="ＭＳ Ｐゴシック" panose="020B0600070205080204" pitchFamily="34" charset="-128"/>
              </a:rPr>
              <a:t>Grell</a:t>
            </a:r>
            <a:r>
              <a:rPr lang="en-US" altLang="en-US" dirty="0">
                <a:ea typeface="ＭＳ Ｐゴシック" panose="020B0600070205080204" pitchFamily="34" charset="-128"/>
              </a:rPr>
              <a:t>, </a:t>
            </a:r>
            <a:r>
              <a:rPr lang="en-US" altLang="en-US" dirty="0" err="1">
                <a:ea typeface="ＭＳ Ｐゴシック" panose="020B0600070205080204" pitchFamily="34" charset="-128"/>
              </a:rPr>
              <a:t>Kuo</a:t>
            </a:r>
            <a:r>
              <a:rPr lang="en-US" altLang="en-US" dirty="0">
                <a:ea typeface="ＭＳ Ｐゴシック" panose="020B0600070205080204" pitchFamily="34" charset="-128"/>
              </a:rPr>
              <a:t>, SAS.</a:t>
            </a:r>
          </a:p>
        </p:txBody>
      </p:sp>
      <p:pic>
        <p:nvPicPr>
          <p:cNvPr id="3" name="Picture 2" descr="A picture containing sky, outdoor, clouds, cloudy&#10;&#10;Description automatically generated">
            <a:extLst>
              <a:ext uri="{FF2B5EF4-FFF2-40B4-BE49-F238E27FC236}">
                <a16:creationId xmlns:a16="http://schemas.microsoft.com/office/drawing/2014/main" id="{335839B0-BE1E-2442-BE61-AD6ABBBA84EB}"/>
              </a:ext>
            </a:extLst>
          </p:cNvPr>
          <p:cNvPicPr>
            <a:picLocks noChangeAspect="1"/>
          </p:cNvPicPr>
          <p:nvPr/>
        </p:nvPicPr>
        <p:blipFill>
          <a:blip r:embed="rId2"/>
          <a:stretch>
            <a:fillRect/>
          </a:stretch>
        </p:blipFill>
        <p:spPr>
          <a:xfrm>
            <a:off x="6452723" y="3009900"/>
            <a:ext cx="2348378" cy="14859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4A2C4CB3-E4E8-7345-A832-CD5CDFC0898C}"/>
              </a:ext>
            </a:extLst>
          </p:cNvPr>
          <p:cNvSpPr>
            <a:spLocks noGrp="1" noChangeArrowheads="1"/>
          </p:cNvSpPr>
          <p:nvPr>
            <p:ph type="title"/>
          </p:nvPr>
        </p:nvSpPr>
        <p:spPr>
          <a:xfrm>
            <a:off x="659027" y="250224"/>
            <a:ext cx="8001000" cy="533400"/>
          </a:xfrm>
        </p:spPr>
        <p:txBody>
          <a:bodyPr/>
          <a:lstStyle/>
          <a:p>
            <a:r>
              <a:rPr lang="en-US" altLang="en-US" b="1" dirty="0">
                <a:solidFill>
                  <a:schemeClr val="accent2"/>
                </a:solidFill>
                <a:ea typeface="ＭＳ Ｐゴシック" panose="020B0600070205080204" pitchFamily="34" charset="-128"/>
              </a:rPr>
              <a:t>Convection</a:t>
            </a:r>
          </a:p>
        </p:txBody>
      </p:sp>
      <p:sp>
        <p:nvSpPr>
          <p:cNvPr id="123906" name="Content Placeholder 2">
            <a:extLst>
              <a:ext uri="{FF2B5EF4-FFF2-40B4-BE49-F238E27FC236}">
                <a16:creationId xmlns:a16="http://schemas.microsoft.com/office/drawing/2014/main" id="{DD49778B-339C-ED4B-89E7-2053E1CFBF9D}"/>
              </a:ext>
            </a:extLst>
          </p:cNvPr>
          <p:cNvSpPr>
            <a:spLocks noGrp="1" noChangeArrowheads="1"/>
          </p:cNvSpPr>
          <p:nvPr>
            <p:ph idx="1"/>
          </p:nvPr>
        </p:nvSpPr>
        <p:spPr>
          <a:xfrm>
            <a:off x="533400" y="904617"/>
            <a:ext cx="8458200" cy="4114800"/>
          </a:xfrm>
        </p:spPr>
        <p:txBody>
          <a:bodyPr/>
          <a:lstStyle/>
          <a:p>
            <a:pPr eaLnBrk="1" hangingPunct="1">
              <a:lnSpc>
                <a:spcPct val="90000"/>
              </a:lnSpc>
            </a:pPr>
            <a:r>
              <a:rPr lang="en-US" altLang="en-US" dirty="0">
                <a:ea typeface="ＭＳ Ｐゴシック" panose="020B0600070205080204" pitchFamily="34" charset="-128"/>
              </a:rPr>
              <a:t>Convective parameterizations attempt to simulate the impacts of convection </a:t>
            </a:r>
            <a:r>
              <a:rPr lang="en-US" altLang="en-US" b="1" dirty="0">
                <a:ea typeface="ＭＳ Ｐゴシック" panose="020B0600070205080204" pitchFamily="34" charset="-128"/>
              </a:rPr>
              <a:t>without </a:t>
            </a:r>
            <a:r>
              <a:rPr lang="en-US" altLang="en-US" dirty="0">
                <a:ea typeface="ＭＳ Ｐゴシック" panose="020B0600070205080204" pitchFamily="34" charset="-128"/>
              </a:rPr>
              <a:t>explicitly simulating the details.</a:t>
            </a:r>
          </a:p>
          <a:p>
            <a:pPr eaLnBrk="1" hangingPunct="1">
              <a:lnSpc>
                <a:spcPct val="90000"/>
              </a:lnSpc>
            </a:pPr>
            <a:r>
              <a:rPr lang="en-US" altLang="en-US" b="1" dirty="0">
                <a:ea typeface="ＭＳ Ｐゴシック" panose="020B0600070205080204" pitchFamily="34" charset="-128"/>
              </a:rPr>
              <a:t>A kluge</a:t>
            </a:r>
            <a:r>
              <a:rPr lang="en-US" altLang="en-US" dirty="0">
                <a:ea typeface="ＭＳ Ｐゴシック" panose="020B0600070205080204" pitchFamily="34" charset="-128"/>
              </a:rPr>
              <a:t>:  relating convective impact to larger scale variables</a:t>
            </a:r>
          </a:p>
          <a:p>
            <a:pPr eaLnBrk="1" hangingPunct="1">
              <a:lnSpc>
                <a:spcPct val="90000"/>
              </a:lnSpc>
            </a:pPr>
            <a:r>
              <a:rPr lang="en-US" altLang="en-US" dirty="0">
                <a:ea typeface="ＭＳ Ｐゴシック" panose="020B0600070205080204" pitchFamily="34" charset="-128"/>
              </a:rPr>
              <a:t>Most convective parameterizations have serious flaws</a:t>
            </a:r>
          </a:p>
          <a:p>
            <a:pPr eaLnBrk="1" hangingPunct="1">
              <a:lnSpc>
                <a:spcPct val="90000"/>
              </a:lnSpc>
            </a:pPr>
            <a:r>
              <a:rPr lang="en-US" altLang="en-US" dirty="0">
                <a:ea typeface="ＭＳ Ｐゴシック" panose="020B0600070205080204" pitchFamily="34" charset="-128"/>
              </a:rPr>
              <a:t>But they are necessary:  can’t ignore the aggregate effects of convection.</a:t>
            </a:r>
          </a:p>
        </p:txBody>
      </p:sp>
      <p:pic>
        <p:nvPicPr>
          <p:cNvPr id="4" name="Picture 3" descr="A picture containing sky, outdoor, clouds, cloudy&#10;&#10;Description automatically generated">
            <a:extLst>
              <a:ext uri="{FF2B5EF4-FFF2-40B4-BE49-F238E27FC236}">
                <a16:creationId xmlns:a16="http://schemas.microsoft.com/office/drawing/2014/main" id="{23D66F31-6BEC-7D0E-5F16-BA15747BE41E}"/>
              </a:ext>
            </a:extLst>
          </p:cNvPr>
          <p:cNvPicPr>
            <a:picLocks noChangeAspect="1"/>
          </p:cNvPicPr>
          <p:nvPr/>
        </p:nvPicPr>
        <p:blipFill>
          <a:blip r:embed="rId2"/>
          <a:stretch>
            <a:fillRect/>
          </a:stretch>
        </p:blipFill>
        <p:spPr>
          <a:xfrm>
            <a:off x="6477000" y="5181600"/>
            <a:ext cx="2348378" cy="14859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76655046-A158-B247-95B7-75033205BDFC}"/>
              </a:ext>
            </a:extLst>
          </p:cNvPr>
          <p:cNvSpPr>
            <a:spLocks noGrp="1" noChangeArrowheads="1"/>
          </p:cNvSpPr>
          <p:nvPr>
            <p:ph type="title"/>
          </p:nvPr>
        </p:nvSpPr>
        <p:spPr>
          <a:xfrm>
            <a:off x="685800" y="304800"/>
            <a:ext cx="7772400" cy="609600"/>
          </a:xfrm>
        </p:spPr>
        <p:txBody>
          <a:bodyPr/>
          <a:lstStyle/>
          <a:p>
            <a:r>
              <a:rPr lang="en-US" altLang="en-US" sz="2400" b="1" dirty="0">
                <a:ea typeface="ＭＳ Ｐゴシック" panose="020B0600070205080204" pitchFamily="34" charset="-128"/>
              </a:rPr>
              <a:t>What convective parameterizations need to account for</a:t>
            </a:r>
          </a:p>
        </p:txBody>
      </p:sp>
      <p:pic>
        <p:nvPicPr>
          <p:cNvPr id="125954" name="Content Placeholder 3" descr="cpsimtbl.gif">
            <a:extLst>
              <a:ext uri="{FF2B5EF4-FFF2-40B4-BE49-F238E27FC236}">
                <a16:creationId xmlns:a16="http://schemas.microsoft.com/office/drawing/2014/main" id="{BE079347-A5C5-FB48-96AD-8CCAB00F65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75" r="-10931"/>
          <a:stretch/>
        </p:blipFill>
        <p:spPr>
          <a:xfrm>
            <a:off x="304800" y="1066800"/>
            <a:ext cx="9525000" cy="5486400"/>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9663E968-01AC-2646-8FAF-65017B5874A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28002" name="Content Placeholder 3" descr="ascpcube.gif">
            <a:extLst>
              <a:ext uri="{FF2B5EF4-FFF2-40B4-BE49-F238E27FC236}">
                <a16:creationId xmlns:a16="http://schemas.microsoft.com/office/drawing/2014/main" id="{55565B89-DB05-8442-AB8C-C4C15AE4AA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533400" y="1219200"/>
            <a:ext cx="9212263" cy="4876800"/>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771B-2663-1F75-754E-EED3BBCF46E9}"/>
              </a:ext>
            </a:extLst>
          </p:cNvPr>
          <p:cNvSpPr>
            <a:spLocks noGrp="1"/>
          </p:cNvSpPr>
          <p:nvPr>
            <p:ph type="title"/>
          </p:nvPr>
        </p:nvSpPr>
        <p:spPr/>
        <p:txBody>
          <a:bodyPr/>
          <a:lstStyle/>
          <a:p>
            <a:r>
              <a:rPr lang="en-US" b="1" dirty="0"/>
              <a:t>Parameterized Convection in Models</a:t>
            </a:r>
          </a:p>
        </p:txBody>
      </p:sp>
      <p:sp>
        <p:nvSpPr>
          <p:cNvPr id="3" name="Content Placeholder 2">
            <a:extLst>
              <a:ext uri="{FF2B5EF4-FFF2-40B4-BE49-F238E27FC236}">
                <a16:creationId xmlns:a16="http://schemas.microsoft.com/office/drawing/2014/main" id="{638DCFB6-D007-84E9-4870-24A1F9B33993}"/>
              </a:ext>
            </a:extLst>
          </p:cNvPr>
          <p:cNvSpPr>
            <a:spLocks noGrp="1"/>
          </p:cNvSpPr>
          <p:nvPr>
            <p:ph idx="1"/>
          </p:nvPr>
        </p:nvSpPr>
        <p:spPr/>
        <p:txBody>
          <a:bodyPr/>
          <a:lstStyle/>
          <a:p>
            <a:r>
              <a:rPr lang="en-US" dirty="0"/>
              <a:t>Most operational models you work with have parameterized convection (GFS, NAM, ECMWF)</a:t>
            </a:r>
          </a:p>
          <a:p>
            <a:r>
              <a:rPr lang="en-US" dirty="0"/>
              <a:t>Some high-resolution operational models have dropped it (e.g., 3-km HRRR)</a:t>
            </a:r>
          </a:p>
          <a:p>
            <a:r>
              <a:rPr lang="en-US" dirty="0"/>
              <a:t>WRF can be run with or without</a:t>
            </a:r>
          </a:p>
        </p:txBody>
      </p:sp>
    </p:spTree>
    <p:extLst>
      <p:ext uri="{BB962C8B-B14F-4D97-AF65-F5344CB8AC3E}">
        <p14:creationId xmlns:p14="http://schemas.microsoft.com/office/powerpoint/2010/main" val="34273795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2">
            <a:extLst>
              <a:ext uri="{FF2B5EF4-FFF2-40B4-BE49-F238E27FC236}">
                <a16:creationId xmlns:a16="http://schemas.microsoft.com/office/drawing/2014/main" id="{9F4C5D84-A23D-5449-ADB7-673A5826D8DF}"/>
              </a:ext>
            </a:extLst>
          </p:cNvPr>
          <p:cNvSpPr txBox="1">
            <a:spLocks noChangeArrowheads="1"/>
          </p:cNvSpPr>
          <p:nvPr/>
        </p:nvSpPr>
        <p:spPr bwMode="auto">
          <a:xfrm>
            <a:off x="838200" y="212725"/>
            <a:ext cx="7696200" cy="1016000"/>
          </a:xfrm>
          <a:prstGeom prst="rect">
            <a:avLst/>
          </a:prstGeom>
          <a:noFill/>
          <a:ln w="12700">
            <a:solidFill>
              <a:srgbClr val="99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a:solidFill>
                  <a:srgbClr val="000066"/>
                </a:solidFill>
                <a:latin typeface="Arial" panose="020B0604020202020204" pitchFamily="34" charset="0"/>
              </a:rPr>
              <a:t>Example of Explicit Convection</a:t>
            </a:r>
          </a:p>
          <a:p>
            <a:pPr algn="ctr">
              <a:spcBef>
                <a:spcPct val="0"/>
              </a:spcBef>
              <a:buFontTx/>
              <a:buNone/>
            </a:pPr>
            <a:r>
              <a:rPr lang="en-US" altLang="en-US" sz="3000" b="1">
                <a:solidFill>
                  <a:srgbClr val="000066"/>
                </a:solidFill>
                <a:latin typeface="Arial" panose="020B0604020202020204" pitchFamily="34" charset="0"/>
              </a:rPr>
              <a:t>Real-time WRF 4 km BAMEX Forecast</a:t>
            </a:r>
          </a:p>
        </p:txBody>
      </p:sp>
      <p:sp>
        <p:nvSpPr>
          <p:cNvPr id="129026" name="Text Box 3">
            <a:extLst>
              <a:ext uri="{FF2B5EF4-FFF2-40B4-BE49-F238E27FC236}">
                <a16:creationId xmlns:a16="http://schemas.microsoft.com/office/drawing/2014/main" id="{98D2C499-4D64-A64C-B45D-FCF33B93E915}"/>
              </a:ext>
            </a:extLst>
          </p:cNvPr>
          <p:cNvSpPr txBox="1">
            <a:spLocks noChangeArrowheads="1"/>
          </p:cNvSpPr>
          <p:nvPr/>
        </p:nvSpPr>
        <p:spPr bwMode="auto">
          <a:xfrm>
            <a:off x="6705600" y="518160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Composite NEXRAD Radar</a:t>
            </a:r>
          </a:p>
        </p:txBody>
      </p:sp>
      <p:sp>
        <p:nvSpPr>
          <p:cNvPr id="129027" name="Text Box 4">
            <a:extLst>
              <a:ext uri="{FF2B5EF4-FFF2-40B4-BE49-F238E27FC236}">
                <a16:creationId xmlns:a16="http://schemas.microsoft.com/office/drawing/2014/main" id="{28DB5AEB-4D80-7E4E-B732-1BD420409AE9}"/>
              </a:ext>
            </a:extLst>
          </p:cNvPr>
          <p:cNvSpPr txBox="1">
            <a:spLocks noChangeArrowheads="1"/>
          </p:cNvSpPr>
          <p:nvPr/>
        </p:nvSpPr>
        <p:spPr bwMode="auto">
          <a:xfrm>
            <a:off x="990600" y="51816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36 h Reflectivity</a:t>
            </a:r>
          </a:p>
        </p:txBody>
      </p:sp>
      <p:sp>
        <p:nvSpPr>
          <p:cNvPr id="129028" name="Text Box 5">
            <a:extLst>
              <a:ext uri="{FF2B5EF4-FFF2-40B4-BE49-F238E27FC236}">
                <a16:creationId xmlns:a16="http://schemas.microsoft.com/office/drawing/2014/main" id="{44E7C728-FEFE-554E-9CFA-63BF4354977F}"/>
              </a:ext>
            </a:extLst>
          </p:cNvPr>
          <p:cNvSpPr txBox="1">
            <a:spLocks noChangeArrowheads="1"/>
          </p:cNvSpPr>
          <p:nvPr/>
        </p:nvSpPr>
        <p:spPr bwMode="auto">
          <a:xfrm>
            <a:off x="3733800" y="51816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12 h Reflectivity</a:t>
            </a:r>
          </a:p>
        </p:txBody>
      </p:sp>
      <p:pic>
        <p:nvPicPr>
          <p:cNvPr id="129029" name="Picture 6" descr="\\peepul\winusers\klemp\Desktop\20030609.36.dbz.crop.jpg">
            <a:extLst>
              <a:ext uri="{FF2B5EF4-FFF2-40B4-BE49-F238E27FC236}">
                <a16:creationId xmlns:a16="http://schemas.microsoft.com/office/drawing/2014/main" id="{A430904D-49CF-2347-92D2-CF847440A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90725"/>
            <a:ext cx="245745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29030" name="Picture 7" descr="\\peepul\winusers\klemp\Desktop\20030610.12.dbz.crop.jpg">
            <a:extLst>
              <a:ext uri="{FF2B5EF4-FFF2-40B4-BE49-F238E27FC236}">
                <a16:creationId xmlns:a16="http://schemas.microsoft.com/office/drawing/2014/main" id="{0E47C65B-4AD3-974A-AFE3-FC7C320F5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990725"/>
            <a:ext cx="245745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29031" name="Picture 8" descr="\\peepul\winusers\klemp\Desktop\BAMEX.61012z.white.crop.gif">
            <a:extLst>
              <a:ext uri="{FF2B5EF4-FFF2-40B4-BE49-F238E27FC236}">
                <a16:creationId xmlns:a16="http://schemas.microsoft.com/office/drawing/2014/main" id="{588B7F47-217B-1C41-B63D-80A50644F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90725"/>
            <a:ext cx="264160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29032" name="Text Box 9">
            <a:extLst>
              <a:ext uri="{FF2B5EF4-FFF2-40B4-BE49-F238E27FC236}">
                <a16:creationId xmlns:a16="http://schemas.microsoft.com/office/drawing/2014/main" id="{3A643905-06AA-7E4E-8A26-3D41FC9CDD15}"/>
              </a:ext>
            </a:extLst>
          </p:cNvPr>
          <p:cNvSpPr txBox="1">
            <a:spLocks noChangeArrowheads="1"/>
          </p:cNvSpPr>
          <p:nvPr/>
        </p:nvSpPr>
        <p:spPr bwMode="auto">
          <a:xfrm>
            <a:off x="3581400" y="1409700"/>
            <a:ext cx="257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Valid 6/10/03 12Z</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2">
            <a:extLst>
              <a:ext uri="{FF2B5EF4-FFF2-40B4-BE49-F238E27FC236}">
                <a16:creationId xmlns:a16="http://schemas.microsoft.com/office/drawing/2014/main" id="{8A94FEC2-7C91-794D-B8ED-A0722B4AC979}"/>
              </a:ext>
            </a:extLst>
          </p:cNvPr>
          <p:cNvSpPr txBox="1">
            <a:spLocks noChangeArrowheads="1"/>
          </p:cNvSpPr>
          <p:nvPr/>
        </p:nvSpPr>
        <p:spPr bwMode="auto">
          <a:xfrm>
            <a:off x="762000" y="609600"/>
            <a:ext cx="7886700" cy="554038"/>
          </a:xfrm>
          <a:prstGeom prst="rect">
            <a:avLst/>
          </a:prstGeom>
          <a:noFill/>
          <a:ln w="12700">
            <a:solidFill>
              <a:srgbClr val="99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a:solidFill>
                  <a:srgbClr val="000066"/>
                </a:solidFill>
                <a:latin typeface="Arial" panose="020B0604020202020204" pitchFamily="34" charset="0"/>
              </a:rPr>
              <a:t>Real-time 12 h WRF Reflectivity Forecast</a:t>
            </a:r>
          </a:p>
        </p:txBody>
      </p:sp>
      <p:sp>
        <p:nvSpPr>
          <p:cNvPr id="130050" name="Text Box 3">
            <a:extLst>
              <a:ext uri="{FF2B5EF4-FFF2-40B4-BE49-F238E27FC236}">
                <a16:creationId xmlns:a16="http://schemas.microsoft.com/office/drawing/2014/main" id="{ED13D0D0-09BF-4949-83E2-9E9871A77914}"/>
              </a:ext>
            </a:extLst>
          </p:cNvPr>
          <p:cNvSpPr txBox="1">
            <a:spLocks noChangeArrowheads="1"/>
          </p:cNvSpPr>
          <p:nvPr/>
        </p:nvSpPr>
        <p:spPr bwMode="auto">
          <a:xfrm>
            <a:off x="71628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Composite NEXRAD Radar</a:t>
            </a:r>
          </a:p>
        </p:txBody>
      </p:sp>
      <p:sp>
        <p:nvSpPr>
          <p:cNvPr id="130051" name="Text Box 4">
            <a:extLst>
              <a:ext uri="{FF2B5EF4-FFF2-40B4-BE49-F238E27FC236}">
                <a16:creationId xmlns:a16="http://schemas.microsoft.com/office/drawing/2014/main" id="{AF5814E2-0E6A-A942-A50F-9ECBFE2C4967}"/>
              </a:ext>
            </a:extLst>
          </p:cNvPr>
          <p:cNvSpPr txBox="1">
            <a:spLocks noChangeArrowheads="1"/>
          </p:cNvSpPr>
          <p:nvPr/>
        </p:nvSpPr>
        <p:spPr bwMode="auto">
          <a:xfrm>
            <a:off x="9906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a:t>
            </a:r>
          </a:p>
        </p:txBody>
      </p:sp>
      <p:sp>
        <p:nvSpPr>
          <p:cNvPr id="130052" name="Text Box 5">
            <a:extLst>
              <a:ext uri="{FF2B5EF4-FFF2-40B4-BE49-F238E27FC236}">
                <a16:creationId xmlns:a16="http://schemas.microsoft.com/office/drawing/2014/main" id="{8C336353-D26A-0340-9A41-C048BBE07985}"/>
              </a:ext>
            </a:extLst>
          </p:cNvPr>
          <p:cNvSpPr txBox="1">
            <a:spLocks noChangeArrowheads="1"/>
          </p:cNvSpPr>
          <p:nvPr/>
        </p:nvSpPr>
        <p:spPr bwMode="auto">
          <a:xfrm>
            <a:off x="3749675" y="1371600"/>
            <a:ext cx="257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Valid 6/10/03 12Z</a:t>
            </a:r>
          </a:p>
        </p:txBody>
      </p:sp>
      <p:pic>
        <p:nvPicPr>
          <p:cNvPr id="130053" name="Picture 6" descr="\\peepul\winusers\klemp\My Documents\BAMEX\61012z\20030610.12.dbz.cropn.jpg">
            <a:extLst>
              <a:ext uri="{FF2B5EF4-FFF2-40B4-BE49-F238E27FC236}">
                <a16:creationId xmlns:a16="http://schemas.microsoft.com/office/drawing/2014/main" id="{2567E868-A8AB-A04A-85B1-ECEDFDA62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33600"/>
            <a:ext cx="194310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4" name="Picture 7" descr="\\peepul\winusers\klemp\My Documents\BAMEX\61012z\20030610.12.dbz.10.cropn.jpg">
            <a:extLst>
              <a:ext uri="{FF2B5EF4-FFF2-40B4-BE49-F238E27FC236}">
                <a16:creationId xmlns:a16="http://schemas.microsoft.com/office/drawing/2014/main" id="{36E38C0F-D98A-E04F-81C7-D8DF569D2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938" y="2133600"/>
            <a:ext cx="1897062"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5" name="Picture 8" descr="\\peepul\winusers\klemp\My Documents\BAMEX\61012z\20030610.12.dbz.22.cropn.jpg">
            <a:extLst>
              <a:ext uri="{FF2B5EF4-FFF2-40B4-BE49-F238E27FC236}">
                <a16:creationId xmlns:a16="http://schemas.microsoft.com/office/drawing/2014/main" id="{C7E8C063-C5A2-AA47-8D34-32624A196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463" y="2133600"/>
            <a:ext cx="1912937"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6" name="Picture 9" descr="\\peepul\winusers\klemp\My Documents\BAMEX\61012z\BAMEX.61012z.white.cropn.gif">
            <a:extLst>
              <a:ext uri="{FF2B5EF4-FFF2-40B4-BE49-F238E27FC236}">
                <a16:creationId xmlns:a16="http://schemas.microsoft.com/office/drawing/2014/main" id="{120E8111-45B2-E142-B93E-54AC5AEBF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438400"/>
            <a:ext cx="1882775" cy="26670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0057" name="Text Box 10">
            <a:extLst>
              <a:ext uri="{FF2B5EF4-FFF2-40B4-BE49-F238E27FC236}">
                <a16:creationId xmlns:a16="http://schemas.microsoft.com/office/drawing/2014/main" id="{2EE28BFE-E13C-3142-A4A2-5733A7F6157B}"/>
              </a:ext>
            </a:extLst>
          </p:cNvPr>
          <p:cNvSpPr txBox="1">
            <a:spLocks noChangeArrowheads="1"/>
          </p:cNvSpPr>
          <p:nvPr/>
        </p:nvSpPr>
        <p:spPr bwMode="auto">
          <a:xfrm>
            <a:off x="30480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10 km BAMEX forecast </a:t>
            </a:r>
          </a:p>
        </p:txBody>
      </p:sp>
      <p:sp>
        <p:nvSpPr>
          <p:cNvPr id="130058" name="Text Box 11">
            <a:extLst>
              <a:ext uri="{FF2B5EF4-FFF2-40B4-BE49-F238E27FC236}">
                <a16:creationId xmlns:a16="http://schemas.microsoft.com/office/drawing/2014/main" id="{03A4290B-EBC0-8E40-9B99-88BFDD6CDDB2}"/>
              </a:ext>
            </a:extLst>
          </p:cNvPr>
          <p:cNvSpPr txBox="1">
            <a:spLocks noChangeArrowheads="1"/>
          </p:cNvSpPr>
          <p:nvPr/>
        </p:nvSpPr>
        <p:spPr bwMode="auto">
          <a:xfrm>
            <a:off x="51054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22 km CONUS forecast </a:t>
            </a:r>
          </a:p>
        </p:txBody>
      </p:sp>
      <p:sp>
        <p:nvSpPr>
          <p:cNvPr id="2" name="TextBox 1">
            <a:extLst>
              <a:ext uri="{FF2B5EF4-FFF2-40B4-BE49-F238E27FC236}">
                <a16:creationId xmlns:a16="http://schemas.microsoft.com/office/drawing/2014/main" id="{8EA87AA0-000B-904C-8D27-EACAE6477F46}"/>
              </a:ext>
            </a:extLst>
          </p:cNvPr>
          <p:cNvSpPr txBox="1"/>
          <p:nvPr/>
        </p:nvSpPr>
        <p:spPr>
          <a:xfrm>
            <a:off x="4126684" y="6017567"/>
            <a:ext cx="1941557" cy="461665"/>
          </a:xfrm>
          <a:prstGeom prst="rect">
            <a:avLst/>
          </a:prstGeom>
          <a:noFill/>
        </p:spPr>
        <p:txBody>
          <a:bodyPr wrap="none" rtlCol="0">
            <a:spAutoFit/>
          </a:bodyPr>
          <a:lstStyle/>
          <a:p>
            <a:r>
              <a:rPr lang="en-US" dirty="0"/>
              <a:t>Parameterized</a:t>
            </a:r>
          </a:p>
        </p:txBody>
      </p:sp>
      <p:sp>
        <p:nvSpPr>
          <p:cNvPr id="3" name="Left-Right Arrow 2">
            <a:extLst>
              <a:ext uri="{FF2B5EF4-FFF2-40B4-BE49-F238E27FC236}">
                <a16:creationId xmlns:a16="http://schemas.microsoft.com/office/drawing/2014/main" id="{FF72D377-E56A-00BF-3133-1C58CDD1733C}"/>
              </a:ext>
            </a:extLst>
          </p:cNvPr>
          <p:cNvSpPr/>
          <p:nvPr/>
        </p:nvSpPr>
        <p:spPr bwMode="auto">
          <a:xfrm>
            <a:off x="3962400" y="5867400"/>
            <a:ext cx="2514600" cy="150167"/>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2">
            <a:extLst>
              <a:ext uri="{FF2B5EF4-FFF2-40B4-BE49-F238E27FC236}">
                <a16:creationId xmlns:a16="http://schemas.microsoft.com/office/drawing/2014/main" id="{AB29B00D-72F4-664D-94CA-2BEAA6005727}"/>
              </a:ext>
            </a:extLst>
          </p:cNvPr>
          <p:cNvSpPr txBox="1">
            <a:spLocks noChangeArrowheads="1"/>
          </p:cNvSpPr>
          <p:nvPr/>
        </p:nvSpPr>
        <p:spPr bwMode="auto">
          <a:xfrm>
            <a:off x="990600" y="552450"/>
            <a:ext cx="7391400" cy="554038"/>
          </a:xfrm>
          <a:prstGeom prst="rect">
            <a:avLst/>
          </a:prstGeom>
          <a:noFill/>
          <a:ln w="12700">
            <a:solidFill>
              <a:srgbClr val="99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a:solidFill>
                  <a:srgbClr val="000066"/>
                </a:solidFill>
                <a:latin typeface="Arial" panose="020B0604020202020204" pitchFamily="34" charset="0"/>
              </a:rPr>
              <a:t>Hurricane Isabel Reflectivity at Landfall</a:t>
            </a:r>
          </a:p>
        </p:txBody>
      </p:sp>
      <p:pic>
        <p:nvPicPr>
          <p:cNvPr id="131074" name="Picture 3" descr="C:\klemp\Isabel\MidAtl.18.1700.crop.gif">
            <a:extLst>
              <a:ext uri="{FF2B5EF4-FFF2-40B4-BE49-F238E27FC236}">
                <a16:creationId xmlns:a16="http://schemas.microsoft.com/office/drawing/2014/main" id="{318E335B-A247-EE41-A63F-55A18DB53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19325"/>
            <a:ext cx="3724275" cy="372427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1075" name="Text Box 4">
            <a:extLst>
              <a:ext uri="{FF2B5EF4-FFF2-40B4-BE49-F238E27FC236}">
                <a16:creationId xmlns:a16="http://schemas.microsoft.com/office/drawing/2014/main" id="{A75DBEAE-D63C-3646-8305-063D193760F7}"/>
              </a:ext>
            </a:extLst>
          </p:cNvPr>
          <p:cNvSpPr txBox="1">
            <a:spLocks noChangeArrowheads="1"/>
          </p:cNvSpPr>
          <p:nvPr/>
        </p:nvSpPr>
        <p:spPr bwMode="auto">
          <a:xfrm>
            <a:off x="1743075" y="1752600"/>
            <a:ext cx="2559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Radar Composite</a:t>
            </a:r>
          </a:p>
        </p:txBody>
      </p:sp>
      <p:sp>
        <p:nvSpPr>
          <p:cNvPr id="131076" name="Text Box 5">
            <a:extLst>
              <a:ext uri="{FF2B5EF4-FFF2-40B4-BE49-F238E27FC236}">
                <a16:creationId xmlns:a16="http://schemas.microsoft.com/office/drawing/2014/main" id="{56E98FB3-60F8-C24F-9CDA-53E976814346}"/>
              </a:ext>
            </a:extLst>
          </p:cNvPr>
          <p:cNvSpPr txBox="1">
            <a:spLocks noChangeArrowheads="1"/>
          </p:cNvSpPr>
          <p:nvPr/>
        </p:nvSpPr>
        <p:spPr bwMode="auto">
          <a:xfrm>
            <a:off x="3581400" y="1219200"/>
            <a:ext cx="294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18 Sep 2003 1700 Z</a:t>
            </a:r>
          </a:p>
        </p:txBody>
      </p:sp>
      <p:pic>
        <p:nvPicPr>
          <p:cNvPr id="131077" name="Picture 6" descr="C:\klemp\Isabel\Landfall\9181700.crop.gif">
            <a:extLst>
              <a:ext uri="{FF2B5EF4-FFF2-40B4-BE49-F238E27FC236}">
                <a16:creationId xmlns:a16="http://schemas.microsoft.com/office/drawing/2014/main" id="{D2FEDBBB-5372-C141-9495-267C0F432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09800"/>
            <a:ext cx="3733800" cy="3733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1078" name="Text Box 7">
            <a:extLst>
              <a:ext uri="{FF2B5EF4-FFF2-40B4-BE49-F238E27FC236}">
                <a16:creationId xmlns:a16="http://schemas.microsoft.com/office/drawing/2014/main" id="{BA876DA1-3C6C-F443-B755-1D2E8672E12D}"/>
              </a:ext>
            </a:extLst>
          </p:cNvPr>
          <p:cNvSpPr txBox="1">
            <a:spLocks noChangeArrowheads="1"/>
          </p:cNvSpPr>
          <p:nvPr/>
        </p:nvSpPr>
        <p:spPr bwMode="auto">
          <a:xfrm>
            <a:off x="4953000" y="1716088"/>
            <a:ext cx="416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41 h forecast from 4 km WRF</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2DAAFDF8-0D69-9C52-7A78-3B9C9EE09124}"/>
              </a:ext>
            </a:extLst>
          </p:cNvPr>
          <p:cNvPicPr>
            <a:picLocks noChangeAspect="1"/>
          </p:cNvPicPr>
          <p:nvPr/>
        </p:nvPicPr>
        <p:blipFill>
          <a:blip r:embed="rId2"/>
          <a:stretch>
            <a:fillRect/>
          </a:stretch>
        </p:blipFill>
        <p:spPr>
          <a:xfrm>
            <a:off x="1600200" y="457200"/>
            <a:ext cx="5829300" cy="5829300"/>
          </a:xfrm>
          <a:prstGeom prst="rect">
            <a:avLst/>
          </a:prstGeom>
        </p:spPr>
      </p:pic>
    </p:spTree>
    <p:extLst>
      <p:ext uri="{BB962C8B-B14F-4D97-AF65-F5344CB8AC3E}">
        <p14:creationId xmlns:p14="http://schemas.microsoft.com/office/powerpoint/2010/main" val="2259162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C6DD15C-EBB3-944A-BE11-F84B6C43D144}"/>
              </a:ext>
            </a:extLst>
          </p:cNvPr>
          <p:cNvSpPr>
            <a:spLocks noGrp="1" noChangeArrowheads="1"/>
          </p:cNvSpPr>
          <p:nvPr>
            <p:ph type="title"/>
          </p:nvPr>
        </p:nvSpPr>
        <p:spPr>
          <a:xfrm>
            <a:off x="685800" y="609600"/>
            <a:ext cx="7772400" cy="609600"/>
          </a:xfrm>
        </p:spPr>
        <p:txBody>
          <a:bodyPr/>
          <a:lstStyle/>
          <a:p>
            <a:r>
              <a:rPr lang="en-US" altLang="en-US" b="1" dirty="0">
                <a:solidFill>
                  <a:schemeClr val="accent2"/>
                </a:solidFill>
                <a:ea typeface="ＭＳ Ｐゴシック" panose="020B0600070205080204" pitchFamily="34" charset="-128"/>
              </a:rPr>
              <a:t>The Answer</a:t>
            </a:r>
          </a:p>
        </p:txBody>
      </p:sp>
      <p:sp>
        <p:nvSpPr>
          <p:cNvPr id="23554" name="Content Placeholder 2">
            <a:extLst>
              <a:ext uri="{FF2B5EF4-FFF2-40B4-BE49-F238E27FC236}">
                <a16:creationId xmlns:a16="http://schemas.microsoft.com/office/drawing/2014/main" id="{736D4050-FB89-8545-881E-E2F240996345}"/>
              </a:ext>
            </a:extLst>
          </p:cNvPr>
          <p:cNvSpPr>
            <a:spLocks noGrp="1" noChangeArrowheads="1"/>
          </p:cNvSpPr>
          <p:nvPr>
            <p:ph idx="1"/>
          </p:nvPr>
        </p:nvSpPr>
        <p:spPr>
          <a:xfrm>
            <a:off x="685800" y="1244906"/>
            <a:ext cx="8305800" cy="2184094"/>
          </a:xfrm>
        </p:spPr>
        <p:txBody>
          <a:bodyPr/>
          <a:lstStyle/>
          <a:p>
            <a:r>
              <a:rPr lang="en-US" altLang="en-US" b="1" dirty="0">
                <a:ea typeface="ＭＳ Ｐゴシック" panose="020B0600070205080204" pitchFamily="34" charset="-128"/>
              </a:rPr>
              <a:t>Better in winter </a:t>
            </a:r>
            <a:r>
              <a:rPr lang="en-US" altLang="en-US" dirty="0">
                <a:ea typeface="ＭＳ Ｐゴシック" panose="020B0600070205080204" pitchFamily="34" charset="-128"/>
              </a:rPr>
              <a:t>when precipitation is more </a:t>
            </a:r>
            <a:r>
              <a:rPr lang="en-US" altLang="en-US" u="sng" dirty="0">
                <a:ea typeface="ＭＳ Ｐゴシック" panose="020B0600070205080204" pitchFamily="34" charset="-128"/>
              </a:rPr>
              <a:t>synoptic and stratiform</a:t>
            </a:r>
          </a:p>
          <a:p>
            <a:r>
              <a:rPr lang="en-US" altLang="en-US" dirty="0">
                <a:ea typeface="ＭＳ Ｐゴシック" panose="020B0600070205080204" pitchFamily="34" charset="-128"/>
              </a:rPr>
              <a:t>Less skillful in summer </a:t>
            </a:r>
            <a:r>
              <a:rPr lang="en-US" altLang="en-US" b="1" dirty="0">
                <a:ea typeface="ＭＳ Ｐゴシック" panose="020B0600070205080204" pitchFamily="34" charset="-128"/>
              </a:rPr>
              <a:t>when more convective</a:t>
            </a:r>
          </a:p>
          <a:p>
            <a:endParaRPr lang="en-US" altLang="en-US" dirty="0">
              <a:ea typeface="ＭＳ Ｐゴシック" panose="020B0600070205080204" pitchFamily="34" charset="-128"/>
            </a:endParaRPr>
          </a:p>
        </p:txBody>
      </p:sp>
      <p:pic>
        <p:nvPicPr>
          <p:cNvPr id="3" name="Picture 2" descr="A picture containing snow, nature, outdoor&#10;&#10;Description automatically generated">
            <a:extLst>
              <a:ext uri="{FF2B5EF4-FFF2-40B4-BE49-F238E27FC236}">
                <a16:creationId xmlns:a16="http://schemas.microsoft.com/office/drawing/2014/main" id="{128FE5BA-3537-194A-A34C-B4062D644D31}"/>
              </a:ext>
            </a:extLst>
          </p:cNvPr>
          <p:cNvPicPr>
            <a:picLocks noChangeAspect="1"/>
          </p:cNvPicPr>
          <p:nvPr/>
        </p:nvPicPr>
        <p:blipFill>
          <a:blip r:embed="rId2"/>
          <a:stretch>
            <a:fillRect/>
          </a:stretch>
        </p:blipFill>
        <p:spPr>
          <a:xfrm>
            <a:off x="5486400" y="3266655"/>
            <a:ext cx="2955073" cy="2782729"/>
          </a:xfrm>
          <a:prstGeom prst="rect">
            <a:avLst/>
          </a:prstGeom>
        </p:spPr>
      </p:pic>
      <p:pic>
        <p:nvPicPr>
          <p:cNvPr id="5" name="Picture 4" descr="A picture containing outdoor, nature, hillside&#10;&#10;Description automatically generated">
            <a:extLst>
              <a:ext uri="{FF2B5EF4-FFF2-40B4-BE49-F238E27FC236}">
                <a16:creationId xmlns:a16="http://schemas.microsoft.com/office/drawing/2014/main" id="{88B3EBD5-70CA-BA40-BB45-527C814C97AD}"/>
              </a:ext>
            </a:extLst>
          </p:cNvPr>
          <p:cNvPicPr>
            <a:picLocks noChangeAspect="1"/>
          </p:cNvPicPr>
          <p:nvPr/>
        </p:nvPicPr>
        <p:blipFill>
          <a:blip r:embed="rId3"/>
          <a:stretch>
            <a:fillRect/>
          </a:stretch>
        </p:blipFill>
        <p:spPr>
          <a:xfrm>
            <a:off x="588555" y="3276600"/>
            <a:ext cx="3901737" cy="2772784"/>
          </a:xfrm>
          <a:prstGeom prst="rect">
            <a:avLst/>
          </a:prstGeom>
        </p:spPr>
      </p:pic>
      <p:sp>
        <p:nvSpPr>
          <p:cNvPr id="6" name="TextBox 5">
            <a:extLst>
              <a:ext uri="{FF2B5EF4-FFF2-40B4-BE49-F238E27FC236}">
                <a16:creationId xmlns:a16="http://schemas.microsoft.com/office/drawing/2014/main" id="{E4285F1F-06BA-1445-9B8C-6FD570CD7BC5}"/>
              </a:ext>
            </a:extLst>
          </p:cNvPr>
          <p:cNvSpPr txBox="1"/>
          <p:nvPr/>
        </p:nvSpPr>
        <p:spPr>
          <a:xfrm>
            <a:off x="1905000" y="6120008"/>
            <a:ext cx="1696298" cy="461665"/>
          </a:xfrm>
          <a:prstGeom prst="rect">
            <a:avLst/>
          </a:prstGeom>
          <a:noFill/>
        </p:spPr>
        <p:txBody>
          <a:bodyPr wrap="none" rtlCol="0">
            <a:spAutoFit/>
          </a:bodyPr>
          <a:lstStyle/>
          <a:p>
            <a:r>
              <a:rPr lang="en-US" dirty="0"/>
              <a:t>Less skillful</a:t>
            </a:r>
          </a:p>
        </p:txBody>
      </p:sp>
      <p:sp>
        <p:nvSpPr>
          <p:cNvPr id="7" name="TextBox 6">
            <a:extLst>
              <a:ext uri="{FF2B5EF4-FFF2-40B4-BE49-F238E27FC236}">
                <a16:creationId xmlns:a16="http://schemas.microsoft.com/office/drawing/2014/main" id="{702A8946-8E49-A045-821C-543962804B65}"/>
              </a:ext>
            </a:extLst>
          </p:cNvPr>
          <p:cNvSpPr txBox="1"/>
          <p:nvPr/>
        </p:nvSpPr>
        <p:spPr>
          <a:xfrm>
            <a:off x="6313907" y="6120007"/>
            <a:ext cx="1850186" cy="461665"/>
          </a:xfrm>
          <a:prstGeom prst="rect">
            <a:avLst/>
          </a:prstGeom>
          <a:noFill/>
        </p:spPr>
        <p:txBody>
          <a:bodyPr wrap="none" rtlCol="0">
            <a:spAutoFit/>
          </a:bodyPr>
          <a:lstStyle/>
          <a:p>
            <a:r>
              <a:rPr lang="en-US" dirty="0"/>
              <a:t>More Skillful</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97F0EF5-6CA7-AAF8-338D-013A4CC0A10B}"/>
              </a:ext>
            </a:extLst>
          </p:cNvPr>
          <p:cNvPicPr>
            <a:picLocks noChangeAspect="1"/>
          </p:cNvPicPr>
          <p:nvPr/>
        </p:nvPicPr>
        <p:blipFill>
          <a:blip r:embed="rId2"/>
          <a:stretch>
            <a:fillRect/>
          </a:stretch>
        </p:blipFill>
        <p:spPr>
          <a:xfrm>
            <a:off x="1524000" y="381000"/>
            <a:ext cx="5905500" cy="5905500"/>
          </a:xfrm>
          <a:prstGeom prst="rect">
            <a:avLst/>
          </a:prstGeom>
        </p:spPr>
      </p:pic>
    </p:spTree>
    <p:extLst>
      <p:ext uri="{BB962C8B-B14F-4D97-AF65-F5344CB8AC3E}">
        <p14:creationId xmlns:p14="http://schemas.microsoft.com/office/powerpoint/2010/main" val="30194756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6A7ECCF-41B5-3C74-5924-5EFC4023FF1D}"/>
              </a:ext>
            </a:extLst>
          </p:cNvPr>
          <p:cNvPicPr>
            <a:picLocks noChangeAspect="1"/>
          </p:cNvPicPr>
          <p:nvPr/>
        </p:nvPicPr>
        <p:blipFill>
          <a:blip r:embed="rId2"/>
          <a:stretch>
            <a:fillRect/>
          </a:stretch>
        </p:blipFill>
        <p:spPr>
          <a:xfrm>
            <a:off x="1714500" y="571500"/>
            <a:ext cx="5715000" cy="5715000"/>
          </a:xfrm>
          <a:prstGeom prst="rect">
            <a:avLst/>
          </a:prstGeom>
        </p:spPr>
      </p:pic>
    </p:spTree>
    <p:extLst>
      <p:ext uri="{BB962C8B-B14F-4D97-AF65-F5344CB8AC3E}">
        <p14:creationId xmlns:p14="http://schemas.microsoft.com/office/powerpoint/2010/main" val="4967501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2BD7-9DBC-4188-3422-8C6CB4BFCFC0}"/>
              </a:ext>
            </a:extLst>
          </p:cNvPr>
          <p:cNvSpPr>
            <a:spLocks noGrp="1"/>
          </p:cNvSpPr>
          <p:nvPr>
            <p:ph type="title"/>
          </p:nvPr>
        </p:nvSpPr>
        <p:spPr>
          <a:xfrm>
            <a:off x="457200" y="228600"/>
            <a:ext cx="7772400" cy="1143000"/>
          </a:xfrm>
        </p:spPr>
        <p:txBody>
          <a:bodyPr/>
          <a:lstStyle/>
          <a:p>
            <a:r>
              <a:rPr lang="en-US" b="1" dirty="0">
                <a:solidFill>
                  <a:schemeClr val="accent2"/>
                </a:solidFill>
              </a:rPr>
              <a:t>The Long Term</a:t>
            </a:r>
          </a:p>
        </p:txBody>
      </p:sp>
      <p:sp>
        <p:nvSpPr>
          <p:cNvPr id="3" name="Content Placeholder 2">
            <a:extLst>
              <a:ext uri="{FF2B5EF4-FFF2-40B4-BE49-F238E27FC236}">
                <a16:creationId xmlns:a16="http://schemas.microsoft.com/office/drawing/2014/main" id="{D6688845-A3BE-72E6-81F4-FABD7F840E1F}"/>
              </a:ext>
            </a:extLst>
          </p:cNvPr>
          <p:cNvSpPr>
            <a:spLocks noGrp="1"/>
          </p:cNvSpPr>
          <p:nvPr>
            <p:ph idx="1"/>
          </p:nvPr>
        </p:nvSpPr>
        <p:spPr>
          <a:xfrm>
            <a:off x="479854" y="1295400"/>
            <a:ext cx="7772400" cy="4114800"/>
          </a:xfrm>
        </p:spPr>
        <p:txBody>
          <a:bodyPr/>
          <a:lstStyle/>
          <a:p>
            <a:r>
              <a:rPr lang="en-US" dirty="0"/>
              <a:t>Within 10-15 years, all forecast models will transition to convection permitting resolution.</a:t>
            </a:r>
          </a:p>
          <a:p>
            <a:r>
              <a:rPr lang="en-US" dirty="0"/>
              <a:t>This will result in convective parameterizations being dropped in general.</a:t>
            </a:r>
          </a:p>
          <a:p>
            <a:r>
              <a:rPr lang="en-US" dirty="0"/>
              <a:t>Convective skill will rise and will result in generally more skillful overall forecasts.</a:t>
            </a:r>
          </a:p>
          <a:p>
            <a:r>
              <a:rPr lang="en-US" dirty="0"/>
              <a:t>Several flaws in modern microphysical schemes will probably be fixed (e.g., warm rain)</a:t>
            </a:r>
          </a:p>
        </p:txBody>
      </p:sp>
    </p:spTree>
    <p:extLst>
      <p:ext uri="{BB962C8B-B14F-4D97-AF65-F5344CB8AC3E}">
        <p14:creationId xmlns:p14="http://schemas.microsoft.com/office/powerpoint/2010/main" val="1736670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8C6A-A9F7-4DF4-6A9F-704E34D39069}"/>
              </a:ext>
            </a:extLst>
          </p:cNvPr>
          <p:cNvSpPr>
            <a:spLocks noGrp="1"/>
          </p:cNvSpPr>
          <p:nvPr>
            <p:ph type="title"/>
          </p:nvPr>
        </p:nvSpPr>
        <p:spPr/>
        <p:txBody>
          <a:bodyPr/>
          <a:lstStyle/>
          <a:p>
            <a:r>
              <a:rPr lang="en-US" sz="3200" dirty="0"/>
              <a:t>Poor Parameterized Convection is Why Precipitation Skill Slides During the Summer, Particularly for Heavy Precipitation</a:t>
            </a:r>
          </a:p>
        </p:txBody>
      </p:sp>
      <p:pic>
        <p:nvPicPr>
          <p:cNvPr id="4" name="Content Placeholder 3">
            <a:extLst>
              <a:ext uri="{FF2B5EF4-FFF2-40B4-BE49-F238E27FC236}">
                <a16:creationId xmlns:a16="http://schemas.microsoft.com/office/drawing/2014/main" id="{A51BD59E-1C25-350E-276D-DA8D84CA44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2193416"/>
            <a:ext cx="6248400" cy="4270884"/>
          </a:xfrm>
        </p:spPr>
      </p:pic>
    </p:spTree>
    <p:extLst>
      <p:ext uri="{BB962C8B-B14F-4D97-AF65-F5344CB8AC3E}">
        <p14:creationId xmlns:p14="http://schemas.microsoft.com/office/powerpoint/2010/main" val="39071249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B43A90D0-75D1-624B-9E97-873039E269D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Diurnal Effects on Convective Precipitation</a:t>
            </a:r>
          </a:p>
        </p:txBody>
      </p:sp>
      <p:sp>
        <p:nvSpPr>
          <p:cNvPr id="132098" name="Content Placeholder 2">
            <a:extLst>
              <a:ext uri="{FF2B5EF4-FFF2-40B4-BE49-F238E27FC236}">
                <a16:creationId xmlns:a16="http://schemas.microsoft.com/office/drawing/2014/main" id="{4213C915-9BC9-DE44-AFB5-9C7FE5F937EC}"/>
              </a:ext>
            </a:extLst>
          </p:cNvPr>
          <p:cNvSpPr>
            <a:spLocks noGrp="1" noChangeArrowheads="1"/>
          </p:cNvSpPr>
          <p:nvPr>
            <p:ph idx="1"/>
          </p:nvPr>
        </p:nvSpPr>
        <p:spPr>
          <a:xfrm>
            <a:off x="710514" y="2057400"/>
            <a:ext cx="7772400" cy="4114800"/>
          </a:xfrm>
        </p:spPr>
        <p:txBody>
          <a:bodyPr/>
          <a:lstStyle/>
          <a:p>
            <a:r>
              <a:rPr lang="en-US" altLang="en-US" dirty="0">
                <a:ea typeface="ＭＳ Ｐゴシック" panose="020B0600070205080204" pitchFamily="34" charset="-128"/>
              </a:rPr>
              <a:t>Convection is highly modulated diurnally</a:t>
            </a:r>
          </a:p>
          <a:p>
            <a:pPr lvl="1"/>
            <a:r>
              <a:rPr lang="en-US" altLang="en-US" dirty="0">
                <a:ea typeface="ＭＳ Ｐゴシック" panose="020B0600070205080204" pitchFamily="34" charset="-128"/>
              </a:rPr>
              <a:t>Sea breeze/land breeze effects</a:t>
            </a:r>
          </a:p>
          <a:p>
            <a:pPr lvl="1"/>
            <a:r>
              <a:rPr lang="en-US" altLang="en-US" dirty="0">
                <a:ea typeface="ＭＳ Ｐゴシック" panose="020B0600070205080204" pitchFamily="34" charset="-128"/>
              </a:rPr>
              <a:t>Peninsulas amplify diurnal</a:t>
            </a:r>
          </a:p>
          <a:p>
            <a:pPr lvl="1"/>
            <a:r>
              <a:rPr lang="en-US" altLang="en-US" dirty="0">
                <a:ea typeface="ＭＳ Ｐゴシック" panose="020B0600070205080204" pitchFamily="34" charset="-128"/>
              </a:rPr>
              <a:t>Terrain effects (</a:t>
            </a:r>
            <a:r>
              <a:rPr lang="en-US" altLang="en-US" dirty="0" err="1">
                <a:ea typeface="ＭＳ Ｐゴシック" panose="020B0600070205080204" pitchFamily="34" charset="-128"/>
              </a:rPr>
              <a:t>uplope</a:t>
            </a:r>
            <a:r>
              <a:rPr lang="en-US" altLang="en-US" dirty="0">
                <a:ea typeface="ＭＳ Ｐゴシック" panose="020B0600070205080204" pitchFamily="34" charset="-128"/>
              </a:rPr>
              <a:t>/downslope circulations)</a:t>
            </a:r>
          </a:p>
          <a:p>
            <a:r>
              <a:rPr lang="en-US" altLang="en-US" dirty="0">
                <a:ea typeface="ＭＳ Ｐゴシック" panose="020B0600070205080204" pitchFamily="34" charset="-128"/>
              </a:rPr>
              <a:t>Often models—and particularly those with parameterized convection-- get the diurnal variation wrong…humans can help.</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4A767877-3924-FB44-A43A-F3FA172AF1F3}"/>
              </a:ext>
            </a:extLst>
          </p:cNvPr>
          <p:cNvSpPr>
            <a:spLocks noGrp="1" noChangeArrowheads="1"/>
          </p:cNvSpPr>
          <p:nvPr>
            <p:ph type="title"/>
          </p:nvPr>
        </p:nvSpPr>
        <p:spPr>
          <a:xfrm>
            <a:off x="685800" y="381000"/>
            <a:ext cx="7772400" cy="1143000"/>
          </a:xfrm>
        </p:spPr>
        <p:txBody>
          <a:bodyPr/>
          <a:lstStyle/>
          <a:p>
            <a:r>
              <a:rPr lang="en-US" altLang="en-US" b="1" dirty="0">
                <a:solidFill>
                  <a:schemeClr val="accent2"/>
                </a:solidFill>
                <a:ea typeface="ＭＳ Ｐゴシック" panose="020B0600070205080204" pitchFamily="34" charset="-128"/>
              </a:rPr>
              <a:t>Diurnal Effects</a:t>
            </a:r>
          </a:p>
        </p:txBody>
      </p:sp>
      <p:sp>
        <p:nvSpPr>
          <p:cNvPr id="137218" name="Content Placeholder 2">
            <a:extLst>
              <a:ext uri="{FF2B5EF4-FFF2-40B4-BE49-F238E27FC236}">
                <a16:creationId xmlns:a16="http://schemas.microsoft.com/office/drawing/2014/main" id="{83DF5EE2-A43F-454F-91C2-084CCCFA607A}"/>
              </a:ext>
            </a:extLst>
          </p:cNvPr>
          <p:cNvSpPr>
            <a:spLocks noGrp="1" noChangeArrowheads="1"/>
          </p:cNvSpPr>
          <p:nvPr>
            <p:ph idx="1"/>
          </p:nvPr>
        </p:nvSpPr>
        <p:spPr>
          <a:xfrm>
            <a:off x="609600" y="1371600"/>
            <a:ext cx="7772400" cy="4114800"/>
          </a:xfrm>
        </p:spPr>
        <p:txBody>
          <a:bodyPr/>
          <a:lstStyle/>
          <a:p>
            <a:pPr marL="0" indent="0">
              <a:buFontTx/>
              <a:buNone/>
            </a:pPr>
            <a:r>
              <a:rPr lang="en-US" altLang="en-US">
                <a:ea typeface="ＭＳ Ｐゴシック" panose="020B0600070205080204" pitchFamily="34" charset="-128"/>
              </a:rPr>
              <a:t>Sea Breeze Front (particularly strong for conditionally unstable conditions)</a:t>
            </a:r>
          </a:p>
        </p:txBody>
      </p:sp>
      <p:pic>
        <p:nvPicPr>
          <p:cNvPr id="137219" name="Picture 4">
            <a:extLst>
              <a:ext uri="{FF2B5EF4-FFF2-40B4-BE49-F238E27FC236}">
                <a16:creationId xmlns:a16="http://schemas.microsoft.com/office/drawing/2014/main" id="{A8593E6E-AA3E-124F-AE1B-072B98448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578100"/>
            <a:ext cx="29972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6">
            <a:extLst>
              <a:ext uri="{FF2B5EF4-FFF2-40B4-BE49-F238E27FC236}">
                <a16:creationId xmlns:a16="http://schemas.microsoft.com/office/drawing/2014/main" id="{C7F2B6A6-6564-344D-B031-DC5B75A69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563" y="2727325"/>
            <a:ext cx="50800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Box 7">
            <a:extLst>
              <a:ext uri="{FF2B5EF4-FFF2-40B4-BE49-F238E27FC236}">
                <a16:creationId xmlns:a16="http://schemas.microsoft.com/office/drawing/2014/main" id="{F3A8E9F1-A0FE-1D48-BCD5-8B838F7F8A20}"/>
              </a:ext>
            </a:extLst>
          </p:cNvPr>
          <p:cNvSpPr txBox="1">
            <a:spLocks noChangeArrowheads="1"/>
          </p:cNvSpPr>
          <p:nvPr/>
        </p:nvSpPr>
        <p:spPr bwMode="auto">
          <a:xfrm>
            <a:off x="5105400" y="6015038"/>
            <a:ext cx="304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Clearing/drying behind</a:t>
            </a:r>
          </a:p>
        </p:txBody>
      </p:sp>
      <p:pic>
        <p:nvPicPr>
          <p:cNvPr id="137222" name="Picture 9">
            <a:extLst>
              <a:ext uri="{FF2B5EF4-FFF2-40B4-BE49-F238E27FC236}">
                <a16:creationId xmlns:a16="http://schemas.microsoft.com/office/drawing/2014/main" id="{B1F88112-AEC7-7742-BA36-CEF433B45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35488"/>
            <a:ext cx="32766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a:extLst>
              <a:ext uri="{FF2B5EF4-FFF2-40B4-BE49-F238E27FC236}">
                <a16:creationId xmlns:a16="http://schemas.microsoft.com/office/drawing/2014/main" id="{964304D2-5AB4-3C4F-9E6E-F3C9AD444E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The Peninsula Effect</a:t>
            </a:r>
          </a:p>
        </p:txBody>
      </p:sp>
      <p:pic>
        <p:nvPicPr>
          <p:cNvPr id="138242" name="Content Placeholder 4">
            <a:extLst>
              <a:ext uri="{FF2B5EF4-FFF2-40B4-BE49-F238E27FC236}">
                <a16:creationId xmlns:a16="http://schemas.microsoft.com/office/drawing/2014/main" id="{1553ACEE-B8C8-5E4D-88BF-C616ECF505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0" y="2590800"/>
            <a:ext cx="4760913" cy="2603500"/>
          </a:xfrm>
        </p:spPr>
      </p:pic>
      <p:pic>
        <p:nvPicPr>
          <p:cNvPr id="138243" name="Picture 6">
            <a:extLst>
              <a:ext uri="{FF2B5EF4-FFF2-40B4-BE49-F238E27FC236}">
                <a16:creationId xmlns:a16="http://schemas.microsoft.com/office/drawing/2014/main" id="{993FABE0-7CF2-A14D-B72E-0AEBCE2D9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14600"/>
            <a:ext cx="28956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9DB31099-649B-B049-BA44-0CE9794F56C2}"/>
              </a:ext>
            </a:extLst>
          </p:cNvPr>
          <p:cNvSpPr>
            <a:spLocks noGrp="1" noChangeArrowheads="1"/>
          </p:cNvSpPr>
          <p:nvPr>
            <p:ph type="title"/>
          </p:nvPr>
        </p:nvSpPr>
        <p:spPr/>
        <p:txBody>
          <a:bodyPr/>
          <a:lstStyle/>
          <a:p>
            <a:r>
              <a:rPr lang="en-US" altLang="en-US">
                <a:ea typeface="ＭＳ Ｐゴシック" panose="020B0600070205080204" pitchFamily="34" charset="-128"/>
              </a:rPr>
              <a:t>Slope winds and convergence over crests</a:t>
            </a:r>
          </a:p>
        </p:txBody>
      </p:sp>
      <p:pic>
        <p:nvPicPr>
          <p:cNvPr id="139266" name="Content Placeholder 4">
            <a:extLst>
              <a:ext uri="{FF2B5EF4-FFF2-40B4-BE49-F238E27FC236}">
                <a16:creationId xmlns:a16="http://schemas.microsoft.com/office/drawing/2014/main" id="{A7D1E822-49BB-8A4B-9354-8B2F55F204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209800"/>
            <a:ext cx="8154988" cy="3348038"/>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a:extLst>
              <a:ext uri="{FF2B5EF4-FFF2-40B4-BE49-F238E27FC236}">
                <a16:creationId xmlns:a16="http://schemas.microsoft.com/office/drawing/2014/main" id="{2DBAEBCC-462B-EA4A-850A-692AD5721AA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0290" name="Content Placeholder 4">
            <a:extLst>
              <a:ext uri="{FF2B5EF4-FFF2-40B4-BE49-F238E27FC236}">
                <a16:creationId xmlns:a16="http://schemas.microsoft.com/office/drawing/2014/main" id="{9AEB6BEE-C1EC-2B4F-845A-29AA732F2F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017713"/>
            <a:ext cx="7772400" cy="4041775"/>
          </a:xfr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DBD3A142-BBBA-D44A-AB7C-F25DC53A891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1314" name="Content Placeholder 4">
            <a:extLst>
              <a:ext uri="{FF2B5EF4-FFF2-40B4-BE49-F238E27FC236}">
                <a16:creationId xmlns:a16="http://schemas.microsoft.com/office/drawing/2014/main" id="{F5E7FFA4-3118-7D49-8CF1-5D98B59E7B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211263"/>
            <a:ext cx="7318375" cy="456565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5A4F5555-2E2F-5E45-B4B9-65ABEAA2042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4578" name="Content Placeholder 5" descr="precipskill 1.jpeg">
            <a:extLst>
              <a:ext uri="{FF2B5EF4-FFF2-40B4-BE49-F238E27FC236}">
                <a16:creationId xmlns:a16="http://schemas.microsoft.com/office/drawing/2014/main" id="{15B30790-4B50-5247-9AAC-EAB97FDF5103}"/>
              </a:ext>
            </a:extLst>
          </p:cNvPr>
          <p:cNvPicPr>
            <a:picLocks noGrp="1" noChangeAspect="1" noChangeArrowheads="1"/>
          </p:cNvPicPr>
          <p:nvPr>
            <p:ph idx="1"/>
          </p:nvPr>
        </p:nvPicPr>
        <p:blipFill rotWithShape="1">
          <a:blip r:embed="rId2">
            <a:lum contrast="20000"/>
            <a:extLst>
              <a:ext uri="{28A0092B-C50C-407E-A947-70E740481C1C}">
                <a14:useLocalDpi xmlns:a14="http://schemas.microsoft.com/office/drawing/2010/main" val="0"/>
              </a:ext>
            </a:extLst>
          </a:blip>
          <a:srcRect l="49168" t="44677" r="597" b="6969"/>
          <a:stretch/>
        </p:blipFill>
        <p:spPr>
          <a:xfrm>
            <a:off x="685800" y="618893"/>
            <a:ext cx="4500563" cy="5924717"/>
          </a:xfrm>
        </p:spPr>
      </p:pic>
      <p:pic>
        <p:nvPicPr>
          <p:cNvPr id="4" name="Content Placeholder 5" descr="precipskill 1.jpeg">
            <a:extLst>
              <a:ext uri="{FF2B5EF4-FFF2-40B4-BE49-F238E27FC236}">
                <a16:creationId xmlns:a16="http://schemas.microsoft.com/office/drawing/2014/main" id="{F7D8EC73-40C4-0C48-BD3B-DEFAAE16AC34}"/>
              </a:ext>
            </a:extLst>
          </p:cNvPr>
          <p:cNvPicPr>
            <a:picLocks noChangeAspect="1" noChangeArrowheads="1"/>
          </p:cNvPicPr>
          <p:nvPr/>
        </p:nvPicPr>
        <p:blipFill rotWithShape="1">
          <a:blip r:embed="rId2">
            <a:lum contrast="20000"/>
            <a:extLst>
              <a:ext uri="{28A0092B-C50C-407E-A947-70E740481C1C}">
                <a14:useLocalDpi xmlns:a14="http://schemas.microsoft.com/office/drawing/2010/main" val="0"/>
              </a:ext>
            </a:extLst>
          </a:blip>
          <a:srcRect l="597" r="44565" b="56468"/>
          <a:stretch/>
        </p:blipFill>
        <p:spPr bwMode="auto">
          <a:xfrm>
            <a:off x="5186363" y="1371600"/>
            <a:ext cx="378994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E16AC9B9-AE3F-2A43-873D-55DEF97B09C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2338" name="Content Placeholder 4">
            <a:extLst>
              <a:ext uri="{FF2B5EF4-FFF2-40B4-BE49-F238E27FC236}">
                <a16:creationId xmlns:a16="http://schemas.microsoft.com/office/drawing/2014/main" id="{A0D0340E-0BCD-C74E-A185-889C9B064B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914400"/>
            <a:ext cx="6564313" cy="5105400"/>
          </a:xfr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52ABE888-F977-B24F-94A8-F8E3FFC128E7}"/>
              </a:ext>
            </a:extLst>
          </p:cNvPr>
          <p:cNvSpPr>
            <a:spLocks noGrp="1" noChangeArrowheads="1"/>
          </p:cNvSpPr>
          <p:nvPr>
            <p:ph type="title"/>
          </p:nvPr>
        </p:nvSpPr>
        <p:spPr>
          <a:xfrm>
            <a:off x="609600" y="152400"/>
            <a:ext cx="8077200" cy="1143000"/>
          </a:xfrm>
        </p:spPr>
        <p:txBody>
          <a:bodyPr/>
          <a:lstStyle/>
          <a:p>
            <a:r>
              <a:rPr lang="en-US" altLang="en-US" b="1">
                <a:solidFill>
                  <a:schemeClr val="accent2"/>
                </a:solidFill>
                <a:ea typeface="ＭＳ Ｐゴシック" panose="020B0600070205080204" pitchFamily="34" charset="-128"/>
              </a:rPr>
              <a:t>Time of Peak Precipitation: JJA</a:t>
            </a:r>
          </a:p>
        </p:txBody>
      </p:sp>
      <p:pic>
        <p:nvPicPr>
          <p:cNvPr id="133122" name="Content Placeholder 3">
            <a:extLst>
              <a:ext uri="{FF2B5EF4-FFF2-40B4-BE49-F238E27FC236}">
                <a16:creationId xmlns:a16="http://schemas.microsoft.com/office/drawing/2014/main" id="{C75C7E85-7839-FD4C-B33B-6DF826111F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464" b="4652"/>
          <a:stretch>
            <a:fillRect/>
          </a:stretch>
        </p:blipFill>
        <p:spPr>
          <a:xfrm>
            <a:off x="203200" y="1066800"/>
            <a:ext cx="8737600" cy="5562600"/>
          </a:xfrm>
        </p:spPr>
      </p:pic>
      <p:sp>
        <p:nvSpPr>
          <p:cNvPr id="2" name="TextBox 1">
            <a:extLst>
              <a:ext uri="{FF2B5EF4-FFF2-40B4-BE49-F238E27FC236}">
                <a16:creationId xmlns:a16="http://schemas.microsoft.com/office/drawing/2014/main" id="{B42754AE-B8EC-0814-0E77-1D8AB7FCD89C}"/>
              </a:ext>
            </a:extLst>
          </p:cNvPr>
          <p:cNvSpPr txBox="1"/>
          <p:nvPr/>
        </p:nvSpPr>
        <p:spPr>
          <a:xfrm>
            <a:off x="304800" y="6096000"/>
            <a:ext cx="3087705" cy="830997"/>
          </a:xfrm>
          <a:prstGeom prst="rect">
            <a:avLst/>
          </a:prstGeom>
          <a:noFill/>
        </p:spPr>
        <p:txBody>
          <a:bodyPr wrap="none" rtlCol="0">
            <a:spAutoFit/>
          </a:bodyPr>
          <a:lstStyle/>
          <a:p>
            <a:r>
              <a:rPr lang="en-US" dirty="0"/>
              <a:t>Convection propagates </a:t>
            </a:r>
          </a:p>
          <a:p>
            <a:r>
              <a:rPr lang="en-US" dirty="0"/>
              <a:t>eastward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641A466A-7ECC-8644-AD39-17686A482C09}"/>
              </a:ext>
            </a:extLst>
          </p:cNvPr>
          <p:cNvSpPr>
            <a:spLocks noGrp="1" noChangeArrowheads="1"/>
          </p:cNvSpPr>
          <p:nvPr>
            <p:ph type="title"/>
          </p:nvPr>
        </p:nvSpPr>
        <p:spPr>
          <a:xfrm>
            <a:off x="762000" y="3365672"/>
            <a:ext cx="4262437" cy="1143000"/>
          </a:xfrm>
        </p:spPr>
        <p:txBody>
          <a:bodyPr/>
          <a:lstStyle/>
          <a:p>
            <a:r>
              <a:rPr lang="en-US" altLang="en-US" sz="3600" dirty="0">
                <a:solidFill>
                  <a:schemeClr val="accent2"/>
                </a:solidFill>
                <a:ea typeface="ＭＳ Ｐゴシック" panose="020B0600070205080204" pitchFamily="34" charset="-128"/>
              </a:rPr>
              <a:t>Virtually all models with parameterized convection do not get the eastward propagation right</a:t>
            </a:r>
            <a:br>
              <a:rPr lang="en-US" altLang="en-US" sz="3600" dirty="0">
                <a:solidFill>
                  <a:schemeClr val="accent2"/>
                </a:solidFill>
                <a:ea typeface="ＭＳ Ｐゴシック" panose="020B0600070205080204" pitchFamily="34" charset="-128"/>
              </a:rPr>
            </a:br>
            <a:br>
              <a:rPr lang="en-US" altLang="en-US" sz="3600" dirty="0">
                <a:solidFill>
                  <a:schemeClr val="accent2"/>
                </a:solidFill>
                <a:ea typeface="ＭＳ Ｐゴシック" panose="020B0600070205080204" pitchFamily="34" charset="-128"/>
              </a:rPr>
            </a:br>
            <a:r>
              <a:rPr lang="en-US" altLang="en-US" sz="3600" dirty="0">
                <a:solidFill>
                  <a:schemeClr val="accent2"/>
                </a:solidFill>
                <a:ea typeface="ＭＳ Ｐゴシック" panose="020B0600070205080204" pitchFamily="34" charset="-128"/>
              </a:rPr>
              <a:t>But those with explicit convection</a:t>
            </a:r>
            <a:br>
              <a:rPr lang="en-US" altLang="en-US" sz="3600" dirty="0">
                <a:solidFill>
                  <a:schemeClr val="accent2"/>
                </a:solidFill>
                <a:ea typeface="ＭＳ Ｐゴシック" panose="020B0600070205080204" pitchFamily="34" charset="-128"/>
              </a:rPr>
            </a:br>
            <a:r>
              <a:rPr lang="en-US" altLang="en-US" sz="3600" dirty="0">
                <a:solidFill>
                  <a:schemeClr val="accent2"/>
                </a:solidFill>
                <a:ea typeface="ＭＳ Ｐゴシック" panose="020B0600070205080204" pitchFamily="34" charset="-128"/>
              </a:rPr>
              <a:t>do!</a:t>
            </a:r>
          </a:p>
        </p:txBody>
      </p:sp>
      <p:pic>
        <p:nvPicPr>
          <p:cNvPr id="136194" name="Content Placeholder 4">
            <a:extLst>
              <a:ext uri="{FF2B5EF4-FFF2-40B4-BE49-F238E27FC236}">
                <a16:creationId xmlns:a16="http://schemas.microsoft.com/office/drawing/2014/main" id="{7D270BED-57AB-934B-9E4A-FD09C3E584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86400" y="304800"/>
            <a:ext cx="2667000" cy="6134100"/>
          </a:xfr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3FAC68AF-3AC2-0E4C-B2AB-444DDD1CBD0E}"/>
              </a:ext>
            </a:extLst>
          </p:cNvPr>
          <p:cNvSpPr>
            <a:spLocks noGrp="1" noChangeArrowheads="1"/>
          </p:cNvSpPr>
          <p:nvPr>
            <p:ph type="title"/>
          </p:nvPr>
        </p:nvSpPr>
        <p:spPr>
          <a:xfrm>
            <a:off x="762000" y="762000"/>
            <a:ext cx="7772400" cy="1143000"/>
          </a:xfrm>
        </p:spPr>
        <p:txBody>
          <a:bodyPr/>
          <a:lstStyle/>
          <a:p>
            <a:r>
              <a:rPr lang="en-US" altLang="en-US" b="1">
                <a:solidFill>
                  <a:schemeClr val="accent2"/>
                </a:solidFill>
                <a:ea typeface="ＭＳ Ｐゴシック" panose="020B0600070205080204" pitchFamily="34" charset="-128"/>
              </a:rPr>
              <a:t>Predicting Clouds</a:t>
            </a:r>
          </a:p>
        </p:txBody>
      </p:sp>
      <p:sp>
        <p:nvSpPr>
          <p:cNvPr id="143362" name="Content Placeholder 2">
            <a:extLst>
              <a:ext uri="{FF2B5EF4-FFF2-40B4-BE49-F238E27FC236}">
                <a16:creationId xmlns:a16="http://schemas.microsoft.com/office/drawing/2014/main" id="{8ADEB244-3666-2540-A093-99479760F56C}"/>
              </a:ext>
            </a:extLst>
          </p:cNvPr>
          <p:cNvSpPr>
            <a:spLocks noGrp="1" noChangeArrowheads="1"/>
          </p:cNvSpPr>
          <p:nvPr>
            <p:ph idx="1"/>
          </p:nvPr>
        </p:nvSpPr>
        <p:spPr/>
        <p:txBody>
          <a:bodyPr/>
          <a:lstStyle/>
          <a:p>
            <a:r>
              <a:rPr lang="en-US" altLang="en-US">
                <a:ea typeface="ＭＳ Ｐゴシック" panose="020B0600070205080204" pitchFamily="34" charset="-128"/>
              </a:rPr>
              <a:t>Zero-order approach:  use relative humidity</a:t>
            </a:r>
          </a:p>
          <a:p>
            <a:r>
              <a:rPr lang="en-US" altLang="en-US">
                <a:ea typeface="ＭＳ Ｐゴシック" panose="020B0600070205080204" pitchFamily="34" charset="-128"/>
              </a:rPr>
              <a:t>70% 1000-500 mb RH often corresponds with thicker, middle-level clouds that have a serious impact on radiation.</a:t>
            </a:r>
          </a:p>
          <a:p>
            <a:r>
              <a:rPr lang="en-US" altLang="en-US">
                <a:ea typeface="ＭＳ Ｐゴシック" panose="020B0600070205080204" pitchFamily="34" charset="-128"/>
              </a:rPr>
              <a:t>700 and 850 mb RH is also used by some.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26EB7540-33A3-D743-AC2C-D030C2EBB55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4386" name="Content Placeholder 3" descr="700rh.06.0000.gif">
            <a:extLst>
              <a:ext uri="{FF2B5EF4-FFF2-40B4-BE49-F238E27FC236}">
                <a16:creationId xmlns:a16="http://schemas.microsoft.com/office/drawing/2014/main" id="{332AC706-1025-004C-868F-26D20B6108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447800" y="304800"/>
            <a:ext cx="7772400" cy="4114800"/>
          </a:xfrm>
        </p:spPr>
      </p:pic>
      <p:pic>
        <p:nvPicPr>
          <p:cNvPr id="144387" name="Picture 4" descr="ir.tiff">
            <a:extLst>
              <a:ext uri="{FF2B5EF4-FFF2-40B4-BE49-F238E27FC236}">
                <a16:creationId xmlns:a16="http://schemas.microsoft.com/office/drawing/2014/main" id="{4E636EAC-4E86-8647-A73B-1DA59CFBD4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95600"/>
            <a:ext cx="510063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0C03E50C-C3C3-C546-BAAE-A43BD91CF0D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5410" name="Content Placeholder 3" descr="850rh.06.0000.gif">
            <a:extLst>
              <a:ext uri="{FF2B5EF4-FFF2-40B4-BE49-F238E27FC236}">
                <a16:creationId xmlns:a16="http://schemas.microsoft.com/office/drawing/2014/main" id="{1026533F-87D3-B24B-B36A-CCADC49AD3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506538" y="152400"/>
            <a:ext cx="10650538" cy="5638800"/>
          </a:xfrm>
        </p:spPr>
      </p:pic>
      <p:pic>
        <p:nvPicPr>
          <p:cNvPr id="145411" name="Picture 4" descr="201204251745.gif">
            <a:extLst>
              <a:ext uri="{FF2B5EF4-FFF2-40B4-BE49-F238E27FC236}">
                <a16:creationId xmlns:a16="http://schemas.microsoft.com/office/drawing/2014/main" id="{6F9FB45A-4798-584C-A756-8D72D4C9FA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76600"/>
            <a:ext cx="51054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3595C636-A593-B948-A577-03679B2C6940}"/>
              </a:ext>
            </a:extLst>
          </p:cNvPr>
          <p:cNvSpPr>
            <a:spLocks noGrp="1" noChangeArrowheads="1"/>
          </p:cNvSpPr>
          <p:nvPr>
            <p:ph type="title"/>
          </p:nvPr>
        </p:nvSpPr>
        <p:spPr>
          <a:xfrm>
            <a:off x="762000" y="457200"/>
            <a:ext cx="7772400" cy="1143000"/>
          </a:xfrm>
        </p:spPr>
        <p:txBody>
          <a:bodyPr/>
          <a:lstStyle/>
          <a:p>
            <a:pPr eaLnBrk="1" hangingPunct="1"/>
            <a:r>
              <a:rPr lang="en-US" altLang="en-US" sz="4000" dirty="0">
                <a:ea typeface="ＭＳ Ｐゴシック" panose="020B0600070205080204" pitchFamily="34" charset="-128"/>
              </a:rPr>
              <a:t>Time-Height Cross Sections of RH are Very Useful (70% or more)</a:t>
            </a:r>
          </a:p>
        </p:txBody>
      </p:sp>
      <p:pic>
        <p:nvPicPr>
          <p:cNvPr id="147458" name="Content Placeholder 3" descr="ksew.th2.gif">
            <a:extLst>
              <a:ext uri="{FF2B5EF4-FFF2-40B4-BE49-F238E27FC236}">
                <a16:creationId xmlns:a16="http://schemas.microsoft.com/office/drawing/2014/main" id="{9EF3F428-8B43-8B46-BC94-DF6B7BBDCD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457" r="-23457"/>
          <a:stretch>
            <a:fillRect/>
          </a:stretch>
        </p:blipFill>
        <p:spPr>
          <a:xfrm>
            <a:off x="381000" y="1752600"/>
            <a:ext cx="9212263" cy="4876800"/>
          </a:xfr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8E908757-C4EB-2C4C-AE21-7FD97BE74C6B}"/>
              </a:ext>
            </a:extLst>
          </p:cNvPr>
          <p:cNvSpPr>
            <a:spLocks noGrp="1" noChangeArrowheads="1"/>
          </p:cNvSpPr>
          <p:nvPr>
            <p:ph type="title"/>
          </p:nvPr>
        </p:nvSpPr>
        <p:spPr>
          <a:xfrm>
            <a:off x="609600" y="304800"/>
            <a:ext cx="7772400" cy="1143000"/>
          </a:xfrm>
        </p:spPr>
        <p:txBody>
          <a:bodyPr/>
          <a:lstStyle/>
          <a:p>
            <a:r>
              <a:rPr lang="en-US" altLang="en-US" b="1">
                <a:ea typeface="ＭＳ Ｐゴシック" panose="020B0600070205080204" pitchFamily="34" charset="-128"/>
              </a:rPr>
              <a:t>Direct Use of Model Clouds</a:t>
            </a:r>
          </a:p>
        </p:txBody>
      </p:sp>
      <p:sp>
        <p:nvSpPr>
          <p:cNvPr id="148482" name="Content Placeholder 2">
            <a:extLst>
              <a:ext uri="{FF2B5EF4-FFF2-40B4-BE49-F238E27FC236}">
                <a16:creationId xmlns:a16="http://schemas.microsoft.com/office/drawing/2014/main" id="{AAE0E5E9-E328-5148-B88C-1C285C750624}"/>
              </a:ext>
            </a:extLst>
          </p:cNvPr>
          <p:cNvSpPr>
            <a:spLocks noGrp="1" noChangeArrowheads="1"/>
          </p:cNvSpPr>
          <p:nvPr>
            <p:ph idx="1"/>
          </p:nvPr>
        </p:nvSpPr>
        <p:spPr>
          <a:xfrm>
            <a:off x="533400" y="1371600"/>
            <a:ext cx="8077200" cy="4114800"/>
          </a:xfrm>
        </p:spPr>
        <p:txBody>
          <a:bodyPr/>
          <a:lstStyle/>
          <a:p>
            <a:r>
              <a:rPr lang="en-US" altLang="en-US">
                <a:ea typeface="ＭＳ Ｐゴシック" panose="020B0600070205080204" pitchFamily="34" charset="-128"/>
              </a:rPr>
              <a:t>All modern models predict clouds, specifically mixing ratios of cloud liquid water and cloud ice.</a:t>
            </a:r>
          </a:p>
          <a:p>
            <a:r>
              <a:rPr lang="en-US" altLang="en-US">
                <a:ea typeface="ＭＳ Ｐゴシック" panose="020B0600070205080204" pitchFamily="34" charset="-128"/>
              </a:rPr>
              <a:t>The quality varies…and keep in mind there are serious deficiencies in even the best microphysical schemes. </a:t>
            </a:r>
          </a:p>
          <a:p>
            <a:r>
              <a:rPr lang="en-US" altLang="en-US">
                <a:ea typeface="ＭＳ Ｐゴシック" panose="020B0600070205080204" pitchFamily="34" charset="-128"/>
              </a:rPr>
              <a:t>And problems with other physical parameterizations:  boundary layer turbulence or radiation can also mess up model clouds.</a:t>
            </a:r>
          </a:p>
          <a:p>
            <a:endParaRPr lang="en-US" altLang="en-US">
              <a:ea typeface="ＭＳ Ｐゴシック" panose="020B0600070205080204" pitchFamily="34" charset="-128"/>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371343FF-1B6A-C643-ABAC-662EAC090B41}"/>
              </a:ext>
            </a:extLst>
          </p:cNvPr>
          <p:cNvSpPr>
            <a:spLocks noGrp="1" noChangeArrowheads="1"/>
          </p:cNvSpPr>
          <p:nvPr>
            <p:ph type="title"/>
          </p:nvPr>
        </p:nvSpPr>
        <p:spPr/>
        <p:txBody>
          <a:bodyPr/>
          <a:lstStyle/>
          <a:p>
            <a:r>
              <a:rPr lang="en-US" altLang="en-US">
                <a:ea typeface="ＭＳ Ｐゴシック" panose="020B0600070205080204" pitchFamily="34" charset="-128"/>
              </a:rPr>
              <a:t>Direct Use of Model Clouds</a:t>
            </a:r>
          </a:p>
        </p:txBody>
      </p:sp>
      <p:sp>
        <p:nvSpPr>
          <p:cNvPr id="149506" name="Content Placeholder 2">
            <a:extLst>
              <a:ext uri="{FF2B5EF4-FFF2-40B4-BE49-F238E27FC236}">
                <a16:creationId xmlns:a16="http://schemas.microsoft.com/office/drawing/2014/main" id="{C1688D81-2FDC-9E48-8235-61BDF7B13178}"/>
              </a:ext>
            </a:extLst>
          </p:cNvPr>
          <p:cNvSpPr>
            <a:spLocks noGrp="1" noChangeArrowheads="1"/>
          </p:cNvSpPr>
          <p:nvPr>
            <p:ph idx="1"/>
          </p:nvPr>
        </p:nvSpPr>
        <p:spPr/>
        <p:txBody>
          <a:bodyPr/>
          <a:lstStyle/>
          <a:p>
            <a:r>
              <a:rPr lang="en-US" altLang="en-US">
                <a:ea typeface="ＭＳ Ｐゴシック" panose="020B0600070205080204" pitchFamily="34" charset="-128"/>
              </a:rPr>
              <a:t>Most problematic:  stratus, stratocumulus, and FOG.</a:t>
            </a:r>
          </a:p>
          <a:p>
            <a:r>
              <a:rPr lang="en-US" altLang="en-US">
                <a:ea typeface="ＭＳ Ｐゴシック" panose="020B0600070205080204" pitchFamily="34" charset="-128"/>
              </a:rPr>
              <a:t>Remember, some models have spin-up issues:  precipitation and clouds improve during the first 3-9 hours.  Particularly true of UW WRF which is now cold-started (no clouds at initialization!)</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a:extLst>
              <a:ext uri="{FF2B5EF4-FFF2-40B4-BE49-F238E27FC236}">
                <a16:creationId xmlns:a16="http://schemas.microsoft.com/office/drawing/2014/main" id="{81A7FC7B-E874-0044-BEEA-7AB181A0FC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0530" name="Content Placeholder 5" descr="intcld.06.0000.gif">
            <a:extLst>
              <a:ext uri="{FF2B5EF4-FFF2-40B4-BE49-F238E27FC236}">
                <a16:creationId xmlns:a16="http://schemas.microsoft.com/office/drawing/2014/main" id="{3D28C2FA-3AFA-A444-BD7F-7584332FAB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914400" y="533400"/>
            <a:ext cx="10507663" cy="55626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B1D8829A-0BD4-AA46-997D-2582770A9AC8}"/>
              </a:ext>
            </a:extLst>
          </p:cNvPr>
          <p:cNvSpPr>
            <a:spLocks noGrp="1" noChangeArrowheads="1"/>
          </p:cNvSpPr>
          <p:nvPr>
            <p:ph type="title"/>
          </p:nvPr>
        </p:nvSpPr>
        <p:spPr/>
        <p:txBody>
          <a:bodyPr/>
          <a:lstStyle/>
          <a:p>
            <a:r>
              <a:rPr lang="en-US" altLang="en-US" dirty="0">
                <a:ea typeface="ＭＳ Ｐゴシック" panose="020B0600070205080204" pitchFamily="34" charset="-128"/>
              </a:rPr>
              <a:t>More recent</a:t>
            </a:r>
          </a:p>
        </p:txBody>
      </p:sp>
      <p:pic>
        <p:nvPicPr>
          <p:cNvPr id="25602" name="Content Placeholder 2">
            <a:extLst>
              <a:ext uri="{FF2B5EF4-FFF2-40B4-BE49-F238E27FC236}">
                <a16:creationId xmlns:a16="http://schemas.microsoft.com/office/drawing/2014/main" id="{D082B4EB-C68C-5844-8957-3B6F999CA6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3950" y="1752600"/>
            <a:ext cx="6896100" cy="4713790"/>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66C400CB-2AA0-9F40-8838-5ABA3F16321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1554" name="Content Placeholder 3" descr="qclst.06.0000.gif">
            <a:extLst>
              <a:ext uri="{FF2B5EF4-FFF2-40B4-BE49-F238E27FC236}">
                <a16:creationId xmlns:a16="http://schemas.microsoft.com/office/drawing/2014/main" id="{7AB57E43-5039-C447-954E-943856F741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951" r="-33951"/>
          <a:stretch>
            <a:fillRect/>
          </a:stretch>
        </p:blipFill>
        <p:spPr>
          <a:xfrm>
            <a:off x="-1143000" y="228600"/>
            <a:ext cx="11514138" cy="6096000"/>
          </a:xfr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a:extLst>
              <a:ext uri="{FF2B5EF4-FFF2-40B4-BE49-F238E27FC236}">
                <a16:creationId xmlns:a16="http://schemas.microsoft.com/office/drawing/2014/main" id="{CE61AC63-C364-4749-8C10-9CE0550C49AE}"/>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3602" name="Content Placeholder 3" descr="olr.06.0000.gif">
            <a:extLst>
              <a:ext uri="{FF2B5EF4-FFF2-40B4-BE49-F238E27FC236}">
                <a16:creationId xmlns:a16="http://schemas.microsoft.com/office/drawing/2014/main" id="{DF29401B-6B86-8140-A283-6443FDCA12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0"/>
            <a:ext cx="7458075" cy="6629400"/>
          </a:xfr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a:extLst>
              <a:ext uri="{FF2B5EF4-FFF2-40B4-BE49-F238E27FC236}">
                <a16:creationId xmlns:a16="http://schemas.microsoft.com/office/drawing/2014/main" id="{5C154498-F93E-354F-A66D-2C0320911E4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Cloud/Precip Forecasting Strategy</a:t>
            </a:r>
          </a:p>
        </p:txBody>
      </p:sp>
      <p:sp>
        <p:nvSpPr>
          <p:cNvPr id="154626" name="Content Placeholder 2">
            <a:extLst>
              <a:ext uri="{FF2B5EF4-FFF2-40B4-BE49-F238E27FC236}">
                <a16:creationId xmlns:a16="http://schemas.microsoft.com/office/drawing/2014/main" id="{0FC26C70-5FCD-8944-93F1-F647E09CF973}"/>
              </a:ext>
            </a:extLst>
          </p:cNvPr>
          <p:cNvSpPr>
            <a:spLocks noGrp="1" noChangeArrowheads="1"/>
          </p:cNvSpPr>
          <p:nvPr>
            <p:ph idx="1"/>
          </p:nvPr>
        </p:nvSpPr>
        <p:spPr/>
        <p:txBody>
          <a:bodyPr/>
          <a:lstStyle/>
          <a:p>
            <a:r>
              <a:rPr lang="en-US" altLang="en-US">
                <a:ea typeface="ＭＳ Ｐゴシック" panose="020B0600070205080204" pitchFamily="34" charset="-128"/>
              </a:rPr>
              <a:t>Very short-term (0-3 hr):  persistence, temporal extrapolation (informed by human judgement) is HARD to beat.  Nowcasting.</a:t>
            </a:r>
          </a:p>
          <a:p>
            <a:pPr lvl="1"/>
            <a:r>
              <a:rPr lang="en-US" altLang="en-US">
                <a:ea typeface="ＭＳ Ｐゴシック" panose="020B0600070205080204" pitchFamily="34" charset="-128"/>
              </a:rPr>
              <a:t>Use radar and satellite animation.  Models generally not that useful.</a:t>
            </a:r>
          </a:p>
          <a:p>
            <a:pPr lvl="1"/>
            <a:r>
              <a:rPr lang="en-US" altLang="en-US">
                <a:ea typeface="ＭＳ Ｐゴシック" panose="020B0600070205080204" pitchFamily="34" charset="-128"/>
              </a:rPr>
              <a:t>New data assimilation/modeling systems:  e.g., EnKF, RUC/RR/HRRR are becoming viable and eventually will take this on successfully.</a:t>
            </a:r>
          </a:p>
          <a:p>
            <a:pPr>
              <a:buFontTx/>
              <a:buNone/>
            </a:pPr>
            <a:endParaRPr lang="en-US" altLang="en-US">
              <a:ea typeface="ＭＳ Ｐゴシック" panose="020B0600070205080204" pitchFamily="34" charset="-128"/>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a:extLst>
              <a:ext uri="{FF2B5EF4-FFF2-40B4-BE49-F238E27FC236}">
                <a16:creationId xmlns:a16="http://schemas.microsoft.com/office/drawing/2014/main" id="{5A144532-FC8A-6D4B-AB33-EDAE30E15C67}"/>
              </a:ext>
            </a:extLst>
          </p:cNvPr>
          <p:cNvSpPr>
            <a:spLocks noGrp="1" noChangeArrowheads="1"/>
          </p:cNvSpPr>
          <p:nvPr>
            <p:ph type="title"/>
          </p:nvPr>
        </p:nvSpPr>
        <p:spPr/>
        <p:txBody>
          <a:bodyPr/>
          <a:lstStyle/>
          <a:p>
            <a:r>
              <a:rPr lang="en-US" altLang="en-US" dirty="0">
                <a:ea typeface="ＭＳ Ｐゴシック" panose="020B0600070205080204" pitchFamily="34" charset="-128"/>
              </a:rPr>
              <a:t>HRRR model useful after 3 </a:t>
            </a:r>
            <a:r>
              <a:rPr lang="en-US" altLang="en-US" dirty="0" err="1">
                <a:ea typeface="ＭＳ Ｐゴシック" panose="020B0600070205080204" pitchFamily="34" charset="-128"/>
              </a:rPr>
              <a:t>hr</a:t>
            </a:r>
            <a:endParaRPr lang="en-US" altLang="en-US" dirty="0">
              <a:ea typeface="ＭＳ Ｐゴシック" panose="020B0600070205080204" pitchFamily="34" charset="-128"/>
            </a:endParaRPr>
          </a:p>
        </p:txBody>
      </p:sp>
      <p:pic>
        <p:nvPicPr>
          <p:cNvPr id="155650" name="Content Placeholder 3">
            <a:extLst>
              <a:ext uri="{FF2B5EF4-FFF2-40B4-BE49-F238E27FC236}">
                <a16:creationId xmlns:a16="http://schemas.microsoft.com/office/drawing/2014/main" id="{B0F4041B-5935-1B49-B4B1-D966A26DA5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752600"/>
            <a:ext cx="8262938" cy="3452813"/>
          </a:xfr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a:extLst>
              <a:ext uri="{FF2B5EF4-FFF2-40B4-BE49-F238E27FC236}">
                <a16:creationId xmlns:a16="http://schemas.microsoft.com/office/drawing/2014/main" id="{C4D5014F-8915-7B4D-A6DD-660725DBEB16}"/>
              </a:ext>
            </a:extLst>
          </p:cNvPr>
          <p:cNvSpPr>
            <a:spLocks noGrp="1" noChangeArrowheads="1"/>
          </p:cNvSpPr>
          <p:nvPr>
            <p:ph type="title"/>
          </p:nvPr>
        </p:nvSpPr>
        <p:spPr/>
        <p:txBody>
          <a:bodyPr/>
          <a:lstStyle/>
          <a:p>
            <a:r>
              <a:rPr lang="en-US" altLang="en-US" b="1" dirty="0">
                <a:ea typeface="ＭＳ Ｐゴシック" panose="020B0600070205080204" pitchFamily="34" charset="-128"/>
              </a:rPr>
              <a:t>Strategy</a:t>
            </a:r>
          </a:p>
        </p:txBody>
      </p:sp>
      <p:sp>
        <p:nvSpPr>
          <p:cNvPr id="156674" name="Content Placeholder 2">
            <a:extLst>
              <a:ext uri="{FF2B5EF4-FFF2-40B4-BE49-F238E27FC236}">
                <a16:creationId xmlns:a16="http://schemas.microsoft.com/office/drawing/2014/main" id="{3E0246CC-919D-CA4E-8BF7-D076C52635B3}"/>
              </a:ext>
            </a:extLst>
          </p:cNvPr>
          <p:cNvSpPr>
            <a:spLocks noGrp="1" noChangeArrowheads="1"/>
          </p:cNvSpPr>
          <p:nvPr>
            <p:ph idx="1"/>
          </p:nvPr>
        </p:nvSpPr>
        <p:spPr/>
        <p:txBody>
          <a:bodyPr/>
          <a:lstStyle/>
          <a:p>
            <a:r>
              <a:rPr lang="en-US" altLang="en-US" dirty="0">
                <a:ea typeface="ＭＳ Ｐゴシック" panose="020B0600070205080204" pitchFamily="34" charset="-128"/>
              </a:rPr>
              <a:t>Short-term (2-6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Satellite extrapolation becomes more important.  Model becomes more dominant at the end</a:t>
            </a:r>
          </a:p>
          <a:p>
            <a:r>
              <a:rPr lang="en-US" altLang="en-US" dirty="0">
                <a:ea typeface="ＭＳ Ｐゴシック" panose="020B0600070205080204" pitchFamily="34" charset="-128"/>
              </a:rPr>
              <a:t>Daily (6-24 h):  Satellite extrapolation and model, weighing models more at longer range.</a:t>
            </a:r>
          </a:p>
          <a:p>
            <a:r>
              <a:rPr lang="en-US" altLang="en-US" dirty="0">
                <a:ea typeface="ＭＳ Ｐゴシック" panose="020B0600070205080204" pitchFamily="34" charset="-128"/>
              </a:rPr>
              <a:t>Remember model spin up issues.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0B349E89-F306-B842-AB4C-E3E32D37EA4E}"/>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Strategy</a:t>
            </a:r>
          </a:p>
        </p:txBody>
      </p:sp>
      <p:sp>
        <p:nvSpPr>
          <p:cNvPr id="159746" name="Content Placeholder 2">
            <a:extLst>
              <a:ext uri="{FF2B5EF4-FFF2-40B4-BE49-F238E27FC236}">
                <a16:creationId xmlns:a16="http://schemas.microsoft.com/office/drawing/2014/main" id="{F7656111-1FC5-F04F-91CF-61E7E327EE4B}"/>
              </a:ext>
            </a:extLst>
          </p:cNvPr>
          <p:cNvSpPr>
            <a:spLocks noGrp="1" noChangeArrowheads="1"/>
          </p:cNvSpPr>
          <p:nvPr>
            <p:ph idx="1"/>
          </p:nvPr>
        </p:nvSpPr>
        <p:spPr/>
        <p:txBody>
          <a:bodyPr/>
          <a:lstStyle/>
          <a:p>
            <a:r>
              <a:rPr lang="en-US" altLang="en-US">
                <a:ea typeface="ＭＳ Ｐゴシック" panose="020B0600070205080204" pitchFamily="34" charset="-128"/>
              </a:rPr>
              <a:t>Know regional precip/cloud climatology</a:t>
            </a:r>
          </a:p>
          <a:p>
            <a:pPr lvl="1"/>
            <a:r>
              <a:rPr lang="en-US" altLang="en-US">
                <a:ea typeface="ＭＳ Ｐゴシック" panose="020B0600070205080204" pitchFamily="34" charset="-128"/>
              </a:rPr>
              <a:t>Diurnal and geographic features tend to be very repeatable, particularly during the warm season</a:t>
            </a:r>
          </a:p>
          <a:p>
            <a:pPr lvl="1"/>
            <a:r>
              <a:rPr lang="en-US" altLang="en-US">
                <a:ea typeface="ＭＳ Ｐゴシック" panose="020B0600070205080204" pitchFamily="34" charset="-128"/>
              </a:rPr>
              <a:t>Example:  front range convection</a:t>
            </a:r>
          </a:p>
          <a:p>
            <a:r>
              <a:rPr lang="en-US" altLang="en-US">
                <a:ea typeface="ＭＳ Ｐゴシック" panose="020B0600070205080204" pitchFamily="34" charset="-128"/>
              </a:rPr>
              <a:t>Know normal and records.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a:extLst>
              <a:ext uri="{FF2B5EF4-FFF2-40B4-BE49-F238E27FC236}">
                <a16:creationId xmlns:a16="http://schemas.microsoft.com/office/drawing/2014/main" id="{80C6DBF0-E77C-9949-9982-25E60173C76A}"/>
              </a:ext>
            </a:extLst>
          </p:cNvPr>
          <p:cNvSpPr>
            <a:spLocks noGrp="1" noChangeArrowheads="1"/>
          </p:cNvSpPr>
          <p:nvPr>
            <p:ph type="title"/>
          </p:nvPr>
        </p:nvSpPr>
        <p:spPr/>
        <p:txBody>
          <a:bodyPr/>
          <a:lstStyle/>
          <a:p>
            <a:r>
              <a:rPr lang="en-US" altLang="en-US" sz="3600" dirty="0">
                <a:solidFill>
                  <a:schemeClr val="accent2"/>
                </a:solidFill>
                <a:ea typeface="ＭＳ Ｐゴシック" panose="020B0600070205080204" pitchFamily="34" charset="-128"/>
              </a:rPr>
              <a:t>Ensemble Systems Are Improving:  Laying the Foundation for Probabilistic Precipitation Prediction</a:t>
            </a:r>
          </a:p>
        </p:txBody>
      </p:sp>
      <p:pic>
        <p:nvPicPr>
          <p:cNvPr id="160770" name="Content Placeholder 4" descr="A close up of a map&#10;&#10;Description automatically generated">
            <a:extLst>
              <a:ext uri="{FF2B5EF4-FFF2-40B4-BE49-F238E27FC236}">
                <a16:creationId xmlns:a16="http://schemas.microsoft.com/office/drawing/2014/main" id="{051CC000-CAC1-BF45-93FB-66C8CE8F95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192338"/>
            <a:ext cx="7772400" cy="3692525"/>
          </a:xfr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a:extLst>
              <a:ext uri="{FF2B5EF4-FFF2-40B4-BE49-F238E27FC236}">
                <a16:creationId xmlns:a16="http://schemas.microsoft.com/office/drawing/2014/main" id="{AD186A6F-7D80-9242-BFDD-A56801E941E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The problem…most ensemble system are poorly constructed and not calibrated</a:t>
            </a:r>
          </a:p>
        </p:txBody>
      </p:sp>
      <p:pic>
        <p:nvPicPr>
          <p:cNvPr id="161794" name="Content Placeholder 4" descr="A screenshot of a computer&#10;&#10;Description automatically generated">
            <a:extLst>
              <a:ext uri="{FF2B5EF4-FFF2-40B4-BE49-F238E27FC236}">
                <a16:creationId xmlns:a16="http://schemas.microsoft.com/office/drawing/2014/main" id="{A7517F87-07F5-C646-B8C1-CAA2F9C47B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233" y="2743200"/>
            <a:ext cx="8353967" cy="2189163"/>
          </a:xfr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8E783-31CE-6E49-9173-9720109273BE}"/>
              </a:ext>
            </a:extLst>
          </p:cNvPr>
          <p:cNvSpPr>
            <a:spLocks noGrp="1"/>
          </p:cNvSpPr>
          <p:nvPr>
            <p:ph type="title"/>
          </p:nvPr>
        </p:nvSpPr>
        <p:spPr/>
        <p:txBody>
          <a:bodyPr/>
          <a:lstStyle/>
          <a:p>
            <a:r>
              <a:rPr lang="en-US" b="1" dirty="0">
                <a:solidFill>
                  <a:schemeClr val="accent2"/>
                </a:solidFill>
              </a:rPr>
              <a:t>Calibrated Probabilistic Prediction Using Ensembles and Machine Learning</a:t>
            </a:r>
          </a:p>
        </p:txBody>
      </p:sp>
      <p:sp>
        <p:nvSpPr>
          <p:cNvPr id="3" name="Content Placeholder 2">
            <a:extLst>
              <a:ext uri="{FF2B5EF4-FFF2-40B4-BE49-F238E27FC236}">
                <a16:creationId xmlns:a16="http://schemas.microsoft.com/office/drawing/2014/main" id="{65679635-AD5F-6049-87BA-D3A38A21B879}"/>
              </a:ext>
            </a:extLst>
          </p:cNvPr>
          <p:cNvSpPr>
            <a:spLocks noGrp="1"/>
          </p:cNvSpPr>
          <p:nvPr>
            <p:ph idx="1"/>
          </p:nvPr>
        </p:nvSpPr>
        <p:spPr>
          <a:xfrm>
            <a:off x="685800" y="2141034"/>
            <a:ext cx="8077200" cy="4114800"/>
          </a:xfrm>
        </p:spPr>
        <p:txBody>
          <a:bodyPr/>
          <a:lstStyle/>
          <a:p>
            <a:r>
              <a:rPr lang="en-US" dirty="0"/>
              <a:t>Most ensemble systems are highly </a:t>
            </a:r>
            <a:r>
              <a:rPr lang="en-US" dirty="0" err="1"/>
              <a:t>underdispersive</a:t>
            </a:r>
            <a:r>
              <a:rPr lang="en-US" dirty="0"/>
              <a:t> (often miss reality)</a:t>
            </a:r>
          </a:p>
          <a:p>
            <a:r>
              <a:rPr lang="en-US" dirty="0"/>
              <a:t>Ensemble members are not equally likely</a:t>
            </a:r>
          </a:p>
          <a:p>
            <a:r>
              <a:rPr lang="en-US" dirty="0"/>
              <a:t>Machine learning and other approaches can be used to calibrate ensembles to produce improved and reliable probabilities</a:t>
            </a:r>
          </a:p>
          <a:p>
            <a:r>
              <a:rPr lang="en-US" dirty="0"/>
              <a:t>UW WRF-</a:t>
            </a:r>
            <a:r>
              <a:rPr lang="en-US" dirty="0" err="1"/>
              <a:t>En</a:t>
            </a:r>
            <a:r>
              <a:rPr lang="en-US" dirty="0"/>
              <a:t> Project Website:</a:t>
            </a:r>
          </a:p>
          <a:p>
            <a:pPr marL="0" indent="0">
              <a:buNone/>
            </a:pPr>
            <a:r>
              <a:rPr lang="en-US" dirty="0">
                <a:hlinkClick r:id="rId2"/>
              </a:rPr>
              <a:t>https://</a:t>
            </a:r>
            <a:r>
              <a:rPr lang="en-US" dirty="0" err="1">
                <a:hlinkClick r:id="rId2"/>
              </a:rPr>
              <a:t>a.atmos.washington.edu</a:t>
            </a:r>
            <a:r>
              <a:rPr lang="en-US" dirty="0">
                <a:hlinkClick r:id="rId2"/>
              </a:rPr>
              <a:t>/mm5rt/</a:t>
            </a:r>
            <a:r>
              <a:rPr lang="en-US" dirty="0" err="1">
                <a:hlinkClick r:id="rId2"/>
              </a:rPr>
              <a:t>precip</a:t>
            </a:r>
            <a:r>
              <a:rPr lang="en-US" dirty="0">
                <a:hlinkClick r:id="rId2"/>
              </a:rPr>
              <a:t>/</a:t>
            </a:r>
            <a:endParaRPr lang="en-US" dirty="0"/>
          </a:p>
          <a:p>
            <a:endParaRPr lang="en-US" dirty="0"/>
          </a:p>
        </p:txBody>
      </p:sp>
    </p:spTree>
    <p:extLst>
      <p:ext uri="{BB962C8B-B14F-4D97-AF65-F5344CB8AC3E}">
        <p14:creationId xmlns:p14="http://schemas.microsoft.com/office/powerpoint/2010/main" val="38120040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CB73A8F3-0E2B-9942-8F71-547721FC03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Human Forecaster Issues</a:t>
            </a:r>
          </a:p>
        </p:txBody>
      </p:sp>
      <p:sp>
        <p:nvSpPr>
          <p:cNvPr id="162818" name="Content Placeholder 2">
            <a:extLst>
              <a:ext uri="{FF2B5EF4-FFF2-40B4-BE49-F238E27FC236}">
                <a16:creationId xmlns:a16="http://schemas.microsoft.com/office/drawing/2014/main" id="{37CBD039-46C4-F647-ACDC-8C9C544E9411}"/>
              </a:ext>
            </a:extLst>
          </p:cNvPr>
          <p:cNvSpPr>
            <a:spLocks noGrp="1" noChangeArrowheads="1"/>
          </p:cNvSpPr>
          <p:nvPr>
            <p:ph idx="1"/>
          </p:nvPr>
        </p:nvSpPr>
        <p:spPr>
          <a:xfrm>
            <a:off x="838200" y="1676400"/>
            <a:ext cx="7620000" cy="4114800"/>
          </a:xfrm>
        </p:spPr>
        <p:txBody>
          <a:bodyPr/>
          <a:lstStyle/>
          <a:p>
            <a:r>
              <a:rPr lang="en-US" altLang="en-US" dirty="0">
                <a:ea typeface="ＭＳ Ｐゴシック" panose="020B0600070205080204" pitchFamily="34" charset="-128"/>
              </a:rPr>
              <a:t>Precipitation is a parameter where in general forecasters </a:t>
            </a:r>
            <a:r>
              <a:rPr lang="en-US" altLang="en-US" b="1" dirty="0">
                <a:ea typeface="ＭＳ Ｐゴシック" panose="020B0600070205080204" pitchFamily="34" charset="-128"/>
              </a:rPr>
              <a:t>add the least skill </a:t>
            </a:r>
            <a:r>
              <a:rPr lang="en-US" altLang="en-US" dirty="0">
                <a:ea typeface="ＭＳ Ｐゴシック" panose="020B0600070205080204" pitchFamily="34" charset="-128"/>
              </a:rPr>
              <a:t>compared to objective guidance.</a:t>
            </a:r>
          </a:p>
          <a:p>
            <a:r>
              <a:rPr lang="en-US" altLang="en-US" b="1" dirty="0">
                <a:ea typeface="ＭＳ Ｐゴシック" panose="020B0600070205080204" pitchFamily="34" charset="-128"/>
              </a:rPr>
              <a:t>Psychological issues exist </a:t>
            </a:r>
            <a:r>
              <a:rPr lang="en-US" altLang="en-US" dirty="0">
                <a:ea typeface="ＭＳ Ｐゴシック" panose="020B0600070205080204" pitchFamily="34" charset="-128"/>
              </a:rPr>
              <a:t>for high and low precipitation probabilities</a:t>
            </a:r>
          </a:p>
        </p:txBody>
      </p:sp>
      <p:pic>
        <p:nvPicPr>
          <p:cNvPr id="3" name="Picture 2" descr="A person sitting at a desk with multiple monitors&#10;&#10;Description automatically generated with low confidence">
            <a:extLst>
              <a:ext uri="{FF2B5EF4-FFF2-40B4-BE49-F238E27FC236}">
                <a16:creationId xmlns:a16="http://schemas.microsoft.com/office/drawing/2014/main" id="{EE37F8DA-AC93-7F45-8C51-FB06DEBF4ACF}"/>
              </a:ext>
            </a:extLst>
          </p:cNvPr>
          <p:cNvPicPr>
            <a:picLocks noChangeAspect="1"/>
          </p:cNvPicPr>
          <p:nvPr/>
        </p:nvPicPr>
        <p:blipFill>
          <a:blip r:embed="rId2"/>
          <a:stretch>
            <a:fillRect/>
          </a:stretch>
        </p:blipFill>
        <p:spPr>
          <a:xfrm>
            <a:off x="3581400" y="4436353"/>
            <a:ext cx="3200400" cy="215629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2675911E-6826-B84D-BFCD-867EF13996D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7650" name="Content Placeholder 3">
            <a:extLst>
              <a:ext uri="{FF2B5EF4-FFF2-40B4-BE49-F238E27FC236}">
                <a16:creationId xmlns:a16="http://schemas.microsoft.com/office/drawing/2014/main" id="{8A0FB9CD-6FE5-124E-9853-3663FE6DF4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201544"/>
            <a:ext cx="7124700" cy="4870048"/>
          </a:xfr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2323269D-E28F-A640-B879-95111C112F74}"/>
              </a:ext>
            </a:extLst>
          </p:cNvPr>
          <p:cNvSpPr>
            <a:spLocks noChangeArrowheads="1"/>
          </p:cNvSpPr>
          <p:nvPr/>
        </p:nvSpPr>
        <p:spPr bwMode="auto">
          <a:xfrm>
            <a:off x="1600200" y="1052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67938" name="Picture 3" descr="reliability_diagram">
            <a:extLst>
              <a:ext uri="{FF2B5EF4-FFF2-40B4-BE49-F238E27FC236}">
                <a16:creationId xmlns:a16="http://schemas.microsoft.com/office/drawing/2014/main" id="{68A96BBF-DF39-AD47-9630-595C127F8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1" t="47575"/>
          <a:stretch/>
        </p:blipFill>
        <p:spPr bwMode="auto">
          <a:xfrm>
            <a:off x="1252654" y="295815"/>
            <a:ext cx="6291146" cy="550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4">
            <a:extLst>
              <a:ext uri="{FF2B5EF4-FFF2-40B4-BE49-F238E27FC236}">
                <a16:creationId xmlns:a16="http://schemas.microsoft.com/office/drawing/2014/main" id="{6672C0A2-1C28-804B-99DA-884CE942E6DE}"/>
              </a:ext>
            </a:extLst>
          </p:cNvPr>
          <p:cNvSpPr>
            <a:spLocks noChangeArrowheads="1"/>
          </p:cNvSpPr>
          <p:nvPr/>
        </p:nvSpPr>
        <p:spPr bwMode="auto">
          <a:xfrm>
            <a:off x="1371600" y="5943600"/>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dirty="0">
                <a:latin typeface="Helvetica" pitchFamily="2" charset="0"/>
              </a:rPr>
              <a:t>Reliability diagrams for Precipitation (48h forecast)</a:t>
            </a:r>
            <a:endParaRPr lang="en-US" altLang="en-US" sz="2400" dirty="0">
              <a:latin typeface="Times New Roman" panose="02020603050405020304" pitchFamily="18"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 Box 2">
            <a:extLst>
              <a:ext uri="{FF2B5EF4-FFF2-40B4-BE49-F238E27FC236}">
                <a16:creationId xmlns:a16="http://schemas.microsoft.com/office/drawing/2014/main" id="{4673FBD2-9FFA-0F45-A49A-AA05415D05C4}"/>
              </a:ext>
            </a:extLst>
          </p:cNvPr>
          <p:cNvSpPr txBox="1">
            <a:spLocks noChangeArrowheads="1"/>
          </p:cNvSpPr>
          <p:nvPr/>
        </p:nvSpPr>
        <p:spPr bwMode="auto">
          <a:xfrm>
            <a:off x="457200" y="1524000"/>
            <a:ext cx="83058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marL="457200" indent="-457200">
              <a:spcBef>
                <a:spcPct val="0"/>
              </a:spcBef>
              <a:defRPr/>
            </a:pPr>
            <a:r>
              <a:rPr lang="en-US" altLang="en-US" dirty="0"/>
              <a:t>More than a day out….human forecasters tend to overpredict 10-30%</a:t>
            </a:r>
          </a:p>
          <a:p>
            <a:pPr marL="1600200" lvl="2" indent="-457200">
              <a:spcBef>
                <a:spcPct val="0"/>
              </a:spcBef>
              <a:defRPr/>
            </a:pPr>
            <a:r>
              <a:rPr lang="en-US" altLang="en-US" dirty="0"/>
              <a:t>exaggerating the threat of rain when it is not likely.</a:t>
            </a:r>
          </a:p>
          <a:p>
            <a:pPr marL="1600200" lvl="2" indent="-457200">
              <a:spcBef>
                <a:spcPct val="0"/>
              </a:spcBef>
              <a:defRPr/>
            </a:pPr>
            <a:r>
              <a:rPr lang="en-US" altLang="en-US" i="1" dirty="0"/>
              <a:t>“Its probably not going to rain…but I will throw in 10-30% anyway to cover myself”</a:t>
            </a:r>
          </a:p>
          <a:p>
            <a:pPr marL="457200" indent="-457200">
              <a:spcBef>
                <a:spcPct val="0"/>
              </a:spcBef>
              <a:defRPr/>
            </a:pPr>
            <a:r>
              <a:rPr lang="en-US" altLang="en-US" dirty="0"/>
              <a:t>And </a:t>
            </a:r>
            <a:r>
              <a:rPr lang="en-US" altLang="en-US" b="1" dirty="0"/>
              <a:t>underpredict</a:t>
            </a:r>
            <a:r>
              <a:rPr lang="en-US" altLang="en-US" dirty="0"/>
              <a:t> rain when it is highly probable</a:t>
            </a:r>
          </a:p>
          <a:p>
            <a:pPr>
              <a:spcBef>
                <a:spcPct val="0"/>
              </a:spcBef>
              <a:buNone/>
              <a:defRPr/>
            </a:pPr>
            <a:r>
              <a:rPr lang="en-US" altLang="en-US" sz="2400" i="1" dirty="0"/>
              <a:t>“Well it looks like it will rain…but I am unsure… so I will knock down the probabilities to 60-80% to cover myself”</a:t>
            </a:r>
          </a:p>
        </p:txBody>
      </p:sp>
      <p:sp>
        <p:nvSpPr>
          <p:cNvPr id="168962" name="Text Box 3">
            <a:extLst>
              <a:ext uri="{FF2B5EF4-FFF2-40B4-BE49-F238E27FC236}">
                <a16:creationId xmlns:a16="http://schemas.microsoft.com/office/drawing/2014/main" id="{9ED9785C-28EB-B24B-9E55-D173DAD887DE}"/>
              </a:ext>
            </a:extLst>
          </p:cNvPr>
          <p:cNvSpPr txBox="1">
            <a:spLocks noChangeArrowheads="1"/>
          </p:cNvSpPr>
          <p:nvPr/>
        </p:nvSpPr>
        <p:spPr bwMode="auto">
          <a:xfrm>
            <a:off x="2590800" y="609600"/>
            <a:ext cx="342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Rain Psychology</a:t>
            </a:r>
            <a:endParaRPr lang="en-US" altLang="en-US" sz="2400" b="1">
              <a:solidFill>
                <a:schemeClr val="accent2"/>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2">
            <a:extLst>
              <a:ext uri="{FF2B5EF4-FFF2-40B4-BE49-F238E27FC236}">
                <a16:creationId xmlns:a16="http://schemas.microsoft.com/office/drawing/2014/main" id="{5CE756D8-5DEC-7847-AF0C-258C84A4F998}"/>
              </a:ext>
            </a:extLst>
          </p:cNvPr>
          <p:cNvSpPr txBox="1">
            <a:spLocks noChangeArrowheads="1"/>
          </p:cNvSpPr>
          <p:nvPr/>
        </p:nvSpPr>
        <p:spPr bwMode="auto">
          <a:xfrm>
            <a:off x="1485900" y="1447800"/>
            <a:ext cx="61722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Humans Help with Heavier Precipitation and Shorter Range Precipitation</a:t>
            </a:r>
          </a:p>
          <a:p>
            <a:pPr>
              <a:spcBef>
                <a:spcPct val="0"/>
              </a:spcBef>
              <a:buFontTx/>
              <a:buNone/>
            </a:pPr>
            <a:endParaRPr lang="en-US" altLang="en-US" sz="4400" dirty="0"/>
          </a:p>
          <a:p>
            <a:pPr>
              <a:spcBef>
                <a:spcPct val="0"/>
              </a:spcBef>
              <a:buFontTx/>
              <a:buNone/>
            </a:pPr>
            <a:r>
              <a:rPr lang="en-US" altLang="en-US" sz="2400" dirty="0">
                <a:hlinkClick r:id="rId2"/>
              </a:rPr>
              <a:t>http://www.wpc.ncep.noaa.gov/html/hpcverif.shtml#qpf</a:t>
            </a:r>
            <a:endParaRPr lang="en-US" altLang="en-US" sz="2400"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a:extLst>
              <a:ext uri="{FF2B5EF4-FFF2-40B4-BE49-F238E27FC236}">
                <a16:creationId xmlns:a16="http://schemas.microsoft.com/office/drawing/2014/main" id="{176F13EF-446F-7042-A2B0-80EDF1B7E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00405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a:extLst>
              <a:ext uri="{FF2B5EF4-FFF2-40B4-BE49-F238E27FC236}">
                <a16:creationId xmlns:a16="http://schemas.microsoft.com/office/drawing/2014/main" id="{9102594F-D6FA-CF4C-934E-7E63F43E9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8516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a:extLst>
              <a:ext uri="{FF2B5EF4-FFF2-40B4-BE49-F238E27FC236}">
                <a16:creationId xmlns:a16="http://schemas.microsoft.com/office/drawing/2014/main" id="{E173B86E-BF66-6C40-9CD1-70348129A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723706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ACDDEBA9-F6C2-5348-9D6C-83C4CD1F6C34}"/>
              </a:ext>
            </a:extLst>
          </p:cNvPr>
          <p:cNvSpPr>
            <a:spLocks noGrp="1" noChangeArrowheads="1"/>
          </p:cNvSpPr>
          <p:nvPr>
            <p:ph type="ctrTitle"/>
          </p:nvPr>
        </p:nvSpPr>
        <p:spPr>
          <a:xfrm>
            <a:off x="762000" y="762000"/>
            <a:ext cx="7772400" cy="1143000"/>
          </a:xfrm>
        </p:spPr>
        <p:txBody>
          <a:bodyPr/>
          <a:lstStyle/>
          <a:p>
            <a:pPr eaLnBrk="1" hangingPunct="1"/>
            <a:r>
              <a:rPr lang="en-US" altLang="en-US">
                <a:ea typeface="ＭＳ Ｐゴシック" panose="020B0600070205080204" pitchFamily="34" charset="-128"/>
              </a:rPr>
              <a:t>The End</a:t>
            </a:r>
          </a:p>
        </p:txBody>
      </p:sp>
      <p:sp>
        <p:nvSpPr>
          <p:cNvPr id="174082" name="Rectangle 3">
            <a:extLst>
              <a:ext uri="{FF2B5EF4-FFF2-40B4-BE49-F238E27FC236}">
                <a16:creationId xmlns:a16="http://schemas.microsoft.com/office/drawing/2014/main" id="{5849D77B-811F-1E4C-AEBF-7CC122EDD89C}"/>
              </a:ext>
            </a:extLst>
          </p:cNvPr>
          <p:cNvSpPr>
            <a:spLocks noChangeArrowheads="1"/>
          </p:cNvSpPr>
          <p:nvPr/>
        </p:nvSpPr>
        <p:spPr bwMode="auto">
          <a:xfrm>
            <a:off x="3581400" y="2195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74083" name="Picture 4" descr="BD04912_">
            <a:extLst>
              <a:ext uri="{FF2B5EF4-FFF2-40B4-BE49-F238E27FC236}">
                <a16:creationId xmlns:a16="http://schemas.microsoft.com/office/drawing/2014/main" id="{2E01230B-F12B-7A4E-AFB1-167C1F5F0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057400"/>
            <a:ext cx="30591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5">
            <a:extLst>
              <a:ext uri="{FF2B5EF4-FFF2-40B4-BE49-F238E27FC236}">
                <a16:creationId xmlns:a16="http://schemas.microsoft.com/office/drawing/2014/main" id="{10BE3809-AB0B-EF43-8872-168C37D1155F}"/>
              </a:ext>
            </a:extLst>
          </p:cNvPr>
          <p:cNvSpPr txBox="1">
            <a:spLocks noChangeArrowheads="1"/>
          </p:cNvSpPr>
          <p:nvPr/>
        </p:nvSpPr>
        <p:spPr bwMode="auto">
          <a:xfrm>
            <a:off x="914400" y="6096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BADE4B70-7C51-124E-96EC-5629D567655E}"/>
              </a:ext>
            </a:extLst>
          </p:cNvPr>
          <p:cNvSpPr>
            <a:spLocks noGrp="1" noChangeArrowheads="1"/>
          </p:cNvSpPr>
          <p:nvPr>
            <p:ph type="title"/>
          </p:nvPr>
        </p:nvSpPr>
        <p:spPr>
          <a:xfrm>
            <a:off x="609600" y="152400"/>
            <a:ext cx="7772400" cy="1143000"/>
          </a:xfrm>
        </p:spPr>
        <p:txBody>
          <a:bodyPr/>
          <a:lstStyle/>
          <a:p>
            <a:r>
              <a:rPr lang="en-US" altLang="en-US" b="1" dirty="0">
                <a:solidFill>
                  <a:schemeClr val="accent2"/>
                </a:solidFill>
                <a:ea typeface="ＭＳ Ｐゴシック" panose="020B0600070205080204" pitchFamily="34" charset="-128"/>
              </a:rPr>
              <a:t>NWS ASOS Rain Gauge</a:t>
            </a:r>
          </a:p>
        </p:txBody>
      </p:sp>
      <p:pic>
        <p:nvPicPr>
          <p:cNvPr id="28674" name="Content Placeholder 4">
            <a:extLst>
              <a:ext uri="{FF2B5EF4-FFF2-40B4-BE49-F238E27FC236}">
                <a16:creationId xmlns:a16="http://schemas.microsoft.com/office/drawing/2014/main" id="{1CA9E84E-8DFB-4340-8BA3-007B428B0E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272448"/>
            <a:ext cx="6859588" cy="5141604"/>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E6DAF73-2422-0D44-B159-B1E1CAE67D47}"/>
              </a:ext>
            </a:extLst>
          </p:cNvPr>
          <p:cNvSpPr>
            <a:spLocks noGrp="1" noChangeArrowheads="1"/>
          </p:cNvSpPr>
          <p:nvPr>
            <p:ph type="title"/>
          </p:nvPr>
        </p:nvSpPr>
        <p:spPr>
          <a:xfrm>
            <a:off x="685800" y="685800"/>
            <a:ext cx="3383449" cy="4495800"/>
          </a:xfrm>
        </p:spPr>
        <p:txBody>
          <a:bodyPr/>
          <a:lstStyle/>
          <a:p>
            <a:r>
              <a:rPr lang="en-US" altLang="en-US" dirty="0">
                <a:ea typeface="ＭＳ Ｐゴシック" panose="020B0600070205080204" pitchFamily="34" charset="-128"/>
              </a:rPr>
              <a:t>At lesser sites, 8” rain gauge typical, or even plastic </a:t>
            </a:r>
            <a:r>
              <a:rPr lang="en-US" altLang="en-US" dirty="0" err="1">
                <a:ea typeface="ＭＳ Ｐゴシック" panose="020B0600070205080204" pitchFamily="34" charset="-128"/>
              </a:rPr>
              <a:t>Cocorahs</a:t>
            </a:r>
            <a:r>
              <a:rPr lang="en-US" altLang="en-US" dirty="0">
                <a:ea typeface="ＭＳ Ｐゴシック" panose="020B0600070205080204" pitchFamily="34" charset="-128"/>
              </a:rPr>
              <a:t> gauges</a:t>
            </a:r>
          </a:p>
        </p:txBody>
      </p:sp>
      <p:pic>
        <p:nvPicPr>
          <p:cNvPr id="29698" name="Content Placeholder 4">
            <a:extLst>
              <a:ext uri="{FF2B5EF4-FFF2-40B4-BE49-F238E27FC236}">
                <a16:creationId xmlns:a16="http://schemas.microsoft.com/office/drawing/2014/main" id="{41A9A999-0B7B-9C41-B577-F8B05033A9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15572" y="978900"/>
            <a:ext cx="2340305" cy="4659899"/>
          </a:xfrm>
        </p:spPr>
      </p:pic>
      <p:pic>
        <p:nvPicPr>
          <p:cNvPr id="3" name="Picture 2" descr="A picture containing text, device, indoor, scale&#10;&#10;Description automatically generated">
            <a:extLst>
              <a:ext uri="{FF2B5EF4-FFF2-40B4-BE49-F238E27FC236}">
                <a16:creationId xmlns:a16="http://schemas.microsoft.com/office/drawing/2014/main" id="{EFBE2DB4-130F-6E40-B127-FD8894929591}"/>
              </a:ext>
            </a:extLst>
          </p:cNvPr>
          <p:cNvPicPr>
            <a:picLocks noChangeAspect="1"/>
          </p:cNvPicPr>
          <p:nvPr/>
        </p:nvPicPr>
        <p:blipFill>
          <a:blip r:embed="rId3"/>
          <a:stretch>
            <a:fillRect/>
          </a:stretch>
        </p:blipFill>
        <p:spPr>
          <a:xfrm flipH="1">
            <a:off x="6934200" y="965221"/>
            <a:ext cx="2053506" cy="459923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6B193A83-4DC9-E44D-B2C0-A5360D0C1971}"/>
              </a:ext>
            </a:extLst>
          </p:cNvPr>
          <p:cNvSpPr>
            <a:spLocks noGrp="1" noChangeArrowheads="1"/>
          </p:cNvSpPr>
          <p:nvPr>
            <p:ph type="title"/>
          </p:nvPr>
        </p:nvSpPr>
        <p:spPr/>
        <p:txBody>
          <a:bodyPr/>
          <a:lstStyle/>
          <a:p>
            <a:r>
              <a:rPr lang="en-US" altLang="en-US" b="1" dirty="0" err="1">
                <a:solidFill>
                  <a:schemeClr val="accent2"/>
                </a:solidFill>
                <a:ea typeface="ＭＳ Ｐゴシック" panose="020B0600070205080204" pitchFamily="34" charset="-128"/>
              </a:rPr>
              <a:t>Undercatch</a:t>
            </a:r>
            <a:r>
              <a:rPr lang="en-US" altLang="en-US" b="1" dirty="0">
                <a:solidFill>
                  <a:schemeClr val="accent2"/>
                </a:solidFill>
                <a:ea typeface="ＭＳ Ｐゴシック" panose="020B0600070205080204" pitchFamily="34" charset="-128"/>
              </a:rPr>
              <a:t> can be a problem, particularly when wind speed increases</a:t>
            </a:r>
          </a:p>
        </p:txBody>
      </p:sp>
      <p:pic>
        <p:nvPicPr>
          <p:cNvPr id="30722" name="Content Placeholder 4">
            <a:extLst>
              <a:ext uri="{FF2B5EF4-FFF2-40B4-BE49-F238E27FC236}">
                <a16:creationId xmlns:a16="http://schemas.microsoft.com/office/drawing/2014/main" id="{4243183C-1BE1-E84E-8010-25514019DBC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48200" y="2667000"/>
            <a:ext cx="3878263" cy="3200400"/>
          </a:xfrm>
        </p:spPr>
      </p:pic>
      <p:sp>
        <p:nvSpPr>
          <p:cNvPr id="30723" name="Content Placeholder 5">
            <a:extLst>
              <a:ext uri="{FF2B5EF4-FFF2-40B4-BE49-F238E27FC236}">
                <a16:creationId xmlns:a16="http://schemas.microsoft.com/office/drawing/2014/main" id="{0CA44A77-4061-C046-8CE6-07897A1E72DC}"/>
              </a:ext>
            </a:extLst>
          </p:cNvPr>
          <p:cNvSpPr>
            <a:spLocks noGrp="1" noChangeArrowheads="1"/>
          </p:cNvSpPr>
          <p:nvPr>
            <p:ph sz="half" idx="2"/>
          </p:nvPr>
        </p:nvSpPr>
        <p:spPr>
          <a:xfrm>
            <a:off x="685800" y="2514600"/>
            <a:ext cx="3810000" cy="4114800"/>
          </a:xfrm>
        </p:spPr>
        <p:txBody>
          <a:bodyPr/>
          <a:lstStyle/>
          <a:p>
            <a:r>
              <a:rPr lang="en-US" altLang="en-US" sz="3200" dirty="0">
                <a:ea typeface="ＭＳ Ｐゴシック" panose="020B0600070205080204" pitchFamily="34" charset="-128"/>
              </a:rPr>
              <a:t>Worse for snow than rain</a:t>
            </a:r>
          </a:p>
          <a:p>
            <a:r>
              <a:rPr lang="en-US" altLang="en-US" sz="3200" dirty="0">
                <a:ea typeface="ＭＳ Ｐゴシック" panose="020B0600070205080204" pitchFamily="34" charset="-128"/>
              </a:rPr>
              <a:t>Worse for unshielded gauge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6FEF2CB-142B-0F48-AE0B-5745B4DEF3AD}"/>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Mechanisms producing saturation, clouds and precipitation</a:t>
            </a:r>
          </a:p>
        </p:txBody>
      </p:sp>
      <p:sp>
        <p:nvSpPr>
          <p:cNvPr id="31746" name="Content Placeholder 2">
            <a:extLst>
              <a:ext uri="{FF2B5EF4-FFF2-40B4-BE49-F238E27FC236}">
                <a16:creationId xmlns:a16="http://schemas.microsoft.com/office/drawing/2014/main" id="{CF66C9E2-0551-794D-BDD2-133B046EAADC}"/>
              </a:ext>
            </a:extLst>
          </p:cNvPr>
          <p:cNvSpPr>
            <a:spLocks noGrp="1" noChangeArrowheads="1"/>
          </p:cNvSpPr>
          <p:nvPr>
            <p:ph idx="1"/>
          </p:nvPr>
        </p:nvSpPr>
        <p:spPr>
          <a:xfrm>
            <a:off x="533400" y="1828800"/>
            <a:ext cx="7772400" cy="4114800"/>
          </a:xfrm>
        </p:spPr>
        <p:txBody>
          <a:bodyPr/>
          <a:lstStyle/>
          <a:p>
            <a:r>
              <a:rPr lang="en-US" altLang="en-US" b="1" dirty="0">
                <a:ea typeface="ＭＳ Ｐゴシック" panose="020B0600070205080204" pitchFamily="34" charset="-128"/>
              </a:rPr>
              <a:t>Dynamical forcing as expressed by QG dynamics</a:t>
            </a:r>
            <a:r>
              <a:rPr lang="en-US" altLang="en-US" dirty="0">
                <a:ea typeface="ＭＳ Ｐゴシック" panose="020B0600070205080204" pitchFamily="34" charset="-128"/>
              </a:rPr>
              <a:t>:  broad frontal scale clouds.</a:t>
            </a:r>
          </a:p>
          <a:p>
            <a:r>
              <a:rPr lang="en-US" altLang="en-US" b="1" dirty="0">
                <a:ea typeface="ＭＳ Ｐゴシック" panose="020B0600070205080204" pitchFamily="34" charset="-128"/>
              </a:rPr>
              <a:t>Topographic</a:t>
            </a:r>
            <a:r>
              <a:rPr lang="en-US" altLang="en-US" dirty="0">
                <a:ea typeface="ＭＳ Ｐゴシック" panose="020B0600070205080204" pitchFamily="34" charset="-128"/>
              </a:rPr>
              <a:t>:  upslope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mountain waves clouds.</a:t>
            </a:r>
          </a:p>
          <a:p>
            <a:r>
              <a:rPr lang="en-US" altLang="en-US" b="1" dirty="0">
                <a:ea typeface="ＭＳ Ｐゴシック" panose="020B0600070205080204" pitchFamily="34" charset="-128"/>
              </a:rPr>
              <a:t>Convection</a:t>
            </a:r>
            <a:r>
              <a:rPr lang="en-US" altLang="en-US" dirty="0">
                <a:ea typeface="ＭＳ Ｐゴシック" panose="020B0600070205080204" pitchFamily="34" charset="-128"/>
              </a:rPr>
              <a:t>: produced by </a:t>
            </a:r>
            <a:r>
              <a:rPr lang="en-US" altLang="en-US" dirty="0" err="1">
                <a:ea typeface="ＭＳ Ｐゴシック" panose="020B0600070205080204" pitchFamily="34" charset="-128"/>
              </a:rPr>
              <a:t>destablization</a:t>
            </a:r>
            <a:r>
              <a:rPr lang="en-US" altLang="en-US" dirty="0">
                <a:ea typeface="ＭＳ Ｐゴシック" panose="020B0600070205080204" pitchFamily="34" charset="-128"/>
              </a:rPr>
              <a:t> of the atmosphere.</a:t>
            </a:r>
          </a:p>
          <a:p>
            <a:endParaRPr lang="en-US" altLang="en-US" dirty="0">
              <a:ea typeface="ＭＳ Ｐゴシック" panose="020B0600070205080204" pitchFamily="34" charset="-128"/>
            </a:endParaRPr>
          </a:p>
          <a:p>
            <a:pPr>
              <a:buFontTx/>
              <a:buNone/>
            </a:pPr>
            <a:r>
              <a:rPr lang="en-US" altLang="en-US" dirty="0">
                <a:solidFill>
                  <a:srgbClr val="FF0000"/>
                </a:solidFill>
                <a:ea typeface="ＭＳ Ｐゴシック" panose="020B0600070205080204" pitchFamily="34" charset="-128"/>
              </a:rPr>
              <a:t>Total precipitation is the product of all three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380B81F-1C9A-2D40-8AC1-65E6C42B8E3E}"/>
              </a:ext>
            </a:extLst>
          </p:cNvPr>
          <p:cNvSpPr>
            <a:spLocks noGrp="1" noChangeArrowheads="1"/>
          </p:cNvSpPr>
          <p:nvPr>
            <p:ph type="title"/>
          </p:nvPr>
        </p:nvSpPr>
        <p:spPr>
          <a:xfrm>
            <a:off x="533400" y="228600"/>
            <a:ext cx="8229600" cy="1143000"/>
          </a:xfrm>
        </p:spPr>
        <p:txBody>
          <a:bodyPr/>
          <a:lstStyle/>
          <a:p>
            <a:pPr marL="0" indent="0">
              <a:buNone/>
            </a:pPr>
            <a:r>
              <a:rPr lang="en-US" altLang="en-US" sz="3600" b="1" dirty="0">
                <a:solidFill>
                  <a:schemeClr val="accent2"/>
                </a:solidFill>
                <a:ea typeface="ＭＳ Ｐゴシック" panose="020B0600070205080204" pitchFamily="34" charset="-128"/>
              </a:rPr>
              <a:t>Dynamical forcing as expressed by QG dynamics</a:t>
            </a:r>
          </a:p>
        </p:txBody>
      </p:sp>
      <p:sp>
        <p:nvSpPr>
          <p:cNvPr id="32770" name="Content Placeholder 2">
            <a:extLst>
              <a:ext uri="{FF2B5EF4-FFF2-40B4-BE49-F238E27FC236}">
                <a16:creationId xmlns:a16="http://schemas.microsoft.com/office/drawing/2014/main" id="{C95EAD73-0036-B149-A728-EDC96AE23DD4}"/>
              </a:ext>
            </a:extLst>
          </p:cNvPr>
          <p:cNvSpPr>
            <a:spLocks noGrp="1" noChangeArrowheads="1"/>
          </p:cNvSpPr>
          <p:nvPr>
            <p:ph idx="1"/>
          </p:nvPr>
        </p:nvSpPr>
        <p:spPr>
          <a:xfrm>
            <a:off x="173057" y="1447800"/>
            <a:ext cx="5715000" cy="4114800"/>
          </a:xfrm>
        </p:spPr>
        <p:txBody>
          <a:bodyPr/>
          <a:lstStyle/>
          <a:p>
            <a:pPr lvl="1"/>
            <a:r>
              <a:rPr lang="en-US" altLang="en-US" b="1" dirty="0">
                <a:ea typeface="ＭＳ Ｐゴシック" panose="020B0600070205080204" pitchFamily="34" charset="-128"/>
              </a:rPr>
              <a:t>Vertical motions acting to maintain thermal wind balance</a:t>
            </a:r>
          </a:p>
          <a:p>
            <a:pPr lvl="1"/>
            <a:r>
              <a:rPr lang="en-US" altLang="en-US" b="1" dirty="0">
                <a:ea typeface="ＭＳ Ｐゴシック" panose="020B0600070205080204" pitchFamily="34" charset="-128"/>
              </a:rPr>
              <a:t>Can be diagnosed directly from model output or from Q-vectors (convergence of Q-vectors related to vertical motion)</a:t>
            </a:r>
          </a:p>
          <a:p>
            <a:pPr lvl="1"/>
            <a:r>
              <a:rPr lang="en-US" altLang="en-US" b="1" dirty="0">
                <a:solidFill>
                  <a:srgbClr val="FF0000"/>
                </a:solidFill>
                <a:ea typeface="ＭＳ Ｐゴシック" panose="020B0600070205080204" pitchFamily="34" charset="-128"/>
              </a:rPr>
              <a:t>MODELS DO WELL WITH THIS</a:t>
            </a:r>
            <a:endParaRPr lang="en-US" altLang="en-US" dirty="0">
              <a:solidFill>
                <a:srgbClr val="FF0000"/>
              </a:solidFill>
              <a:ea typeface="ＭＳ Ｐゴシック" panose="020B0600070205080204" pitchFamily="34" charset="-128"/>
            </a:endParaRPr>
          </a:p>
        </p:txBody>
      </p:sp>
      <p:pic>
        <p:nvPicPr>
          <p:cNvPr id="32771" name="Picture 2">
            <a:extLst>
              <a:ext uri="{FF2B5EF4-FFF2-40B4-BE49-F238E27FC236}">
                <a16:creationId xmlns:a16="http://schemas.microsoft.com/office/drawing/2014/main" id="{1DAE4E80-CE7B-E345-8A9D-DB3253E09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143" y="20574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B72AE5A-11E9-0741-9EB0-9A0F898FAC04}"/>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Prediction of Clouds and Precipitation often Lack Skill</a:t>
            </a:r>
          </a:p>
        </p:txBody>
      </p:sp>
      <p:sp>
        <p:nvSpPr>
          <p:cNvPr id="16386" name="Content Placeholder 2">
            <a:extLst>
              <a:ext uri="{FF2B5EF4-FFF2-40B4-BE49-F238E27FC236}">
                <a16:creationId xmlns:a16="http://schemas.microsoft.com/office/drawing/2014/main" id="{F65BB1F5-1372-5E40-BB08-AED906347891}"/>
              </a:ext>
            </a:extLst>
          </p:cNvPr>
          <p:cNvSpPr>
            <a:spLocks noGrp="1" noChangeArrowheads="1"/>
          </p:cNvSpPr>
          <p:nvPr>
            <p:ph idx="1"/>
          </p:nvPr>
        </p:nvSpPr>
        <p:spPr>
          <a:xfrm>
            <a:off x="685800" y="1981200"/>
            <a:ext cx="8077200" cy="4419600"/>
          </a:xfrm>
        </p:spPr>
        <p:txBody>
          <a:bodyPr/>
          <a:lstStyle/>
          <a:p>
            <a:r>
              <a:rPr lang="en-US" altLang="en-US" dirty="0">
                <a:ea typeface="ＭＳ Ｐゴシック" panose="020B0600070205080204" pitchFamily="34" charset="-128"/>
              </a:rPr>
              <a:t>Most precipitation is inherently </a:t>
            </a:r>
            <a:r>
              <a:rPr lang="en-US" altLang="en-US" b="1" dirty="0">
                <a:ea typeface="ＭＳ Ｐゴシック" panose="020B0600070205080204" pitchFamily="34" charset="-128"/>
              </a:rPr>
              <a:t>mesoscale</a:t>
            </a:r>
            <a:r>
              <a:rPr lang="en-US" altLang="en-US" dirty="0">
                <a:ea typeface="ＭＳ Ｐゴシック" panose="020B0600070205080204" pitchFamily="34" charset="-128"/>
              </a:rPr>
              <a:t> and many models lack sufficient resolution.</a:t>
            </a:r>
          </a:p>
          <a:p>
            <a:r>
              <a:rPr lang="en-US" altLang="en-US" dirty="0">
                <a:ea typeface="ＭＳ Ｐゴシック" panose="020B0600070205080204" pitchFamily="34" charset="-128"/>
              </a:rPr>
              <a:t>H</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0 vapor is relatively poorly observed on both the mesoscale and synoptic scale.</a:t>
            </a:r>
          </a:p>
          <a:p>
            <a:r>
              <a:rPr lang="en-US" altLang="en-US" dirty="0">
                <a:ea typeface="ＭＳ Ｐゴシック" panose="020B0600070205080204" pitchFamily="34" charset="-128"/>
              </a:rPr>
              <a:t>Microphysics problems are substantial. Other physics problems (e.g., PBL) add to the difficulties.</a:t>
            </a:r>
          </a:p>
          <a:p>
            <a:r>
              <a:rPr lang="en-US" altLang="en-US" dirty="0">
                <a:ea typeface="ＭＳ Ｐゴシック" panose="020B0600070205080204" pitchFamily="34" charset="-128"/>
              </a:rPr>
              <a:t>Cumulus parameterizations are problematic.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FD6E619D-9823-FD4D-A3BF-9C98B57B6946}"/>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Topographic Forcing of Clouds and Precipitation</a:t>
            </a:r>
          </a:p>
        </p:txBody>
      </p:sp>
      <p:sp>
        <p:nvSpPr>
          <p:cNvPr id="35842" name="Content Placeholder 2">
            <a:extLst>
              <a:ext uri="{FF2B5EF4-FFF2-40B4-BE49-F238E27FC236}">
                <a16:creationId xmlns:a16="http://schemas.microsoft.com/office/drawing/2014/main" id="{74C81359-F90D-A040-8923-8B12768CEC50}"/>
              </a:ext>
            </a:extLst>
          </p:cNvPr>
          <p:cNvSpPr>
            <a:spLocks noGrp="1" noChangeArrowheads="1"/>
          </p:cNvSpPr>
          <p:nvPr>
            <p:ph idx="1"/>
          </p:nvPr>
        </p:nvSpPr>
        <p:spPr>
          <a:xfrm>
            <a:off x="609600" y="1752600"/>
            <a:ext cx="5562600" cy="4114800"/>
          </a:xfrm>
        </p:spPr>
        <p:txBody>
          <a:bodyPr/>
          <a:lstStyle/>
          <a:p>
            <a:pPr marL="0" indent="0">
              <a:buNone/>
            </a:pPr>
            <a:r>
              <a:rPr lang="en-US" altLang="en-US" b="1" dirty="0">
                <a:ea typeface="ＭＳ Ｐゴシック" panose="020B0600070205080204" pitchFamily="34" charset="-128"/>
              </a:rPr>
              <a:t>Topographic</a:t>
            </a:r>
            <a:r>
              <a:rPr lang="en-US" altLang="en-US" dirty="0">
                <a:ea typeface="ＭＳ Ｐゴシック" panose="020B0600070205080204" pitchFamily="34" charset="-128"/>
              </a:rPr>
              <a:t>:  upslope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and clouds, mountain waves, rain shadows</a:t>
            </a:r>
          </a:p>
          <a:p>
            <a:pPr lvl="1"/>
            <a:r>
              <a:rPr lang="en-US" altLang="en-US" dirty="0">
                <a:ea typeface="ＭＳ Ｐゴシック" panose="020B0600070205080204" pitchFamily="34" charset="-128"/>
              </a:rPr>
              <a:t>With sufficient resolution often skillfully forecast by models</a:t>
            </a:r>
          </a:p>
          <a:p>
            <a:pPr lvl="1"/>
            <a:r>
              <a:rPr lang="en-US" altLang="en-US" dirty="0">
                <a:ea typeface="ＭＳ Ｐゴシック" panose="020B0600070205080204" pitchFamily="34" charset="-128"/>
              </a:rPr>
              <a:t>Some problems with microphysics over terrain producing biases (underprediction along the NW coastal mountains)</a:t>
            </a:r>
          </a:p>
        </p:txBody>
      </p:sp>
      <p:pic>
        <p:nvPicPr>
          <p:cNvPr id="35843" name="Picture 2">
            <a:extLst>
              <a:ext uri="{FF2B5EF4-FFF2-40B4-BE49-F238E27FC236}">
                <a16:creationId xmlns:a16="http://schemas.microsoft.com/office/drawing/2014/main" id="{F2B79D9B-E71D-694F-A44E-29C4480B0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062" y="25908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5B078C7B-4395-8B2E-73BD-BAB4CA2B0103}"/>
              </a:ext>
            </a:extLst>
          </p:cNvPr>
          <p:cNvPicPr>
            <a:picLocks noGrp="1" noChangeAspect="1"/>
          </p:cNvPicPr>
          <p:nvPr>
            <p:ph idx="1"/>
          </p:nvPr>
        </p:nvPicPr>
        <p:blipFill>
          <a:blip r:embed="rId2"/>
          <a:stretch>
            <a:fillRect/>
          </a:stretch>
        </p:blipFill>
        <p:spPr>
          <a:xfrm>
            <a:off x="2514600" y="1981200"/>
            <a:ext cx="4114800" cy="4114800"/>
          </a:xfrm>
        </p:spPr>
      </p:pic>
      <p:pic>
        <p:nvPicPr>
          <p:cNvPr id="7" name="Picture 6" descr="Chart&#10;&#10;Description automatically generated with medium confidence">
            <a:extLst>
              <a:ext uri="{FF2B5EF4-FFF2-40B4-BE49-F238E27FC236}">
                <a16:creationId xmlns:a16="http://schemas.microsoft.com/office/drawing/2014/main" id="{79054B4D-4EAC-04CD-9CB4-CFE591C133E5}"/>
              </a:ext>
            </a:extLst>
          </p:cNvPr>
          <p:cNvPicPr>
            <a:picLocks noChangeAspect="1"/>
          </p:cNvPicPr>
          <p:nvPr/>
        </p:nvPicPr>
        <p:blipFill>
          <a:blip r:embed="rId3"/>
          <a:stretch>
            <a:fillRect/>
          </a:stretch>
        </p:blipFill>
        <p:spPr>
          <a:xfrm>
            <a:off x="1864500" y="721500"/>
            <a:ext cx="5715000" cy="5715000"/>
          </a:xfrm>
          <a:prstGeom prst="rect">
            <a:avLst/>
          </a:prstGeom>
        </p:spPr>
      </p:pic>
      <p:pic>
        <p:nvPicPr>
          <p:cNvPr id="9" name="Picture 8" descr="Map&#10;&#10;Description automatically generated">
            <a:extLst>
              <a:ext uri="{FF2B5EF4-FFF2-40B4-BE49-F238E27FC236}">
                <a16:creationId xmlns:a16="http://schemas.microsoft.com/office/drawing/2014/main" id="{18E51600-3ECC-8E04-C866-71D9BB389443}"/>
              </a:ext>
            </a:extLst>
          </p:cNvPr>
          <p:cNvPicPr>
            <a:picLocks noChangeAspect="1"/>
          </p:cNvPicPr>
          <p:nvPr/>
        </p:nvPicPr>
        <p:blipFill>
          <a:blip r:embed="rId4"/>
          <a:stretch>
            <a:fillRect/>
          </a:stretch>
        </p:blipFill>
        <p:spPr>
          <a:xfrm>
            <a:off x="2014500" y="871500"/>
            <a:ext cx="5715000" cy="5715000"/>
          </a:xfrm>
          <a:prstGeom prst="rect">
            <a:avLst/>
          </a:prstGeom>
        </p:spPr>
      </p:pic>
    </p:spTree>
    <p:extLst>
      <p:ext uri="{BB962C8B-B14F-4D97-AF65-F5344CB8AC3E}">
        <p14:creationId xmlns:p14="http://schemas.microsoft.com/office/powerpoint/2010/main" val="3018901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a:p>
        </p:txBody>
      </p:sp>
      <p:pic>
        <p:nvPicPr>
          <p:cNvPr id="6" name="Content Placeholder 5" descr="Chart&#10;&#10;Description automatically generated with medium confidence">
            <a:extLst>
              <a:ext uri="{FF2B5EF4-FFF2-40B4-BE49-F238E27FC236}">
                <a16:creationId xmlns:a16="http://schemas.microsoft.com/office/drawing/2014/main" id="{9367361F-A980-5A44-5256-85F4EDDADCC4}"/>
              </a:ext>
            </a:extLst>
          </p:cNvPr>
          <p:cNvPicPr>
            <a:picLocks noGrp="1" noChangeAspect="1"/>
          </p:cNvPicPr>
          <p:nvPr>
            <p:ph idx="1"/>
          </p:nvPr>
        </p:nvPicPr>
        <p:blipFill>
          <a:blip r:embed="rId2"/>
          <a:stretch>
            <a:fillRect/>
          </a:stretch>
        </p:blipFill>
        <p:spPr>
          <a:xfrm>
            <a:off x="1828800" y="419100"/>
            <a:ext cx="6019800" cy="6019800"/>
          </a:xfrm>
        </p:spPr>
      </p:pic>
    </p:spTree>
    <p:extLst>
      <p:ext uri="{BB962C8B-B14F-4D97-AF65-F5344CB8AC3E}">
        <p14:creationId xmlns:p14="http://schemas.microsoft.com/office/powerpoint/2010/main" val="3068439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B078C7B-4395-8B2E-73BD-BAB4CA2B0103}"/>
              </a:ext>
            </a:extLst>
          </p:cNvPr>
          <p:cNvPicPr>
            <a:picLocks noGrp="1" noChangeAspect="1"/>
          </p:cNvPicPr>
          <p:nvPr>
            <p:ph idx="1"/>
          </p:nvPr>
        </p:nvPicPr>
        <p:blipFill>
          <a:blip r:embed="rId2"/>
          <a:stretch>
            <a:fillRect/>
          </a:stretch>
        </p:blipFill>
        <p:spPr>
          <a:xfrm>
            <a:off x="2172148" y="495748"/>
            <a:ext cx="5828852" cy="5828852"/>
          </a:xfrm>
        </p:spPr>
      </p:pic>
    </p:spTree>
    <p:extLst>
      <p:ext uri="{BB962C8B-B14F-4D97-AF65-F5344CB8AC3E}">
        <p14:creationId xmlns:p14="http://schemas.microsoft.com/office/powerpoint/2010/main" val="1977671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0AD52ABB-A114-3C47-A95B-B7749F50E5B5}"/>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Topographic Forcing of Precipitation</a:t>
            </a:r>
          </a:p>
        </p:txBody>
      </p:sp>
      <p:sp>
        <p:nvSpPr>
          <p:cNvPr id="38914" name="Content Placeholder 2">
            <a:extLst>
              <a:ext uri="{FF2B5EF4-FFF2-40B4-BE49-F238E27FC236}">
                <a16:creationId xmlns:a16="http://schemas.microsoft.com/office/drawing/2014/main" id="{DE9E7345-9456-4744-B183-4FACECEF82FB}"/>
              </a:ext>
            </a:extLst>
          </p:cNvPr>
          <p:cNvSpPr>
            <a:spLocks noGrp="1" noChangeArrowheads="1"/>
          </p:cNvSpPr>
          <p:nvPr>
            <p:ph idx="1"/>
          </p:nvPr>
        </p:nvSpPr>
        <p:spPr>
          <a:xfrm>
            <a:off x="1066800" y="1905000"/>
            <a:ext cx="7696200" cy="1219200"/>
          </a:xfrm>
        </p:spPr>
        <p:txBody>
          <a:bodyPr/>
          <a:lstStyle/>
          <a:p>
            <a:r>
              <a:rPr lang="en-US" altLang="en-US">
                <a:ea typeface="ＭＳ Ｐゴシック" panose="020B0600070205080204" pitchFamily="34" charset="-128"/>
              </a:rPr>
              <a:t>Windward enhancement</a:t>
            </a:r>
          </a:p>
          <a:p>
            <a:r>
              <a:rPr lang="en-US" altLang="en-US">
                <a:ea typeface="ＭＳ Ｐゴシック" panose="020B0600070205080204" pitchFamily="34" charset="-128"/>
              </a:rPr>
              <a:t>Lee rain shadowing</a:t>
            </a:r>
          </a:p>
        </p:txBody>
      </p:sp>
      <p:pic>
        <p:nvPicPr>
          <p:cNvPr id="38915" name="Picture 4">
            <a:extLst>
              <a:ext uri="{FF2B5EF4-FFF2-40B4-BE49-F238E27FC236}">
                <a16:creationId xmlns:a16="http://schemas.microsoft.com/office/drawing/2014/main" id="{329649E4-2152-4844-9122-0F2346124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352800"/>
            <a:ext cx="51816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56E6DC24-E11F-8B44-A301-F7502F6A4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6" b="3711"/>
          <a:stretch>
            <a:fillRect/>
          </a:stretch>
        </p:blipFill>
        <p:spPr bwMode="auto">
          <a:xfrm>
            <a:off x="1752600" y="482600"/>
            <a:ext cx="70104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A47F68F5-5455-654C-9EAC-EF35F88B1BC9}"/>
              </a:ext>
            </a:extLst>
          </p:cNvPr>
          <p:cNvSpPr txBox="1">
            <a:spLocks noChangeArrowheads="1"/>
          </p:cNvSpPr>
          <p:nvPr/>
        </p:nvSpPr>
        <p:spPr bwMode="auto">
          <a:xfrm>
            <a:off x="0" y="18288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Annual Precipitation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C64474E3-7AEE-5143-83DB-10C49D778DC3}"/>
              </a:ext>
            </a:extLst>
          </p:cNvPr>
          <p:cNvSpPr>
            <a:spLocks noGrp="1" noChangeArrowheads="1"/>
          </p:cNvSpPr>
          <p:nvPr>
            <p:ph type="title"/>
          </p:nvPr>
        </p:nvSpPr>
        <p:spPr>
          <a:xfrm>
            <a:off x="838200" y="2667000"/>
            <a:ext cx="7772400" cy="1143000"/>
          </a:xfrm>
        </p:spPr>
        <p:txBody>
          <a:bodyPr/>
          <a:lstStyle/>
          <a:p>
            <a:r>
              <a:rPr lang="en-US" altLang="en-US" b="1" dirty="0">
                <a:solidFill>
                  <a:schemeClr val="accent2"/>
                </a:solidFill>
                <a:ea typeface="ＭＳ Ｐゴシック" panose="020B0600070205080204" pitchFamily="34" charset="-128"/>
              </a:rPr>
              <a:t>Orographic precipitation can occur in isolation or in concert with precipitation from a synoptic scale system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D86B6729-14D4-BD43-ADCA-243C4D941A5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Example: Feeder-seeder mechanism</a:t>
            </a:r>
          </a:p>
        </p:txBody>
      </p:sp>
      <p:pic>
        <p:nvPicPr>
          <p:cNvPr id="41986" name="Picture 4">
            <a:extLst>
              <a:ext uri="{FF2B5EF4-FFF2-40B4-BE49-F238E27FC236}">
                <a16:creationId xmlns:a16="http://schemas.microsoft.com/office/drawing/2014/main" id="{B705A107-8CDE-0F42-83F0-4CD079314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133600"/>
            <a:ext cx="749935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46D7707B-BED5-DE4A-A40E-B763B87F085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3010" name="Content Placeholder 3">
            <a:extLst>
              <a:ext uri="{FF2B5EF4-FFF2-40B4-BE49-F238E27FC236}">
                <a16:creationId xmlns:a16="http://schemas.microsoft.com/office/drawing/2014/main" id="{DDBD766D-1522-4642-8967-F14314AF18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4190"/>
          <a:stretch>
            <a:fillRect/>
          </a:stretch>
        </p:blipFill>
        <p:spPr>
          <a:xfrm>
            <a:off x="-228600" y="838200"/>
            <a:ext cx="9080500" cy="4953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BC92950D-ED70-6042-9887-7634806D54C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Warm Rain and Cold-Cloud Processes Versus Terrain</a:t>
            </a:r>
          </a:p>
        </p:txBody>
      </p:sp>
      <p:sp>
        <p:nvSpPr>
          <p:cNvPr id="44034" name="Content Placeholder 2">
            <a:extLst>
              <a:ext uri="{FF2B5EF4-FFF2-40B4-BE49-F238E27FC236}">
                <a16:creationId xmlns:a16="http://schemas.microsoft.com/office/drawing/2014/main" id="{4623E1BD-4692-7743-A0B3-7F30A9345DBE}"/>
              </a:ext>
            </a:extLst>
          </p:cNvPr>
          <p:cNvSpPr>
            <a:spLocks noGrp="1" noChangeArrowheads="1"/>
          </p:cNvSpPr>
          <p:nvPr>
            <p:ph idx="1"/>
          </p:nvPr>
        </p:nvSpPr>
        <p:spPr/>
        <p:txBody>
          <a:bodyPr/>
          <a:lstStyle/>
          <a:p>
            <a:r>
              <a:rPr lang="en-US" altLang="en-US" b="1" dirty="0">
                <a:ea typeface="ＭＳ Ｐゴシック" panose="020B0600070205080204" pitchFamily="34" charset="-128"/>
              </a:rPr>
              <a:t>Warm rain processes </a:t>
            </a:r>
            <a:r>
              <a:rPr lang="en-US" altLang="en-US" dirty="0">
                <a:ea typeface="ＭＳ Ｐゴシック" panose="020B0600070205080204" pitchFamily="34" charset="-128"/>
              </a:rPr>
              <a:t>tends to be most active on lower terrain  (condensation and coalescence dominant).  Can produce heavy rain at lower elevations, often with small to moderate droplet sizes.</a:t>
            </a:r>
          </a:p>
          <a:p>
            <a:r>
              <a:rPr lang="en-US" altLang="en-US" b="1" dirty="0">
                <a:ea typeface="ＭＳ Ｐゴシック" panose="020B0600070205080204" pitchFamily="34" charset="-128"/>
              </a:rPr>
              <a:t>Cold-cloud/mixed phase </a:t>
            </a:r>
            <a:r>
              <a:rPr lang="en-US" altLang="en-US" dirty="0">
                <a:ea typeface="ＭＳ Ｐゴシック" panose="020B0600070205080204" pitchFamily="34" charset="-128"/>
              </a:rPr>
              <a:t>(snow, riming, </a:t>
            </a:r>
            <a:r>
              <a:rPr lang="en-US" altLang="en-US" dirty="0" err="1">
                <a:ea typeface="ＭＳ Ｐゴシック" panose="020B0600070205080204" pitchFamily="34" charset="-128"/>
              </a:rPr>
              <a:t>etc</a:t>
            </a:r>
            <a:r>
              <a:rPr lang="en-US" altLang="en-US" dirty="0">
                <a:ea typeface="ＭＳ Ｐゴシック" panose="020B0600070205080204" pitchFamily="34" charset="-128"/>
              </a:rPr>
              <a:t>) processes more dominant on upper slopes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CE72-91E3-8185-313A-77CF56FF37A4}"/>
              </a:ext>
            </a:extLst>
          </p:cNvPr>
          <p:cNvSpPr>
            <a:spLocks noGrp="1"/>
          </p:cNvSpPr>
          <p:nvPr>
            <p:ph type="title"/>
          </p:nvPr>
        </p:nvSpPr>
        <p:spPr/>
        <p:txBody>
          <a:bodyPr/>
          <a:lstStyle/>
          <a:p>
            <a:r>
              <a:rPr lang="en-US" b="1" dirty="0">
                <a:solidFill>
                  <a:schemeClr val="accent2"/>
                </a:solidFill>
              </a:rPr>
              <a:t>Cloud and precipitation microphysics</a:t>
            </a:r>
          </a:p>
        </p:txBody>
      </p:sp>
      <p:sp>
        <p:nvSpPr>
          <p:cNvPr id="3" name="Content Placeholder 2">
            <a:extLst>
              <a:ext uri="{FF2B5EF4-FFF2-40B4-BE49-F238E27FC236}">
                <a16:creationId xmlns:a16="http://schemas.microsoft.com/office/drawing/2014/main" id="{85EE200F-C511-04FC-15CF-CED6AF25BCE6}"/>
              </a:ext>
            </a:extLst>
          </p:cNvPr>
          <p:cNvSpPr>
            <a:spLocks noGrp="1"/>
          </p:cNvSpPr>
          <p:nvPr>
            <p:ph idx="1"/>
          </p:nvPr>
        </p:nvSpPr>
        <p:spPr/>
        <p:txBody>
          <a:bodyPr/>
          <a:lstStyle/>
          <a:p>
            <a:pPr marL="0" indent="0">
              <a:buNone/>
            </a:pPr>
            <a:r>
              <a:rPr lang="en-US" sz="3600" b="1" dirty="0"/>
              <a:t>Microphysics</a:t>
            </a:r>
            <a:r>
              <a:rPr lang="en-US" sz="3600" dirty="0"/>
              <a:t> refers to </a:t>
            </a:r>
            <a:r>
              <a:rPr lang="en-US" sz="3600" dirty="0">
                <a:solidFill>
                  <a:schemeClr val="accent2"/>
                </a:solidFill>
              </a:rPr>
              <a:t>the physical and chemical processes occurring at the scale of individual cloud and precipitation particles, or hydrometeors (sub‐micron to several centimeters).</a:t>
            </a:r>
          </a:p>
        </p:txBody>
      </p:sp>
    </p:spTree>
    <p:extLst>
      <p:ext uri="{BB962C8B-B14F-4D97-AF65-F5344CB8AC3E}">
        <p14:creationId xmlns:p14="http://schemas.microsoft.com/office/powerpoint/2010/main" val="989682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DD1B-8B43-EF49-8727-84BAFC28DBCB}"/>
              </a:ext>
            </a:extLst>
          </p:cNvPr>
          <p:cNvSpPr>
            <a:spLocks noGrp="1"/>
          </p:cNvSpPr>
          <p:nvPr>
            <p:ph type="title"/>
          </p:nvPr>
        </p:nvSpPr>
        <p:spPr/>
        <p:txBody>
          <a:bodyPr/>
          <a:lstStyle/>
          <a:p>
            <a:endParaRPr lang="en-US"/>
          </a:p>
        </p:txBody>
      </p:sp>
      <p:pic>
        <p:nvPicPr>
          <p:cNvPr id="5" name="Content Placeholder 4" descr="Chart, bubble chart&#10;&#10;Description automatically generated">
            <a:extLst>
              <a:ext uri="{FF2B5EF4-FFF2-40B4-BE49-F238E27FC236}">
                <a16:creationId xmlns:a16="http://schemas.microsoft.com/office/drawing/2014/main" id="{26994B35-DCF1-3A43-9C3B-EB81A053C1C9}"/>
              </a:ext>
            </a:extLst>
          </p:cNvPr>
          <p:cNvPicPr>
            <a:picLocks noGrp="1" noChangeAspect="1"/>
          </p:cNvPicPr>
          <p:nvPr>
            <p:ph idx="1"/>
          </p:nvPr>
        </p:nvPicPr>
        <p:blipFill>
          <a:blip r:embed="rId2"/>
          <a:stretch>
            <a:fillRect/>
          </a:stretch>
        </p:blipFill>
        <p:spPr>
          <a:xfrm>
            <a:off x="3966588" y="1101763"/>
            <a:ext cx="4220867" cy="4279900"/>
          </a:xfrm>
        </p:spPr>
      </p:pic>
      <p:pic>
        <p:nvPicPr>
          <p:cNvPr id="7" name="Picture 6" descr="Chart, scatter chart&#10;&#10;Description automatically generated">
            <a:extLst>
              <a:ext uri="{FF2B5EF4-FFF2-40B4-BE49-F238E27FC236}">
                <a16:creationId xmlns:a16="http://schemas.microsoft.com/office/drawing/2014/main" id="{134E26FE-3F57-C441-A7DD-3A25D51A1165}"/>
              </a:ext>
            </a:extLst>
          </p:cNvPr>
          <p:cNvPicPr>
            <a:picLocks noChangeAspect="1"/>
          </p:cNvPicPr>
          <p:nvPr/>
        </p:nvPicPr>
        <p:blipFill>
          <a:blip r:embed="rId3"/>
          <a:stretch>
            <a:fillRect/>
          </a:stretch>
        </p:blipFill>
        <p:spPr>
          <a:xfrm>
            <a:off x="870945" y="609600"/>
            <a:ext cx="2786339" cy="5264227"/>
          </a:xfrm>
          <a:prstGeom prst="rect">
            <a:avLst/>
          </a:prstGeom>
        </p:spPr>
      </p:pic>
      <p:sp>
        <p:nvSpPr>
          <p:cNvPr id="8" name="TextBox 7">
            <a:extLst>
              <a:ext uri="{FF2B5EF4-FFF2-40B4-BE49-F238E27FC236}">
                <a16:creationId xmlns:a16="http://schemas.microsoft.com/office/drawing/2014/main" id="{D12FDCAE-86C4-AF4C-9902-19A5A3A2FF08}"/>
              </a:ext>
            </a:extLst>
          </p:cNvPr>
          <p:cNvSpPr txBox="1"/>
          <p:nvPr/>
        </p:nvSpPr>
        <p:spPr>
          <a:xfrm>
            <a:off x="1371600" y="6096000"/>
            <a:ext cx="1482650" cy="461665"/>
          </a:xfrm>
          <a:prstGeom prst="rect">
            <a:avLst/>
          </a:prstGeom>
          <a:noFill/>
        </p:spPr>
        <p:txBody>
          <a:bodyPr wrap="none" rtlCol="0">
            <a:spAutoFit/>
          </a:bodyPr>
          <a:lstStyle/>
          <a:p>
            <a:r>
              <a:rPr lang="en-US" dirty="0"/>
              <a:t>Warm rain</a:t>
            </a:r>
          </a:p>
        </p:txBody>
      </p:sp>
      <p:sp>
        <p:nvSpPr>
          <p:cNvPr id="9" name="TextBox 8">
            <a:extLst>
              <a:ext uri="{FF2B5EF4-FFF2-40B4-BE49-F238E27FC236}">
                <a16:creationId xmlns:a16="http://schemas.microsoft.com/office/drawing/2014/main" id="{4BFEFDF6-1B38-0C49-B2FB-EC135B1317FD}"/>
              </a:ext>
            </a:extLst>
          </p:cNvPr>
          <p:cNvSpPr txBox="1"/>
          <p:nvPr/>
        </p:nvSpPr>
        <p:spPr>
          <a:xfrm>
            <a:off x="5334000" y="5486400"/>
            <a:ext cx="1542410" cy="461665"/>
          </a:xfrm>
          <a:prstGeom prst="rect">
            <a:avLst/>
          </a:prstGeom>
          <a:noFill/>
        </p:spPr>
        <p:txBody>
          <a:bodyPr wrap="none" rtlCol="0">
            <a:spAutoFit/>
          </a:bodyPr>
          <a:lstStyle/>
          <a:p>
            <a:r>
              <a:rPr lang="en-US" dirty="0"/>
              <a:t>Cold cloud</a:t>
            </a:r>
          </a:p>
        </p:txBody>
      </p:sp>
    </p:spTree>
    <p:extLst>
      <p:ext uri="{BB962C8B-B14F-4D97-AF65-F5344CB8AC3E}">
        <p14:creationId xmlns:p14="http://schemas.microsoft.com/office/powerpoint/2010/main" val="3768268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D4309C1F-0A4B-B34E-B23D-6488ACFD8C1F}"/>
              </a:ext>
            </a:extLst>
          </p:cNvPr>
          <p:cNvSpPr>
            <a:spLocks noGrp="1" noChangeArrowheads="1"/>
          </p:cNvSpPr>
          <p:nvPr>
            <p:ph type="title"/>
          </p:nvPr>
        </p:nvSpPr>
        <p:spPr>
          <a:xfrm>
            <a:off x="762000" y="381000"/>
            <a:ext cx="7772400" cy="1143000"/>
          </a:xfrm>
        </p:spPr>
        <p:txBody>
          <a:bodyPr/>
          <a:lstStyle/>
          <a:p>
            <a:r>
              <a:rPr lang="en-US" altLang="en-US" b="1">
                <a:solidFill>
                  <a:schemeClr val="accent2"/>
                </a:solidFill>
                <a:ea typeface="ＭＳ Ｐゴシック" panose="020B0600070205080204" pitchFamily="34" charset="-128"/>
              </a:rPr>
              <a:t>Windward Enhancement</a:t>
            </a:r>
          </a:p>
        </p:txBody>
      </p:sp>
      <p:sp>
        <p:nvSpPr>
          <p:cNvPr id="45058" name="Content Placeholder 2">
            <a:extLst>
              <a:ext uri="{FF2B5EF4-FFF2-40B4-BE49-F238E27FC236}">
                <a16:creationId xmlns:a16="http://schemas.microsoft.com/office/drawing/2014/main" id="{F77CC709-302A-254F-AB45-7BD60CF88CFD}"/>
              </a:ext>
            </a:extLst>
          </p:cNvPr>
          <p:cNvSpPr>
            <a:spLocks noGrp="1" noChangeArrowheads="1"/>
          </p:cNvSpPr>
          <p:nvPr>
            <p:ph idx="1"/>
          </p:nvPr>
        </p:nvSpPr>
        <p:spPr>
          <a:xfrm>
            <a:off x="381000" y="1447800"/>
            <a:ext cx="8763000" cy="4114800"/>
          </a:xfrm>
        </p:spPr>
        <p:txBody>
          <a:bodyPr/>
          <a:lstStyle/>
          <a:p>
            <a:r>
              <a:rPr lang="en-US" altLang="en-US">
                <a:ea typeface="ＭＳ Ｐゴシック" panose="020B0600070205080204" pitchFamily="34" charset="-128"/>
              </a:rPr>
              <a:t>For relatively stable flow and typical barrier, max precip tends to be on </a:t>
            </a:r>
            <a:r>
              <a:rPr lang="en-US" altLang="en-US" b="1">
                <a:ea typeface="ＭＳ Ｐゴシック" panose="020B0600070205080204" pitchFamily="34" charset="-128"/>
              </a:rPr>
              <a:t>upper slopes of barrier </a:t>
            </a:r>
            <a:r>
              <a:rPr lang="en-US" altLang="en-US">
                <a:ea typeface="ＭＳ Ｐゴシック" panose="020B0600070205080204" pitchFamily="34" charset="-128"/>
              </a:rPr>
              <a:t>(typically 3000-6000 ft).</a:t>
            </a:r>
          </a:p>
          <a:p>
            <a:r>
              <a:rPr lang="en-US" altLang="en-US">
                <a:ea typeface="ＭＳ Ｐゴシック" panose="020B0600070205080204" pitchFamily="34" charset="-128"/>
              </a:rPr>
              <a:t>But does depend on height of mountains, stability, wind direction, shear, freezing level, and location.</a:t>
            </a:r>
          </a:p>
          <a:p>
            <a:r>
              <a:rPr lang="en-US" altLang="en-US">
                <a:ea typeface="ＭＳ Ｐゴシック" panose="020B0600070205080204" pitchFamily="34" charset="-128"/>
              </a:rPr>
              <a:t>Precip eventually starts to DECREASE at higher elevations. (moisture availability, terrain cross section)</a:t>
            </a:r>
          </a:p>
          <a:p>
            <a:r>
              <a:rPr lang="en-US" altLang="en-US">
                <a:ea typeface="ＭＳ Ｐゴシック" panose="020B0600070205080204" pitchFamily="34" charset="-128"/>
              </a:rPr>
              <a:t>Here in NW precipitation starts to lessen between 5000 and 7000 ft.  Less on top of Mt. Rainier.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1BA8EA9-ED92-3A43-9C07-018CE35A3032}"/>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Drier up there</a:t>
            </a:r>
          </a:p>
        </p:txBody>
      </p:sp>
      <p:pic>
        <p:nvPicPr>
          <p:cNvPr id="46082" name="Content Placeholder 4">
            <a:extLst>
              <a:ext uri="{FF2B5EF4-FFF2-40B4-BE49-F238E27FC236}">
                <a16:creationId xmlns:a16="http://schemas.microsoft.com/office/drawing/2014/main" id="{001D7847-5AE3-D943-8D3D-114307D2AE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11200" y="1981200"/>
            <a:ext cx="7721600" cy="41148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524E9607-B077-3D46-9B10-D79C7DF931C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How large is orographic windward enhancement</a:t>
            </a:r>
            <a:r>
              <a:rPr lang="en-US" altLang="en-US">
                <a:solidFill>
                  <a:schemeClr val="accent2"/>
                </a:solidFill>
                <a:ea typeface="ＭＳ Ｐゴシック" panose="020B0600070205080204" pitchFamily="34" charset="-128"/>
              </a:rPr>
              <a:t>?</a:t>
            </a:r>
          </a:p>
        </p:txBody>
      </p:sp>
      <p:sp>
        <p:nvSpPr>
          <p:cNvPr id="47106" name="Content Placeholder 2">
            <a:extLst>
              <a:ext uri="{FF2B5EF4-FFF2-40B4-BE49-F238E27FC236}">
                <a16:creationId xmlns:a16="http://schemas.microsoft.com/office/drawing/2014/main" id="{C7C376EC-9B91-B548-A8C7-EEB63E962580}"/>
              </a:ext>
            </a:extLst>
          </p:cNvPr>
          <p:cNvSpPr>
            <a:spLocks noGrp="1" noChangeArrowheads="1"/>
          </p:cNvSpPr>
          <p:nvPr>
            <p:ph idx="1"/>
          </p:nvPr>
        </p:nvSpPr>
        <p:spPr>
          <a:xfrm>
            <a:off x="1414749" y="2209800"/>
            <a:ext cx="7010400" cy="4114800"/>
          </a:xfrm>
        </p:spPr>
        <p:txBody>
          <a:bodyPr/>
          <a:lstStyle/>
          <a:p>
            <a:r>
              <a:rPr lang="en-US" altLang="en-US" dirty="0">
                <a:ea typeface="ＭＳ Ｐゴシック" panose="020B0600070205080204" pitchFamily="34" charset="-128"/>
              </a:rPr>
              <a:t>2-10x for major mountain barriers (thousands of feet high)</a:t>
            </a:r>
          </a:p>
          <a:p>
            <a:r>
              <a:rPr lang="en-US" altLang="en-US" dirty="0">
                <a:ea typeface="ＭＳ Ｐゴシック" panose="020B0600070205080204" pitchFamily="34" charset="-128"/>
              </a:rPr>
              <a:t>1-3x for smaller barriers (hundreds of meters)</a:t>
            </a:r>
          </a:p>
          <a:p>
            <a:r>
              <a:rPr lang="en-US" altLang="en-US" dirty="0">
                <a:ea typeface="ＭＳ Ｐゴシック" panose="020B0600070205080204" pitchFamily="34" charset="-128"/>
              </a:rPr>
              <a:t>Orographic effects are strongest when winds are perpendicular to barrier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Improve3.5.tiff">
            <a:extLst>
              <a:ext uri="{FF2B5EF4-FFF2-40B4-BE49-F238E27FC236}">
                <a16:creationId xmlns:a16="http://schemas.microsoft.com/office/drawing/2014/main" id="{1711610E-7DAF-1A4F-93C6-89E171268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891588"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a:extLst>
              <a:ext uri="{FF2B5EF4-FFF2-40B4-BE49-F238E27FC236}">
                <a16:creationId xmlns:a16="http://schemas.microsoft.com/office/drawing/2014/main" id="{4AC41C8B-07C4-0345-8E5F-B07365A63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200400"/>
            <a:ext cx="44608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a:extLst>
              <a:ext uri="{FF2B5EF4-FFF2-40B4-BE49-F238E27FC236}">
                <a16:creationId xmlns:a16="http://schemas.microsoft.com/office/drawing/2014/main" id="{00662A74-75ED-E840-A7D0-F98C0BDD8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0"/>
            <a:ext cx="5653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4">
            <a:extLst>
              <a:ext uri="{FF2B5EF4-FFF2-40B4-BE49-F238E27FC236}">
                <a16:creationId xmlns:a16="http://schemas.microsoft.com/office/drawing/2014/main" id="{5ABB01B2-7B96-954D-82BE-99147A6FE1AB}"/>
              </a:ext>
            </a:extLst>
          </p:cNvPr>
          <p:cNvSpPr>
            <a:spLocks noChangeArrowheads="1"/>
          </p:cNvSpPr>
          <p:nvPr/>
        </p:nvSpPr>
        <p:spPr bwMode="auto">
          <a:xfrm>
            <a:off x="0" y="1981200"/>
            <a:ext cx="342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600" b="1" dirty="0">
                <a:latin typeface="Myriad Web" pitchFamily="34" charset="0"/>
              </a:rPr>
              <a:t>Orographic precipitation enhancement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3B230942-3C88-484E-8C6D-3AA42CC6F5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0"/>
            <a:ext cx="5734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3">
            <a:extLst>
              <a:ext uri="{FF2B5EF4-FFF2-40B4-BE49-F238E27FC236}">
                <a16:creationId xmlns:a16="http://schemas.microsoft.com/office/drawing/2014/main" id="{31B1A5B0-C030-B64B-9774-842D7BA7D4AD}"/>
              </a:ext>
            </a:extLst>
          </p:cNvPr>
          <p:cNvSpPr>
            <a:spLocks noGrp="1" noChangeArrowheads="1"/>
          </p:cNvSpPr>
          <p:nvPr>
            <p:ph type="title"/>
          </p:nvPr>
        </p:nvSpPr>
        <p:spPr>
          <a:xfrm>
            <a:off x="742950" y="228600"/>
            <a:ext cx="7772400" cy="1143000"/>
          </a:xfrm>
        </p:spPr>
        <p:txBody>
          <a:bodyPr/>
          <a:lstStyle/>
          <a:p>
            <a:r>
              <a:rPr lang="en-US" altLang="en-US" b="1">
                <a:solidFill>
                  <a:schemeClr val="accent2"/>
                </a:solidFill>
                <a:ea typeface="ＭＳ Ｐゴシック" panose="020B0600070205080204" pitchFamily="34" charset="-128"/>
              </a:rPr>
              <a:t>Orographic Precipitation Depends on Wind Direction</a:t>
            </a:r>
          </a:p>
        </p:txBody>
      </p:sp>
      <p:sp>
        <p:nvSpPr>
          <p:cNvPr id="52226" name="Content Placeholder 4">
            <a:extLst>
              <a:ext uri="{FF2B5EF4-FFF2-40B4-BE49-F238E27FC236}">
                <a16:creationId xmlns:a16="http://schemas.microsoft.com/office/drawing/2014/main" id="{5C251025-4B64-994C-90EF-443B6B721897}"/>
              </a:ext>
            </a:extLst>
          </p:cNvPr>
          <p:cNvSpPr>
            <a:spLocks noGrp="1" noChangeArrowheads="1"/>
          </p:cNvSpPr>
          <p:nvPr>
            <p:ph idx="1"/>
          </p:nvPr>
        </p:nvSpPr>
        <p:spPr>
          <a:xfrm>
            <a:off x="758825" y="1676400"/>
            <a:ext cx="7772400" cy="4114800"/>
          </a:xfrm>
        </p:spPr>
        <p:txBody>
          <a:bodyPr/>
          <a:lstStyle/>
          <a:p>
            <a:pPr marL="0" indent="0">
              <a:buFontTx/>
              <a:buNone/>
            </a:pPr>
            <a:r>
              <a:rPr lang="en-US" altLang="en-US">
                <a:ea typeface="ＭＳ Ｐゴシック" panose="020B0600070205080204" pitchFamily="34" charset="-128"/>
              </a:rPr>
              <a:t>Heavier precipitation with flow perpendicular (normal) to the barrier.</a:t>
            </a:r>
          </a:p>
        </p:txBody>
      </p:sp>
      <p:pic>
        <p:nvPicPr>
          <p:cNvPr id="52227" name="Picture 8">
            <a:extLst>
              <a:ext uri="{FF2B5EF4-FFF2-40B4-BE49-F238E27FC236}">
                <a16:creationId xmlns:a16="http://schemas.microsoft.com/office/drawing/2014/main" id="{A0F92AF9-4027-AE47-8F4E-357674211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2667000"/>
            <a:ext cx="60198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ight Arrow 9">
            <a:extLst>
              <a:ext uri="{FF2B5EF4-FFF2-40B4-BE49-F238E27FC236}">
                <a16:creationId xmlns:a16="http://schemas.microsoft.com/office/drawing/2014/main" id="{8D58862F-5687-554D-98D3-AE7C985A3779}"/>
              </a:ext>
            </a:extLst>
          </p:cNvPr>
          <p:cNvSpPr>
            <a:spLocks noChangeArrowheads="1"/>
          </p:cNvSpPr>
          <p:nvPr/>
        </p:nvSpPr>
        <p:spPr bwMode="auto">
          <a:xfrm>
            <a:off x="2971800" y="3733800"/>
            <a:ext cx="2362200" cy="381000"/>
          </a:xfrm>
          <a:prstGeom prst="rightArrow">
            <a:avLst>
              <a:gd name="adj1" fmla="val 50000"/>
              <a:gd name="adj2" fmla="val 5000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Heavy</a:t>
            </a:r>
          </a:p>
        </p:txBody>
      </p:sp>
      <p:sp>
        <p:nvSpPr>
          <p:cNvPr id="52229" name="Right Arrow 11">
            <a:extLst>
              <a:ext uri="{FF2B5EF4-FFF2-40B4-BE49-F238E27FC236}">
                <a16:creationId xmlns:a16="http://schemas.microsoft.com/office/drawing/2014/main" id="{3729BD62-9252-3E40-8736-85C9056E6F50}"/>
              </a:ext>
            </a:extLst>
          </p:cNvPr>
          <p:cNvSpPr>
            <a:spLocks noChangeArrowheads="1"/>
          </p:cNvSpPr>
          <p:nvPr/>
        </p:nvSpPr>
        <p:spPr bwMode="auto">
          <a:xfrm rot="-2839016">
            <a:off x="3776663" y="4387850"/>
            <a:ext cx="2362200" cy="381000"/>
          </a:xfrm>
          <a:prstGeom prst="rightArrow">
            <a:avLst>
              <a:gd name="adj1" fmla="val 50000"/>
              <a:gd name="adj2" fmla="val 5000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Light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94313D7-0B0A-DD4B-8CA3-68318D55B60B}"/>
              </a:ext>
            </a:extLst>
          </p:cNvPr>
          <p:cNvSpPr>
            <a:spLocks noGrp="1" noChangeArrowheads="1"/>
          </p:cNvSpPr>
          <p:nvPr>
            <p:ph type="title"/>
          </p:nvPr>
        </p:nvSpPr>
        <p:spPr>
          <a:xfrm>
            <a:off x="685800" y="2514600"/>
            <a:ext cx="7772400" cy="1143000"/>
          </a:xfrm>
        </p:spPr>
        <p:txBody>
          <a:bodyPr/>
          <a:lstStyle/>
          <a:p>
            <a:r>
              <a:rPr lang="en-US" altLang="en-US" b="1" dirty="0">
                <a:solidFill>
                  <a:schemeClr val="accent2"/>
                </a:solidFill>
                <a:ea typeface="ＭＳ Ｐゴシック" panose="020B0600070205080204" pitchFamily="34" charset="-128"/>
              </a:rPr>
              <a:t>For </a:t>
            </a:r>
            <a:r>
              <a:rPr lang="en-US" altLang="en-US" b="1" dirty="0">
                <a:solidFill>
                  <a:schemeClr val="tx1"/>
                </a:solidFill>
                <a:ea typeface="ＭＳ Ｐゴシック" panose="020B0600070205080204" pitchFamily="34" charset="-128"/>
              </a:rPr>
              <a:t>low stability </a:t>
            </a:r>
            <a:r>
              <a:rPr lang="en-US" altLang="en-US" b="1" dirty="0">
                <a:solidFill>
                  <a:schemeClr val="accent2"/>
                </a:solidFill>
                <a:ea typeface="ＭＳ Ｐゴシック" panose="020B0600070205080204" pitchFamily="34" charset="-128"/>
              </a:rPr>
              <a:t>conditions, convection can be released on the lower foothills of terrain, resulting in max precipitation at the lowest elevations rather than higher up on the terrain.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33A7A5B-83AF-6840-86AB-8DDE56D59E1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4274" name="Content Placeholder 3">
            <a:extLst>
              <a:ext uri="{FF2B5EF4-FFF2-40B4-BE49-F238E27FC236}">
                <a16:creationId xmlns:a16="http://schemas.microsoft.com/office/drawing/2014/main" id="{8D3967A0-EE1C-A646-A87B-B38434F1C6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685800"/>
            <a:ext cx="5768975" cy="524351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0F72BCD-975D-4545-BDEE-59C2585B0E80}"/>
              </a:ext>
            </a:extLst>
          </p:cNvPr>
          <p:cNvSpPr>
            <a:spLocks noGrp="1" noChangeArrowheads="1"/>
          </p:cNvSpPr>
          <p:nvPr>
            <p:ph type="title"/>
          </p:nvPr>
        </p:nvSpPr>
        <p:spPr>
          <a:xfrm>
            <a:off x="685800" y="457200"/>
            <a:ext cx="8077200" cy="685800"/>
          </a:xfrm>
        </p:spPr>
        <p:txBody>
          <a:bodyPr/>
          <a:lstStyle/>
          <a:p>
            <a:r>
              <a:rPr lang="en-US" altLang="en-US" b="1">
                <a:solidFill>
                  <a:schemeClr val="accent2"/>
                </a:solidFill>
                <a:ea typeface="ＭＳ Ｐゴシック" panose="020B0600070205080204" pitchFamily="34" charset="-128"/>
              </a:rPr>
              <a:t>Model Microphysics: Highly Complex and Too Simple</a:t>
            </a:r>
          </a:p>
        </p:txBody>
      </p:sp>
      <p:pic>
        <p:nvPicPr>
          <p:cNvPr id="17410" name="Content Placeholder 3" descr="TCM3.h3.gif">
            <a:extLst>
              <a:ext uri="{FF2B5EF4-FFF2-40B4-BE49-F238E27FC236}">
                <a16:creationId xmlns:a16="http://schemas.microsoft.com/office/drawing/2014/main" id="{B7D3541D-7532-6D49-9B57-CE28F85CD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6624" r="-36624"/>
          <a:stretch>
            <a:fillRect/>
          </a:stretch>
        </p:blipFill>
        <p:spPr>
          <a:xfrm>
            <a:off x="228600" y="1524000"/>
            <a:ext cx="9355138" cy="49530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BB99F3EA-B1E1-4846-A4DC-EDB52516FA2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5298" name="Content Placeholder 3">
            <a:extLst>
              <a:ext uri="{FF2B5EF4-FFF2-40B4-BE49-F238E27FC236}">
                <a16:creationId xmlns:a16="http://schemas.microsoft.com/office/drawing/2014/main" id="{F2232A40-B798-C141-A034-5A8DCD4725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181100"/>
            <a:ext cx="7051675" cy="48768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B9405859-A2E1-CC44-9D70-C35FE5CF7A8B}"/>
              </a:ext>
            </a:extLst>
          </p:cNvPr>
          <p:cNvSpPr>
            <a:spLocks noGrp="1" noChangeArrowheads="1"/>
          </p:cNvSpPr>
          <p:nvPr>
            <p:ph type="title"/>
          </p:nvPr>
        </p:nvSpPr>
        <p:spPr>
          <a:xfrm>
            <a:off x="457200" y="762000"/>
            <a:ext cx="8229600" cy="1143000"/>
          </a:xfrm>
        </p:spPr>
        <p:txBody>
          <a:bodyPr/>
          <a:lstStyle/>
          <a:p>
            <a:r>
              <a:rPr lang="en-US" altLang="en-US" b="1">
                <a:solidFill>
                  <a:schemeClr val="accent2"/>
                </a:solidFill>
                <a:ea typeface="ＭＳ Ｐゴシック" panose="020B0600070205080204" pitchFamily="34" charset="-128"/>
              </a:rPr>
              <a:t>The Lake Whatcom Flood and Debris Flow Event of January 9, 1983</a:t>
            </a:r>
          </a:p>
        </p:txBody>
      </p:sp>
      <p:sp>
        <p:nvSpPr>
          <p:cNvPr id="56322" name="Rectangle 3">
            <a:extLst>
              <a:ext uri="{FF2B5EF4-FFF2-40B4-BE49-F238E27FC236}">
                <a16:creationId xmlns:a16="http://schemas.microsoft.com/office/drawing/2014/main" id="{62AE15FA-6914-DF4C-95F0-CBCCA5427451}"/>
              </a:ext>
            </a:extLst>
          </p:cNvPr>
          <p:cNvSpPr>
            <a:spLocks noGrp="1" noChangeArrowheads="1"/>
          </p:cNvSpPr>
          <p:nvPr>
            <p:ph type="body" idx="1"/>
          </p:nvPr>
        </p:nvSpPr>
        <p:spPr>
          <a:xfrm>
            <a:off x="990600" y="2590800"/>
            <a:ext cx="7391400" cy="3352800"/>
          </a:xfrm>
        </p:spPr>
        <p:txBody>
          <a:bodyPr/>
          <a:lstStyle/>
          <a:p>
            <a:pPr>
              <a:lnSpc>
                <a:spcPct val="90000"/>
              </a:lnSpc>
            </a:pPr>
            <a:r>
              <a:rPr lang="en-US" altLang="en-US" dirty="0">
                <a:ea typeface="ＭＳ Ｐゴシック" panose="020B0600070205080204" pitchFamily="34" charset="-128"/>
              </a:rPr>
              <a:t>Moist, unstable flow climbed the mountains around Lake Whatcom (near Bellingham)</a:t>
            </a:r>
          </a:p>
          <a:p>
            <a:pPr>
              <a:lnSpc>
                <a:spcPct val="90000"/>
              </a:lnSpc>
            </a:pPr>
            <a:r>
              <a:rPr lang="en-US" altLang="en-US" dirty="0">
                <a:ea typeface="ＭＳ Ｐゴシック" panose="020B0600070205080204" pitchFamily="34" charset="-128"/>
              </a:rPr>
              <a:t>6-10 inches over 36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on the low terrain</a:t>
            </a:r>
          </a:p>
          <a:p>
            <a:pPr>
              <a:lnSpc>
                <a:spcPct val="90000"/>
              </a:lnSpc>
            </a:pPr>
            <a:r>
              <a:rPr lang="en-US" altLang="en-US" dirty="0">
                <a:ea typeface="ＭＳ Ｐゴシック" panose="020B0600070205080204" pitchFamily="34" charset="-128"/>
              </a:rPr>
              <a:t>Substantial flooding and major debris flows down Smith and other local streams.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009B6410-9C2D-C34D-A0D3-468914E684B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7346" name="Content Placeholder 3">
            <a:extLst>
              <a:ext uri="{FF2B5EF4-FFF2-40B4-BE49-F238E27FC236}">
                <a16:creationId xmlns:a16="http://schemas.microsoft.com/office/drawing/2014/main" id="{42B26650-EAB1-FE45-9041-A5BCE9A139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1475" y="685800"/>
            <a:ext cx="5859463" cy="5672138"/>
          </a:xfrm>
        </p:spPr>
      </p:pic>
      <p:sp>
        <p:nvSpPr>
          <p:cNvPr id="57347" name="Up Arrow 1">
            <a:extLst>
              <a:ext uri="{FF2B5EF4-FFF2-40B4-BE49-F238E27FC236}">
                <a16:creationId xmlns:a16="http://schemas.microsoft.com/office/drawing/2014/main" id="{532D36AF-EFD0-E343-AECA-5417C44A5107}"/>
              </a:ext>
            </a:extLst>
          </p:cNvPr>
          <p:cNvSpPr>
            <a:spLocks noChangeArrowheads="1"/>
          </p:cNvSpPr>
          <p:nvPr/>
        </p:nvSpPr>
        <p:spPr bwMode="auto">
          <a:xfrm rot="2764388">
            <a:off x="3644900" y="3138488"/>
            <a:ext cx="685800" cy="1524000"/>
          </a:xfrm>
          <a:prstGeom prst="up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A86B8B72-EF9F-3348-A955-DE5D2C318C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8370" name="Rectangle 3">
            <a:extLst>
              <a:ext uri="{FF2B5EF4-FFF2-40B4-BE49-F238E27FC236}">
                <a16:creationId xmlns:a16="http://schemas.microsoft.com/office/drawing/2014/main" id="{5D71849B-7738-7844-A00B-5F6ACAE43DA9}"/>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8371" name="Picture 4" descr="Figure3">
            <a:extLst>
              <a:ext uri="{FF2B5EF4-FFF2-40B4-BE49-F238E27FC236}">
                <a16:creationId xmlns:a16="http://schemas.microsoft.com/office/drawing/2014/main" id="{31A01122-7052-1140-9093-AB8EC9384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96913"/>
            <a:ext cx="6923088"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0E0BAB04-5981-F840-A576-6FFE7F1E0B7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9394" name="Content Placeholder 4">
            <a:extLst>
              <a:ext uri="{FF2B5EF4-FFF2-40B4-BE49-F238E27FC236}">
                <a16:creationId xmlns:a16="http://schemas.microsoft.com/office/drawing/2014/main" id="{E04A63A1-69A7-2B42-BE35-7F69534B912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954" t="31213" r="17253"/>
          <a:stretch/>
        </p:blipFill>
        <p:spPr>
          <a:xfrm rot="5400000">
            <a:off x="1835061" y="6261"/>
            <a:ext cx="5473877" cy="7010402"/>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2B14-E5AD-604C-84B5-DB8D709A45EF}"/>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02A02EBE-DFDE-F54A-B0B8-B369544736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728" t="62500" r="40296"/>
          <a:stretch/>
        </p:blipFill>
        <p:spPr>
          <a:xfrm rot="5400000">
            <a:off x="1441448" y="6352"/>
            <a:ext cx="5118104" cy="6934200"/>
          </a:xfrm>
        </p:spPr>
      </p:pic>
      <p:sp>
        <p:nvSpPr>
          <p:cNvPr id="5" name="TextBox 4">
            <a:extLst>
              <a:ext uri="{FF2B5EF4-FFF2-40B4-BE49-F238E27FC236}">
                <a16:creationId xmlns:a16="http://schemas.microsoft.com/office/drawing/2014/main" id="{56BB811F-F36C-D746-B8E4-82FEAF8A2598}"/>
              </a:ext>
            </a:extLst>
          </p:cNvPr>
          <p:cNvSpPr txBox="1"/>
          <p:nvPr/>
        </p:nvSpPr>
        <p:spPr>
          <a:xfrm>
            <a:off x="4171890" y="4038600"/>
            <a:ext cx="800219" cy="646331"/>
          </a:xfrm>
          <a:prstGeom prst="rect">
            <a:avLst/>
          </a:prstGeom>
          <a:noFill/>
        </p:spPr>
        <p:txBody>
          <a:bodyPr wrap="none" rtlCol="0">
            <a:spAutoFit/>
          </a:bodyPr>
          <a:lstStyle/>
          <a:p>
            <a:r>
              <a:rPr lang="en-US" sz="3600" b="1" dirty="0">
                <a:solidFill>
                  <a:srgbClr val="FF0000"/>
                </a:solidFill>
              </a:rPr>
              <a:t>6-8</a:t>
            </a:r>
          </a:p>
        </p:txBody>
      </p:sp>
    </p:spTree>
    <p:extLst>
      <p:ext uri="{BB962C8B-B14F-4D97-AF65-F5344CB8AC3E}">
        <p14:creationId xmlns:p14="http://schemas.microsoft.com/office/powerpoint/2010/main" val="3054402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A5AF2A14-4180-E24C-A367-B981C08451C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0418" name="Content Placeholder 4">
            <a:extLst>
              <a:ext uri="{FF2B5EF4-FFF2-40B4-BE49-F238E27FC236}">
                <a16:creationId xmlns:a16="http://schemas.microsoft.com/office/drawing/2014/main" id="{A7856FF5-5CEA-4C4F-88CC-0923BC52068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557" b="37662"/>
          <a:stretch/>
        </p:blipFill>
        <p:spPr>
          <a:xfrm>
            <a:off x="703729" y="1447800"/>
            <a:ext cx="8072440" cy="3429001"/>
          </a:xfrm>
        </p:spPr>
      </p:pic>
      <p:sp>
        <p:nvSpPr>
          <p:cNvPr id="2" name="Right Arrow 1">
            <a:extLst>
              <a:ext uri="{FF2B5EF4-FFF2-40B4-BE49-F238E27FC236}">
                <a16:creationId xmlns:a16="http://schemas.microsoft.com/office/drawing/2014/main" id="{B1EB5390-9DAB-1140-F31B-0CA1CB2513BE}"/>
              </a:ext>
            </a:extLst>
          </p:cNvPr>
          <p:cNvSpPr/>
          <p:nvPr/>
        </p:nvSpPr>
        <p:spPr bwMode="auto">
          <a:xfrm rot="19957820">
            <a:off x="440362" y="3561808"/>
            <a:ext cx="1905000" cy="68579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BCF66C86-C897-7047-B8AE-E62277DCBE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61442" name="Rectangle 3">
            <a:extLst>
              <a:ext uri="{FF2B5EF4-FFF2-40B4-BE49-F238E27FC236}">
                <a16:creationId xmlns:a16="http://schemas.microsoft.com/office/drawing/2014/main" id="{A57AA119-3881-9A45-8F52-149FAF6F9F6C}"/>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1443" name="Picture 4" descr="smithcreek">
            <a:extLst>
              <a:ext uri="{FF2B5EF4-FFF2-40B4-BE49-F238E27FC236}">
                <a16:creationId xmlns:a16="http://schemas.microsoft.com/office/drawing/2014/main" id="{CF923EC5-CAF3-534D-9CD5-E8FAFA2C0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8938"/>
            <a:ext cx="86868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5">
            <a:extLst>
              <a:ext uri="{FF2B5EF4-FFF2-40B4-BE49-F238E27FC236}">
                <a16:creationId xmlns:a16="http://schemas.microsoft.com/office/drawing/2014/main" id="{2F0D05E3-AC8B-2B43-84AC-0CCF0FD68671}"/>
              </a:ext>
            </a:extLst>
          </p:cNvPr>
          <p:cNvSpPr txBox="1">
            <a:spLocks noChangeArrowheads="1"/>
          </p:cNvSpPr>
          <p:nvPr/>
        </p:nvSpPr>
        <p:spPr bwMode="auto">
          <a:xfrm>
            <a:off x="1698625" y="6284913"/>
            <a:ext cx="7521575"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Picture Courtesy of Don Easterbrook, WWU</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02F30F6B-83FE-3444-9E25-918B884C4C11}"/>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Rain Shadows</a:t>
            </a:r>
          </a:p>
        </p:txBody>
      </p:sp>
      <p:sp>
        <p:nvSpPr>
          <p:cNvPr id="62466" name="Content Placeholder 2">
            <a:extLst>
              <a:ext uri="{FF2B5EF4-FFF2-40B4-BE49-F238E27FC236}">
                <a16:creationId xmlns:a16="http://schemas.microsoft.com/office/drawing/2014/main" id="{0A3E3103-4BD7-FF45-872B-B02117A7AFCC}"/>
              </a:ext>
            </a:extLst>
          </p:cNvPr>
          <p:cNvSpPr>
            <a:spLocks noGrp="1" noChangeArrowheads="1"/>
          </p:cNvSpPr>
          <p:nvPr>
            <p:ph idx="1"/>
          </p:nvPr>
        </p:nvSpPr>
        <p:spPr/>
        <p:txBody>
          <a:bodyPr/>
          <a:lstStyle/>
          <a:p>
            <a:r>
              <a:rPr lang="en-US" altLang="en-US">
                <a:ea typeface="ＭＳ Ｐゴシック" panose="020B0600070205080204" pitchFamily="34" charset="-128"/>
              </a:rPr>
              <a:t>Lack of precipitation and clouds on lee sides of barriers.</a:t>
            </a:r>
          </a:p>
          <a:p>
            <a:r>
              <a:rPr lang="en-US" altLang="en-US">
                <a:ea typeface="ＭＳ Ｐゴシック" panose="020B0600070205080204" pitchFamily="34" charset="-128"/>
              </a:rPr>
              <a:t>Associated with subsiding flow.</a:t>
            </a:r>
          </a:p>
          <a:p>
            <a:r>
              <a:rPr lang="en-US" altLang="en-US">
                <a:ea typeface="ＭＳ Ｐゴシック" panose="020B0600070205080204" pitchFamily="34" charset="-128"/>
              </a:rPr>
              <a:t>Can extend 50-150 km downstream of terrain.</a:t>
            </a:r>
          </a:p>
          <a:p>
            <a:r>
              <a:rPr lang="en-US" altLang="en-US">
                <a:ea typeface="ＭＳ Ｐゴシック" panose="020B0600070205080204" pitchFamily="34" charset="-128"/>
              </a:rPr>
              <a:t>As the flow approaching a barrier changes direction, so does the orientation of the rain shadow.</a:t>
            </a:r>
          </a:p>
          <a:p>
            <a:endParaRPr lang="en-US" altLang="en-US">
              <a:ea typeface="ＭＳ Ｐゴシック" panose="020B060007020508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3091BCCC-BEDD-6E4F-BBCC-A931E941E83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Rainshadow</a:t>
            </a:r>
          </a:p>
        </p:txBody>
      </p:sp>
      <p:pic>
        <p:nvPicPr>
          <p:cNvPr id="63490" name="Content Placeholder 3" descr="201004270138.gif">
            <a:extLst>
              <a:ext uri="{FF2B5EF4-FFF2-40B4-BE49-F238E27FC236}">
                <a16:creationId xmlns:a16="http://schemas.microsoft.com/office/drawing/2014/main" id="{CD46C5B9-AA49-D340-BF2B-CBCCE49291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381000" y="1905000"/>
            <a:ext cx="7772400" cy="41148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19161E3C-D676-384E-BEB7-273BEB7BEF63}"/>
              </a:ext>
            </a:extLst>
          </p:cNvPr>
          <p:cNvSpPr>
            <a:spLocks noGrp="1" noChangeArrowheads="1"/>
          </p:cNvSpPr>
          <p:nvPr>
            <p:ph type="title"/>
          </p:nvPr>
        </p:nvSpPr>
        <p:spPr>
          <a:xfrm>
            <a:off x="609600" y="304800"/>
            <a:ext cx="7848600" cy="609600"/>
          </a:xfrm>
        </p:spPr>
        <p:txBody>
          <a:bodyPr/>
          <a:lstStyle/>
          <a:p>
            <a:r>
              <a:rPr lang="en-US" altLang="en-US" b="1" dirty="0">
                <a:solidFill>
                  <a:schemeClr val="accent2"/>
                </a:solidFill>
                <a:ea typeface="ＭＳ Ｐゴシック" panose="020B0600070205080204" pitchFamily="34" charset="-128"/>
              </a:rPr>
              <a:t>Model Microphysics</a:t>
            </a:r>
          </a:p>
        </p:txBody>
      </p:sp>
      <p:sp>
        <p:nvSpPr>
          <p:cNvPr id="18434" name="Content Placeholder 2">
            <a:extLst>
              <a:ext uri="{FF2B5EF4-FFF2-40B4-BE49-F238E27FC236}">
                <a16:creationId xmlns:a16="http://schemas.microsoft.com/office/drawing/2014/main" id="{C0284983-D4AE-9444-85B1-E004284E0540}"/>
              </a:ext>
            </a:extLst>
          </p:cNvPr>
          <p:cNvSpPr>
            <a:spLocks noGrp="1" noChangeArrowheads="1"/>
          </p:cNvSpPr>
          <p:nvPr>
            <p:ph idx="1"/>
          </p:nvPr>
        </p:nvSpPr>
        <p:spPr>
          <a:xfrm>
            <a:off x="609600" y="944696"/>
            <a:ext cx="8229600" cy="4114800"/>
          </a:xfrm>
        </p:spPr>
        <p:txBody>
          <a:bodyPr/>
          <a:lstStyle/>
          <a:p>
            <a:r>
              <a:rPr lang="en-US" altLang="en-US" dirty="0">
                <a:ea typeface="ＭＳ Ｐゴシック" panose="020B0600070205080204" pitchFamily="34" charset="-128"/>
              </a:rPr>
              <a:t>Most models use </a:t>
            </a:r>
            <a:r>
              <a:rPr lang="en-US" altLang="en-US" i="1" dirty="0">
                <a:ea typeface="ＭＳ Ｐゴシック" panose="020B0600070205080204" pitchFamily="34" charset="-128"/>
              </a:rPr>
              <a:t>bulk parameterizations </a:t>
            </a:r>
            <a:r>
              <a:rPr lang="en-US" altLang="en-US" dirty="0">
                <a:ea typeface="ＭＳ Ｐゴシック" panose="020B0600070205080204" pitchFamily="34" charset="-128"/>
              </a:rPr>
              <a:t>that only predict mixing ratios (g of water vapor to kg of dry air) of various cloud/precipitation species (like cloud water).  Called </a:t>
            </a:r>
            <a:r>
              <a:rPr lang="en-US" altLang="en-US" i="1" dirty="0">
                <a:ea typeface="ＭＳ Ｐゴシック" panose="020B0600070205080204" pitchFamily="34" charset="-128"/>
              </a:rPr>
              <a:t>single-moment </a:t>
            </a:r>
            <a:r>
              <a:rPr lang="en-US" altLang="en-US" dirty="0">
                <a:ea typeface="ＭＳ Ｐゴシック" panose="020B0600070205080204" pitchFamily="34" charset="-128"/>
              </a:rPr>
              <a:t>schemes</a:t>
            </a:r>
          </a:p>
          <a:p>
            <a:r>
              <a:rPr lang="en-US" altLang="en-US" dirty="0">
                <a:ea typeface="ＭＳ Ｐゴシック" panose="020B0600070205080204" pitchFamily="34" charset="-128"/>
              </a:rPr>
              <a:t>Newer schemes are </a:t>
            </a:r>
            <a:r>
              <a:rPr lang="en-US" altLang="en-US" i="1" dirty="0">
                <a:ea typeface="ＭＳ Ｐゴシック" panose="020B0600070205080204" pitchFamily="34" charset="-128"/>
              </a:rPr>
              <a:t>double moment</a:t>
            </a:r>
            <a:r>
              <a:rPr lang="en-US" altLang="en-US" dirty="0">
                <a:ea typeface="ＭＳ Ｐゴシック" panose="020B0600070205080204" pitchFamily="34" charset="-128"/>
              </a:rPr>
              <a:t>, predicting mixing ratio </a:t>
            </a:r>
            <a:r>
              <a:rPr lang="en-US" altLang="en-US" u="sng" dirty="0">
                <a:ea typeface="ＭＳ Ｐゴシック" panose="020B0600070205080204" pitchFamily="34" charset="-128"/>
              </a:rPr>
              <a:t>and</a:t>
            </a:r>
            <a:r>
              <a:rPr lang="en-US" altLang="en-US" dirty="0">
                <a:ea typeface="ＭＳ Ｐゴシック" panose="020B0600070205080204" pitchFamily="34" charset="-128"/>
              </a:rPr>
              <a:t> the number concentrations of each precipitation/cloud type.</a:t>
            </a:r>
          </a:p>
          <a:p>
            <a:r>
              <a:rPr lang="en-US" altLang="en-US" dirty="0">
                <a:ea typeface="ＭＳ Ｐゴシック" panose="020B0600070205080204" pitchFamily="34" charset="-128"/>
              </a:rPr>
              <a:t>Both single and double moment schemes assume </a:t>
            </a:r>
            <a:r>
              <a:rPr lang="en-US" altLang="en-US" i="1" dirty="0">
                <a:ea typeface="ＭＳ Ｐゴシック" panose="020B0600070205080204" pitchFamily="34" charset="-128"/>
              </a:rPr>
              <a:t>size distributions for clouds and precipitation</a:t>
            </a:r>
            <a:r>
              <a:rPr lang="en-US" altLang="en-US" dirty="0">
                <a:ea typeface="ＭＳ Ｐゴシック" panose="020B0600070205080204" pitchFamily="34" charset="-128"/>
              </a:rPr>
              <a:t>, often some kind of exponential.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1387DE87-A49A-CE4E-8FB4-1174780F9EA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4514" name="Content Placeholder 3" descr="201005030531.gif">
            <a:extLst>
              <a:ext uri="{FF2B5EF4-FFF2-40B4-BE49-F238E27FC236}">
                <a16:creationId xmlns:a16="http://schemas.microsoft.com/office/drawing/2014/main" id="{3ACD8175-E840-8141-9D39-7EB147FE41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609600" y="990600"/>
            <a:ext cx="10363200" cy="54864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61FB46A1-85AB-7B40-8430-9483FC3311E8}"/>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5538" name="Content Placeholder 3" descr="201005030314.gif">
            <a:extLst>
              <a:ext uri="{FF2B5EF4-FFF2-40B4-BE49-F238E27FC236}">
                <a16:creationId xmlns:a16="http://schemas.microsoft.com/office/drawing/2014/main" id="{CE46DBB8-5848-584B-B49A-3270DFC541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990600" y="762000"/>
            <a:ext cx="10134600" cy="536575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B948ACD2-340B-734D-ADEF-BBC49BE15C8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9634" name="Content Placeholder 4" descr="201204161500.gif">
            <a:extLst>
              <a:ext uri="{FF2B5EF4-FFF2-40B4-BE49-F238E27FC236}">
                <a16:creationId xmlns:a16="http://schemas.microsoft.com/office/drawing/2014/main" id="{3C7E433C-58B2-BE44-9D67-7BD36D24416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36400" b="2544"/>
          <a:stretch/>
        </p:blipFill>
        <p:spPr>
          <a:xfrm>
            <a:off x="543920" y="-1066800"/>
            <a:ext cx="8562428" cy="71628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6286E27B-AC3B-5E40-BCDC-1838D88B475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8610" name="Content Placeholder 4" descr="850t.27.0000.gif">
            <a:extLst>
              <a:ext uri="{FF2B5EF4-FFF2-40B4-BE49-F238E27FC236}">
                <a16:creationId xmlns:a16="http://schemas.microsoft.com/office/drawing/2014/main" id="{99C8E945-2D00-0443-96AF-3F725AE0425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10750" b="-10750"/>
          <a:stretch>
            <a:fillRect/>
          </a:stretch>
        </p:blipFill>
        <p:spPr>
          <a:xfrm>
            <a:off x="1562100" y="357187"/>
            <a:ext cx="6019800" cy="6500813"/>
          </a:xfrm>
        </p:spPr>
      </p:pic>
      <p:sp>
        <p:nvSpPr>
          <p:cNvPr id="68611" name="Content Placeholder 3">
            <a:extLst>
              <a:ext uri="{FF2B5EF4-FFF2-40B4-BE49-F238E27FC236}">
                <a16:creationId xmlns:a16="http://schemas.microsoft.com/office/drawing/2014/main" id="{C92AA89A-A209-6842-B7C9-B519DDE223EB}"/>
              </a:ext>
            </a:extLst>
          </p:cNvPr>
          <p:cNvSpPr>
            <a:spLocks noGrp="1" noChangeArrowheads="1"/>
          </p:cNvSpPr>
          <p:nvPr>
            <p:ph sz="half" idx="2"/>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4FA074D2-6EE7-314C-954D-833735DB878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1682" name="Content Placeholder 4" descr="201204170000.gif">
            <a:extLst>
              <a:ext uri="{FF2B5EF4-FFF2-40B4-BE49-F238E27FC236}">
                <a16:creationId xmlns:a16="http://schemas.microsoft.com/office/drawing/2014/main" id="{41078E4E-8B9E-E24C-BD84-EF9DB88B784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36400" b="-36400"/>
          <a:stretch>
            <a:fillRect/>
          </a:stretch>
        </p:blipFill>
        <p:spPr>
          <a:xfrm>
            <a:off x="990600" y="-457200"/>
            <a:ext cx="7543800" cy="8147050"/>
          </a:xfrm>
        </p:spPr>
      </p:pic>
      <p:sp>
        <p:nvSpPr>
          <p:cNvPr id="71683" name="Content Placeholder 3">
            <a:extLst>
              <a:ext uri="{FF2B5EF4-FFF2-40B4-BE49-F238E27FC236}">
                <a16:creationId xmlns:a16="http://schemas.microsoft.com/office/drawing/2014/main" id="{47C583EC-D389-B348-B951-A2D92A26E076}"/>
              </a:ext>
            </a:extLst>
          </p:cNvPr>
          <p:cNvSpPr>
            <a:spLocks noGrp="1" noChangeArrowheads="1"/>
          </p:cNvSpPr>
          <p:nvPr>
            <p:ph sz="half" idx="2"/>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8F00AE6C-24E3-D34E-9291-8E6A3919EE9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0658" name="Content Placeholder 4" descr="850t.36.0000.gif">
            <a:extLst>
              <a:ext uri="{FF2B5EF4-FFF2-40B4-BE49-F238E27FC236}">
                <a16:creationId xmlns:a16="http://schemas.microsoft.com/office/drawing/2014/main" id="{99CF0ADD-D8F0-A547-AE0F-ABCAA2A4E3A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10750" b="-10750"/>
          <a:stretch>
            <a:fillRect/>
          </a:stretch>
        </p:blipFill>
        <p:spPr>
          <a:xfrm>
            <a:off x="1828800" y="520700"/>
            <a:ext cx="5867400" cy="63373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6203DEB7-F0D2-8B4F-8BAD-6A0499700FD4}"/>
              </a:ext>
            </a:extLst>
          </p:cNvPr>
          <p:cNvSpPr>
            <a:spLocks noGrp="1" noChangeArrowheads="1"/>
          </p:cNvSpPr>
          <p:nvPr>
            <p:ph type="title" idx="4294967295"/>
          </p:nvPr>
        </p:nvSpPr>
        <p:spPr>
          <a:xfrm>
            <a:off x="368300" y="274638"/>
            <a:ext cx="8229600" cy="1143000"/>
          </a:xfrm>
        </p:spPr>
        <p:txBody>
          <a:bodyPr/>
          <a:lstStyle/>
          <a:p>
            <a:pPr eaLnBrk="1" hangingPunct="1"/>
            <a:r>
              <a:rPr lang="en-US" altLang="en-US" sz="4000" b="1" dirty="0">
                <a:solidFill>
                  <a:schemeClr val="accent2"/>
                </a:solidFill>
                <a:ea typeface="ＭＳ Ｐゴシック" panose="020B0600070205080204" pitchFamily="34" charset="-128"/>
              </a:rPr>
              <a:t>Models do a decent job with </a:t>
            </a:r>
            <a:r>
              <a:rPr lang="en-US" altLang="en-US" sz="4000" b="1" dirty="0" err="1">
                <a:solidFill>
                  <a:schemeClr val="accent2"/>
                </a:solidFill>
                <a:ea typeface="ＭＳ Ｐゴシック" panose="020B0600070205080204" pitchFamily="34" charset="-128"/>
              </a:rPr>
              <a:t>rainshadows</a:t>
            </a:r>
            <a:endParaRPr lang="en-US" altLang="en-US" sz="4000" b="1" dirty="0">
              <a:solidFill>
                <a:schemeClr val="accent2"/>
              </a:solidFill>
              <a:ea typeface="ＭＳ Ｐゴシック" panose="020B0600070205080204" pitchFamily="34" charset="-128"/>
            </a:endParaRPr>
          </a:p>
        </p:txBody>
      </p:sp>
      <p:pic>
        <p:nvPicPr>
          <p:cNvPr id="66562" name="Picture 4" descr="200811121639.gif">
            <a:extLst>
              <a:ext uri="{FF2B5EF4-FFF2-40B4-BE49-F238E27FC236}">
                <a16:creationId xmlns:a16="http://schemas.microsoft.com/office/drawing/2014/main" id="{9A7C7DDA-8613-3540-B6B8-2015F102B3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40259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Content Placeholder 6" descr="wa_pcp24.48.0000.gif">
            <a:extLst>
              <a:ext uri="{FF2B5EF4-FFF2-40B4-BE49-F238E27FC236}">
                <a16:creationId xmlns:a16="http://schemas.microsoft.com/office/drawing/2014/main" id="{89F7ABFC-6928-9249-A41F-FA63F684628A}"/>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l="8000" r="8000"/>
          <a:stretch>
            <a:fillRect/>
          </a:stretch>
        </p:blipFill>
        <p:spPr>
          <a:xfrm>
            <a:off x="4495800" y="1417638"/>
            <a:ext cx="4276725" cy="4525962"/>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a:extLst>
              <a:ext uri="{FF2B5EF4-FFF2-40B4-BE49-F238E27FC236}">
                <a16:creationId xmlns:a16="http://schemas.microsoft.com/office/drawing/2014/main" id="{30D977CC-0D2C-8A40-8EEE-2E48942BD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6" b="3711"/>
          <a:stretch>
            <a:fillRect/>
          </a:stretch>
        </p:blipFill>
        <p:spPr bwMode="auto">
          <a:xfrm>
            <a:off x="1752600" y="482600"/>
            <a:ext cx="70104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 Box 3">
            <a:extLst>
              <a:ext uri="{FF2B5EF4-FFF2-40B4-BE49-F238E27FC236}">
                <a16:creationId xmlns:a16="http://schemas.microsoft.com/office/drawing/2014/main" id="{C6F4F974-524A-F149-81A3-196250F1CBD5}"/>
              </a:ext>
            </a:extLst>
          </p:cNvPr>
          <p:cNvSpPr txBox="1">
            <a:spLocks noChangeArrowheads="1"/>
          </p:cNvSpPr>
          <p:nvPr/>
        </p:nvSpPr>
        <p:spPr bwMode="auto">
          <a:xfrm>
            <a:off x="152400" y="2286000"/>
            <a:ext cx="1905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dirty="0"/>
              <a:t>Two main</a:t>
            </a:r>
          </a:p>
          <a:p>
            <a:pPr>
              <a:spcBef>
                <a:spcPct val="50000"/>
              </a:spcBef>
              <a:buFontTx/>
              <a:buNone/>
            </a:pPr>
            <a:r>
              <a:rPr lang="en-US" altLang="en-US" sz="2400" dirty="0" err="1"/>
              <a:t>Rainshadows</a:t>
            </a:r>
            <a:endParaRPr lang="en-US" altLang="en-US" sz="2400" dirty="0"/>
          </a:p>
          <a:p>
            <a:pPr>
              <a:spcBef>
                <a:spcPct val="50000"/>
              </a:spcBef>
              <a:buFontTx/>
              <a:buNone/>
            </a:pPr>
            <a:r>
              <a:rPr lang="en-US" altLang="en-US" sz="2400" dirty="0"/>
              <a:t>In WA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29" name="Object 2">
            <a:extLst>
              <a:ext uri="{FF2B5EF4-FFF2-40B4-BE49-F238E27FC236}">
                <a16:creationId xmlns:a16="http://schemas.microsoft.com/office/drawing/2014/main" id="{B4B9A794-3C3F-4D45-BC1D-AD23C5E4232C}"/>
              </a:ext>
            </a:extLst>
          </p:cNvPr>
          <p:cNvGraphicFramePr>
            <a:graphicFrameLocks noChangeAspect="1"/>
          </p:cNvGraphicFramePr>
          <p:nvPr/>
        </p:nvGraphicFramePr>
        <p:xfrm>
          <a:off x="609600" y="762000"/>
          <a:ext cx="3187700" cy="3838575"/>
        </p:xfrm>
        <a:graphic>
          <a:graphicData uri="http://schemas.openxmlformats.org/presentationml/2006/ole">
            <mc:AlternateContent xmlns:mc="http://schemas.openxmlformats.org/markup-compatibility/2006">
              <mc:Choice xmlns:v="urn:schemas-microsoft-com:vml" Requires="v">
                <p:oleObj spid="_x0000_s73752" name="Document" r:id="rId3" imgW="3194050" imgH="3841750" progId="Word.Document.8">
                  <p:embed/>
                </p:oleObj>
              </mc:Choice>
              <mc:Fallback>
                <p:oleObj name="Document" r:id="rId3" imgW="3194050" imgH="384175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62000"/>
                        <a:ext cx="3187700" cy="383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3730" name="Text Box 3">
            <a:extLst>
              <a:ext uri="{FF2B5EF4-FFF2-40B4-BE49-F238E27FC236}">
                <a16:creationId xmlns:a16="http://schemas.microsoft.com/office/drawing/2014/main" id="{7507E76A-05F3-7941-ADCB-DC5D9DC3AAB3}"/>
              </a:ext>
            </a:extLst>
          </p:cNvPr>
          <p:cNvSpPr txBox="1">
            <a:spLocks noChangeArrowheads="1"/>
          </p:cNvSpPr>
          <p:nvPr/>
        </p:nvSpPr>
        <p:spPr bwMode="auto">
          <a:xfrm>
            <a:off x="1524000" y="4953000"/>
            <a:ext cx="61563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Sequim:  roughly 15 inches per year.</a:t>
            </a:r>
          </a:p>
          <a:p>
            <a:pPr>
              <a:spcBef>
                <a:spcPct val="0"/>
              </a:spcBef>
              <a:buFontTx/>
              <a:buNone/>
            </a:pPr>
            <a:endParaRPr lang="en-US" altLang="en-US" sz="2800"/>
          </a:p>
          <a:p>
            <a:pPr>
              <a:spcBef>
                <a:spcPct val="0"/>
              </a:spcBef>
              <a:buFontTx/>
              <a:buNone/>
            </a:pPr>
            <a:r>
              <a:rPr lang="en-US" altLang="en-US" sz="2800"/>
              <a:t>.</a:t>
            </a:r>
          </a:p>
        </p:txBody>
      </p:sp>
      <p:pic>
        <p:nvPicPr>
          <p:cNvPr id="73731" name="Picture 4">
            <a:extLst>
              <a:ext uri="{FF2B5EF4-FFF2-40B4-BE49-F238E27FC236}">
                <a16:creationId xmlns:a16="http://schemas.microsoft.com/office/drawing/2014/main" id="{5E89D144-B74E-1A45-8EF9-991F52425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066800"/>
            <a:ext cx="46069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 road in the desert&#10;&#10;Description automatically generated with low confidence">
            <a:extLst>
              <a:ext uri="{FF2B5EF4-FFF2-40B4-BE49-F238E27FC236}">
                <a16:creationId xmlns:a16="http://schemas.microsoft.com/office/drawing/2014/main" id="{E4C8AE87-A53F-A646-9679-C06DDF616A2C}"/>
              </a:ext>
            </a:extLst>
          </p:cNvPr>
          <p:cNvPicPr>
            <a:picLocks noChangeAspect="1"/>
          </p:cNvPicPr>
          <p:nvPr/>
        </p:nvPicPr>
        <p:blipFill>
          <a:blip r:embed="rId2"/>
          <a:stretch>
            <a:fillRect/>
          </a:stretch>
        </p:blipFill>
        <p:spPr>
          <a:xfrm>
            <a:off x="1447800" y="1600200"/>
            <a:ext cx="6490010" cy="4868751"/>
          </a:xfrm>
          <a:prstGeom prst="rect">
            <a:avLst/>
          </a:prstGeom>
        </p:spPr>
      </p:pic>
      <p:sp>
        <p:nvSpPr>
          <p:cNvPr id="4" name="Title 3">
            <a:extLst>
              <a:ext uri="{FF2B5EF4-FFF2-40B4-BE49-F238E27FC236}">
                <a16:creationId xmlns:a16="http://schemas.microsoft.com/office/drawing/2014/main" id="{17FDFAD4-6426-ED4B-AA2A-8EFEFA7DB8A9}"/>
              </a:ext>
            </a:extLst>
          </p:cNvPr>
          <p:cNvSpPr>
            <a:spLocks noGrp="1"/>
          </p:cNvSpPr>
          <p:nvPr>
            <p:ph type="ctrTitle"/>
          </p:nvPr>
        </p:nvSpPr>
        <p:spPr>
          <a:xfrm>
            <a:off x="685800" y="228600"/>
            <a:ext cx="7772400" cy="1470025"/>
          </a:xfrm>
        </p:spPr>
        <p:txBody>
          <a:bodyPr/>
          <a:lstStyle/>
          <a:p>
            <a:r>
              <a:rPr lang="en-US" dirty="0"/>
              <a:t>Eastern WA Desert ~10 inches a year</a:t>
            </a:r>
          </a:p>
        </p:txBody>
      </p:sp>
    </p:spTree>
    <p:extLst>
      <p:ext uri="{BB962C8B-B14F-4D97-AF65-F5344CB8AC3E}">
        <p14:creationId xmlns:p14="http://schemas.microsoft.com/office/powerpoint/2010/main" val="420208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D9A50431-2262-F547-B6E4-D166595CF91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Cloud Droplet Size Distribution</a:t>
            </a:r>
          </a:p>
        </p:txBody>
      </p:sp>
      <p:sp>
        <p:nvSpPr>
          <p:cNvPr id="19458" name="Content Placeholder 2">
            <a:extLst>
              <a:ext uri="{FF2B5EF4-FFF2-40B4-BE49-F238E27FC236}">
                <a16:creationId xmlns:a16="http://schemas.microsoft.com/office/drawing/2014/main" id="{601EBC98-B41B-1A4F-A823-BD38E213B826}"/>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pic>
        <p:nvPicPr>
          <p:cNvPr id="19459" name="Picture 3">
            <a:extLst>
              <a:ext uri="{FF2B5EF4-FFF2-40B4-BE49-F238E27FC236}">
                <a16:creationId xmlns:a16="http://schemas.microsoft.com/office/drawing/2014/main" id="{31115050-2C17-D043-B447-B76C6877721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t="14400" r="14400" b="8400"/>
          <a:stretch>
            <a:fillRect/>
          </a:stretch>
        </p:blipFill>
        <p:spPr bwMode="auto">
          <a:xfrm>
            <a:off x="1676400" y="2057400"/>
            <a:ext cx="4524375"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B07974EA-41FD-DA41-8096-0213869A316B}"/>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Convective clouds and precipitation</a:t>
            </a:r>
          </a:p>
        </p:txBody>
      </p:sp>
      <p:sp>
        <p:nvSpPr>
          <p:cNvPr id="34818" name="Content Placeholder 2">
            <a:extLst>
              <a:ext uri="{FF2B5EF4-FFF2-40B4-BE49-F238E27FC236}">
                <a16:creationId xmlns:a16="http://schemas.microsoft.com/office/drawing/2014/main" id="{B2AABE6F-E5DE-FC4E-B2F9-A451FAEF823E}"/>
              </a:ext>
            </a:extLst>
          </p:cNvPr>
          <p:cNvSpPr>
            <a:spLocks noGrp="1" noChangeArrowheads="1"/>
          </p:cNvSpPr>
          <p:nvPr>
            <p:ph idx="1"/>
          </p:nvPr>
        </p:nvSpPr>
        <p:spPr>
          <a:xfrm>
            <a:off x="457200" y="1676400"/>
            <a:ext cx="8229600" cy="4114800"/>
          </a:xfrm>
        </p:spPr>
        <p:txBody>
          <a:bodyPr/>
          <a:lstStyle/>
          <a:p>
            <a:pPr marL="0" indent="0">
              <a:buNone/>
            </a:pPr>
            <a:r>
              <a:rPr lang="en-US" altLang="en-US" b="1" dirty="0">
                <a:ea typeface="ＭＳ Ｐゴシック" panose="020B0600070205080204" pitchFamily="34" charset="-128"/>
              </a:rPr>
              <a:t>Convection</a:t>
            </a:r>
            <a:r>
              <a:rPr lang="en-US" altLang="en-US" dirty="0">
                <a:ea typeface="ＭＳ Ｐゴシック" panose="020B0600070205080204" pitchFamily="34" charset="-128"/>
              </a:rPr>
              <a:t>: produced by destabilization of the atmosphere.</a:t>
            </a:r>
          </a:p>
          <a:p>
            <a:pPr lvl="1"/>
            <a:r>
              <a:rPr lang="en-US" altLang="en-US" dirty="0">
                <a:ea typeface="ＭＳ Ｐゴシック" panose="020B0600070205080204" pitchFamily="34" charset="-128"/>
              </a:rPr>
              <a:t>Often controlled by synoptic scale features.</a:t>
            </a:r>
          </a:p>
          <a:p>
            <a:pPr lvl="1"/>
            <a:r>
              <a:rPr lang="en-US" altLang="en-US" dirty="0">
                <a:ea typeface="ＭＳ Ｐゴシック" panose="020B0600070205080204" pitchFamily="34" charset="-128"/>
              </a:rPr>
              <a:t>Often poorly predicted by models.</a:t>
            </a:r>
          </a:p>
          <a:p>
            <a:pPr lvl="1"/>
            <a:r>
              <a:rPr lang="en-US" altLang="en-US" dirty="0">
                <a:ea typeface="ＭＳ Ｐゴシック" panose="020B0600070205080204" pitchFamily="34" charset="-128"/>
              </a:rPr>
              <a:t>Most global models using </a:t>
            </a:r>
            <a:r>
              <a:rPr lang="en-US" altLang="en-US" b="1" dirty="0">
                <a:ea typeface="ＭＳ Ｐゴシック" panose="020B0600070205080204" pitchFamily="34" charset="-128"/>
              </a:rPr>
              <a:t>parameterized convection</a:t>
            </a:r>
            <a:r>
              <a:rPr lang="en-US" altLang="en-US" dirty="0">
                <a:ea typeface="ＭＳ Ｐゴシック" panose="020B0600070205080204" pitchFamily="34" charset="-128"/>
              </a:rPr>
              <a:t>---with a lot of problems</a:t>
            </a:r>
          </a:p>
          <a:p>
            <a:pPr lvl="1"/>
            <a:r>
              <a:rPr lang="en-US" altLang="en-US" dirty="0">
                <a:ea typeface="ＭＳ Ｐゴシック" panose="020B0600070205080204" pitchFamily="34" charset="-128"/>
              </a:rPr>
              <a:t>Some higher-resolution models using convection-permitting resolution (4 km or smaller grid spacing).  MUCH BETTER.</a:t>
            </a:r>
          </a:p>
          <a:p>
            <a:pPr lvl="1"/>
            <a:r>
              <a:rPr lang="en-US" altLang="en-US" dirty="0">
                <a:ea typeface="ＭＳ Ｐゴシック" panose="020B0600070205080204" pitchFamily="34" charset="-128"/>
              </a:rPr>
              <a:t>More on this later!</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653459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
            <a:extLst>
              <a:ext uri="{FF2B5EF4-FFF2-40B4-BE49-F238E27FC236}">
                <a16:creationId xmlns:a16="http://schemas.microsoft.com/office/drawing/2014/main" id="{1F4D4653-3BED-FA47-9261-70AF351986C4}"/>
              </a:ext>
            </a:extLst>
          </p:cNvPr>
          <p:cNvSpPr txBox="1">
            <a:spLocks noChangeArrowheads="1"/>
          </p:cNvSpPr>
          <p:nvPr/>
        </p:nvSpPr>
        <p:spPr bwMode="auto">
          <a:xfrm>
            <a:off x="1752600" y="2286000"/>
            <a:ext cx="6553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Progress in Precipitation Prediction in Terrain Using Numerical Models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5AA85989-E454-3B46-BC4F-862C6352A2C0}"/>
              </a:ext>
            </a:extLst>
          </p:cNvPr>
          <p:cNvSpPr>
            <a:spLocks noGrp="1" noChangeArrowheads="1"/>
          </p:cNvSpPr>
          <p:nvPr>
            <p:ph type="title"/>
          </p:nvPr>
        </p:nvSpPr>
        <p:spPr>
          <a:xfrm>
            <a:off x="7543800" y="274638"/>
            <a:ext cx="1447800" cy="5592762"/>
          </a:xfrm>
        </p:spPr>
        <p:txBody>
          <a:bodyPr/>
          <a:lstStyle/>
          <a:p>
            <a:pPr eaLnBrk="1" hangingPunct="1"/>
            <a:r>
              <a:rPr lang="en-US" altLang="en-US" sz="3200">
                <a:ea typeface="ＭＳ Ｐゴシック" panose="020B0600070205080204" pitchFamily="34" charset="-128"/>
              </a:rPr>
              <a:t>NGM, 80 km,</a:t>
            </a:r>
            <a:br>
              <a:rPr lang="en-US" altLang="en-US" sz="3200">
                <a:ea typeface="ＭＳ Ｐゴシック" panose="020B0600070205080204" pitchFamily="34" charset="-128"/>
              </a:rPr>
            </a:br>
            <a:r>
              <a:rPr lang="en-US" altLang="en-US" sz="3200">
                <a:ea typeface="ＭＳ Ｐゴシック" panose="020B0600070205080204" pitchFamily="34" charset="-128"/>
              </a:rPr>
              <a:t>1995</a:t>
            </a:r>
          </a:p>
        </p:txBody>
      </p:sp>
      <p:pic>
        <p:nvPicPr>
          <p:cNvPr id="75778" name="Content Placeholder 3" descr="NGM Precip.jpg">
            <a:extLst>
              <a:ext uri="{FF2B5EF4-FFF2-40B4-BE49-F238E27FC236}">
                <a16:creationId xmlns:a16="http://schemas.microsoft.com/office/drawing/2014/main" id="{44B0923D-93E4-6C49-9CB3-1D2DEE1830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52400"/>
            <a:ext cx="7315200" cy="6651625"/>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33D1C959-42F5-214C-BB4B-FA04B8D1E81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NGM, 1995</a:t>
            </a:r>
          </a:p>
        </p:txBody>
      </p:sp>
      <p:pic>
        <p:nvPicPr>
          <p:cNvPr id="76802" name="Picture 5" descr="blow2.jpg">
            <a:extLst>
              <a:ext uri="{FF2B5EF4-FFF2-40B4-BE49-F238E27FC236}">
                <a16:creationId xmlns:a16="http://schemas.microsoft.com/office/drawing/2014/main" id="{B715C019-152F-E041-91DC-13B18B117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752600"/>
            <a:ext cx="3757613"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6EE8BF70-04A8-F34F-9AB4-B58D28BAEA5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2001:  Eta Model, 22 km</a:t>
            </a:r>
          </a:p>
        </p:txBody>
      </p:sp>
      <p:pic>
        <p:nvPicPr>
          <p:cNvPr id="77826" name="Content Placeholder 3" descr="ETA_PCP_2001112812_006.gif">
            <a:extLst>
              <a:ext uri="{FF2B5EF4-FFF2-40B4-BE49-F238E27FC236}">
                <a16:creationId xmlns:a16="http://schemas.microsoft.com/office/drawing/2014/main" id="{3746803F-0E1A-8E43-B133-F9ECD9E180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7281"/>
          <a:stretch>
            <a:fillRect/>
          </a:stretch>
        </p:blipFill>
        <p:spPr>
          <a:xfrm>
            <a:off x="457200" y="1600200"/>
            <a:ext cx="4094163" cy="4525963"/>
          </a:xfrm>
        </p:spPr>
      </p:pic>
      <p:pic>
        <p:nvPicPr>
          <p:cNvPr id="77827" name="Content Placeholder 3" descr="ETA_PCP_2001112812_006.gif">
            <a:extLst>
              <a:ext uri="{FF2B5EF4-FFF2-40B4-BE49-F238E27FC236}">
                <a16:creationId xmlns:a16="http://schemas.microsoft.com/office/drawing/2014/main" id="{1C01AAA1-9833-7646-8455-CF2CFF49F4C7}"/>
              </a:ext>
            </a:extLst>
          </p:cNvPr>
          <p:cNvPicPr>
            <a:picLocks noChangeAspect="1"/>
          </p:cNvPicPr>
          <p:nvPr/>
        </p:nvPicPr>
        <p:blipFill>
          <a:blip r:embed="rId2">
            <a:extLst>
              <a:ext uri="{28A0092B-C50C-407E-A947-70E740481C1C}">
                <a14:useLocalDpi xmlns:a14="http://schemas.microsoft.com/office/drawing/2010/main" val="0"/>
              </a:ext>
            </a:extLst>
          </a:blip>
          <a:srcRect l="40320" t="34200" r="33737" b="39600"/>
          <a:stretch>
            <a:fillRect/>
          </a:stretch>
        </p:blipFill>
        <p:spPr bwMode="auto">
          <a:xfrm>
            <a:off x="4648200" y="1828800"/>
            <a:ext cx="42084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685668E5-542F-5049-89E2-8BB4BAC149D9}"/>
              </a:ext>
            </a:extLst>
          </p:cNvPr>
          <p:cNvSpPr>
            <a:spLocks noGrp="1" noChangeArrowheads="1"/>
          </p:cNvSpPr>
          <p:nvPr>
            <p:ph type="title"/>
          </p:nvPr>
        </p:nvSpPr>
        <p:spPr>
          <a:xfrm>
            <a:off x="2514600" y="274638"/>
            <a:ext cx="5181600" cy="1143000"/>
          </a:xfrm>
        </p:spPr>
        <p:txBody>
          <a:bodyPr/>
          <a:lstStyle/>
          <a:p>
            <a:pPr eaLnBrk="1" hangingPunct="1"/>
            <a:r>
              <a:rPr lang="en-US" altLang="en-US">
                <a:ea typeface="ＭＳ Ｐゴシック" panose="020B0600070205080204" pitchFamily="34" charset="-128"/>
              </a:rPr>
              <a:t>36-km</a:t>
            </a:r>
          </a:p>
        </p:txBody>
      </p:sp>
      <p:pic>
        <p:nvPicPr>
          <p:cNvPr id="78850" name="Content Placeholder 3" descr="s_pcp3.12.000036.gif">
            <a:extLst>
              <a:ext uri="{FF2B5EF4-FFF2-40B4-BE49-F238E27FC236}">
                <a16:creationId xmlns:a16="http://schemas.microsoft.com/office/drawing/2014/main" id="{C70E0A53-B97C-B84A-AA74-21C18976D1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2001" t="22501" r="39200" b="47701"/>
          <a:stretch>
            <a:fillRect/>
          </a:stretch>
        </p:blipFill>
        <p:spPr>
          <a:xfrm>
            <a:off x="152400" y="274638"/>
            <a:ext cx="4141788" cy="3810000"/>
          </a:xfrm>
        </p:spPr>
      </p:pic>
      <p:pic>
        <p:nvPicPr>
          <p:cNvPr id="78851" name="Picture 4" descr="wa_pcp3.12.000012km.gif">
            <a:extLst>
              <a:ext uri="{FF2B5EF4-FFF2-40B4-BE49-F238E27FC236}">
                <a16:creationId xmlns:a16="http://schemas.microsoft.com/office/drawing/2014/main" id="{0EFF82A6-D54B-1A4A-A1C1-B66EE8637E7D}"/>
              </a:ext>
            </a:extLst>
          </p:cNvPr>
          <p:cNvPicPr>
            <a:picLocks noChangeAspect="1"/>
          </p:cNvPicPr>
          <p:nvPr/>
        </p:nvPicPr>
        <p:blipFill>
          <a:blip r:embed="rId3">
            <a:extLst>
              <a:ext uri="{28A0092B-C50C-407E-A947-70E740481C1C}">
                <a14:useLocalDpi xmlns:a14="http://schemas.microsoft.com/office/drawing/2010/main" val="0"/>
              </a:ext>
            </a:extLst>
          </a:blip>
          <a:srcRect l="9599" t="19800" r="9599" b="17101"/>
          <a:stretch>
            <a:fillRect/>
          </a:stretch>
        </p:blipFill>
        <p:spPr bwMode="auto">
          <a:xfrm>
            <a:off x="3494088" y="2354263"/>
            <a:ext cx="5557837"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5">
            <a:extLst>
              <a:ext uri="{FF2B5EF4-FFF2-40B4-BE49-F238E27FC236}">
                <a16:creationId xmlns:a16="http://schemas.microsoft.com/office/drawing/2014/main" id="{98D9B12E-AB8D-744F-B49D-56978CF6D887}"/>
              </a:ext>
            </a:extLst>
          </p:cNvPr>
          <p:cNvSpPr txBox="1">
            <a:spLocks noChangeArrowheads="1"/>
          </p:cNvSpPr>
          <p:nvPr/>
        </p:nvSpPr>
        <p:spPr bwMode="auto">
          <a:xfrm>
            <a:off x="6962775" y="621188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12-km</a:t>
            </a:r>
          </a:p>
        </p:txBody>
      </p:sp>
      <p:sp>
        <p:nvSpPr>
          <p:cNvPr id="2" name="TextBox 1">
            <a:extLst>
              <a:ext uri="{FF2B5EF4-FFF2-40B4-BE49-F238E27FC236}">
                <a16:creationId xmlns:a16="http://schemas.microsoft.com/office/drawing/2014/main" id="{C7036BD1-FCA3-EE47-82EA-F139367ECAD4}"/>
              </a:ext>
            </a:extLst>
          </p:cNvPr>
          <p:cNvSpPr txBox="1"/>
          <p:nvPr/>
        </p:nvSpPr>
        <p:spPr>
          <a:xfrm>
            <a:off x="1143000" y="4724400"/>
            <a:ext cx="886781" cy="830997"/>
          </a:xfrm>
          <a:prstGeom prst="rect">
            <a:avLst/>
          </a:prstGeom>
          <a:noFill/>
        </p:spPr>
        <p:txBody>
          <a:bodyPr wrap="none" rtlCol="0">
            <a:spAutoFit/>
          </a:bodyPr>
          <a:lstStyle/>
          <a:p>
            <a:r>
              <a:rPr lang="en-US" dirty="0"/>
              <a:t>MM5</a:t>
            </a:r>
          </a:p>
          <a:p>
            <a:r>
              <a:rPr lang="en-US" dirty="0"/>
              <a:t>2005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BEEBC143-F2CD-8E44-8425-3F5B8A245223}"/>
              </a:ext>
            </a:extLst>
          </p:cNvPr>
          <p:cNvSpPr>
            <a:spLocks noGrp="1" noChangeArrowheads="1"/>
          </p:cNvSpPr>
          <p:nvPr>
            <p:ph type="title"/>
          </p:nvPr>
        </p:nvSpPr>
        <p:spPr>
          <a:xfrm>
            <a:off x="457200" y="152400"/>
            <a:ext cx="8229600" cy="639763"/>
          </a:xfrm>
        </p:spPr>
        <p:txBody>
          <a:bodyPr/>
          <a:lstStyle/>
          <a:p>
            <a:pPr eaLnBrk="1" hangingPunct="1"/>
            <a:r>
              <a:rPr lang="en-US" altLang="en-US" dirty="0">
                <a:ea typeface="ＭＳ Ｐゴシック" panose="020B0600070205080204" pitchFamily="34" charset="-128"/>
              </a:rPr>
              <a:t>NWS WRF-NMM (12-km)-2007</a:t>
            </a:r>
          </a:p>
        </p:txBody>
      </p:sp>
      <p:pic>
        <p:nvPicPr>
          <p:cNvPr id="79874" name="Content Placeholder 3" descr="2007120300.f12.wa_pcp3.gif.001">
            <a:extLst>
              <a:ext uri="{FF2B5EF4-FFF2-40B4-BE49-F238E27FC236}">
                <a16:creationId xmlns:a16="http://schemas.microsoft.com/office/drawing/2014/main" id="{A64A5459-A55F-D740-B97B-39DEE20514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680" b="4800"/>
          <a:stretch>
            <a:fillRect/>
          </a:stretch>
        </p:blipFill>
        <p:spPr>
          <a:xfrm>
            <a:off x="762000" y="990600"/>
            <a:ext cx="7467600" cy="5446713"/>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7FCE383F-FFF3-8B4E-BBDB-B120B0A1F29D}"/>
              </a:ext>
            </a:extLst>
          </p:cNvPr>
          <p:cNvSpPr>
            <a:spLocks noGrp="1" noChangeArrowheads="1"/>
          </p:cNvSpPr>
          <p:nvPr>
            <p:ph type="title"/>
          </p:nvPr>
        </p:nvSpPr>
        <p:spPr>
          <a:xfrm>
            <a:off x="457200" y="152400"/>
            <a:ext cx="8458200" cy="639763"/>
          </a:xfrm>
        </p:spPr>
        <p:txBody>
          <a:bodyPr/>
          <a:lstStyle/>
          <a:p>
            <a:pPr eaLnBrk="1" hangingPunct="1"/>
            <a:r>
              <a:rPr lang="en-US" altLang="en-US">
                <a:ea typeface="ＭＳ Ｐゴシック" panose="020B0600070205080204" pitchFamily="34" charset="-128"/>
              </a:rPr>
              <a:t>2007-2008</a:t>
            </a:r>
          </a:p>
        </p:txBody>
      </p:sp>
      <p:pic>
        <p:nvPicPr>
          <p:cNvPr id="80898" name="Content Placeholder 3" descr="wa_pcp3.12.0000.gif">
            <a:extLst>
              <a:ext uri="{FF2B5EF4-FFF2-40B4-BE49-F238E27FC236}">
                <a16:creationId xmlns:a16="http://schemas.microsoft.com/office/drawing/2014/main" id="{E046F1D5-B495-3040-9DDB-174FD75A3B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800" t="18900" r="8800"/>
          <a:stretch>
            <a:fillRect/>
          </a:stretch>
        </p:blipFill>
        <p:spPr>
          <a:xfrm>
            <a:off x="609600" y="933450"/>
            <a:ext cx="6553200" cy="5734050"/>
          </a:xfrm>
        </p:spPr>
      </p:pic>
      <p:sp>
        <p:nvSpPr>
          <p:cNvPr id="80899" name="TextBox 4">
            <a:extLst>
              <a:ext uri="{FF2B5EF4-FFF2-40B4-BE49-F238E27FC236}">
                <a16:creationId xmlns:a16="http://schemas.microsoft.com/office/drawing/2014/main" id="{FAA22D55-EA18-AD47-B3DE-75B4BB3AFA46}"/>
              </a:ext>
            </a:extLst>
          </p:cNvPr>
          <p:cNvSpPr txBox="1">
            <a:spLocks noChangeArrowheads="1"/>
          </p:cNvSpPr>
          <p:nvPr/>
        </p:nvSpPr>
        <p:spPr bwMode="auto">
          <a:xfrm>
            <a:off x="7277100" y="2667000"/>
            <a:ext cx="1638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4-km MM5</a:t>
            </a:r>
          </a:p>
          <a:p>
            <a:pPr>
              <a:spcBef>
                <a:spcPct val="0"/>
              </a:spcBef>
              <a:buFontTx/>
              <a:buNone/>
            </a:pPr>
            <a:r>
              <a:rPr lang="en-US" altLang="en-US" sz="2400"/>
              <a:t>Real-time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8A18BE80-6820-3B47-8DC8-59149D9F4DF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81922" name="Content Placeholder 3" descr="ww_pcp3.21.0000.gif">
            <a:extLst>
              <a:ext uri="{FF2B5EF4-FFF2-40B4-BE49-F238E27FC236}">
                <a16:creationId xmlns:a16="http://schemas.microsoft.com/office/drawing/2014/main" id="{CD16EEEC-1755-3C4B-A5BF-EA07C18F4C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143000" y="457200"/>
            <a:ext cx="11514138" cy="6096000"/>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B884-62B2-F44A-81C3-8EA6D50307E2}"/>
              </a:ext>
            </a:extLst>
          </p:cNvPr>
          <p:cNvSpPr>
            <a:spLocks noGrp="1"/>
          </p:cNvSpPr>
          <p:nvPr>
            <p:ph type="title"/>
          </p:nvPr>
        </p:nvSpPr>
        <p:spPr>
          <a:xfrm>
            <a:off x="678455" y="2667000"/>
            <a:ext cx="7772400" cy="1143000"/>
          </a:xfrm>
        </p:spPr>
        <p:txBody>
          <a:bodyPr/>
          <a:lstStyle/>
          <a:p>
            <a:r>
              <a:rPr lang="en-US" dirty="0"/>
              <a:t>An Example of the Benefits of Resolution</a:t>
            </a:r>
          </a:p>
        </p:txBody>
      </p:sp>
    </p:spTree>
    <p:extLst>
      <p:ext uri="{BB962C8B-B14F-4D97-AF65-F5344CB8AC3E}">
        <p14:creationId xmlns:p14="http://schemas.microsoft.com/office/powerpoint/2010/main" val="1564237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1254745B-4FE3-2240-8BBB-2DFA36CC051D}"/>
              </a:ext>
            </a:extLst>
          </p:cNvPr>
          <p:cNvSpPr>
            <a:spLocks noGrp="1" noChangeArrowheads="1"/>
          </p:cNvSpPr>
          <p:nvPr>
            <p:ph type="title"/>
          </p:nvPr>
        </p:nvSpPr>
        <p:spPr>
          <a:xfrm>
            <a:off x="685800" y="381000"/>
            <a:ext cx="7772400" cy="1143000"/>
          </a:xfrm>
        </p:spPr>
        <p:txBody>
          <a:bodyPr/>
          <a:lstStyle/>
          <a:p>
            <a:r>
              <a:rPr lang="en-US" altLang="en-US" sz="3600" b="1" dirty="0">
                <a:solidFill>
                  <a:srgbClr val="FF0000"/>
                </a:solidFill>
                <a:ea typeface="ＭＳ Ｐゴシック" panose="020B0600070205080204" pitchFamily="34" charset="-128"/>
              </a:rPr>
              <a:t>Spectral Bin Microphysics Schemes </a:t>
            </a:r>
            <a:r>
              <a:rPr lang="en-US" altLang="en-US" sz="3600" b="1" dirty="0">
                <a:ea typeface="ＭＳ Ｐゴシック" panose="020B0600070205080204" pitchFamily="34" charset="-128"/>
              </a:rPr>
              <a:t>are even more sophisticated</a:t>
            </a:r>
          </a:p>
        </p:txBody>
      </p:sp>
      <p:sp>
        <p:nvSpPr>
          <p:cNvPr id="20482" name="Content Placeholder 2">
            <a:extLst>
              <a:ext uri="{FF2B5EF4-FFF2-40B4-BE49-F238E27FC236}">
                <a16:creationId xmlns:a16="http://schemas.microsoft.com/office/drawing/2014/main" id="{8626D618-EE3E-7641-845F-FF529C957AA3}"/>
              </a:ext>
            </a:extLst>
          </p:cNvPr>
          <p:cNvSpPr>
            <a:spLocks noGrp="1" noChangeArrowheads="1"/>
          </p:cNvSpPr>
          <p:nvPr>
            <p:ph idx="1"/>
          </p:nvPr>
        </p:nvSpPr>
        <p:spPr>
          <a:xfrm>
            <a:off x="685800" y="1600200"/>
            <a:ext cx="8382000" cy="4114800"/>
          </a:xfrm>
        </p:spPr>
        <p:txBody>
          <a:bodyPr/>
          <a:lstStyle/>
          <a:p>
            <a:r>
              <a:rPr lang="en-US" altLang="en-US" b="1" dirty="0">
                <a:ea typeface="ＭＳ Ｐゴシック" panose="020B0600070205080204" pitchFamily="34" charset="-128"/>
              </a:rPr>
              <a:t>Predict</a:t>
            </a:r>
            <a:r>
              <a:rPr lang="en-US" altLang="en-US" dirty="0">
                <a:ea typeface="ＭＳ Ｐゴシック" panose="020B0600070205080204" pitchFamily="34" charset="-128"/>
              </a:rPr>
              <a:t> the details of the size distribution by dividing it into size bins, each of which is predicted over time.</a:t>
            </a:r>
          </a:p>
          <a:p>
            <a:r>
              <a:rPr lang="en-US" altLang="en-US" dirty="0">
                <a:ea typeface="ＭＳ Ｐゴシック" panose="020B0600070205080204" pitchFamily="34" charset="-128"/>
              </a:rPr>
              <a:t>Produces more skillful precipitation</a:t>
            </a:r>
          </a:p>
          <a:p>
            <a:r>
              <a:rPr lang="en-US" altLang="en-US" dirty="0">
                <a:ea typeface="ＭＳ Ｐゴシック" panose="020B0600070205080204" pitchFamily="34" charset="-128"/>
              </a:rPr>
              <a:t>Computationally expensive.  Too much for operational application.</a:t>
            </a:r>
          </a:p>
        </p:txBody>
      </p:sp>
      <p:pic>
        <p:nvPicPr>
          <p:cNvPr id="3" name="Picture 2" descr="Shape&#10;&#10;Description automatically generated with low confidence">
            <a:extLst>
              <a:ext uri="{FF2B5EF4-FFF2-40B4-BE49-F238E27FC236}">
                <a16:creationId xmlns:a16="http://schemas.microsoft.com/office/drawing/2014/main" id="{ABCA700F-2516-1D47-AF6B-59ACB43E193D}"/>
              </a:ext>
            </a:extLst>
          </p:cNvPr>
          <p:cNvPicPr>
            <a:picLocks noChangeAspect="1"/>
          </p:cNvPicPr>
          <p:nvPr/>
        </p:nvPicPr>
        <p:blipFill>
          <a:blip r:embed="rId2"/>
          <a:stretch>
            <a:fillRect/>
          </a:stretch>
        </p:blipFill>
        <p:spPr>
          <a:xfrm>
            <a:off x="2819400" y="4830262"/>
            <a:ext cx="4648200" cy="202773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ED7C6DB4-3C30-DB48-879B-0EDCB20C5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7258050"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38EBBA40-F2F3-2E4D-B573-054C6D8B1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a:extLst>
              <a:ext uri="{FF2B5EF4-FFF2-40B4-BE49-F238E27FC236}">
                <a16:creationId xmlns:a16="http://schemas.microsoft.com/office/drawing/2014/main" id="{DBCD0F65-AEC4-E14C-9F68-715E4B6C4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a:extLst>
              <a:ext uri="{FF2B5EF4-FFF2-40B4-BE49-F238E27FC236}">
                <a16:creationId xmlns:a16="http://schemas.microsoft.com/office/drawing/2014/main" id="{5EAEB89C-242F-9B4F-88C3-5E5229995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Content Placeholder 3" descr="terrain.tiff">
            <a:extLst>
              <a:ext uri="{FF2B5EF4-FFF2-40B4-BE49-F238E27FC236}">
                <a16:creationId xmlns:a16="http://schemas.microsoft.com/office/drawing/2014/main" id="{FD7D9A0E-2A33-964C-A91A-9A9DB4A9AE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53789"/>
          <a:stretch>
            <a:fillRect/>
          </a:stretch>
        </p:blipFill>
        <p:spPr>
          <a:xfrm>
            <a:off x="304800" y="228600"/>
            <a:ext cx="3697288" cy="6178550"/>
          </a:xfrm>
        </p:spPr>
      </p:pic>
      <p:pic>
        <p:nvPicPr>
          <p:cNvPr id="87042" name="Picture 2" descr="closeterrain.tiff">
            <a:extLst>
              <a:ext uri="{FF2B5EF4-FFF2-40B4-BE49-F238E27FC236}">
                <a16:creationId xmlns:a16="http://schemas.microsoft.com/office/drawing/2014/main" id="{A015C51B-3BA1-5349-BDB5-7FD370774B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43695"/>
            <a:ext cx="407193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43E6DDD1-D01C-F34D-A6A9-539788F89AE7}"/>
              </a:ext>
            </a:extLst>
          </p:cNvPr>
          <p:cNvCxnSpPr>
            <a:cxnSpLocks noChangeShapeType="1"/>
          </p:cNvCxnSpPr>
          <p:nvPr/>
        </p:nvCxnSpPr>
        <p:spPr bwMode="auto">
          <a:xfrm>
            <a:off x="5829300" y="5300663"/>
            <a:ext cx="952500" cy="1587"/>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7044" name="TextBox 7">
            <a:extLst>
              <a:ext uri="{FF2B5EF4-FFF2-40B4-BE49-F238E27FC236}">
                <a16:creationId xmlns:a16="http://schemas.microsoft.com/office/drawing/2014/main" id="{7A9C7CA6-AD6B-6343-A147-3CF7E471AC56}"/>
              </a:ext>
            </a:extLst>
          </p:cNvPr>
          <p:cNvSpPr txBox="1">
            <a:spLocks noChangeArrowheads="1"/>
          </p:cNvSpPr>
          <p:nvPr/>
        </p:nvSpPr>
        <p:spPr bwMode="auto">
          <a:xfrm>
            <a:off x="5880100" y="5302250"/>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10-km</a:t>
            </a:r>
          </a:p>
        </p:txBody>
      </p:sp>
      <p:sp>
        <p:nvSpPr>
          <p:cNvPr id="87045" name="TextBox 5">
            <a:extLst>
              <a:ext uri="{FF2B5EF4-FFF2-40B4-BE49-F238E27FC236}">
                <a16:creationId xmlns:a16="http://schemas.microsoft.com/office/drawing/2014/main" id="{7DB5964B-18D0-D748-8C24-1DDB534C0E36}"/>
              </a:ext>
            </a:extLst>
          </p:cNvPr>
          <p:cNvSpPr txBox="1">
            <a:spLocks noChangeArrowheads="1"/>
          </p:cNvSpPr>
          <p:nvPr/>
        </p:nvSpPr>
        <p:spPr bwMode="auto">
          <a:xfrm>
            <a:off x="4572000" y="152400"/>
            <a:ext cx="4217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Smaller Scale Terrain Modulates</a:t>
            </a:r>
          </a:p>
          <a:p>
            <a:pPr>
              <a:spcBef>
                <a:spcPct val="0"/>
              </a:spcBef>
              <a:buFontTx/>
              <a:buNone/>
            </a:pPr>
            <a:r>
              <a:rPr lang="en-US" altLang="en-US" sz="2400"/>
              <a:t>Precipitation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Content Placeholder 3" descr="Olym1.gif">
            <a:extLst>
              <a:ext uri="{FF2B5EF4-FFF2-40B4-BE49-F238E27FC236}">
                <a16:creationId xmlns:a16="http://schemas.microsoft.com/office/drawing/2014/main" id="{E141E421-A62F-504E-A801-9FC470A8B4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7491" r="-67491"/>
          <a:stretch>
            <a:fillRect/>
          </a:stretch>
        </p:blipFill>
        <p:spPr>
          <a:xfrm>
            <a:off x="276225" y="1600200"/>
            <a:ext cx="8867775" cy="4876800"/>
          </a:xfrm>
        </p:spPr>
      </p:pic>
      <p:sp>
        <p:nvSpPr>
          <p:cNvPr id="88066" name="TextBox 3">
            <a:extLst>
              <a:ext uri="{FF2B5EF4-FFF2-40B4-BE49-F238E27FC236}">
                <a16:creationId xmlns:a16="http://schemas.microsoft.com/office/drawing/2014/main" id="{D95D9DB6-A3FC-2544-A96C-1B7CA8D45D04}"/>
              </a:ext>
            </a:extLst>
          </p:cNvPr>
          <p:cNvSpPr txBox="1">
            <a:spLocks noChangeArrowheads="1"/>
          </p:cNvSpPr>
          <p:nvPr/>
        </p:nvSpPr>
        <p:spPr bwMode="auto">
          <a:xfrm>
            <a:off x="276225" y="152400"/>
            <a:ext cx="81819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accent2"/>
                </a:solidFill>
              </a:rPr>
              <a:t>Small-Scale Spatial Gradients in Climatological Precipitation on the Olympic Peninsula.  Journal of Hydrometeorology  </a:t>
            </a:r>
          </a:p>
          <a:p>
            <a:pPr>
              <a:spcBef>
                <a:spcPct val="0"/>
              </a:spcBef>
              <a:buFontTx/>
              <a:buNone/>
            </a:pPr>
            <a:r>
              <a:rPr lang="en-US" altLang="en-US" sz="2400" dirty="0">
                <a:solidFill>
                  <a:schemeClr val="accent2"/>
                </a:solidFill>
              </a:rPr>
              <a:t>Volume 8, Issue 5 (October 2007)</a:t>
            </a:r>
            <a:endParaRPr lang="en-US" altLang="en-US" sz="24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7774826-3977-544E-A38D-3596D6D7BC8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Annual Climatologies of MM5 4-km domain</a:t>
            </a:r>
          </a:p>
        </p:txBody>
      </p:sp>
      <p:pic>
        <p:nvPicPr>
          <p:cNvPr id="89090" name="Content Placeholder 3" descr="i1525-7541-8-5-1068-f02.gif">
            <a:extLst>
              <a:ext uri="{FF2B5EF4-FFF2-40B4-BE49-F238E27FC236}">
                <a16:creationId xmlns:a16="http://schemas.microsoft.com/office/drawing/2014/main" id="{93779EA5-F8D4-B848-A218-9D71AC72D5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11" r="-1611"/>
          <a:stretch>
            <a:fillRect/>
          </a:stretch>
        </p:blip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378C0C4B-D7E2-7141-BEBA-892FA8B42F76}"/>
              </a:ext>
            </a:extLst>
          </p:cNvPr>
          <p:cNvSpPr>
            <a:spLocks noGrp="1" noChangeArrowheads="1"/>
          </p:cNvSpPr>
          <p:nvPr>
            <p:ph type="title"/>
          </p:nvPr>
        </p:nvSpPr>
        <p:spPr>
          <a:xfrm>
            <a:off x="762000" y="838200"/>
            <a:ext cx="7772400" cy="1143000"/>
          </a:xfrm>
        </p:spPr>
        <p:txBody>
          <a:bodyPr/>
          <a:lstStyle/>
          <a:p>
            <a:pPr eaLnBrk="1" hangingPunct="1"/>
            <a:r>
              <a:rPr lang="en-US" altLang="en-US" b="1">
                <a:solidFill>
                  <a:schemeClr val="accent2"/>
                </a:solidFill>
                <a:ea typeface="ＭＳ Ｐゴシック" panose="020B0600070205080204" pitchFamily="34" charset="-128"/>
              </a:rPr>
              <a:t>Verification of Small-Scale Orographic Effects</a:t>
            </a:r>
          </a:p>
        </p:txBody>
      </p:sp>
      <p:pic>
        <p:nvPicPr>
          <p:cNvPr id="90114" name="Content Placeholder 3" descr="i1525-7541-8-5-1068-f03.gif">
            <a:extLst>
              <a:ext uri="{FF2B5EF4-FFF2-40B4-BE49-F238E27FC236}">
                <a16:creationId xmlns:a16="http://schemas.microsoft.com/office/drawing/2014/main" id="{CA613750-D93D-FE4F-A621-C52A4CB141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3555" b="-23555"/>
          <a:stretch>
            <a:fillRect/>
          </a:stretch>
        </p:blip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7D4B65A8-5A6C-0841-A6B5-E20E90E1ECA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1138" name="Content Placeholder 3" descr="ww_pcp1.26.0000.gif">
            <a:extLst>
              <a:ext uri="{FF2B5EF4-FFF2-40B4-BE49-F238E27FC236}">
                <a16:creationId xmlns:a16="http://schemas.microsoft.com/office/drawing/2014/main" id="{24F0F55B-C491-8E42-8FAF-F60E426550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609600" y="533400"/>
            <a:ext cx="10650538" cy="5638800"/>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A14B-F811-4143-AB6D-2F9DF70F2941}"/>
              </a:ext>
            </a:extLst>
          </p:cNvPr>
          <p:cNvSpPr>
            <a:spLocks noGrp="1"/>
          </p:cNvSpPr>
          <p:nvPr>
            <p:ph type="title"/>
          </p:nvPr>
        </p:nvSpPr>
        <p:spPr>
          <a:xfrm>
            <a:off x="762000" y="1066800"/>
            <a:ext cx="7772400" cy="1143000"/>
          </a:xfrm>
        </p:spPr>
        <p:txBody>
          <a:bodyPr/>
          <a:lstStyle/>
          <a:p>
            <a:r>
              <a:rPr lang="en-US" b="1" dirty="0">
                <a:solidFill>
                  <a:schemeClr val="accent2"/>
                </a:solidFill>
              </a:rPr>
              <a:t>But With All the Advances in Predicting Orographic Precipitation Deficiencies Remain</a:t>
            </a:r>
          </a:p>
        </p:txBody>
      </p:sp>
      <p:sp>
        <p:nvSpPr>
          <p:cNvPr id="3" name="Content Placeholder 2">
            <a:extLst>
              <a:ext uri="{FF2B5EF4-FFF2-40B4-BE49-F238E27FC236}">
                <a16:creationId xmlns:a16="http://schemas.microsoft.com/office/drawing/2014/main" id="{2F3BC178-3EDE-6F4C-B648-E1F532B01354}"/>
              </a:ext>
            </a:extLst>
          </p:cNvPr>
          <p:cNvSpPr>
            <a:spLocks noGrp="1"/>
          </p:cNvSpPr>
          <p:nvPr>
            <p:ph idx="1"/>
          </p:nvPr>
        </p:nvSpPr>
        <p:spPr>
          <a:xfrm>
            <a:off x="1219200" y="3276601"/>
            <a:ext cx="6324600" cy="2743200"/>
          </a:xfrm>
        </p:spPr>
        <p:txBody>
          <a:bodyPr/>
          <a:lstStyle/>
          <a:p>
            <a:pPr marL="0" indent="0">
              <a:buNone/>
            </a:pPr>
            <a:r>
              <a:rPr lang="en-US" dirty="0"/>
              <a:t>One of the most serious is underpredicting precipitation on the windward side of coastal mountain barriers.</a:t>
            </a:r>
          </a:p>
        </p:txBody>
      </p:sp>
    </p:spTree>
    <p:extLst>
      <p:ext uri="{BB962C8B-B14F-4D97-AF65-F5344CB8AC3E}">
        <p14:creationId xmlns:p14="http://schemas.microsoft.com/office/powerpoint/2010/main" val="2890531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93CD-F2DB-0A45-A97F-1C8A60D400EB}"/>
              </a:ext>
            </a:extLst>
          </p:cNvPr>
          <p:cNvSpPr>
            <a:spLocks noGrp="1"/>
          </p:cNvSpPr>
          <p:nvPr>
            <p:ph type="title"/>
          </p:nvPr>
        </p:nvSpPr>
        <p:spPr>
          <a:xfrm>
            <a:off x="685800" y="381000"/>
            <a:ext cx="7772400" cy="1143000"/>
          </a:xfrm>
        </p:spPr>
        <p:txBody>
          <a:bodyPr/>
          <a:lstStyle/>
          <a:p>
            <a:r>
              <a:rPr lang="en-US" sz="3600" b="1" dirty="0"/>
              <a:t>There are a LOT of Microphysics Parameterizations Available</a:t>
            </a:r>
          </a:p>
        </p:txBody>
      </p:sp>
      <p:pic>
        <p:nvPicPr>
          <p:cNvPr id="5" name="Content Placeholder 4" descr="Text, letter&#10;&#10;Description automatically generated">
            <a:extLst>
              <a:ext uri="{FF2B5EF4-FFF2-40B4-BE49-F238E27FC236}">
                <a16:creationId xmlns:a16="http://schemas.microsoft.com/office/drawing/2014/main" id="{BCD0F3A5-E2D6-0646-AE2E-33544B37667B}"/>
              </a:ext>
            </a:extLst>
          </p:cNvPr>
          <p:cNvPicPr>
            <a:picLocks noGrp="1" noChangeAspect="1"/>
          </p:cNvPicPr>
          <p:nvPr>
            <p:ph idx="1"/>
          </p:nvPr>
        </p:nvPicPr>
        <p:blipFill>
          <a:blip r:embed="rId2"/>
          <a:stretch>
            <a:fillRect/>
          </a:stretch>
        </p:blipFill>
        <p:spPr>
          <a:xfrm>
            <a:off x="358015" y="1828800"/>
            <a:ext cx="8100185" cy="4800600"/>
          </a:xfrm>
        </p:spPr>
      </p:pic>
    </p:spTree>
    <p:extLst>
      <p:ext uri="{BB962C8B-B14F-4D97-AF65-F5344CB8AC3E}">
        <p14:creationId xmlns:p14="http://schemas.microsoft.com/office/powerpoint/2010/main" val="29381164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61888F4B-5A78-B140-8223-84519A129ADF}"/>
              </a:ext>
            </a:extLst>
          </p:cNvPr>
          <p:cNvSpPr>
            <a:spLocks noGrp="1" noChangeArrowheads="1"/>
          </p:cNvSpPr>
          <p:nvPr>
            <p:ph type="title"/>
          </p:nvPr>
        </p:nvSpPr>
        <p:spPr/>
        <p:txBody>
          <a:bodyPr/>
          <a:lstStyle/>
          <a:p>
            <a:r>
              <a:rPr lang="en-US" altLang="en-US">
                <a:ea typeface="ＭＳ Ｐゴシック" panose="020B0600070205080204" pitchFamily="34" charset="-128"/>
              </a:rPr>
              <a:t>New Research</a:t>
            </a:r>
          </a:p>
        </p:txBody>
      </p:sp>
      <p:sp>
        <p:nvSpPr>
          <p:cNvPr id="92162" name="Content Placeholder 2">
            <a:extLst>
              <a:ext uri="{FF2B5EF4-FFF2-40B4-BE49-F238E27FC236}">
                <a16:creationId xmlns:a16="http://schemas.microsoft.com/office/drawing/2014/main" id="{4E8CB8A2-39F5-5B42-94C0-326C7DB171E9}"/>
              </a:ext>
            </a:extLst>
          </p:cNvPr>
          <p:cNvSpPr>
            <a:spLocks noGrp="1" noChangeArrowheads="1"/>
          </p:cNvSpPr>
          <p:nvPr>
            <p:ph idx="1"/>
          </p:nvPr>
        </p:nvSpPr>
        <p:spPr>
          <a:xfrm>
            <a:off x="228600" y="381000"/>
            <a:ext cx="7772400" cy="4114800"/>
          </a:xfrm>
        </p:spPr>
        <p:txBody>
          <a:bodyPr/>
          <a:lstStyle/>
          <a:p>
            <a:pPr marL="0" indent="0">
              <a:buFontTx/>
              <a:buNone/>
            </a:pPr>
            <a:r>
              <a:rPr lang="en-US" altLang="en-US">
                <a:ea typeface="ＭＳ Ｐゴシック" panose="020B0600070205080204" pitchFamily="34" charset="-128"/>
              </a:rPr>
              <a:t>Today</a:t>
            </a:r>
          </a:p>
        </p:txBody>
      </p:sp>
      <p:pic>
        <p:nvPicPr>
          <p:cNvPr id="92163" name="image20.png" descr="Fig4.png">
            <a:extLst>
              <a:ext uri="{FF2B5EF4-FFF2-40B4-BE49-F238E27FC236}">
                <a16:creationId xmlns:a16="http://schemas.microsoft.com/office/drawing/2014/main" id="{6B8BF903-2E70-8840-B0E3-441905CEE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381000"/>
            <a:ext cx="69469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4">
            <a:extLst>
              <a:ext uri="{FF2B5EF4-FFF2-40B4-BE49-F238E27FC236}">
                <a16:creationId xmlns:a16="http://schemas.microsoft.com/office/drawing/2014/main" id="{B6F8F5B6-5918-6147-9126-EA8A36C85595}"/>
              </a:ext>
            </a:extLst>
          </p:cNvPr>
          <p:cNvSpPr txBox="1">
            <a:spLocks noChangeArrowheads="1"/>
          </p:cNvSpPr>
          <p:nvPr/>
        </p:nvSpPr>
        <p:spPr bwMode="auto">
          <a:xfrm>
            <a:off x="5229225" y="4953000"/>
            <a:ext cx="3200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t>Spatial forecast errors of the UW/GFS analyses for (a) 36 km, (b) 12 km, (c) 4 km, (d) 1.33 km WRF, and (e) 13 km NCEP GFS for Nomber-December 2015. The size and color indicate the magnitude and sign of the error, respectively. Red circles indicate underprediction and blue designate overprediction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226A-FB27-ABD2-CEE0-42749E5A21B0}"/>
              </a:ext>
            </a:extLst>
          </p:cNvPr>
          <p:cNvSpPr>
            <a:spLocks noGrp="1"/>
          </p:cNvSpPr>
          <p:nvPr>
            <p:ph type="title"/>
          </p:nvPr>
        </p:nvSpPr>
        <p:spPr>
          <a:xfrm>
            <a:off x="657112" y="152400"/>
            <a:ext cx="7838740" cy="685800"/>
          </a:xfrm>
        </p:spPr>
        <p:txBody>
          <a:bodyPr/>
          <a:lstStyle/>
          <a:p>
            <a:r>
              <a:rPr lang="en-US" sz="3200" b="1" dirty="0">
                <a:solidFill>
                  <a:schemeClr val="accent2"/>
                </a:solidFill>
              </a:rPr>
              <a:t>Coastal Precipitation Underprediction</a:t>
            </a:r>
          </a:p>
        </p:txBody>
      </p:sp>
      <p:sp>
        <p:nvSpPr>
          <p:cNvPr id="3" name="Content Placeholder 2">
            <a:extLst>
              <a:ext uri="{FF2B5EF4-FFF2-40B4-BE49-F238E27FC236}">
                <a16:creationId xmlns:a16="http://schemas.microsoft.com/office/drawing/2014/main" id="{9E02E792-E614-5A29-7AB9-226EA742668B}"/>
              </a:ext>
            </a:extLst>
          </p:cNvPr>
          <p:cNvSpPr>
            <a:spLocks noGrp="1"/>
          </p:cNvSpPr>
          <p:nvPr>
            <p:ph idx="1"/>
          </p:nvPr>
        </p:nvSpPr>
        <p:spPr>
          <a:xfrm>
            <a:off x="533400" y="1053590"/>
            <a:ext cx="7772400" cy="4114800"/>
          </a:xfrm>
        </p:spPr>
        <p:txBody>
          <a:bodyPr/>
          <a:lstStyle/>
          <a:p>
            <a:r>
              <a:rPr lang="en-US" sz="2800" dirty="0"/>
              <a:t>Appears to be a problem with the warm rain parameterization used in most model microphysics schemes.</a:t>
            </a:r>
          </a:p>
          <a:p>
            <a:r>
              <a:rPr lang="en-US" sz="2800" dirty="0"/>
              <a:t>A solution may be on the way.</a:t>
            </a:r>
          </a:p>
        </p:txBody>
      </p:sp>
      <p:pic>
        <p:nvPicPr>
          <p:cNvPr id="5" name="Picture 4" descr="Graphical user interface&#10;&#10;Description automatically generated with medium confidence">
            <a:extLst>
              <a:ext uri="{FF2B5EF4-FFF2-40B4-BE49-F238E27FC236}">
                <a16:creationId xmlns:a16="http://schemas.microsoft.com/office/drawing/2014/main" id="{6C37BBE0-836C-CA2F-05D8-5F7CAB22BB5D}"/>
              </a:ext>
            </a:extLst>
          </p:cNvPr>
          <p:cNvPicPr>
            <a:picLocks noChangeAspect="1"/>
          </p:cNvPicPr>
          <p:nvPr/>
        </p:nvPicPr>
        <p:blipFill>
          <a:blip r:embed="rId2"/>
          <a:stretch>
            <a:fillRect/>
          </a:stretch>
        </p:blipFill>
        <p:spPr>
          <a:xfrm>
            <a:off x="2362200" y="3110990"/>
            <a:ext cx="4686748" cy="3377216"/>
          </a:xfrm>
          <a:prstGeom prst="rect">
            <a:avLst/>
          </a:prstGeom>
        </p:spPr>
      </p:pic>
    </p:spTree>
    <p:extLst>
      <p:ext uri="{BB962C8B-B14F-4D97-AF65-F5344CB8AC3E}">
        <p14:creationId xmlns:p14="http://schemas.microsoft.com/office/powerpoint/2010/main" val="25235817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9255-90EC-B14C-AA3A-97AF2D6718B0}"/>
              </a:ext>
            </a:extLst>
          </p:cNvPr>
          <p:cNvSpPr>
            <a:spLocks noGrp="1"/>
          </p:cNvSpPr>
          <p:nvPr>
            <p:ph type="title"/>
          </p:nvPr>
        </p:nvSpPr>
        <p:spPr>
          <a:xfrm>
            <a:off x="914400" y="1295400"/>
            <a:ext cx="7772400" cy="1362075"/>
          </a:xfrm>
        </p:spPr>
        <p:txBody>
          <a:bodyPr/>
          <a:lstStyle/>
          <a:p>
            <a:pPr>
              <a:defRPr/>
            </a:pPr>
            <a:r>
              <a:rPr lang="en-US" dirty="0">
                <a:solidFill>
                  <a:schemeClr val="accent2"/>
                </a:solidFill>
              </a:rPr>
              <a:t>Coastal  Precipitation Effects</a:t>
            </a:r>
          </a:p>
        </p:txBody>
      </p:sp>
      <p:sp>
        <p:nvSpPr>
          <p:cNvPr id="93186" name="Text Placeholder 2">
            <a:extLst>
              <a:ext uri="{FF2B5EF4-FFF2-40B4-BE49-F238E27FC236}">
                <a16:creationId xmlns:a16="http://schemas.microsoft.com/office/drawing/2014/main" id="{41841594-64B3-734B-8E47-0C9A7632BFD0}"/>
              </a:ext>
            </a:extLst>
          </p:cNvPr>
          <p:cNvSpPr>
            <a:spLocks noGrp="1" noChangeArrowheads="1"/>
          </p:cNvSpPr>
          <p:nvPr>
            <p:ph type="body" idx="1"/>
          </p:nvPr>
        </p:nvSpPr>
        <p:spPr>
          <a:xfrm>
            <a:off x="1066800" y="2514600"/>
            <a:ext cx="6781800" cy="1524000"/>
          </a:xfrm>
        </p:spPr>
        <p:txBody>
          <a:bodyPr/>
          <a:lstStyle/>
          <a:p>
            <a:pPr marL="571500" indent="-571500">
              <a:buFontTx/>
              <a:buChar char="•"/>
            </a:pPr>
            <a:r>
              <a:rPr lang="en-US" altLang="en-US" sz="4000" dirty="0">
                <a:ea typeface="ＭＳ Ｐゴシック" panose="020B0600070205080204" pitchFamily="34" charset="-128"/>
              </a:rPr>
              <a:t>Coastal convergence </a:t>
            </a:r>
          </a:p>
          <a:p>
            <a:pPr marL="571500" indent="-571500">
              <a:buFontTx/>
              <a:buChar char="•"/>
            </a:pPr>
            <a:r>
              <a:rPr lang="en-US" altLang="en-US" sz="4000" dirty="0">
                <a:ea typeface="ＭＳ Ｐゴシック" panose="020B0600070205080204" pitchFamily="34" charset="-128"/>
              </a:rPr>
              <a:t>Coastal </a:t>
            </a:r>
            <a:r>
              <a:rPr lang="en-US" altLang="en-US" sz="4000" dirty="0" err="1">
                <a:ea typeface="ＭＳ Ｐゴシック" panose="020B0600070205080204" pitchFamily="34" charset="-128"/>
              </a:rPr>
              <a:t>destablization</a:t>
            </a:r>
            <a:endParaRPr lang="en-US" altLang="en-US" sz="4000" dirty="0">
              <a:ea typeface="ＭＳ Ｐゴシック" panose="020B0600070205080204" pitchFamily="34" charset="-128"/>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A6E1BFE4-E7D3-2D4C-9720-6A31144976DA}"/>
              </a:ext>
            </a:extLst>
          </p:cNvPr>
          <p:cNvSpPr>
            <a:spLocks noGrp="1" noChangeArrowheads="1"/>
          </p:cNvSpPr>
          <p:nvPr>
            <p:ph type="title"/>
          </p:nvPr>
        </p:nvSpPr>
        <p:spPr>
          <a:xfrm>
            <a:off x="733425" y="25400"/>
            <a:ext cx="7772400" cy="1143000"/>
          </a:xfrm>
        </p:spPr>
        <p:txBody>
          <a:bodyPr/>
          <a:lstStyle/>
          <a:p>
            <a:r>
              <a:rPr lang="en-US" altLang="en-US">
                <a:ea typeface="ＭＳ Ｐゴシック" panose="020B0600070205080204" pitchFamily="34" charset="-128"/>
              </a:rPr>
              <a:t>Coastal Wind Convergence</a:t>
            </a:r>
          </a:p>
        </p:txBody>
      </p:sp>
      <p:pic>
        <p:nvPicPr>
          <p:cNvPr id="95234" name="Content Placeholder 3">
            <a:extLst>
              <a:ext uri="{FF2B5EF4-FFF2-40B4-BE49-F238E27FC236}">
                <a16:creationId xmlns:a16="http://schemas.microsoft.com/office/drawing/2014/main" id="{3A946D92-42D6-8B44-ACEF-F8DD6907C5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4074" r="46214"/>
          <a:stretch>
            <a:fillRect/>
          </a:stretch>
        </p:blipFill>
        <p:spPr>
          <a:xfrm>
            <a:off x="2819400" y="1600200"/>
            <a:ext cx="4953000" cy="4835525"/>
          </a:xfrm>
        </p:spPr>
      </p:pic>
      <p:sp>
        <p:nvSpPr>
          <p:cNvPr id="95235" name="Right Arrow 6">
            <a:extLst>
              <a:ext uri="{FF2B5EF4-FFF2-40B4-BE49-F238E27FC236}">
                <a16:creationId xmlns:a16="http://schemas.microsoft.com/office/drawing/2014/main" id="{8F7B5727-A1E7-B14D-990F-CE7C546BE538}"/>
              </a:ext>
            </a:extLst>
          </p:cNvPr>
          <p:cNvSpPr>
            <a:spLocks noChangeArrowheads="1"/>
          </p:cNvSpPr>
          <p:nvPr/>
        </p:nvSpPr>
        <p:spPr bwMode="auto">
          <a:xfrm rot="-1872403">
            <a:off x="3168650" y="4738688"/>
            <a:ext cx="1066800" cy="468312"/>
          </a:xfrm>
          <a:prstGeom prst="rightArrow">
            <a:avLst>
              <a:gd name="adj1" fmla="val 50000"/>
              <a:gd name="adj2" fmla="val 50084"/>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5236" name="Right Arrow 7">
            <a:extLst>
              <a:ext uri="{FF2B5EF4-FFF2-40B4-BE49-F238E27FC236}">
                <a16:creationId xmlns:a16="http://schemas.microsoft.com/office/drawing/2014/main" id="{1F4A60A1-3DCD-6A4E-B3C0-226070A6899A}"/>
              </a:ext>
            </a:extLst>
          </p:cNvPr>
          <p:cNvSpPr>
            <a:spLocks noChangeArrowheads="1"/>
          </p:cNvSpPr>
          <p:nvPr/>
        </p:nvSpPr>
        <p:spPr bwMode="auto">
          <a:xfrm rot="-1872403">
            <a:off x="4349750" y="4224338"/>
            <a:ext cx="539750" cy="420687"/>
          </a:xfrm>
          <a:prstGeom prst="rightArrow">
            <a:avLst>
              <a:gd name="adj1" fmla="val 50000"/>
              <a:gd name="adj2" fmla="val 50038"/>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8CBABD9F-217F-254D-8701-EEA07E449CA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6258" name="Content Placeholder 3">
            <a:extLst>
              <a:ext uri="{FF2B5EF4-FFF2-40B4-BE49-F238E27FC236}">
                <a16:creationId xmlns:a16="http://schemas.microsoft.com/office/drawing/2014/main" id="{7262CBFA-AE38-8A48-A55A-AF6A71B331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3200400"/>
            <a:ext cx="4425950" cy="3568700"/>
          </a:xfrm>
        </p:spPr>
      </p:pic>
      <p:pic>
        <p:nvPicPr>
          <p:cNvPr id="96259" name="Picture 4">
            <a:extLst>
              <a:ext uri="{FF2B5EF4-FFF2-40B4-BE49-F238E27FC236}">
                <a16:creationId xmlns:a16="http://schemas.microsoft.com/office/drawing/2014/main" id="{A95BB9F7-6F08-974B-8B55-86A3F37B9C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41275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76E816FF-2CE9-9945-9B4A-D4A14B85B9E7}"/>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Coastal Destabilization</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Warming at surface increases lapse rate</a:t>
            </a:r>
          </a:p>
        </p:txBody>
      </p:sp>
      <p:pic>
        <p:nvPicPr>
          <p:cNvPr id="97282" name="Content Placeholder 3">
            <a:extLst>
              <a:ext uri="{FF2B5EF4-FFF2-40B4-BE49-F238E27FC236}">
                <a16:creationId xmlns:a16="http://schemas.microsoft.com/office/drawing/2014/main" id="{ECCB9DB7-CAC0-9E4C-84BB-04D715AABC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2133600"/>
            <a:ext cx="6267450" cy="4424363"/>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B156049A-A7DF-BC4D-A09B-5315265BB9D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8306" name="Content Placeholder 4">
            <a:extLst>
              <a:ext uri="{FF2B5EF4-FFF2-40B4-BE49-F238E27FC236}">
                <a16:creationId xmlns:a16="http://schemas.microsoft.com/office/drawing/2014/main" id="{544114F4-4CC8-D741-BC8E-9CB7B1AA12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609600"/>
            <a:ext cx="7104063" cy="5486400"/>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2D4753D3-0BEC-2040-ACEA-2B79D5A53185}"/>
              </a:ext>
            </a:extLst>
          </p:cNvPr>
          <p:cNvSpPr>
            <a:spLocks noGrp="1" noChangeArrowheads="1"/>
          </p:cNvSpPr>
          <p:nvPr>
            <p:ph type="title"/>
          </p:nvPr>
        </p:nvSpPr>
        <p:spPr>
          <a:xfrm>
            <a:off x="685800" y="2133600"/>
            <a:ext cx="7772400" cy="1143000"/>
          </a:xfrm>
        </p:spPr>
        <p:txBody>
          <a:bodyPr/>
          <a:lstStyle/>
          <a:p>
            <a:r>
              <a:rPr lang="en-US" altLang="en-US" b="1">
                <a:solidFill>
                  <a:schemeClr val="accent2"/>
                </a:solidFill>
                <a:ea typeface="ＭＳ Ｐゴシック" panose="020B0600070205080204" pitchFamily="34" charset="-128"/>
              </a:rPr>
              <a:t>One of the most profound examples of orographic enhancement occurs during atmospheric rivers on U.S. West Coast</a:t>
            </a:r>
          </a:p>
        </p:txBody>
      </p:sp>
      <p:sp>
        <p:nvSpPr>
          <p:cNvPr id="100354" name="Content Placeholder 2">
            <a:extLst>
              <a:ext uri="{FF2B5EF4-FFF2-40B4-BE49-F238E27FC236}">
                <a16:creationId xmlns:a16="http://schemas.microsoft.com/office/drawing/2014/main" id="{10CC47A9-0C2B-B742-8549-D1C6F3D60235}"/>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55F61A30-2736-374F-8985-F3E0D06AC83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Atmospheric Rivers</a:t>
            </a:r>
          </a:p>
        </p:txBody>
      </p:sp>
      <p:sp>
        <p:nvSpPr>
          <p:cNvPr id="101378" name="Content Placeholder 2">
            <a:extLst>
              <a:ext uri="{FF2B5EF4-FFF2-40B4-BE49-F238E27FC236}">
                <a16:creationId xmlns:a16="http://schemas.microsoft.com/office/drawing/2014/main" id="{48B37D1D-8A60-E346-B772-52B37D1F61FA}"/>
              </a:ext>
            </a:extLst>
          </p:cNvPr>
          <p:cNvSpPr>
            <a:spLocks noGrp="1" noChangeArrowheads="1"/>
          </p:cNvSpPr>
          <p:nvPr>
            <p:ph idx="1"/>
          </p:nvPr>
        </p:nvSpPr>
        <p:spPr/>
        <p:txBody>
          <a:bodyPr/>
          <a:lstStyle/>
          <a:p>
            <a:r>
              <a:rPr lang="en-US" altLang="en-US">
                <a:ea typeface="ＭＳ Ｐゴシック" panose="020B0600070205080204" pitchFamily="34" charset="-128"/>
              </a:rPr>
              <a:t>Meridional flow of moisture from the tropics to midlatitudes is often limited to </a:t>
            </a:r>
            <a:r>
              <a:rPr lang="en-US" altLang="en-US" b="1">
                <a:ea typeface="ＭＳ Ｐゴシック" panose="020B0600070205080204" pitchFamily="34" charset="-128"/>
              </a:rPr>
              <a:t>relatively narrow currents of moisture </a:t>
            </a:r>
            <a:r>
              <a:rPr lang="en-US" altLang="en-US">
                <a:ea typeface="ＭＳ Ｐゴシック" panose="020B0600070205080204" pitchFamily="34" charset="-128"/>
              </a:rPr>
              <a:t>accompanied by unusually warm temperatures.</a:t>
            </a:r>
          </a:p>
          <a:p>
            <a:r>
              <a:rPr lang="en-US" altLang="en-US">
                <a:ea typeface="ＭＳ Ｐゴシック" panose="020B0600070205080204" pitchFamily="34" charset="-128"/>
              </a:rPr>
              <a:t>Can release huge amounts of precipitation when ARs are forced to rise on terrain.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60E6F8B3-1DF0-1C4B-A664-3383744C8207}"/>
              </a:ext>
            </a:extLst>
          </p:cNvPr>
          <p:cNvSpPr>
            <a:spLocks noGrp="1" noChangeArrowheads="1"/>
          </p:cNvSpPr>
          <p:nvPr>
            <p:ph type="title" idx="4294967295"/>
          </p:nvPr>
        </p:nvSpPr>
        <p:spPr>
          <a:xfrm>
            <a:off x="609600" y="152400"/>
            <a:ext cx="8229600" cy="1143000"/>
          </a:xfrm>
        </p:spPr>
        <p:txBody>
          <a:bodyPr/>
          <a:lstStyle/>
          <a:p>
            <a:pPr eaLnBrk="1" hangingPunct="1"/>
            <a:r>
              <a:rPr lang="en-US" altLang="en-US" sz="2400">
                <a:solidFill>
                  <a:schemeClr val="hlink"/>
                </a:solidFill>
                <a:ea typeface="ＭＳ Ｐゴシック" panose="020B0600070205080204" pitchFamily="34" charset="-128"/>
              </a:rPr>
              <a:t>Most West Coast heavy precip events are associated with “atmospheric rivers”, a.k.a. the</a:t>
            </a:r>
            <a:r>
              <a:rPr lang="en-US" altLang="en-US" sz="2400">
                <a:solidFill>
                  <a:schemeClr val="bg2"/>
                </a:solidFill>
                <a:ea typeface="ＭＳ Ｐゴシック" panose="020B0600070205080204" pitchFamily="34" charset="-128"/>
              </a:rPr>
              <a:t> </a:t>
            </a:r>
            <a:r>
              <a:rPr lang="en-US" altLang="en-US" sz="2400">
                <a:solidFill>
                  <a:srgbClr val="CCCC00"/>
                </a:solidFill>
                <a:ea typeface="ＭＳ Ｐゴシック" panose="020B0600070205080204" pitchFamily="34" charset="-128"/>
              </a:rPr>
              <a:t>“Pineapple Express”</a:t>
            </a:r>
          </a:p>
        </p:txBody>
      </p:sp>
      <p:sp>
        <p:nvSpPr>
          <p:cNvPr id="102402" name="Content Placeholder 2">
            <a:extLst>
              <a:ext uri="{FF2B5EF4-FFF2-40B4-BE49-F238E27FC236}">
                <a16:creationId xmlns:a16="http://schemas.microsoft.com/office/drawing/2014/main" id="{8675BBE6-6573-5043-A3FE-94732E2F7D3B}"/>
              </a:ext>
            </a:extLst>
          </p:cNvPr>
          <p:cNvSpPr>
            <a:spLocks noGrp="1" noChangeArrowheads="1"/>
          </p:cNvSpPr>
          <p:nvPr>
            <p:ph idx="4294967295"/>
          </p:nvPr>
        </p:nvSpPr>
        <p:spPr>
          <a:xfrm>
            <a:off x="457200" y="1447800"/>
            <a:ext cx="7772400" cy="4114800"/>
          </a:xfrm>
        </p:spPr>
        <p:txBody>
          <a:bodyPr/>
          <a:lstStyle/>
          <a:p>
            <a:pPr eaLnBrk="1" hangingPunct="1">
              <a:buFontTx/>
              <a:buNone/>
            </a:pPr>
            <a:r>
              <a:rPr lang="en-US" altLang="en-US" sz="2400">
                <a:solidFill>
                  <a:srgbClr val="006462"/>
                </a:solidFill>
                <a:ea typeface="ＭＳ Ｐゴシック" panose="020B0600070205080204" pitchFamily="34" charset="-128"/>
              </a:rPr>
              <a:t>    </a:t>
            </a:r>
            <a:r>
              <a:rPr lang="en-US" altLang="en-US" sz="2400">
                <a:solidFill>
                  <a:schemeClr val="hlink"/>
                </a:solidFill>
                <a:ea typeface="ＭＳ Ｐゴシック" panose="020B0600070205080204" pitchFamily="34" charset="-128"/>
              </a:rPr>
              <a:t>A relatively narrow current of warm, moist air from the subtropics…often starting near or just north of Hawaii.</a:t>
            </a:r>
          </a:p>
        </p:txBody>
      </p:sp>
      <p:pic>
        <p:nvPicPr>
          <p:cNvPr id="102403" name="Picture 4" descr="AtmosphericRivers6.jpg">
            <a:extLst>
              <a:ext uri="{FF2B5EF4-FFF2-40B4-BE49-F238E27FC236}">
                <a16:creationId xmlns:a16="http://schemas.microsoft.com/office/drawing/2014/main" id="{E2A4B61E-F086-364E-B177-274169C40980}"/>
              </a:ext>
            </a:extLst>
          </p:cNvPr>
          <p:cNvPicPr>
            <a:picLocks noChangeAspect="1"/>
          </p:cNvPicPr>
          <p:nvPr/>
        </p:nvPicPr>
        <p:blipFill>
          <a:blip r:embed="rId3">
            <a:extLst>
              <a:ext uri="{28A0092B-C50C-407E-A947-70E740481C1C}">
                <a14:useLocalDpi xmlns:a14="http://schemas.microsoft.com/office/drawing/2010/main" val="0"/>
              </a:ext>
            </a:extLst>
          </a:blip>
          <a:srcRect t="19048" b="5441"/>
          <a:stretch>
            <a:fillRect/>
          </a:stretch>
        </p:blipFill>
        <p:spPr bwMode="auto">
          <a:xfrm>
            <a:off x="685800" y="2209800"/>
            <a:ext cx="73152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6B485D30-2BD2-D148-9D31-17304500860E}"/>
              </a:ext>
            </a:extLst>
          </p:cNvPr>
          <p:cNvSpPr>
            <a:spLocks noGrp="1" noChangeArrowheads="1"/>
          </p:cNvSpPr>
          <p:nvPr>
            <p:ph type="title"/>
          </p:nvPr>
        </p:nvSpPr>
        <p:spPr>
          <a:xfrm>
            <a:off x="685800" y="152400"/>
            <a:ext cx="7772400" cy="1143000"/>
          </a:xfrm>
        </p:spPr>
        <p:txBody>
          <a:bodyPr/>
          <a:lstStyle/>
          <a:p>
            <a:r>
              <a:rPr lang="en-US" altLang="en-US" b="1">
                <a:solidFill>
                  <a:schemeClr val="accent2"/>
                </a:solidFill>
                <a:ea typeface="ＭＳ Ｐゴシック" panose="020B0600070205080204" pitchFamily="34" charset="-128"/>
              </a:rPr>
              <a:t>Precipitation Forecast Skill</a:t>
            </a:r>
          </a:p>
        </p:txBody>
      </p:sp>
      <p:sp>
        <p:nvSpPr>
          <p:cNvPr id="21506" name="Content Placeholder 2">
            <a:extLst>
              <a:ext uri="{FF2B5EF4-FFF2-40B4-BE49-F238E27FC236}">
                <a16:creationId xmlns:a16="http://schemas.microsoft.com/office/drawing/2014/main" id="{2080F0D4-6D82-7647-BE8C-8152F8436B34}"/>
              </a:ext>
            </a:extLst>
          </p:cNvPr>
          <p:cNvSpPr>
            <a:spLocks noGrp="1" noChangeArrowheads="1"/>
          </p:cNvSpPr>
          <p:nvPr>
            <p:ph idx="1"/>
          </p:nvPr>
        </p:nvSpPr>
        <p:spPr>
          <a:xfrm>
            <a:off x="533400" y="1143000"/>
            <a:ext cx="7512205" cy="2286000"/>
          </a:xfrm>
        </p:spPr>
        <p:txBody>
          <a:bodyPr/>
          <a:lstStyle/>
          <a:p>
            <a:r>
              <a:rPr lang="en-US" altLang="en-US" sz="2800" b="1" dirty="0">
                <a:solidFill>
                  <a:schemeClr val="accent2"/>
                </a:solidFill>
                <a:ea typeface="ＭＳ Ｐゴシック" panose="020B0600070205080204" pitchFamily="34" charset="-128"/>
              </a:rPr>
              <a:t>Modest</a:t>
            </a:r>
            <a:r>
              <a:rPr lang="en-US" altLang="en-US" sz="2800" dirty="0">
                <a:ea typeface="ＭＳ Ｐゴシック" panose="020B0600070205080204" pitchFamily="34" charset="-128"/>
              </a:rPr>
              <a:t> improvement during the past 30 years</a:t>
            </a:r>
          </a:p>
          <a:p>
            <a:r>
              <a:rPr lang="en-US" altLang="en-US" sz="2800" dirty="0">
                <a:ea typeface="ＭＳ Ｐゴシック" panose="020B0600070205080204" pitchFamily="34" charset="-128"/>
              </a:rPr>
              <a:t>Skill </a:t>
            </a:r>
            <a:r>
              <a:rPr lang="en-US" altLang="en-US" sz="2800" u="sng" dirty="0">
                <a:ea typeface="ＭＳ Ｐゴシック" panose="020B0600070205080204" pitchFamily="34" charset="-128"/>
              </a:rPr>
              <a:t>declines</a:t>
            </a:r>
            <a:r>
              <a:rPr lang="en-US" altLang="en-US" sz="2800" dirty="0">
                <a:ea typeface="ＭＳ Ｐゴシック" panose="020B0600070205080204" pitchFamily="34" charset="-128"/>
              </a:rPr>
              <a:t> with intensity</a:t>
            </a:r>
          </a:p>
          <a:p>
            <a:r>
              <a:rPr lang="en-US" altLang="en-US" sz="2800" b="1" dirty="0">
                <a:solidFill>
                  <a:srgbClr val="FF0000"/>
                </a:solidFill>
                <a:ea typeface="ＭＳ Ｐゴシック" panose="020B0600070205080204" pitchFamily="34" charset="-128"/>
              </a:rPr>
              <a:t>Humans add less skill than for most other parameters</a:t>
            </a:r>
          </a:p>
        </p:txBody>
      </p:sp>
      <p:pic>
        <p:nvPicPr>
          <p:cNvPr id="3" name="Picture 2" descr="A picture containing histogram&#10;&#10;Description automatically generated">
            <a:extLst>
              <a:ext uri="{FF2B5EF4-FFF2-40B4-BE49-F238E27FC236}">
                <a16:creationId xmlns:a16="http://schemas.microsoft.com/office/drawing/2014/main" id="{EEE7197A-AE78-284F-96A7-703BC57D4308}"/>
              </a:ext>
            </a:extLst>
          </p:cNvPr>
          <p:cNvPicPr>
            <a:picLocks noChangeAspect="1"/>
          </p:cNvPicPr>
          <p:nvPr/>
        </p:nvPicPr>
        <p:blipFill>
          <a:blip r:embed="rId2"/>
          <a:stretch>
            <a:fillRect/>
          </a:stretch>
        </p:blipFill>
        <p:spPr>
          <a:xfrm>
            <a:off x="3124200" y="2735088"/>
            <a:ext cx="5638800" cy="400723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A663D1A6-4192-5144-8999-ACF0C28284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8500"/>
            <a:ext cx="91440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a:extLst>
              <a:ext uri="{FF2B5EF4-FFF2-40B4-BE49-F238E27FC236}">
                <a16:creationId xmlns:a16="http://schemas.microsoft.com/office/drawing/2014/main" id="{03BAF3C5-D993-B84F-9222-280ABE42E5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0"/>
            <a:ext cx="771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7F243C1D-6621-3A42-85FA-CE1791D251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0"/>
            <a:ext cx="771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9D1C5E40-03BB-6647-ACB0-8ED854D82CF9}"/>
              </a:ext>
            </a:extLst>
          </p:cNvPr>
          <p:cNvSpPr>
            <a:spLocks noGrp="1" noChangeArrowheads="1"/>
          </p:cNvSpPr>
          <p:nvPr>
            <p:ph type="title" idx="4294967295"/>
          </p:nvPr>
        </p:nvSpPr>
        <p:spPr>
          <a:xfrm>
            <a:off x="304800" y="381000"/>
            <a:ext cx="8839200" cy="685800"/>
          </a:xfrm>
        </p:spPr>
        <p:txBody>
          <a:bodyPr/>
          <a:lstStyle/>
          <a:p>
            <a:pPr eaLnBrk="1" hangingPunct="1"/>
            <a:r>
              <a:rPr lang="en-US" altLang="en-US" sz="3600">
                <a:solidFill>
                  <a:schemeClr val="hlink"/>
                </a:solidFill>
                <a:ea typeface="ＭＳ Ｐゴシック" panose="020B0600070205080204" pitchFamily="34" charset="-128"/>
              </a:rPr>
              <a:t>A Recent Devastating Pineapple Express:  </a:t>
            </a:r>
            <a:br>
              <a:rPr lang="en-US" altLang="en-US" sz="3600">
                <a:solidFill>
                  <a:schemeClr val="hlink"/>
                </a:solidFill>
                <a:ea typeface="ＭＳ Ｐゴシック" panose="020B0600070205080204" pitchFamily="34" charset="-128"/>
              </a:rPr>
            </a:br>
            <a:r>
              <a:rPr lang="en-US" altLang="en-US" sz="3600">
                <a:solidFill>
                  <a:schemeClr val="hlink"/>
                </a:solidFill>
                <a:ea typeface="ＭＳ Ｐゴシック" panose="020B0600070205080204" pitchFamily="34" charset="-128"/>
              </a:rPr>
              <a:t>November 6-7, 2006</a:t>
            </a:r>
            <a:endParaRPr lang="en-US" altLang="en-US" sz="3200">
              <a:solidFill>
                <a:srgbClr val="005A58"/>
              </a:solidFill>
              <a:ea typeface="ＭＳ Ｐゴシック" panose="020B0600070205080204" pitchFamily="34" charset="-128"/>
            </a:endParaRPr>
          </a:p>
        </p:txBody>
      </p:sp>
      <p:pic>
        <p:nvPicPr>
          <p:cNvPr id="107522" name="Content Placeholder 3" descr="i1520-0493-136-11-4398-f03.jpg">
            <a:extLst>
              <a:ext uri="{FF2B5EF4-FFF2-40B4-BE49-F238E27FC236}">
                <a16:creationId xmlns:a16="http://schemas.microsoft.com/office/drawing/2014/main" id="{72FEEF70-AF41-5E4A-AA3E-57FE602529A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62200" y="1447800"/>
            <a:ext cx="4983163" cy="5029200"/>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descr="i1520-0493-136-11-4398-f07.jpg">
            <a:extLst>
              <a:ext uri="{FF2B5EF4-FFF2-40B4-BE49-F238E27FC236}">
                <a16:creationId xmlns:a16="http://schemas.microsoft.com/office/drawing/2014/main" id="{7B8D3249-0BB8-5C43-B138-60DFEF3DA205}"/>
              </a:ext>
            </a:extLst>
          </p:cNvPr>
          <p:cNvPicPr>
            <a:picLocks noChangeAspect="1"/>
          </p:cNvPicPr>
          <p:nvPr/>
        </p:nvPicPr>
        <p:blipFill>
          <a:blip r:embed="rId3">
            <a:extLst>
              <a:ext uri="{28A0092B-C50C-407E-A947-70E740481C1C}">
                <a14:useLocalDpi xmlns:a14="http://schemas.microsoft.com/office/drawing/2010/main" val="0"/>
              </a:ext>
            </a:extLst>
          </a:blip>
          <a:srcRect t="2571" r="47040" b="48857"/>
          <a:stretch>
            <a:fillRect/>
          </a:stretch>
        </p:blipFill>
        <p:spPr bwMode="auto">
          <a:xfrm>
            <a:off x="1905000" y="381000"/>
            <a:ext cx="5786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3">
            <a:extLst>
              <a:ext uri="{FF2B5EF4-FFF2-40B4-BE49-F238E27FC236}">
                <a16:creationId xmlns:a16="http://schemas.microsoft.com/office/drawing/2014/main" id="{F7AEDF50-B9F9-D241-A0AC-E3E380592B6E}"/>
              </a:ext>
            </a:extLst>
          </p:cNvPr>
          <p:cNvSpPr>
            <a:spLocks noChangeArrowheads="1"/>
          </p:cNvSpPr>
          <p:nvPr/>
        </p:nvSpPr>
        <p:spPr bwMode="auto">
          <a:xfrm>
            <a:off x="2438400" y="6096000"/>
            <a:ext cx="3687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hlink"/>
                </a:solidFill>
              </a:rPr>
              <a:t>Dark Green: about 20 inches</a:t>
            </a:r>
          </a:p>
        </p:txBody>
      </p:sp>
      <p:sp>
        <p:nvSpPr>
          <p:cNvPr id="109571" name="Rectangle 4">
            <a:extLst>
              <a:ext uri="{FF2B5EF4-FFF2-40B4-BE49-F238E27FC236}">
                <a16:creationId xmlns:a16="http://schemas.microsoft.com/office/drawing/2014/main" id="{0A6AF59F-B9AC-364C-B4A7-7375B006EA12}"/>
              </a:ext>
            </a:extLst>
          </p:cNvPr>
          <p:cNvSpPr>
            <a:spLocks noChangeArrowheads="1"/>
          </p:cNvSpPr>
          <p:nvPr/>
        </p:nvSpPr>
        <p:spPr bwMode="auto">
          <a:xfrm>
            <a:off x="7086600" y="3352800"/>
            <a:ext cx="1752600" cy="266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800"/>
              <a:t>November 6-9, </a:t>
            </a:r>
          </a:p>
          <a:p>
            <a:pPr algn="ctr">
              <a:spcBef>
                <a:spcPct val="0"/>
              </a:spcBef>
              <a:buFontTx/>
              <a:buNone/>
            </a:pPr>
            <a:r>
              <a:rPr lang="en-US" altLang="en-US" sz="2800"/>
              <a:t>2006</a:t>
            </a:r>
            <a:endParaRPr lang="en-US" altLang="en-US" sz="24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873AA718-2BFB-7A48-9A3A-F95D3A2D8FC4}"/>
              </a:ext>
            </a:extLst>
          </p:cNvPr>
          <p:cNvSpPr>
            <a:spLocks noGrp="1" noChangeArrowheads="1"/>
          </p:cNvSpPr>
          <p:nvPr>
            <p:ph type="title"/>
          </p:nvPr>
        </p:nvSpPr>
        <p:spPr>
          <a:xfrm>
            <a:off x="457200" y="274638"/>
            <a:ext cx="8229600" cy="563562"/>
          </a:xfrm>
        </p:spPr>
        <p:txBody>
          <a:bodyPr/>
          <a:lstStyle/>
          <a:p>
            <a:pPr eaLnBrk="1" hangingPunct="1"/>
            <a:endParaRPr lang="en-US" altLang="en-US" dirty="0">
              <a:solidFill>
                <a:srgbClr val="0000FF"/>
              </a:solidFill>
              <a:ea typeface="ＭＳ Ｐゴシック" panose="020B0600070205080204" pitchFamily="34" charset="-128"/>
            </a:endParaRPr>
          </a:p>
        </p:txBody>
      </p:sp>
      <p:sp>
        <p:nvSpPr>
          <p:cNvPr id="117762" name="Content Placeholder 2">
            <a:extLst>
              <a:ext uri="{FF2B5EF4-FFF2-40B4-BE49-F238E27FC236}">
                <a16:creationId xmlns:a16="http://schemas.microsoft.com/office/drawing/2014/main" id="{6D742008-C0E6-3A4F-8592-D297F4BF9AE2}"/>
              </a:ext>
            </a:extLst>
          </p:cNvPr>
          <p:cNvSpPr>
            <a:spLocks noGrp="1" noChangeArrowheads="1"/>
          </p:cNvSpPr>
          <p:nvPr>
            <p:ph idx="1"/>
          </p:nvPr>
        </p:nvSpPr>
        <p:spPr>
          <a:xfrm>
            <a:off x="477819" y="1139031"/>
            <a:ext cx="3581400" cy="4579938"/>
          </a:xfrm>
        </p:spPr>
        <p:txBody>
          <a:bodyPr/>
          <a:lstStyle/>
          <a:p>
            <a:pPr marL="0" indent="0" eaLnBrk="1" hangingPunct="1">
              <a:buFontTx/>
              <a:buNone/>
            </a:pPr>
            <a:r>
              <a:rPr lang="en-US" altLang="en-US" dirty="0">
                <a:ea typeface="ＭＳ Ｐゴシック" panose="020B0600070205080204" pitchFamily="34" charset="-128"/>
              </a:rPr>
              <a:t>The current of warm, moist air associated with atmospheric rivers are found in the </a:t>
            </a:r>
            <a:r>
              <a:rPr lang="en-US" altLang="en-US" dirty="0">
                <a:solidFill>
                  <a:schemeClr val="accent2"/>
                </a:solidFill>
                <a:ea typeface="ＭＳ Ｐゴシック" panose="020B0600070205080204" pitchFamily="34" charset="-128"/>
              </a:rPr>
              <a:t>warm sector</a:t>
            </a:r>
            <a:r>
              <a:rPr lang="en-US" altLang="en-US" dirty="0">
                <a:ea typeface="ＭＳ Ｐゴシック" panose="020B0600070205080204" pitchFamily="34" charset="-128"/>
              </a:rPr>
              <a:t>, parallel, near, and in front of the cold front.</a:t>
            </a:r>
          </a:p>
        </p:txBody>
      </p:sp>
      <p:pic>
        <p:nvPicPr>
          <p:cNvPr id="117763" name="Picture 3" descr="3.3warm_sector_v4.tiff">
            <a:extLst>
              <a:ext uri="{FF2B5EF4-FFF2-40B4-BE49-F238E27FC236}">
                <a16:creationId xmlns:a16="http://schemas.microsoft.com/office/drawing/2014/main" id="{C9E27BD9-929E-9446-9ABF-FB7399F729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19" y="1295400"/>
            <a:ext cx="43227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7D5B11D-66DA-95EC-47E3-3BC3C10F6018}"/>
              </a:ext>
            </a:extLst>
          </p:cNvPr>
          <p:cNvSpPr txBox="1"/>
          <p:nvPr/>
        </p:nvSpPr>
        <p:spPr>
          <a:xfrm>
            <a:off x="1519100" y="5788967"/>
            <a:ext cx="5080237" cy="461665"/>
          </a:xfrm>
          <a:prstGeom prst="rect">
            <a:avLst/>
          </a:prstGeom>
          <a:noFill/>
        </p:spPr>
        <p:txBody>
          <a:bodyPr wrap="none" rtlCol="0">
            <a:spAutoFit/>
          </a:bodyPr>
          <a:lstStyle/>
          <a:p>
            <a:r>
              <a:rPr lang="en-US" dirty="0"/>
              <a:t>Used to be called the “warm frontal jet”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6FB88BF9-EB69-DF46-ADC4-EC2F6E7AA082}"/>
              </a:ext>
            </a:extLst>
          </p:cNvPr>
          <p:cNvSpPr>
            <a:spLocks noGrp="1" noChangeArrowheads="1"/>
          </p:cNvSpPr>
          <p:nvPr>
            <p:ph type="title"/>
          </p:nvPr>
        </p:nvSpPr>
        <p:spPr>
          <a:xfrm>
            <a:off x="685800" y="274638"/>
            <a:ext cx="7772400" cy="1143000"/>
          </a:xfrm>
        </p:spPr>
        <p:txBody>
          <a:bodyPr/>
          <a:lstStyle/>
          <a:p>
            <a:pPr eaLnBrk="1" hangingPunct="1"/>
            <a:r>
              <a:rPr lang="en-US" altLang="en-US">
                <a:solidFill>
                  <a:srgbClr val="0000FF"/>
                </a:solidFill>
                <a:ea typeface="ＭＳ Ｐゴシック" panose="020B0600070205080204" pitchFamily="34" charset="-128"/>
              </a:rPr>
              <a:t>Atmospheric River Modeling</a:t>
            </a:r>
          </a:p>
        </p:txBody>
      </p:sp>
      <p:sp>
        <p:nvSpPr>
          <p:cNvPr id="118786" name="Content Placeholder 2">
            <a:extLst>
              <a:ext uri="{FF2B5EF4-FFF2-40B4-BE49-F238E27FC236}">
                <a16:creationId xmlns:a16="http://schemas.microsoft.com/office/drawing/2014/main" id="{2B36D9CF-5BD2-954A-91E9-718AC97255BB}"/>
              </a:ext>
            </a:extLst>
          </p:cNvPr>
          <p:cNvSpPr>
            <a:spLocks noGrp="1" noChangeArrowheads="1"/>
          </p:cNvSpPr>
          <p:nvPr>
            <p:ph idx="1"/>
          </p:nvPr>
        </p:nvSpPr>
        <p:spPr>
          <a:xfrm>
            <a:off x="152400" y="2133600"/>
            <a:ext cx="3733800" cy="5035550"/>
          </a:xfrm>
        </p:spPr>
        <p:txBody>
          <a:bodyPr/>
          <a:lstStyle/>
          <a:p>
            <a:pPr marL="0" indent="0" eaLnBrk="1" hangingPunct="1">
              <a:buNone/>
            </a:pPr>
            <a:r>
              <a:rPr lang="en-US" altLang="en-US" dirty="0">
                <a:ea typeface="ＭＳ Ｐゴシック" panose="020B0600070205080204" pitchFamily="34" charset="-128"/>
              </a:rPr>
              <a:t>Upslope flow and enhanced moisture associated with ARs greatly increases precipitation rates on terrain.</a:t>
            </a:r>
          </a:p>
          <a:p>
            <a:pPr marL="0" indent="0" eaLnBrk="1" hangingPunct="1">
              <a:buNone/>
            </a:pPr>
            <a:endParaRPr lang="en-US" altLang="en-US" dirty="0">
              <a:ea typeface="ＭＳ Ｐゴシック" panose="020B0600070205080204" pitchFamily="34" charset="-128"/>
            </a:endParaRPr>
          </a:p>
        </p:txBody>
      </p:sp>
      <p:pic>
        <p:nvPicPr>
          <p:cNvPr id="118787" name="Picture 3" descr="pcp24.24.0000.gif">
            <a:extLst>
              <a:ext uri="{FF2B5EF4-FFF2-40B4-BE49-F238E27FC236}">
                <a16:creationId xmlns:a16="http://schemas.microsoft.com/office/drawing/2014/main" id="{C09D1755-0644-5A47-B310-E9DE4E21AE63}"/>
              </a:ext>
            </a:extLst>
          </p:cNvPr>
          <p:cNvPicPr>
            <a:picLocks noChangeAspect="1"/>
          </p:cNvPicPr>
          <p:nvPr/>
        </p:nvPicPr>
        <p:blipFill>
          <a:blip r:embed="rId2">
            <a:extLst>
              <a:ext uri="{28A0092B-C50C-407E-A947-70E740481C1C}">
                <a14:useLocalDpi xmlns:a14="http://schemas.microsoft.com/office/drawing/2010/main" val="0"/>
              </a:ext>
            </a:extLst>
          </a:blip>
          <a:srcRect l="5600" b="11700"/>
          <a:stretch>
            <a:fillRect/>
          </a:stretch>
        </p:blipFill>
        <p:spPr bwMode="auto">
          <a:xfrm>
            <a:off x="3886200" y="1417638"/>
            <a:ext cx="52578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E4595FA4-DE08-CB45-9061-D8C3410D68DA}"/>
              </a:ext>
            </a:extLst>
          </p:cNvPr>
          <p:cNvSpPr>
            <a:spLocks noGrp="1" noChangeArrowheads="1"/>
          </p:cNvSpPr>
          <p:nvPr>
            <p:ph type="title"/>
          </p:nvPr>
        </p:nvSpPr>
        <p:spPr/>
        <p:txBody>
          <a:bodyPr/>
          <a:lstStyle/>
          <a:p>
            <a:r>
              <a:rPr lang="en-US" altLang="en-US">
                <a:ea typeface="ＭＳ Ｐゴシック" panose="020B0600070205080204" pitchFamily="34" charset="-128"/>
              </a:rPr>
              <a:t>Forecasting Atmospheric Rivers</a:t>
            </a:r>
          </a:p>
        </p:txBody>
      </p:sp>
      <p:sp>
        <p:nvSpPr>
          <p:cNvPr id="119810" name="Content Placeholder 2">
            <a:extLst>
              <a:ext uri="{FF2B5EF4-FFF2-40B4-BE49-F238E27FC236}">
                <a16:creationId xmlns:a16="http://schemas.microsoft.com/office/drawing/2014/main" id="{15DDD684-F660-2E45-AF81-E3C759E49A8A}"/>
              </a:ext>
            </a:extLst>
          </p:cNvPr>
          <p:cNvSpPr>
            <a:spLocks noGrp="1" noChangeArrowheads="1"/>
          </p:cNvSpPr>
          <p:nvPr>
            <p:ph idx="1"/>
          </p:nvPr>
        </p:nvSpPr>
        <p:spPr>
          <a:xfrm>
            <a:off x="685800" y="1981200"/>
            <a:ext cx="4343400" cy="4114800"/>
          </a:xfrm>
        </p:spPr>
        <p:txBody>
          <a:bodyPr/>
          <a:lstStyle/>
          <a:p>
            <a:r>
              <a:rPr lang="en-US" altLang="en-US" dirty="0">
                <a:ea typeface="ＭＳ Ｐゴシック" panose="020B0600070205080204" pitchFamily="34" charset="-128"/>
              </a:rPr>
              <a:t>Models are really quite good.</a:t>
            </a:r>
          </a:p>
          <a:p>
            <a:r>
              <a:rPr lang="en-US" altLang="en-US" dirty="0">
                <a:ea typeface="ＭＳ Ｐゴシック" panose="020B0600070205080204" pitchFamily="34" charset="-128"/>
              </a:rPr>
              <a:t>A big issue is that slight changes in direction can have a huge impact on who gets precipitation</a:t>
            </a:r>
          </a:p>
        </p:txBody>
      </p:sp>
      <p:pic>
        <p:nvPicPr>
          <p:cNvPr id="119811" name="Picture 4">
            <a:extLst>
              <a:ext uri="{FF2B5EF4-FFF2-40B4-BE49-F238E27FC236}">
                <a16:creationId xmlns:a16="http://schemas.microsoft.com/office/drawing/2014/main" id="{B88AAAEC-A750-6448-BF2C-2B1975ECB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438400"/>
            <a:ext cx="4267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6081CBCB-C9A1-8648-AB68-6885B2100CE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20834" name="Content Placeholder 4">
            <a:extLst>
              <a:ext uri="{FF2B5EF4-FFF2-40B4-BE49-F238E27FC236}">
                <a16:creationId xmlns:a16="http://schemas.microsoft.com/office/drawing/2014/main" id="{A9744D0F-BE31-6740-88C5-85DDD345AD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533400"/>
            <a:ext cx="8072438" cy="5776913"/>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ECE6CEE8-2B7E-9044-B7C1-6AA0FF99FE06}"/>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https://cw3e.ucsd.edu/</a:t>
            </a:r>
            <a:endParaRPr lang="en-US" altLang="en-US">
              <a:ea typeface="ＭＳ Ｐゴシック" panose="020B0600070205080204" pitchFamily="34" charset="-128"/>
            </a:endParaRPr>
          </a:p>
        </p:txBody>
      </p:sp>
      <p:pic>
        <p:nvPicPr>
          <p:cNvPr id="121858" name="Content Placeholder 4">
            <a:extLst>
              <a:ext uri="{FF2B5EF4-FFF2-40B4-BE49-F238E27FC236}">
                <a16:creationId xmlns:a16="http://schemas.microsoft.com/office/drawing/2014/main" id="{A95BAD92-C76F-CA4B-8CF9-309884C5E3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87462" y="1736993"/>
            <a:ext cx="6569075" cy="4114800"/>
          </a:xfrm>
        </p:spPr>
      </p:pic>
      <p:sp>
        <p:nvSpPr>
          <p:cNvPr id="2" name="TextBox 1">
            <a:extLst>
              <a:ext uri="{FF2B5EF4-FFF2-40B4-BE49-F238E27FC236}">
                <a16:creationId xmlns:a16="http://schemas.microsoft.com/office/drawing/2014/main" id="{BE0BD9B6-3565-1DD4-A053-0D828674ADB7}"/>
              </a:ext>
            </a:extLst>
          </p:cNvPr>
          <p:cNvSpPr txBox="1"/>
          <p:nvPr/>
        </p:nvSpPr>
        <p:spPr>
          <a:xfrm>
            <a:off x="2286000" y="6172200"/>
            <a:ext cx="6130974" cy="461665"/>
          </a:xfrm>
          <a:prstGeom prst="rect">
            <a:avLst/>
          </a:prstGeom>
          <a:noFill/>
        </p:spPr>
        <p:txBody>
          <a:bodyPr wrap="none" rtlCol="0">
            <a:spAutoFit/>
          </a:bodyPr>
          <a:lstStyle/>
          <a:p>
            <a:r>
              <a:rPr lang="en-US" dirty="0"/>
              <a:t>Group at Scripps in San Diego dedicated to ARs</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2720</TotalTime>
  <Words>2478</Words>
  <Application>Microsoft Macintosh PowerPoint</Application>
  <PresentationFormat>On-screen Show (4:3)</PresentationFormat>
  <Paragraphs>266</Paragraphs>
  <Slides>146</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146</vt:i4>
      </vt:variant>
    </vt:vector>
  </HeadingPairs>
  <TitlesOfParts>
    <vt:vector size="154" baseType="lpstr">
      <vt:lpstr>Myriad Web</vt:lpstr>
      <vt:lpstr>Arial</vt:lpstr>
      <vt:lpstr>Calibri</vt:lpstr>
      <vt:lpstr>Helvetica</vt:lpstr>
      <vt:lpstr>Times</vt:lpstr>
      <vt:lpstr>Times New Roman</vt:lpstr>
      <vt:lpstr>Blank Presentation</vt:lpstr>
      <vt:lpstr>Document</vt:lpstr>
      <vt:lpstr>452 Precipitation Forecasting</vt:lpstr>
      <vt:lpstr>Prediction of Clouds and Precipitation often Lack Skill</vt:lpstr>
      <vt:lpstr>Cloud and precipitation microphysics</vt:lpstr>
      <vt:lpstr>Model Microphysics: Highly Complex and Too Simple</vt:lpstr>
      <vt:lpstr>Model Microphysics</vt:lpstr>
      <vt:lpstr>Cloud Droplet Size Distribution</vt:lpstr>
      <vt:lpstr>Spectral Bin Microphysics Schemes are even more sophisticated</vt:lpstr>
      <vt:lpstr>There are a LOT of Microphysics Parameterizations Available</vt:lpstr>
      <vt:lpstr>Precipitation Forecast Skill</vt:lpstr>
      <vt:lpstr>Question. Is Precipitation Forecast Skill Generally Better in Summer or Winter?</vt:lpstr>
      <vt:lpstr>The Answer</vt:lpstr>
      <vt:lpstr>PowerPoint Presentation</vt:lpstr>
      <vt:lpstr>More recent</vt:lpstr>
      <vt:lpstr>PowerPoint Presentation</vt:lpstr>
      <vt:lpstr>NWS ASOS Rain Gauge</vt:lpstr>
      <vt:lpstr>At lesser sites, 8” rain gauge typical, or even plastic Cocorahs gauges</vt:lpstr>
      <vt:lpstr>Undercatch can be a problem, particularly when wind speed increases</vt:lpstr>
      <vt:lpstr>Mechanisms producing saturation, clouds and precipitation</vt:lpstr>
      <vt:lpstr>Dynamical forcing as expressed by QG dynamics</vt:lpstr>
      <vt:lpstr>Topographic Forcing of Clouds and Precipitation</vt:lpstr>
      <vt:lpstr>PowerPoint Presentation</vt:lpstr>
      <vt:lpstr>PowerPoint Presentation</vt:lpstr>
      <vt:lpstr>PowerPoint Presentation</vt:lpstr>
      <vt:lpstr>Topographic Forcing of Precipitation</vt:lpstr>
      <vt:lpstr>PowerPoint Presentation</vt:lpstr>
      <vt:lpstr>Orographic precipitation can occur in isolation or in concert with precipitation from a synoptic scale system</vt:lpstr>
      <vt:lpstr>Example: Feeder-seeder mechanism</vt:lpstr>
      <vt:lpstr>PowerPoint Presentation</vt:lpstr>
      <vt:lpstr>Warm Rain and Cold-Cloud Processes Versus Terrain</vt:lpstr>
      <vt:lpstr>PowerPoint Presentation</vt:lpstr>
      <vt:lpstr>Windward Enhancement</vt:lpstr>
      <vt:lpstr>Drier up there</vt:lpstr>
      <vt:lpstr>How large is orographic windward enhancement?</vt:lpstr>
      <vt:lpstr>PowerPoint Presentation</vt:lpstr>
      <vt:lpstr>PowerPoint Presentation</vt:lpstr>
      <vt:lpstr>PowerPoint Presentation</vt:lpstr>
      <vt:lpstr>Orographic Precipitation Depends on Wind Direction</vt:lpstr>
      <vt:lpstr>For low stability conditions, convection can be released on the lower foothills of terrain, resulting in max precipitation at the lowest elevations rather than higher up on the terrain.</vt:lpstr>
      <vt:lpstr>PowerPoint Presentation</vt:lpstr>
      <vt:lpstr>PowerPoint Presentation</vt:lpstr>
      <vt:lpstr>The Lake Whatcom Flood and Debris Flow Event of January 9, 1983</vt:lpstr>
      <vt:lpstr>PowerPoint Presentation</vt:lpstr>
      <vt:lpstr>PowerPoint Presentation</vt:lpstr>
      <vt:lpstr>PowerPoint Presentation</vt:lpstr>
      <vt:lpstr>PowerPoint Presentation</vt:lpstr>
      <vt:lpstr>PowerPoint Presentation</vt:lpstr>
      <vt:lpstr>PowerPoint Presentation</vt:lpstr>
      <vt:lpstr>Rain Shadows</vt:lpstr>
      <vt:lpstr>Rainshadow</vt:lpstr>
      <vt:lpstr>PowerPoint Presentation</vt:lpstr>
      <vt:lpstr>PowerPoint Presentation</vt:lpstr>
      <vt:lpstr>PowerPoint Presentation</vt:lpstr>
      <vt:lpstr>PowerPoint Presentation</vt:lpstr>
      <vt:lpstr>PowerPoint Presentation</vt:lpstr>
      <vt:lpstr>PowerPoint Presentation</vt:lpstr>
      <vt:lpstr>Models do a decent job with rainshadows</vt:lpstr>
      <vt:lpstr>PowerPoint Presentation</vt:lpstr>
      <vt:lpstr>PowerPoint Presentation</vt:lpstr>
      <vt:lpstr>Eastern WA Desert ~10 inches a year</vt:lpstr>
      <vt:lpstr>Convective clouds and precipitation</vt:lpstr>
      <vt:lpstr>PowerPoint Presentation</vt:lpstr>
      <vt:lpstr>NGM, 80 km, 1995</vt:lpstr>
      <vt:lpstr>NGM, 1995</vt:lpstr>
      <vt:lpstr>2001:  Eta Model, 22 km</vt:lpstr>
      <vt:lpstr>36-km</vt:lpstr>
      <vt:lpstr>NWS WRF-NMM (12-km)-2007</vt:lpstr>
      <vt:lpstr>2007-2008</vt:lpstr>
      <vt:lpstr>PowerPoint Presentation</vt:lpstr>
      <vt:lpstr>An Example of the Benefits of Resolution</vt:lpstr>
      <vt:lpstr>PowerPoint Presentation</vt:lpstr>
      <vt:lpstr>PowerPoint Presentation</vt:lpstr>
      <vt:lpstr>PowerPoint Presentation</vt:lpstr>
      <vt:lpstr>PowerPoint Presentation</vt:lpstr>
      <vt:lpstr>PowerPoint Presentation</vt:lpstr>
      <vt:lpstr>PowerPoint Presentation</vt:lpstr>
      <vt:lpstr>Annual Climatologies of MM5 4-km domain</vt:lpstr>
      <vt:lpstr>Verification of Small-Scale Orographic Effects</vt:lpstr>
      <vt:lpstr>PowerPoint Presentation</vt:lpstr>
      <vt:lpstr>But With All the Advances in Predicting Orographic Precipitation Deficiencies Remain</vt:lpstr>
      <vt:lpstr>New Research</vt:lpstr>
      <vt:lpstr>Coastal Precipitation Underprediction</vt:lpstr>
      <vt:lpstr>Coastal  Precipitation Effects</vt:lpstr>
      <vt:lpstr>Coastal Wind Convergence</vt:lpstr>
      <vt:lpstr>PowerPoint Presentation</vt:lpstr>
      <vt:lpstr>Coastal Destabilization Warming at surface increases lapse rate</vt:lpstr>
      <vt:lpstr>PowerPoint Presentation</vt:lpstr>
      <vt:lpstr>One of the most profound examples of orographic enhancement occurs during atmospheric rivers on U.S. West Coast</vt:lpstr>
      <vt:lpstr>Atmospheric Rivers</vt:lpstr>
      <vt:lpstr>Most West Coast heavy precip events are associated with “atmospheric rivers”, a.k.a. the “Pineapple Express”</vt:lpstr>
      <vt:lpstr>PowerPoint Presentation</vt:lpstr>
      <vt:lpstr>PowerPoint Presentation</vt:lpstr>
      <vt:lpstr>PowerPoint Presentation</vt:lpstr>
      <vt:lpstr>A Recent Devastating Pineapple Express:   November 6-7, 2006</vt:lpstr>
      <vt:lpstr>PowerPoint Presentation</vt:lpstr>
      <vt:lpstr>PowerPoint Presentation</vt:lpstr>
      <vt:lpstr>Atmospheric River Modeling</vt:lpstr>
      <vt:lpstr>Forecasting Atmospheric Rivers</vt:lpstr>
      <vt:lpstr>PowerPoint Presentation</vt:lpstr>
      <vt:lpstr>https://cw3e.ucsd.edu/</vt:lpstr>
      <vt:lpstr>Convective Precipitation</vt:lpstr>
      <vt:lpstr>Terminology</vt:lpstr>
      <vt:lpstr>Convection</vt:lpstr>
      <vt:lpstr>What convective parameterizations need to account for</vt:lpstr>
      <vt:lpstr>PowerPoint Presentation</vt:lpstr>
      <vt:lpstr>Parameterized Convection in Models</vt:lpstr>
      <vt:lpstr>PowerPoint Presentation</vt:lpstr>
      <vt:lpstr>PowerPoint Presentation</vt:lpstr>
      <vt:lpstr>PowerPoint Presentation</vt:lpstr>
      <vt:lpstr>PowerPoint Presentation</vt:lpstr>
      <vt:lpstr>PowerPoint Presentation</vt:lpstr>
      <vt:lpstr>PowerPoint Presentation</vt:lpstr>
      <vt:lpstr>The Long Term</vt:lpstr>
      <vt:lpstr>Poor Parameterized Convection is Why Precipitation Skill Slides During the Summer, Particularly for Heavy Precipitation</vt:lpstr>
      <vt:lpstr>Diurnal Effects on Convective Precipitation</vt:lpstr>
      <vt:lpstr>Diurnal Effects</vt:lpstr>
      <vt:lpstr>The Peninsula Effect</vt:lpstr>
      <vt:lpstr>Slope winds and convergence over crests</vt:lpstr>
      <vt:lpstr>PowerPoint Presentation</vt:lpstr>
      <vt:lpstr>PowerPoint Presentation</vt:lpstr>
      <vt:lpstr>PowerPoint Presentation</vt:lpstr>
      <vt:lpstr>Time of Peak Precipitation: JJA</vt:lpstr>
      <vt:lpstr>Virtually all models with parameterized convection do not get the eastward propagation right  But those with explicit convection do!</vt:lpstr>
      <vt:lpstr>Predicting Clouds</vt:lpstr>
      <vt:lpstr>PowerPoint Presentation</vt:lpstr>
      <vt:lpstr>PowerPoint Presentation</vt:lpstr>
      <vt:lpstr>Time-Height Cross Sections of RH are Very Useful (70% or more)</vt:lpstr>
      <vt:lpstr>Direct Use of Model Clouds</vt:lpstr>
      <vt:lpstr>Direct Use of Model Clouds</vt:lpstr>
      <vt:lpstr>PowerPoint Presentation</vt:lpstr>
      <vt:lpstr>PowerPoint Presentation</vt:lpstr>
      <vt:lpstr>PowerPoint Presentation</vt:lpstr>
      <vt:lpstr>Cloud/Precip Forecasting Strategy</vt:lpstr>
      <vt:lpstr>HRRR model useful after 3 hr</vt:lpstr>
      <vt:lpstr>Strategy</vt:lpstr>
      <vt:lpstr>Strategy</vt:lpstr>
      <vt:lpstr>Ensemble Systems Are Improving:  Laying the Foundation for Probabilistic Precipitation Prediction</vt:lpstr>
      <vt:lpstr>The problem…most ensemble system are poorly constructed and not calibrated</vt:lpstr>
      <vt:lpstr>Calibrated Probabilistic Prediction Using Ensembles and Machine Learning</vt:lpstr>
      <vt:lpstr>Human Forecaster Issues</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452 Precipitation</dc:title>
  <dc:creator>Clifford Mass</dc:creator>
  <cp:lastModifiedBy>Cliff Mass</cp:lastModifiedBy>
  <cp:revision>150</cp:revision>
  <dcterms:created xsi:type="dcterms:W3CDTF">2014-04-28T23:28:53Z</dcterms:created>
  <dcterms:modified xsi:type="dcterms:W3CDTF">2022-05-04T16:37:58Z</dcterms:modified>
</cp:coreProperties>
</file>