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9"/>
  </p:notesMasterIdLst>
  <p:handoutMasterIdLst>
    <p:handoutMasterId r:id="rId110"/>
  </p:handoutMasterIdLst>
  <p:sldIdLst>
    <p:sldId id="256" r:id="rId2"/>
    <p:sldId id="265" r:id="rId3"/>
    <p:sldId id="309" r:id="rId4"/>
    <p:sldId id="310" r:id="rId5"/>
    <p:sldId id="312" r:id="rId6"/>
    <p:sldId id="313" r:id="rId7"/>
    <p:sldId id="314" r:id="rId8"/>
    <p:sldId id="315" r:id="rId9"/>
    <p:sldId id="343" r:id="rId10"/>
    <p:sldId id="336" r:id="rId11"/>
    <p:sldId id="341" r:id="rId12"/>
    <p:sldId id="335" r:id="rId13"/>
    <p:sldId id="378" r:id="rId14"/>
    <p:sldId id="390" r:id="rId15"/>
    <p:sldId id="316" r:id="rId16"/>
    <p:sldId id="317" r:id="rId17"/>
    <p:sldId id="318" r:id="rId18"/>
    <p:sldId id="392" r:id="rId19"/>
    <p:sldId id="356" r:id="rId20"/>
    <p:sldId id="379" r:id="rId21"/>
    <p:sldId id="344" r:id="rId22"/>
    <p:sldId id="384" r:id="rId23"/>
    <p:sldId id="330" r:id="rId24"/>
    <p:sldId id="270" r:id="rId25"/>
    <p:sldId id="385" r:id="rId26"/>
    <p:sldId id="260" r:id="rId27"/>
    <p:sldId id="398" r:id="rId28"/>
    <p:sldId id="386" r:id="rId29"/>
    <p:sldId id="399" r:id="rId30"/>
    <p:sldId id="261" r:id="rId31"/>
    <p:sldId id="362" r:id="rId32"/>
    <p:sldId id="363" r:id="rId33"/>
    <p:sldId id="322" r:id="rId34"/>
    <p:sldId id="367" r:id="rId35"/>
    <p:sldId id="274" r:id="rId36"/>
    <p:sldId id="273" r:id="rId37"/>
    <p:sldId id="275" r:id="rId38"/>
    <p:sldId id="387" r:id="rId39"/>
    <p:sldId id="388" r:id="rId40"/>
    <p:sldId id="269" r:id="rId41"/>
    <p:sldId id="324" r:id="rId42"/>
    <p:sldId id="389" r:id="rId43"/>
    <p:sldId id="345" r:id="rId44"/>
    <p:sldId id="346" r:id="rId45"/>
    <p:sldId id="350" r:id="rId46"/>
    <p:sldId id="323" r:id="rId47"/>
    <p:sldId id="408" r:id="rId48"/>
    <p:sldId id="409" r:id="rId49"/>
    <p:sldId id="262" r:id="rId50"/>
    <p:sldId id="331" r:id="rId51"/>
    <p:sldId id="364" r:id="rId52"/>
    <p:sldId id="337" r:id="rId53"/>
    <p:sldId id="339" r:id="rId54"/>
    <p:sldId id="365" r:id="rId55"/>
    <p:sldId id="400" r:id="rId56"/>
    <p:sldId id="366" r:id="rId57"/>
    <p:sldId id="332" r:id="rId58"/>
    <p:sldId id="334" r:id="rId59"/>
    <p:sldId id="333" r:id="rId60"/>
    <p:sldId id="325" r:id="rId61"/>
    <p:sldId id="351" r:id="rId62"/>
    <p:sldId id="410" r:id="rId63"/>
    <p:sldId id="411" r:id="rId64"/>
    <p:sldId id="370" r:id="rId65"/>
    <p:sldId id="368" r:id="rId66"/>
    <p:sldId id="415" r:id="rId67"/>
    <p:sldId id="416" r:id="rId68"/>
    <p:sldId id="391" r:id="rId69"/>
    <p:sldId id="352" r:id="rId70"/>
    <p:sldId id="329" r:id="rId71"/>
    <p:sldId id="342" r:id="rId72"/>
    <p:sldId id="371" r:id="rId73"/>
    <p:sldId id="301" r:id="rId74"/>
    <p:sldId id="402" r:id="rId75"/>
    <p:sldId id="403" r:id="rId76"/>
    <p:sldId id="404" r:id="rId77"/>
    <p:sldId id="414" r:id="rId78"/>
    <p:sldId id="302" r:id="rId79"/>
    <p:sldId id="373" r:id="rId80"/>
    <p:sldId id="281" r:id="rId81"/>
    <p:sldId id="282" r:id="rId82"/>
    <p:sldId id="307" r:id="rId83"/>
    <p:sldId id="308" r:id="rId84"/>
    <p:sldId id="372" r:id="rId85"/>
    <p:sldId id="374" r:id="rId86"/>
    <p:sldId id="375" r:id="rId87"/>
    <p:sldId id="376" r:id="rId88"/>
    <p:sldId id="417" r:id="rId89"/>
    <p:sldId id="418" r:id="rId90"/>
    <p:sldId id="419" r:id="rId91"/>
    <p:sldId id="420" r:id="rId92"/>
    <p:sldId id="406" r:id="rId93"/>
    <p:sldId id="401" r:id="rId94"/>
    <p:sldId id="338" r:id="rId95"/>
    <p:sldId id="393" r:id="rId96"/>
    <p:sldId id="359" r:id="rId97"/>
    <p:sldId id="360" r:id="rId98"/>
    <p:sldId id="380" r:id="rId99"/>
    <p:sldId id="361" r:id="rId100"/>
    <p:sldId id="382" r:id="rId101"/>
    <p:sldId id="383" r:id="rId102"/>
    <p:sldId id="381" r:id="rId103"/>
    <p:sldId id="394" r:id="rId104"/>
    <p:sldId id="358" r:id="rId105"/>
    <p:sldId id="395" r:id="rId106"/>
    <p:sldId id="396" r:id="rId107"/>
    <p:sldId id="397" r:id="rId10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92784"/>
  </p:normalViewPr>
  <p:slideViewPr>
    <p:cSldViewPr>
      <p:cViewPr varScale="1">
        <p:scale>
          <a:sx n="110" d="100"/>
          <a:sy n="110" d="100"/>
        </p:scale>
        <p:origin x="80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22E34-64D1-2391-1E08-6E5F3FDBE2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1F25B85-9190-3B9E-79E8-FEE99F3C98C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98DE9048-DB32-1047-9626-3E9DC6A6DBCE}" type="datetimeFigureOut">
              <a:rPr lang="en-US"/>
              <a:pPr>
                <a:defRPr/>
              </a:pPr>
              <a:t>5/21/26</a:t>
            </a:fld>
            <a:endParaRPr lang="en-US"/>
          </a:p>
        </p:txBody>
      </p:sp>
      <p:sp>
        <p:nvSpPr>
          <p:cNvPr id="4" name="Footer Placeholder 3">
            <a:extLst>
              <a:ext uri="{FF2B5EF4-FFF2-40B4-BE49-F238E27FC236}">
                <a16:creationId xmlns:a16="http://schemas.microsoft.com/office/drawing/2014/main" id="{9C7E1572-ED0E-DD05-9A84-5687111249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6DDEF1AF-21A4-2A09-6459-1942EC9ACED2}"/>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A762ABC-B50F-2B49-9913-2FBAEA6BD53D}"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3C2E5B5-C539-26DD-29F2-F0B75C1590C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mn-ea"/>
              </a:defRPr>
            </a:lvl1pPr>
          </a:lstStyle>
          <a:p>
            <a:pPr>
              <a:defRPr/>
            </a:pPr>
            <a:endParaRPr lang="en-US"/>
          </a:p>
        </p:txBody>
      </p:sp>
      <p:sp>
        <p:nvSpPr>
          <p:cNvPr id="10243" name="Rectangle 3">
            <a:extLst>
              <a:ext uri="{FF2B5EF4-FFF2-40B4-BE49-F238E27FC236}">
                <a16:creationId xmlns:a16="http://schemas.microsoft.com/office/drawing/2014/main" id="{5133F22D-A174-6B20-100D-6BF9DE05EB84}"/>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defRPr>
            </a:lvl1pPr>
          </a:lstStyle>
          <a:p>
            <a:pPr>
              <a:defRPr/>
            </a:pPr>
            <a:endParaRPr lang="en-US"/>
          </a:p>
        </p:txBody>
      </p:sp>
      <p:sp>
        <p:nvSpPr>
          <p:cNvPr id="13316" name="Rectangle 4">
            <a:extLst>
              <a:ext uri="{FF2B5EF4-FFF2-40B4-BE49-F238E27FC236}">
                <a16:creationId xmlns:a16="http://schemas.microsoft.com/office/drawing/2014/main" id="{3C584AE7-C4A1-203A-1AC5-378CFF603B8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5" name="Rectangle 5">
            <a:extLst>
              <a:ext uri="{FF2B5EF4-FFF2-40B4-BE49-F238E27FC236}">
                <a16:creationId xmlns:a16="http://schemas.microsoft.com/office/drawing/2014/main" id="{6443393C-294A-D949-0F20-13F309E83B6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246" name="Rectangle 6">
            <a:extLst>
              <a:ext uri="{FF2B5EF4-FFF2-40B4-BE49-F238E27FC236}">
                <a16:creationId xmlns:a16="http://schemas.microsoft.com/office/drawing/2014/main" id="{ADC898C3-2E57-8166-D2BB-82791CA46C0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mn-ea"/>
              </a:defRPr>
            </a:lvl1pPr>
          </a:lstStyle>
          <a:p>
            <a:pPr>
              <a:defRPr/>
            </a:pPr>
            <a:endParaRPr lang="en-US"/>
          </a:p>
        </p:txBody>
      </p:sp>
      <p:sp>
        <p:nvSpPr>
          <p:cNvPr id="10247" name="Rectangle 7">
            <a:extLst>
              <a:ext uri="{FF2B5EF4-FFF2-40B4-BE49-F238E27FC236}">
                <a16:creationId xmlns:a16="http://schemas.microsoft.com/office/drawing/2014/main" id="{61CE56E1-DA04-32D0-D8AF-45763F3BF5E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0BE10AC-C621-5B44-AD34-0C7D3085A1C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EECF281-1CE9-F4E9-7797-A5A70F002A5D}"/>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B6898D5-C764-4C63-01AA-D00E77115D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31747" name="Slide Number Placeholder 3">
            <a:extLst>
              <a:ext uri="{FF2B5EF4-FFF2-40B4-BE49-F238E27FC236}">
                <a16:creationId xmlns:a16="http://schemas.microsoft.com/office/drawing/2014/main" id="{3D6FF0CE-1F19-B06B-6077-90937461D0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0355FB5-428D-C941-9F61-F491C8577B8E}" type="slidenum">
              <a:rPr lang="en-US" altLang="en-US" sz="1200" smtClean="0"/>
              <a:pPr/>
              <a:t>16</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900FA5-21C0-6AA2-19A7-D3822BD96D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77E6CD-C0CE-C3A8-A438-21AE623E07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6EFBCE-FDFE-A3A3-DFE0-A496FF66A8BB}"/>
              </a:ext>
            </a:extLst>
          </p:cNvPr>
          <p:cNvSpPr>
            <a:spLocks noGrp="1" noChangeArrowheads="1"/>
          </p:cNvSpPr>
          <p:nvPr>
            <p:ph type="sldNum" sz="quarter" idx="12"/>
          </p:nvPr>
        </p:nvSpPr>
        <p:spPr>
          <a:ln/>
        </p:spPr>
        <p:txBody>
          <a:bodyPr/>
          <a:lstStyle>
            <a:lvl1pPr>
              <a:defRPr/>
            </a:lvl1pPr>
          </a:lstStyle>
          <a:p>
            <a:pPr>
              <a:defRPr/>
            </a:pPr>
            <a:fld id="{7699AEC4-2535-F541-BF3C-B2A1413EA961}" type="slidenum">
              <a:rPr lang="en-US" altLang="en-US"/>
              <a:pPr>
                <a:defRPr/>
              </a:pPr>
              <a:t>‹#›</a:t>
            </a:fld>
            <a:endParaRPr lang="en-US" altLang="en-US"/>
          </a:p>
        </p:txBody>
      </p:sp>
    </p:spTree>
    <p:extLst>
      <p:ext uri="{BB962C8B-B14F-4D97-AF65-F5344CB8AC3E}">
        <p14:creationId xmlns:p14="http://schemas.microsoft.com/office/powerpoint/2010/main" val="3735864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C5CA83-7512-5F93-5CC7-364E0260B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6AD0EC-E89C-F19B-ECFB-0720B77C5B2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CB44E3-FE15-CC4E-1978-9E4F094FFFAF}"/>
              </a:ext>
            </a:extLst>
          </p:cNvPr>
          <p:cNvSpPr>
            <a:spLocks noGrp="1" noChangeArrowheads="1"/>
          </p:cNvSpPr>
          <p:nvPr>
            <p:ph type="sldNum" sz="quarter" idx="12"/>
          </p:nvPr>
        </p:nvSpPr>
        <p:spPr>
          <a:ln/>
        </p:spPr>
        <p:txBody>
          <a:bodyPr/>
          <a:lstStyle>
            <a:lvl1pPr>
              <a:defRPr/>
            </a:lvl1pPr>
          </a:lstStyle>
          <a:p>
            <a:pPr>
              <a:defRPr/>
            </a:pPr>
            <a:fld id="{A99A48AA-E63E-D841-991D-3DB746ABCF22}" type="slidenum">
              <a:rPr lang="en-US" altLang="en-US"/>
              <a:pPr>
                <a:defRPr/>
              </a:pPr>
              <a:t>‹#›</a:t>
            </a:fld>
            <a:endParaRPr lang="en-US" altLang="en-US"/>
          </a:p>
        </p:txBody>
      </p:sp>
    </p:spTree>
    <p:extLst>
      <p:ext uri="{BB962C8B-B14F-4D97-AF65-F5344CB8AC3E}">
        <p14:creationId xmlns:p14="http://schemas.microsoft.com/office/powerpoint/2010/main" val="3956020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213C42-A3BF-D183-7395-D441C2C5F59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452332-22C3-4395-FA78-58B0A5CE92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50F218-3B0F-B96E-B322-2BEC70EEF5D1}"/>
              </a:ext>
            </a:extLst>
          </p:cNvPr>
          <p:cNvSpPr>
            <a:spLocks noGrp="1" noChangeArrowheads="1"/>
          </p:cNvSpPr>
          <p:nvPr>
            <p:ph type="sldNum" sz="quarter" idx="12"/>
          </p:nvPr>
        </p:nvSpPr>
        <p:spPr>
          <a:ln/>
        </p:spPr>
        <p:txBody>
          <a:bodyPr/>
          <a:lstStyle>
            <a:lvl1pPr>
              <a:defRPr/>
            </a:lvl1pPr>
          </a:lstStyle>
          <a:p>
            <a:pPr>
              <a:defRPr/>
            </a:pPr>
            <a:fld id="{4ACDC41A-3586-C749-9FD9-F4B9DD6B0D45}" type="slidenum">
              <a:rPr lang="en-US" altLang="en-US"/>
              <a:pPr>
                <a:defRPr/>
              </a:pPr>
              <a:t>‹#›</a:t>
            </a:fld>
            <a:endParaRPr lang="en-US" altLang="en-US"/>
          </a:p>
        </p:txBody>
      </p:sp>
    </p:spTree>
    <p:extLst>
      <p:ext uri="{BB962C8B-B14F-4D97-AF65-F5344CB8AC3E}">
        <p14:creationId xmlns:p14="http://schemas.microsoft.com/office/powerpoint/2010/main" val="2610122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45646EC-0121-A56E-3D1A-1892292203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6DD59A-25FB-03FB-01BB-F50A24CCE9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412762-AE42-0852-D5C3-6D8B3D3758BE}"/>
              </a:ext>
            </a:extLst>
          </p:cNvPr>
          <p:cNvSpPr>
            <a:spLocks noGrp="1" noChangeArrowheads="1"/>
          </p:cNvSpPr>
          <p:nvPr>
            <p:ph type="sldNum" sz="quarter" idx="12"/>
          </p:nvPr>
        </p:nvSpPr>
        <p:spPr>
          <a:ln/>
        </p:spPr>
        <p:txBody>
          <a:bodyPr/>
          <a:lstStyle>
            <a:lvl1pPr>
              <a:defRPr/>
            </a:lvl1pPr>
          </a:lstStyle>
          <a:p>
            <a:pPr>
              <a:defRPr/>
            </a:pPr>
            <a:fld id="{087EBA42-3A43-8842-A093-9A207C777855}" type="slidenum">
              <a:rPr lang="en-US" altLang="en-US"/>
              <a:pPr>
                <a:defRPr/>
              </a:pPr>
              <a:t>‹#›</a:t>
            </a:fld>
            <a:endParaRPr lang="en-US" altLang="en-US"/>
          </a:p>
        </p:txBody>
      </p:sp>
    </p:spTree>
    <p:extLst>
      <p:ext uri="{BB962C8B-B14F-4D97-AF65-F5344CB8AC3E}">
        <p14:creationId xmlns:p14="http://schemas.microsoft.com/office/powerpoint/2010/main" val="93094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0C32726-5840-C862-2313-83B4A559D4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CDCE05-ACAB-13F9-9684-DAAFDD37A4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20BDB4B-DABD-6081-9C81-29321937A51F}"/>
              </a:ext>
            </a:extLst>
          </p:cNvPr>
          <p:cNvSpPr>
            <a:spLocks noGrp="1" noChangeArrowheads="1"/>
          </p:cNvSpPr>
          <p:nvPr>
            <p:ph type="sldNum" sz="quarter" idx="12"/>
          </p:nvPr>
        </p:nvSpPr>
        <p:spPr>
          <a:ln/>
        </p:spPr>
        <p:txBody>
          <a:bodyPr/>
          <a:lstStyle>
            <a:lvl1pPr>
              <a:defRPr/>
            </a:lvl1pPr>
          </a:lstStyle>
          <a:p>
            <a:pPr>
              <a:defRPr/>
            </a:pPr>
            <a:fld id="{8C620AC3-5C27-D94A-9A0D-AB043EEC7E40}" type="slidenum">
              <a:rPr lang="en-US" altLang="en-US"/>
              <a:pPr>
                <a:defRPr/>
              </a:pPr>
              <a:t>‹#›</a:t>
            </a:fld>
            <a:endParaRPr lang="en-US" altLang="en-US"/>
          </a:p>
        </p:txBody>
      </p:sp>
    </p:spTree>
    <p:extLst>
      <p:ext uri="{BB962C8B-B14F-4D97-AF65-F5344CB8AC3E}">
        <p14:creationId xmlns:p14="http://schemas.microsoft.com/office/powerpoint/2010/main" val="206330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3512132-7128-918D-0D73-CF99B5D191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AABC92C-1B85-EB18-9CBB-A085508844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1CD0AAD-54CE-A708-184D-6E235C3B7A8C}"/>
              </a:ext>
            </a:extLst>
          </p:cNvPr>
          <p:cNvSpPr>
            <a:spLocks noGrp="1" noChangeArrowheads="1"/>
          </p:cNvSpPr>
          <p:nvPr>
            <p:ph type="sldNum" sz="quarter" idx="12"/>
          </p:nvPr>
        </p:nvSpPr>
        <p:spPr>
          <a:ln/>
        </p:spPr>
        <p:txBody>
          <a:bodyPr/>
          <a:lstStyle>
            <a:lvl1pPr>
              <a:defRPr/>
            </a:lvl1pPr>
          </a:lstStyle>
          <a:p>
            <a:pPr>
              <a:defRPr/>
            </a:pPr>
            <a:fld id="{92FEF1C6-F3CE-9C48-B1DA-286DDEF9DC02}" type="slidenum">
              <a:rPr lang="en-US" altLang="en-US"/>
              <a:pPr>
                <a:defRPr/>
              </a:pPr>
              <a:t>‹#›</a:t>
            </a:fld>
            <a:endParaRPr lang="en-US" altLang="en-US"/>
          </a:p>
        </p:txBody>
      </p:sp>
    </p:spTree>
    <p:extLst>
      <p:ext uri="{BB962C8B-B14F-4D97-AF65-F5344CB8AC3E}">
        <p14:creationId xmlns:p14="http://schemas.microsoft.com/office/powerpoint/2010/main" val="277507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D33669-30FE-D7CA-7354-0B88B943E4B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948C66F-70D0-0810-3627-F652D44769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D43CC90-F405-7D29-31F8-65FBA2B4E369}"/>
              </a:ext>
            </a:extLst>
          </p:cNvPr>
          <p:cNvSpPr>
            <a:spLocks noGrp="1" noChangeArrowheads="1"/>
          </p:cNvSpPr>
          <p:nvPr>
            <p:ph type="sldNum" sz="quarter" idx="12"/>
          </p:nvPr>
        </p:nvSpPr>
        <p:spPr>
          <a:ln/>
        </p:spPr>
        <p:txBody>
          <a:bodyPr/>
          <a:lstStyle>
            <a:lvl1pPr>
              <a:defRPr/>
            </a:lvl1pPr>
          </a:lstStyle>
          <a:p>
            <a:pPr>
              <a:defRPr/>
            </a:pPr>
            <a:fld id="{AC6A95B5-4285-1E4F-A79F-B032316276B8}" type="slidenum">
              <a:rPr lang="en-US" altLang="en-US"/>
              <a:pPr>
                <a:defRPr/>
              </a:pPr>
              <a:t>‹#›</a:t>
            </a:fld>
            <a:endParaRPr lang="en-US" altLang="en-US"/>
          </a:p>
        </p:txBody>
      </p:sp>
    </p:spTree>
    <p:extLst>
      <p:ext uri="{BB962C8B-B14F-4D97-AF65-F5344CB8AC3E}">
        <p14:creationId xmlns:p14="http://schemas.microsoft.com/office/powerpoint/2010/main" val="1518227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F43F64-475B-12C5-BF1E-C28093B0F71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6467E1B-CA60-D09C-B260-628976D45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7BCD159-BC18-5F4C-030B-7B924C5B6C29}"/>
              </a:ext>
            </a:extLst>
          </p:cNvPr>
          <p:cNvSpPr>
            <a:spLocks noGrp="1" noChangeArrowheads="1"/>
          </p:cNvSpPr>
          <p:nvPr>
            <p:ph type="sldNum" sz="quarter" idx="12"/>
          </p:nvPr>
        </p:nvSpPr>
        <p:spPr>
          <a:ln/>
        </p:spPr>
        <p:txBody>
          <a:bodyPr/>
          <a:lstStyle>
            <a:lvl1pPr>
              <a:defRPr/>
            </a:lvl1pPr>
          </a:lstStyle>
          <a:p>
            <a:pPr>
              <a:defRPr/>
            </a:pPr>
            <a:fld id="{01D1CEEB-F21C-8F47-98A1-5EC60ED08F21}" type="slidenum">
              <a:rPr lang="en-US" altLang="en-US"/>
              <a:pPr>
                <a:defRPr/>
              </a:pPr>
              <a:t>‹#›</a:t>
            </a:fld>
            <a:endParaRPr lang="en-US" altLang="en-US"/>
          </a:p>
        </p:txBody>
      </p:sp>
    </p:spTree>
    <p:extLst>
      <p:ext uri="{BB962C8B-B14F-4D97-AF65-F5344CB8AC3E}">
        <p14:creationId xmlns:p14="http://schemas.microsoft.com/office/powerpoint/2010/main" val="970346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E5BB986-8B2C-39F2-DE95-7C8DDF2B928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6F5D3C9-637C-3DAD-52B2-3FD4B3FAD0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C893D48-69C8-68AB-D369-7FE85A6A9930}"/>
              </a:ext>
            </a:extLst>
          </p:cNvPr>
          <p:cNvSpPr>
            <a:spLocks noGrp="1" noChangeArrowheads="1"/>
          </p:cNvSpPr>
          <p:nvPr>
            <p:ph type="sldNum" sz="quarter" idx="12"/>
          </p:nvPr>
        </p:nvSpPr>
        <p:spPr>
          <a:ln/>
        </p:spPr>
        <p:txBody>
          <a:bodyPr/>
          <a:lstStyle>
            <a:lvl1pPr>
              <a:defRPr/>
            </a:lvl1pPr>
          </a:lstStyle>
          <a:p>
            <a:pPr>
              <a:defRPr/>
            </a:pPr>
            <a:fld id="{4F05711F-7479-9740-92D2-93F881738C19}" type="slidenum">
              <a:rPr lang="en-US" altLang="en-US"/>
              <a:pPr>
                <a:defRPr/>
              </a:pPr>
              <a:t>‹#›</a:t>
            </a:fld>
            <a:endParaRPr lang="en-US" altLang="en-US"/>
          </a:p>
        </p:txBody>
      </p:sp>
    </p:spTree>
    <p:extLst>
      <p:ext uri="{BB962C8B-B14F-4D97-AF65-F5344CB8AC3E}">
        <p14:creationId xmlns:p14="http://schemas.microsoft.com/office/powerpoint/2010/main" val="2035283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30D1B1-8B7F-EA1C-5F40-7E428CDFEBD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3F3FA8-AC5F-970E-4B5A-D1F16B081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7C02A7-A7AC-18FF-6A69-170008F43771}"/>
              </a:ext>
            </a:extLst>
          </p:cNvPr>
          <p:cNvSpPr>
            <a:spLocks noGrp="1" noChangeArrowheads="1"/>
          </p:cNvSpPr>
          <p:nvPr>
            <p:ph type="sldNum" sz="quarter" idx="12"/>
          </p:nvPr>
        </p:nvSpPr>
        <p:spPr>
          <a:ln/>
        </p:spPr>
        <p:txBody>
          <a:bodyPr/>
          <a:lstStyle>
            <a:lvl1pPr>
              <a:defRPr/>
            </a:lvl1pPr>
          </a:lstStyle>
          <a:p>
            <a:pPr>
              <a:defRPr/>
            </a:pPr>
            <a:fld id="{227FCAFA-DEB1-B041-96FA-D50121A5D233}" type="slidenum">
              <a:rPr lang="en-US" altLang="en-US"/>
              <a:pPr>
                <a:defRPr/>
              </a:pPr>
              <a:t>‹#›</a:t>
            </a:fld>
            <a:endParaRPr lang="en-US" altLang="en-US"/>
          </a:p>
        </p:txBody>
      </p:sp>
    </p:spTree>
    <p:extLst>
      <p:ext uri="{BB962C8B-B14F-4D97-AF65-F5344CB8AC3E}">
        <p14:creationId xmlns:p14="http://schemas.microsoft.com/office/powerpoint/2010/main" val="3981518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9D0543-12BF-DF42-76C1-EB71D39B64E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3B972B-5C50-409D-F74B-C87CDC36E9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D9703A5-C0A8-DE58-0387-914063CCD712}"/>
              </a:ext>
            </a:extLst>
          </p:cNvPr>
          <p:cNvSpPr>
            <a:spLocks noGrp="1" noChangeArrowheads="1"/>
          </p:cNvSpPr>
          <p:nvPr>
            <p:ph type="sldNum" sz="quarter" idx="12"/>
          </p:nvPr>
        </p:nvSpPr>
        <p:spPr>
          <a:ln/>
        </p:spPr>
        <p:txBody>
          <a:bodyPr/>
          <a:lstStyle>
            <a:lvl1pPr>
              <a:defRPr/>
            </a:lvl1pPr>
          </a:lstStyle>
          <a:p>
            <a:pPr>
              <a:defRPr/>
            </a:pPr>
            <a:fld id="{B39D4629-C089-1E49-AE2C-D237653C4E13}" type="slidenum">
              <a:rPr lang="en-US" altLang="en-US"/>
              <a:pPr>
                <a:defRPr/>
              </a:pPr>
              <a:t>‹#›</a:t>
            </a:fld>
            <a:endParaRPr lang="en-US" altLang="en-US"/>
          </a:p>
        </p:txBody>
      </p:sp>
    </p:spTree>
    <p:extLst>
      <p:ext uri="{BB962C8B-B14F-4D97-AF65-F5344CB8AC3E}">
        <p14:creationId xmlns:p14="http://schemas.microsoft.com/office/powerpoint/2010/main" val="1571440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2C7EE63-AE3D-3842-5799-A64C4D011CF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A3B87F4-B9F4-62BA-F51B-8E69BECD2EC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EBF6AE1-31BB-73F8-A745-CA474866673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defRPr>
            </a:lvl1pPr>
          </a:lstStyle>
          <a:p>
            <a:pPr>
              <a:defRPr/>
            </a:pPr>
            <a:endParaRPr lang="en-US"/>
          </a:p>
        </p:txBody>
      </p:sp>
      <p:sp>
        <p:nvSpPr>
          <p:cNvPr id="1029" name="Rectangle 5">
            <a:extLst>
              <a:ext uri="{FF2B5EF4-FFF2-40B4-BE49-F238E27FC236}">
                <a16:creationId xmlns:a16="http://schemas.microsoft.com/office/drawing/2014/main" id="{05F8BE82-A77C-895A-6A14-61F5799BFED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defRPr>
            </a:lvl1pPr>
          </a:lstStyle>
          <a:p>
            <a:pPr>
              <a:defRPr/>
            </a:pPr>
            <a:endParaRPr lang="en-US"/>
          </a:p>
        </p:txBody>
      </p:sp>
      <p:sp>
        <p:nvSpPr>
          <p:cNvPr id="1030" name="Rectangle 6">
            <a:extLst>
              <a:ext uri="{FF2B5EF4-FFF2-40B4-BE49-F238E27FC236}">
                <a16:creationId xmlns:a16="http://schemas.microsoft.com/office/drawing/2014/main" id="{F20ABC21-6531-05DA-D14B-033BE81E2E8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ACFBBD9-3AA2-2845-AE69-F2B6AFAD66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Times" pitchFamily="-65" charset="0"/>
        </a:defRPr>
      </a:lvl6pPr>
      <a:lvl7pPr marL="914400" algn="ctr" rtl="0" fontAlgn="base">
        <a:spcBef>
          <a:spcPct val="0"/>
        </a:spcBef>
        <a:spcAft>
          <a:spcPct val="0"/>
        </a:spcAft>
        <a:defRPr sz="4400">
          <a:solidFill>
            <a:schemeClr val="tx2"/>
          </a:solidFill>
          <a:latin typeface="Times" pitchFamily="-65" charset="0"/>
        </a:defRPr>
      </a:lvl7pPr>
      <a:lvl8pPr marL="1371600" algn="ctr" rtl="0" fontAlgn="base">
        <a:spcBef>
          <a:spcPct val="0"/>
        </a:spcBef>
        <a:spcAft>
          <a:spcPct val="0"/>
        </a:spcAft>
        <a:defRPr sz="4400">
          <a:solidFill>
            <a:schemeClr val="tx2"/>
          </a:solidFill>
          <a:latin typeface="Times" pitchFamily="-65" charset="0"/>
        </a:defRPr>
      </a:lvl8pPr>
      <a:lvl9pPr marL="1828800" algn="ctr" rtl="0" fontAlgn="base">
        <a:spcBef>
          <a:spcPct val="0"/>
        </a:spcBef>
        <a:spcAft>
          <a:spcPct val="0"/>
        </a:spcAft>
        <a:defRPr sz="4400">
          <a:solidFill>
            <a:schemeClr val="tx2"/>
          </a:solidFill>
          <a:latin typeface="Times"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hyperlink" Target="https://psl.noaa.gov/map/images/ens/spag_ussm_animation.htm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psl.noaa.gov/map/images/ens/z500anom_ussm_animation.html"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psl.noaa.gov/map/images/ens/std_ussm_animation.htm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eather.gc.ca/ensemble/naefs/EPSgrams_e.html" TargetMode="External"/><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apps.ecmwf.int/webapps/opencharts/products/medium-mslp-mean-spread?base_time=202105170000&amp;projection=opencharts_north_america&amp;valid_time=202105170600" TargetMode="External"/><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emc.ncep.noaa.gov/users/meg/gefs_plumes/index.html?stationname=KIAD"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esrl.noaa.gov/psd/map/images/ens/ens.html"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ecmwf.int/en/forecasts/charts/medium/ensemble-mean-and-spread-four-standard-parameters?time=2016051600,168,2016052300&amp;parameter=MSLP&amp;area=North%20Americ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www.meteo.gc.ca/ensemble/naefs/EPSgrams_e.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www.spc.noaa.gov/exper/sref/fplumes/"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emc.ncep.noaa.gov/mmb/SREF_avia/FCST/NARRE/web_site/html/apcp3hr.html"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s://www.spc.noaa.gov/exper/href/"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a.atmos.washington.edu/mm5rt/"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cliffmass.blogspot.com/2015/01/forecast-lessons-from-northeast.html" TargetMode="Externa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weathercast.co.uk/services/ensemble-forecast.html"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hyperlink" Target="http://www.statisticshowto.com/what-is-a-bin-in-statistics/" TargetMode="Externa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6AA82BE7-24EC-5802-20E5-E1D19161CD31}"/>
              </a:ext>
            </a:extLst>
          </p:cNvPr>
          <p:cNvSpPr>
            <a:spLocks noGrp="1" noChangeArrowheads="1"/>
          </p:cNvSpPr>
          <p:nvPr>
            <p:ph type="ctrTitle"/>
          </p:nvPr>
        </p:nvSpPr>
        <p:spPr>
          <a:xfrm>
            <a:off x="685800" y="2286000"/>
            <a:ext cx="7772400" cy="1143000"/>
          </a:xfrm>
        </p:spPr>
        <p:txBody>
          <a:bodyPr/>
          <a:lstStyle/>
          <a:p>
            <a:pPr eaLnBrk="1" hangingPunct="1"/>
            <a:r>
              <a:rPr lang="en-US" altLang="en-US" b="1">
                <a:solidFill>
                  <a:schemeClr val="accent2"/>
                </a:solidFill>
                <a:ea typeface="ＭＳ Ｐゴシック" panose="020B0600070205080204" pitchFamily="34" charset="-128"/>
              </a:rPr>
              <a:t>Ensembles and Probabilistic Prediction</a:t>
            </a:r>
          </a:p>
        </p:txBody>
      </p:sp>
      <p:sp>
        <p:nvSpPr>
          <p:cNvPr id="15362" name="Rectangle 3">
            <a:extLst>
              <a:ext uri="{FF2B5EF4-FFF2-40B4-BE49-F238E27FC236}">
                <a16:creationId xmlns:a16="http://schemas.microsoft.com/office/drawing/2014/main" id="{F7B26CEA-8D5C-7401-3CDD-746F14E4C14C}"/>
              </a:ext>
            </a:extLst>
          </p:cNvPr>
          <p:cNvSpPr>
            <a:spLocks noGrp="1" noChangeArrowheads="1"/>
          </p:cNvSpPr>
          <p:nvPr>
            <p:ph type="subTitle" idx="1"/>
          </p:nvPr>
        </p:nvSpPr>
        <p:spPr/>
        <p:txBody>
          <a:bodyPr/>
          <a:lstStyle/>
          <a:p>
            <a:pPr eaLnBrk="1" hangingPunct="1"/>
            <a:r>
              <a:rPr lang="en-US" altLang="en-US" dirty="0">
                <a:ea typeface="ＭＳ Ｐゴシック" panose="020B0600070205080204" pitchFamily="34" charset="-128"/>
              </a:rPr>
              <a:t>Atmospheric Sciences 452</a:t>
            </a:r>
          </a:p>
          <a:p>
            <a:pPr eaLnBrk="1" hangingPunct="1"/>
            <a:r>
              <a:rPr lang="en-US" altLang="en-US" dirty="0">
                <a:ea typeface="ＭＳ Ｐゴシック" panose="020B0600070205080204" pitchFamily="34" charset="-128"/>
              </a:rPr>
              <a:t>Spring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Freeform 2">
            <a:extLst>
              <a:ext uri="{FF2B5EF4-FFF2-40B4-BE49-F238E27FC236}">
                <a16:creationId xmlns:a16="http://schemas.microsoft.com/office/drawing/2014/main" id="{D9828B60-A3FE-03DF-6548-D1C7E99BCFFF}"/>
              </a:ext>
            </a:extLst>
          </p:cNvPr>
          <p:cNvSpPr>
            <a:spLocks/>
          </p:cNvSpPr>
          <p:nvPr/>
        </p:nvSpPr>
        <p:spPr bwMode="auto">
          <a:xfrm>
            <a:off x="588963" y="2200275"/>
            <a:ext cx="1893887" cy="2084388"/>
          </a:xfrm>
          <a:custGeom>
            <a:avLst/>
            <a:gdLst>
              <a:gd name="T0" fmla="*/ 2147483646 w 1193"/>
              <a:gd name="T1" fmla="*/ 2147483646 h 1313"/>
              <a:gd name="T2" fmla="*/ 2147483646 w 1193"/>
              <a:gd name="T3" fmla="*/ 2147483646 h 1313"/>
              <a:gd name="T4" fmla="*/ 2147483646 w 1193"/>
              <a:gd name="T5" fmla="*/ 2147483646 h 1313"/>
              <a:gd name="T6" fmla="*/ 2147483646 w 1193"/>
              <a:gd name="T7" fmla="*/ 2147483646 h 1313"/>
              <a:gd name="T8" fmla="*/ 2147483646 w 1193"/>
              <a:gd name="T9" fmla="*/ 2147483646 h 1313"/>
              <a:gd name="T10" fmla="*/ 2147483646 w 1193"/>
              <a:gd name="T11" fmla="*/ 2147483646 h 1313"/>
              <a:gd name="T12" fmla="*/ 2147483646 w 1193"/>
              <a:gd name="T13" fmla="*/ 2147483646 h 1313"/>
              <a:gd name="T14" fmla="*/ 2147483646 w 1193"/>
              <a:gd name="T15" fmla="*/ 2147483646 h 1313"/>
              <a:gd name="T16" fmla="*/ 2147483646 w 1193"/>
              <a:gd name="T17" fmla="*/ 2147483646 h 1313"/>
              <a:gd name="T18" fmla="*/ 2147483646 w 1193"/>
              <a:gd name="T19" fmla="*/ 2147483646 h 1313"/>
              <a:gd name="T20" fmla="*/ 2147483646 w 1193"/>
              <a:gd name="T21" fmla="*/ 2147483646 h 1313"/>
              <a:gd name="T22" fmla="*/ 2147483646 w 1193"/>
              <a:gd name="T23" fmla="*/ 2147483646 h 1313"/>
              <a:gd name="T24" fmla="*/ 2147483646 w 1193"/>
              <a:gd name="T25" fmla="*/ 2147483646 h 1313"/>
              <a:gd name="T26" fmla="*/ 2147483646 w 1193"/>
              <a:gd name="T27" fmla="*/ 2147483646 h 13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3"/>
              <a:gd name="T43" fmla="*/ 0 h 1313"/>
              <a:gd name="T44" fmla="*/ 1193 w 1193"/>
              <a:gd name="T45" fmla="*/ 1313 h 13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3" h="1313">
                <a:moveTo>
                  <a:pt x="39" y="899"/>
                </a:moveTo>
                <a:cubicBezTo>
                  <a:pt x="78" y="953"/>
                  <a:pt x="315" y="925"/>
                  <a:pt x="416" y="956"/>
                </a:cubicBezTo>
                <a:cubicBezTo>
                  <a:pt x="517" y="987"/>
                  <a:pt x="572" y="1030"/>
                  <a:pt x="647" y="1084"/>
                </a:cubicBezTo>
                <a:cubicBezTo>
                  <a:pt x="722" y="1138"/>
                  <a:pt x="782" y="1253"/>
                  <a:pt x="864" y="1283"/>
                </a:cubicBezTo>
                <a:cubicBezTo>
                  <a:pt x="946" y="1313"/>
                  <a:pt x="1093" y="1306"/>
                  <a:pt x="1142" y="1264"/>
                </a:cubicBezTo>
                <a:cubicBezTo>
                  <a:pt x="1170" y="1213"/>
                  <a:pt x="1193" y="1126"/>
                  <a:pt x="1161" y="1033"/>
                </a:cubicBezTo>
                <a:cubicBezTo>
                  <a:pt x="1129" y="940"/>
                  <a:pt x="919" y="846"/>
                  <a:pt x="915" y="732"/>
                </a:cubicBezTo>
                <a:cubicBezTo>
                  <a:pt x="916" y="628"/>
                  <a:pt x="1152" y="502"/>
                  <a:pt x="1165" y="406"/>
                </a:cubicBezTo>
                <a:cubicBezTo>
                  <a:pt x="1178" y="310"/>
                  <a:pt x="1064" y="220"/>
                  <a:pt x="992" y="156"/>
                </a:cubicBezTo>
                <a:cubicBezTo>
                  <a:pt x="920" y="92"/>
                  <a:pt x="797" y="0"/>
                  <a:pt x="730" y="22"/>
                </a:cubicBezTo>
                <a:cubicBezTo>
                  <a:pt x="663" y="44"/>
                  <a:pt x="640" y="216"/>
                  <a:pt x="589" y="289"/>
                </a:cubicBezTo>
                <a:cubicBezTo>
                  <a:pt x="538" y="362"/>
                  <a:pt x="498" y="407"/>
                  <a:pt x="426" y="462"/>
                </a:cubicBezTo>
                <a:cubicBezTo>
                  <a:pt x="354" y="517"/>
                  <a:pt x="221" y="543"/>
                  <a:pt x="157" y="616"/>
                </a:cubicBezTo>
                <a:cubicBezTo>
                  <a:pt x="93" y="689"/>
                  <a:pt x="0" y="845"/>
                  <a:pt x="39" y="899"/>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78" name="Text Box 3">
            <a:extLst>
              <a:ext uri="{FF2B5EF4-FFF2-40B4-BE49-F238E27FC236}">
                <a16:creationId xmlns:a16="http://schemas.microsoft.com/office/drawing/2014/main" id="{C5377906-688D-E5A6-513D-61FCD002977A}"/>
              </a:ext>
            </a:extLst>
          </p:cNvPr>
          <p:cNvSpPr txBox="1">
            <a:spLocks noChangeArrowheads="1"/>
          </p:cNvSpPr>
          <p:nvPr/>
        </p:nvSpPr>
        <p:spPr bwMode="auto">
          <a:xfrm>
            <a:off x="1700213" y="2346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e</a:t>
            </a:r>
          </a:p>
        </p:txBody>
      </p:sp>
      <p:sp>
        <p:nvSpPr>
          <p:cNvPr id="24579" name="Text Box 4">
            <a:extLst>
              <a:ext uri="{FF2B5EF4-FFF2-40B4-BE49-F238E27FC236}">
                <a16:creationId xmlns:a16="http://schemas.microsoft.com/office/drawing/2014/main" id="{599CF60D-9476-82B1-3458-B0EDA5A7AA65}"/>
              </a:ext>
            </a:extLst>
          </p:cNvPr>
          <p:cNvSpPr txBox="1">
            <a:spLocks noChangeArrowheads="1"/>
          </p:cNvSpPr>
          <p:nvPr/>
        </p:nvSpPr>
        <p:spPr bwMode="auto">
          <a:xfrm>
            <a:off x="1773238" y="26257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a</a:t>
            </a:r>
          </a:p>
        </p:txBody>
      </p:sp>
      <p:sp>
        <p:nvSpPr>
          <p:cNvPr id="24580" name="Text Box 5">
            <a:extLst>
              <a:ext uri="{FF2B5EF4-FFF2-40B4-BE49-F238E27FC236}">
                <a16:creationId xmlns:a16="http://schemas.microsoft.com/office/drawing/2014/main" id="{76C11A2D-E127-6950-C184-4F5B0C9756E5}"/>
              </a:ext>
            </a:extLst>
          </p:cNvPr>
          <p:cNvSpPr txBox="1">
            <a:spLocks noChangeArrowheads="1"/>
          </p:cNvSpPr>
          <p:nvPr/>
        </p:nvSpPr>
        <p:spPr bwMode="auto">
          <a:xfrm>
            <a:off x="1557338" y="2874963"/>
            <a:ext cx="2619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u</a:t>
            </a:r>
          </a:p>
        </p:txBody>
      </p:sp>
      <p:sp>
        <p:nvSpPr>
          <p:cNvPr id="24581" name="Text Box 6">
            <a:extLst>
              <a:ext uri="{FF2B5EF4-FFF2-40B4-BE49-F238E27FC236}">
                <a16:creationId xmlns:a16="http://schemas.microsoft.com/office/drawing/2014/main" id="{6E4D5911-FAFE-F60E-1181-142C786AAB9F}"/>
              </a:ext>
            </a:extLst>
          </p:cNvPr>
          <p:cNvSpPr txBox="1">
            <a:spLocks noChangeArrowheads="1"/>
          </p:cNvSpPr>
          <p:nvPr/>
        </p:nvSpPr>
        <p:spPr bwMode="auto">
          <a:xfrm>
            <a:off x="2062163" y="2727325"/>
            <a:ext cx="254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c</a:t>
            </a:r>
          </a:p>
        </p:txBody>
      </p:sp>
      <p:sp>
        <p:nvSpPr>
          <p:cNvPr id="24582" name="Text Box 7">
            <a:extLst>
              <a:ext uri="{FF2B5EF4-FFF2-40B4-BE49-F238E27FC236}">
                <a16:creationId xmlns:a16="http://schemas.microsoft.com/office/drawing/2014/main" id="{FF69969D-DDB8-7048-824B-89C1E53D3F42}"/>
              </a:ext>
            </a:extLst>
          </p:cNvPr>
          <p:cNvSpPr txBox="1">
            <a:spLocks noChangeArrowheads="1"/>
          </p:cNvSpPr>
          <p:nvPr/>
        </p:nvSpPr>
        <p:spPr bwMode="auto">
          <a:xfrm>
            <a:off x="1368425" y="3028950"/>
            <a:ext cx="219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j</a:t>
            </a:r>
          </a:p>
        </p:txBody>
      </p:sp>
      <p:sp>
        <p:nvSpPr>
          <p:cNvPr id="24583" name="Text Box 8">
            <a:extLst>
              <a:ext uri="{FF2B5EF4-FFF2-40B4-BE49-F238E27FC236}">
                <a16:creationId xmlns:a16="http://schemas.microsoft.com/office/drawing/2014/main" id="{6C12576B-B768-13FB-E45B-18CAFA72C53B}"/>
              </a:ext>
            </a:extLst>
          </p:cNvPr>
          <p:cNvSpPr txBox="1">
            <a:spLocks noChangeArrowheads="1"/>
          </p:cNvSpPr>
          <p:nvPr/>
        </p:nvSpPr>
        <p:spPr bwMode="auto">
          <a:xfrm>
            <a:off x="2178050" y="3935413"/>
            <a:ext cx="227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t</a:t>
            </a:r>
          </a:p>
        </p:txBody>
      </p:sp>
      <p:sp>
        <p:nvSpPr>
          <p:cNvPr id="24584" name="Text Box 9">
            <a:extLst>
              <a:ext uri="{FF2B5EF4-FFF2-40B4-BE49-F238E27FC236}">
                <a16:creationId xmlns:a16="http://schemas.microsoft.com/office/drawing/2014/main" id="{3BACA9EA-3C2B-E468-0CF0-BD4CA5F2B921}"/>
              </a:ext>
            </a:extLst>
          </p:cNvPr>
          <p:cNvSpPr txBox="1">
            <a:spLocks noChangeArrowheads="1"/>
          </p:cNvSpPr>
          <p:nvPr/>
        </p:nvSpPr>
        <p:spPr bwMode="auto">
          <a:xfrm>
            <a:off x="1771650" y="3789363"/>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g</a:t>
            </a:r>
          </a:p>
        </p:txBody>
      </p:sp>
      <p:sp>
        <p:nvSpPr>
          <p:cNvPr id="24585" name="Text Box 10">
            <a:extLst>
              <a:ext uri="{FF2B5EF4-FFF2-40B4-BE49-F238E27FC236}">
                <a16:creationId xmlns:a16="http://schemas.microsoft.com/office/drawing/2014/main" id="{486EAA78-56DD-1113-8C8D-7A8C7A756A3E}"/>
              </a:ext>
            </a:extLst>
          </p:cNvPr>
          <p:cNvSpPr txBox="1">
            <a:spLocks noChangeArrowheads="1"/>
          </p:cNvSpPr>
          <p:nvPr/>
        </p:nvSpPr>
        <p:spPr bwMode="auto">
          <a:xfrm>
            <a:off x="730250" y="3384550"/>
            <a:ext cx="2619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000" b="1">
                <a:solidFill>
                  <a:srgbClr val="FF3300"/>
                </a:solidFill>
                <a:latin typeface="Arial" panose="020B0604020202020204" pitchFamily="34" charset="0"/>
              </a:rPr>
              <a:t>n</a:t>
            </a:r>
          </a:p>
        </p:txBody>
      </p:sp>
      <p:pic>
        <p:nvPicPr>
          <p:cNvPr id="24586" name="Picture 11">
            <a:extLst>
              <a:ext uri="{FF2B5EF4-FFF2-40B4-BE49-F238E27FC236}">
                <a16:creationId xmlns:a16="http://schemas.microsoft.com/office/drawing/2014/main" id="{B3B159AD-5C47-19BA-E9A8-67549A020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34" t="10545" r="21729" b="12804"/>
          <a:stretch>
            <a:fillRect/>
          </a:stretch>
        </p:blipFill>
        <p:spPr bwMode="auto">
          <a:xfrm>
            <a:off x="617538" y="1978025"/>
            <a:ext cx="21383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7" name="Oval 12">
            <a:extLst>
              <a:ext uri="{FF2B5EF4-FFF2-40B4-BE49-F238E27FC236}">
                <a16:creationId xmlns:a16="http://schemas.microsoft.com/office/drawing/2014/main" id="{6B6CDB8F-B9C8-BCC7-FC86-760620180118}"/>
              </a:ext>
            </a:extLst>
          </p:cNvPr>
          <p:cNvSpPr>
            <a:spLocks noChangeArrowheads="1"/>
          </p:cNvSpPr>
          <p:nvPr/>
        </p:nvSpPr>
        <p:spPr bwMode="auto">
          <a:xfrm>
            <a:off x="1662113" y="3111500"/>
            <a:ext cx="203200" cy="203200"/>
          </a:xfrm>
          <a:prstGeom prst="ellipse">
            <a:avLst/>
          </a:prstGeom>
          <a:solidFill>
            <a:schemeClr val="bg1"/>
          </a:solidFill>
          <a:ln w="9525">
            <a:solidFill>
              <a:schemeClr val="bg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24588" name="Freeform 13">
            <a:extLst>
              <a:ext uri="{FF2B5EF4-FFF2-40B4-BE49-F238E27FC236}">
                <a16:creationId xmlns:a16="http://schemas.microsoft.com/office/drawing/2014/main" id="{016DCEAB-5C90-43A9-0ED6-8695F1452E64}"/>
              </a:ext>
            </a:extLst>
          </p:cNvPr>
          <p:cNvSpPr>
            <a:spLocks/>
          </p:cNvSpPr>
          <p:nvPr/>
        </p:nvSpPr>
        <p:spPr bwMode="auto">
          <a:xfrm rot="-428576">
            <a:off x="1903413" y="1455738"/>
            <a:ext cx="6437312" cy="1604962"/>
          </a:xfrm>
          <a:custGeom>
            <a:avLst/>
            <a:gdLst>
              <a:gd name="T0" fmla="*/ 0 w 4055"/>
              <a:gd name="T1" fmla="*/ 2147483646 h 1011"/>
              <a:gd name="T2" fmla="*/ 2147483646 w 4055"/>
              <a:gd name="T3" fmla="*/ 2147483646 h 1011"/>
              <a:gd name="T4" fmla="*/ 2147483646 w 4055"/>
              <a:gd name="T5" fmla="*/ 2147483646 h 1011"/>
              <a:gd name="T6" fmla="*/ 2147483646 w 4055"/>
              <a:gd name="T7" fmla="*/ 2147483646 h 1011"/>
              <a:gd name="T8" fmla="*/ 2147483646 w 4055"/>
              <a:gd name="T9" fmla="*/ 2147483646 h 1011"/>
              <a:gd name="T10" fmla="*/ 2147483646 w 4055"/>
              <a:gd name="T11" fmla="*/ 2147483646 h 1011"/>
              <a:gd name="T12" fmla="*/ 2147483646 w 4055"/>
              <a:gd name="T13" fmla="*/ 2147483646 h 1011"/>
              <a:gd name="T14" fmla="*/ 2147483646 w 4055"/>
              <a:gd name="T15" fmla="*/ 2147483646 h 1011"/>
              <a:gd name="T16" fmla="*/ 0 60000 65536"/>
              <a:gd name="T17" fmla="*/ 0 60000 65536"/>
              <a:gd name="T18" fmla="*/ 0 60000 65536"/>
              <a:gd name="T19" fmla="*/ 0 60000 65536"/>
              <a:gd name="T20" fmla="*/ 0 60000 65536"/>
              <a:gd name="T21" fmla="*/ 0 60000 65536"/>
              <a:gd name="T22" fmla="*/ 0 60000 65536"/>
              <a:gd name="T23" fmla="*/ 0 60000 65536"/>
              <a:gd name="T24" fmla="*/ 0 w 4055"/>
              <a:gd name="T25" fmla="*/ 0 h 1011"/>
              <a:gd name="T26" fmla="*/ 4055 w 4055"/>
              <a:gd name="T27" fmla="*/ 1011 h 10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55" h="1011">
                <a:moveTo>
                  <a:pt x="0" y="380"/>
                </a:moveTo>
                <a:cubicBezTo>
                  <a:pt x="92" y="339"/>
                  <a:pt x="343" y="191"/>
                  <a:pt x="554" y="132"/>
                </a:cubicBezTo>
                <a:cubicBezTo>
                  <a:pt x="765" y="73"/>
                  <a:pt x="1037" y="0"/>
                  <a:pt x="1264" y="29"/>
                </a:cubicBezTo>
                <a:cubicBezTo>
                  <a:pt x="1491" y="58"/>
                  <a:pt x="1710" y="189"/>
                  <a:pt x="1917" y="305"/>
                </a:cubicBezTo>
                <a:cubicBezTo>
                  <a:pt x="2124" y="421"/>
                  <a:pt x="2314" y="614"/>
                  <a:pt x="2506" y="727"/>
                </a:cubicBezTo>
                <a:cubicBezTo>
                  <a:pt x="2698" y="840"/>
                  <a:pt x="2882" y="955"/>
                  <a:pt x="3069" y="983"/>
                </a:cubicBezTo>
                <a:cubicBezTo>
                  <a:pt x="3256" y="1011"/>
                  <a:pt x="3462" y="969"/>
                  <a:pt x="3626" y="893"/>
                </a:cubicBezTo>
                <a:cubicBezTo>
                  <a:pt x="3790" y="817"/>
                  <a:pt x="3966" y="605"/>
                  <a:pt x="4055" y="52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9" name="Freeform 14">
            <a:extLst>
              <a:ext uri="{FF2B5EF4-FFF2-40B4-BE49-F238E27FC236}">
                <a16:creationId xmlns:a16="http://schemas.microsoft.com/office/drawing/2014/main" id="{F9150EFE-02F8-4CDF-1ED1-03FEB4872472}"/>
              </a:ext>
            </a:extLst>
          </p:cNvPr>
          <p:cNvSpPr>
            <a:spLocks/>
          </p:cNvSpPr>
          <p:nvPr/>
        </p:nvSpPr>
        <p:spPr bwMode="auto">
          <a:xfrm>
            <a:off x="1973263" y="2209800"/>
            <a:ext cx="5940425" cy="1406525"/>
          </a:xfrm>
          <a:custGeom>
            <a:avLst/>
            <a:gdLst>
              <a:gd name="T0" fmla="*/ 0 w 3742"/>
              <a:gd name="T1" fmla="*/ 2147483646 h 886"/>
              <a:gd name="T2" fmla="*/ 2147483646 w 3742"/>
              <a:gd name="T3" fmla="*/ 2147483646 h 886"/>
              <a:gd name="T4" fmla="*/ 2147483646 w 3742"/>
              <a:gd name="T5" fmla="*/ 2147483646 h 886"/>
              <a:gd name="T6" fmla="*/ 2147483646 w 3742"/>
              <a:gd name="T7" fmla="*/ 2147483646 h 886"/>
              <a:gd name="T8" fmla="*/ 2147483646 w 3742"/>
              <a:gd name="T9" fmla="*/ 2147483646 h 886"/>
              <a:gd name="T10" fmla="*/ 2147483646 w 3742"/>
              <a:gd name="T11" fmla="*/ 2147483646 h 886"/>
              <a:gd name="T12" fmla="*/ 2147483646 w 3742"/>
              <a:gd name="T13" fmla="*/ 2147483646 h 886"/>
              <a:gd name="T14" fmla="*/ 0 60000 65536"/>
              <a:gd name="T15" fmla="*/ 0 60000 65536"/>
              <a:gd name="T16" fmla="*/ 0 60000 65536"/>
              <a:gd name="T17" fmla="*/ 0 60000 65536"/>
              <a:gd name="T18" fmla="*/ 0 60000 65536"/>
              <a:gd name="T19" fmla="*/ 0 60000 65536"/>
              <a:gd name="T20" fmla="*/ 0 60000 65536"/>
              <a:gd name="T21" fmla="*/ 0 w 3742"/>
              <a:gd name="T22" fmla="*/ 0 h 886"/>
              <a:gd name="T23" fmla="*/ 3742 w 3742"/>
              <a:gd name="T24" fmla="*/ 886 h 88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42" h="886">
                <a:moveTo>
                  <a:pt x="0" y="316"/>
                </a:moveTo>
                <a:cubicBezTo>
                  <a:pt x="83" y="281"/>
                  <a:pt x="298" y="154"/>
                  <a:pt x="496" y="106"/>
                </a:cubicBezTo>
                <a:cubicBezTo>
                  <a:pt x="694" y="58"/>
                  <a:pt x="950" y="0"/>
                  <a:pt x="1187" y="29"/>
                </a:cubicBezTo>
                <a:cubicBezTo>
                  <a:pt x="1424" y="58"/>
                  <a:pt x="1693" y="173"/>
                  <a:pt x="1918" y="280"/>
                </a:cubicBezTo>
                <a:cubicBezTo>
                  <a:pt x="2143" y="387"/>
                  <a:pt x="2333" y="570"/>
                  <a:pt x="2539" y="670"/>
                </a:cubicBezTo>
                <a:cubicBezTo>
                  <a:pt x="2745" y="770"/>
                  <a:pt x="2953" y="876"/>
                  <a:pt x="3153" y="881"/>
                </a:cubicBezTo>
                <a:cubicBezTo>
                  <a:pt x="3353" y="886"/>
                  <a:pt x="3619" y="739"/>
                  <a:pt x="3742" y="702"/>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0" name="Freeform 15">
            <a:extLst>
              <a:ext uri="{FF2B5EF4-FFF2-40B4-BE49-F238E27FC236}">
                <a16:creationId xmlns:a16="http://schemas.microsoft.com/office/drawing/2014/main" id="{298926DB-9627-693E-F7D3-DC1C536CB59E}"/>
              </a:ext>
            </a:extLst>
          </p:cNvPr>
          <p:cNvSpPr>
            <a:spLocks/>
          </p:cNvSpPr>
          <p:nvPr/>
        </p:nvSpPr>
        <p:spPr bwMode="auto">
          <a:xfrm>
            <a:off x="2270125" y="2644775"/>
            <a:ext cx="5988050" cy="1682750"/>
          </a:xfrm>
          <a:custGeom>
            <a:avLst/>
            <a:gdLst>
              <a:gd name="T0" fmla="*/ 0 w 3772"/>
              <a:gd name="T1" fmla="*/ 2147483646 h 1060"/>
              <a:gd name="T2" fmla="*/ 2147483646 w 3772"/>
              <a:gd name="T3" fmla="*/ 2147483646 h 1060"/>
              <a:gd name="T4" fmla="*/ 2147483646 w 3772"/>
              <a:gd name="T5" fmla="*/ 2147483646 h 1060"/>
              <a:gd name="T6" fmla="*/ 2147483646 w 3772"/>
              <a:gd name="T7" fmla="*/ 2147483646 h 1060"/>
              <a:gd name="T8" fmla="*/ 2147483646 w 3772"/>
              <a:gd name="T9" fmla="*/ 2147483646 h 1060"/>
              <a:gd name="T10" fmla="*/ 2147483646 w 3772"/>
              <a:gd name="T11" fmla="*/ 2147483646 h 1060"/>
              <a:gd name="T12" fmla="*/ 2147483646 w 3772"/>
              <a:gd name="T13" fmla="*/ 2147483646 h 1060"/>
              <a:gd name="T14" fmla="*/ 2147483646 w 3772"/>
              <a:gd name="T15" fmla="*/ 2147483646 h 1060"/>
              <a:gd name="T16" fmla="*/ 2147483646 w 3772"/>
              <a:gd name="T17" fmla="*/ 2147483646 h 10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72"/>
              <a:gd name="T28" fmla="*/ 0 h 1060"/>
              <a:gd name="T29" fmla="*/ 3772 w 3772"/>
              <a:gd name="T30" fmla="*/ 1060 h 10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72" h="1060">
                <a:moveTo>
                  <a:pt x="0" y="124"/>
                </a:moveTo>
                <a:cubicBezTo>
                  <a:pt x="70" y="106"/>
                  <a:pt x="274" y="36"/>
                  <a:pt x="419" y="18"/>
                </a:cubicBezTo>
                <a:cubicBezTo>
                  <a:pt x="564" y="0"/>
                  <a:pt x="744" y="2"/>
                  <a:pt x="873" y="18"/>
                </a:cubicBezTo>
                <a:cubicBezTo>
                  <a:pt x="1002" y="34"/>
                  <a:pt x="1079" y="70"/>
                  <a:pt x="1193" y="114"/>
                </a:cubicBezTo>
                <a:cubicBezTo>
                  <a:pt x="1307" y="158"/>
                  <a:pt x="1418" y="192"/>
                  <a:pt x="1558" y="281"/>
                </a:cubicBezTo>
                <a:cubicBezTo>
                  <a:pt x="1698" y="370"/>
                  <a:pt x="1860" y="531"/>
                  <a:pt x="2032" y="646"/>
                </a:cubicBezTo>
                <a:cubicBezTo>
                  <a:pt x="2204" y="761"/>
                  <a:pt x="2385" y="905"/>
                  <a:pt x="2588" y="972"/>
                </a:cubicBezTo>
                <a:cubicBezTo>
                  <a:pt x="2791" y="1039"/>
                  <a:pt x="3051" y="1060"/>
                  <a:pt x="3248" y="1049"/>
                </a:cubicBezTo>
                <a:cubicBezTo>
                  <a:pt x="3445" y="1038"/>
                  <a:pt x="3663" y="937"/>
                  <a:pt x="3772"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1" name="Freeform 16">
            <a:extLst>
              <a:ext uri="{FF2B5EF4-FFF2-40B4-BE49-F238E27FC236}">
                <a16:creationId xmlns:a16="http://schemas.microsoft.com/office/drawing/2014/main" id="{FA5CD16D-D8D8-1AB4-E397-D5C291190B7D}"/>
              </a:ext>
            </a:extLst>
          </p:cNvPr>
          <p:cNvSpPr>
            <a:spLocks/>
          </p:cNvSpPr>
          <p:nvPr/>
        </p:nvSpPr>
        <p:spPr bwMode="auto">
          <a:xfrm>
            <a:off x="1752600" y="2482850"/>
            <a:ext cx="5724525" cy="1536700"/>
          </a:xfrm>
          <a:custGeom>
            <a:avLst/>
            <a:gdLst>
              <a:gd name="T0" fmla="*/ 0 w 3606"/>
              <a:gd name="T1" fmla="*/ 2147483646 h 968"/>
              <a:gd name="T2" fmla="*/ 2147483646 w 3606"/>
              <a:gd name="T3" fmla="*/ 2147483646 h 968"/>
              <a:gd name="T4" fmla="*/ 2147483646 w 3606"/>
              <a:gd name="T5" fmla="*/ 2147483646 h 968"/>
              <a:gd name="T6" fmla="*/ 2147483646 w 3606"/>
              <a:gd name="T7" fmla="*/ 2147483646 h 968"/>
              <a:gd name="T8" fmla="*/ 2147483646 w 3606"/>
              <a:gd name="T9" fmla="*/ 2147483646 h 968"/>
              <a:gd name="T10" fmla="*/ 2147483646 w 3606"/>
              <a:gd name="T11" fmla="*/ 2147483646 h 968"/>
              <a:gd name="T12" fmla="*/ 2147483646 w 3606"/>
              <a:gd name="T13" fmla="*/ 2147483646 h 968"/>
              <a:gd name="T14" fmla="*/ 0 60000 65536"/>
              <a:gd name="T15" fmla="*/ 0 60000 65536"/>
              <a:gd name="T16" fmla="*/ 0 60000 65536"/>
              <a:gd name="T17" fmla="*/ 0 60000 65536"/>
              <a:gd name="T18" fmla="*/ 0 60000 65536"/>
              <a:gd name="T19" fmla="*/ 0 60000 65536"/>
              <a:gd name="T20" fmla="*/ 0 60000 65536"/>
              <a:gd name="T21" fmla="*/ 0 w 3606"/>
              <a:gd name="T22" fmla="*/ 0 h 968"/>
              <a:gd name="T23" fmla="*/ 3606 w 3606"/>
              <a:gd name="T24" fmla="*/ 968 h 96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06" h="968">
                <a:moveTo>
                  <a:pt x="0" y="310"/>
                </a:moveTo>
                <a:cubicBezTo>
                  <a:pt x="83" y="275"/>
                  <a:pt x="298" y="148"/>
                  <a:pt x="496" y="100"/>
                </a:cubicBezTo>
                <a:cubicBezTo>
                  <a:pt x="694" y="52"/>
                  <a:pt x="957" y="0"/>
                  <a:pt x="1187" y="23"/>
                </a:cubicBezTo>
                <a:cubicBezTo>
                  <a:pt x="1417" y="46"/>
                  <a:pt x="1667" y="136"/>
                  <a:pt x="1878" y="235"/>
                </a:cubicBezTo>
                <a:cubicBezTo>
                  <a:pt x="2089" y="334"/>
                  <a:pt x="2258" y="506"/>
                  <a:pt x="2454" y="620"/>
                </a:cubicBezTo>
                <a:cubicBezTo>
                  <a:pt x="2650" y="734"/>
                  <a:pt x="2863" y="872"/>
                  <a:pt x="3055" y="920"/>
                </a:cubicBezTo>
                <a:cubicBezTo>
                  <a:pt x="3247" y="968"/>
                  <a:pt x="3491" y="910"/>
                  <a:pt x="3606" y="908"/>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2" name="Freeform 17">
            <a:extLst>
              <a:ext uri="{FF2B5EF4-FFF2-40B4-BE49-F238E27FC236}">
                <a16:creationId xmlns:a16="http://schemas.microsoft.com/office/drawing/2014/main" id="{3B6DC674-6386-C4BA-262A-627BC199FA3F}"/>
              </a:ext>
            </a:extLst>
          </p:cNvPr>
          <p:cNvSpPr>
            <a:spLocks/>
          </p:cNvSpPr>
          <p:nvPr/>
        </p:nvSpPr>
        <p:spPr bwMode="auto">
          <a:xfrm>
            <a:off x="1557338" y="2784475"/>
            <a:ext cx="5756275" cy="1778000"/>
          </a:xfrm>
          <a:custGeom>
            <a:avLst/>
            <a:gdLst>
              <a:gd name="T0" fmla="*/ 0 w 3626"/>
              <a:gd name="T1" fmla="*/ 2147483646 h 1120"/>
              <a:gd name="T2" fmla="*/ 2147483646 w 3626"/>
              <a:gd name="T3" fmla="*/ 2147483646 h 1120"/>
              <a:gd name="T4" fmla="*/ 2147483646 w 3626"/>
              <a:gd name="T5" fmla="*/ 2147483646 h 1120"/>
              <a:gd name="T6" fmla="*/ 2147483646 w 3626"/>
              <a:gd name="T7" fmla="*/ 2147483646 h 1120"/>
              <a:gd name="T8" fmla="*/ 2147483646 w 3626"/>
              <a:gd name="T9" fmla="*/ 2147483646 h 1120"/>
              <a:gd name="T10" fmla="*/ 2147483646 w 3626"/>
              <a:gd name="T11" fmla="*/ 2147483646 h 1120"/>
              <a:gd name="T12" fmla="*/ 2147483646 w 3626"/>
              <a:gd name="T13" fmla="*/ 2147483646 h 1120"/>
              <a:gd name="T14" fmla="*/ 0 60000 65536"/>
              <a:gd name="T15" fmla="*/ 0 60000 65536"/>
              <a:gd name="T16" fmla="*/ 0 60000 65536"/>
              <a:gd name="T17" fmla="*/ 0 60000 65536"/>
              <a:gd name="T18" fmla="*/ 0 60000 65536"/>
              <a:gd name="T19" fmla="*/ 0 60000 65536"/>
              <a:gd name="T20" fmla="*/ 0 60000 65536"/>
              <a:gd name="T21" fmla="*/ 0 w 3626"/>
              <a:gd name="T22" fmla="*/ 0 h 1120"/>
              <a:gd name="T23" fmla="*/ 3626 w 3626"/>
              <a:gd name="T24" fmla="*/ 1120 h 1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26" h="1120">
                <a:moveTo>
                  <a:pt x="0" y="229"/>
                </a:moveTo>
                <a:cubicBezTo>
                  <a:pt x="83" y="205"/>
                  <a:pt x="295" y="116"/>
                  <a:pt x="497" y="83"/>
                </a:cubicBezTo>
                <a:cubicBezTo>
                  <a:pt x="699" y="50"/>
                  <a:pt x="988" y="0"/>
                  <a:pt x="1213" y="32"/>
                </a:cubicBezTo>
                <a:cubicBezTo>
                  <a:pt x="1438" y="64"/>
                  <a:pt x="1639" y="161"/>
                  <a:pt x="1847" y="275"/>
                </a:cubicBezTo>
                <a:cubicBezTo>
                  <a:pt x="2055" y="389"/>
                  <a:pt x="2255" y="588"/>
                  <a:pt x="2461" y="717"/>
                </a:cubicBezTo>
                <a:cubicBezTo>
                  <a:pt x="2667" y="846"/>
                  <a:pt x="2888" y="983"/>
                  <a:pt x="3082" y="1050"/>
                </a:cubicBezTo>
                <a:cubicBezTo>
                  <a:pt x="3276" y="1117"/>
                  <a:pt x="3513" y="1106"/>
                  <a:pt x="3626" y="1120"/>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3" name="Freeform 18">
            <a:extLst>
              <a:ext uri="{FF2B5EF4-FFF2-40B4-BE49-F238E27FC236}">
                <a16:creationId xmlns:a16="http://schemas.microsoft.com/office/drawing/2014/main" id="{5A3831C7-AD00-40D0-9E5F-D1BE34041942}"/>
              </a:ext>
            </a:extLst>
          </p:cNvPr>
          <p:cNvSpPr>
            <a:spLocks/>
          </p:cNvSpPr>
          <p:nvPr/>
        </p:nvSpPr>
        <p:spPr bwMode="auto">
          <a:xfrm>
            <a:off x="930275" y="3011488"/>
            <a:ext cx="5805488" cy="1816100"/>
          </a:xfrm>
          <a:custGeom>
            <a:avLst/>
            <a:gdLst>
              <a:gd name="T0" fmla="*/ 0 w 3657"/>
              <a:gd name="T1" fmla="*/ 2147483646 h 1144"/>
              <a:gd name="T2" fmla="*/ 2147483646 w 3657"/>
              <a:gd name="T3" fmla="*/ 2147483646 h 1144"/>
              <a:gd name="T4" fmla="*/ 2147483646 w 3657"/>
              <a:gd name="T5" fmla="*/ 2147483646 h 1144"/>
              <a:gd name="T6" fmla="*/ 2147483646 w 3657"/>
              <a:gd name="T7" fmla="*/ 2147483646 h 1144"/>
              <a:gd name="T8" fmla="*/ 2147483646 w 3657"/>
              <a:gd name="T9" fmla="*/ 2147483646 h 1144"/>
              <a:gd name="T10" fmla="*/ 2147483646 w 3657"/>
              <a:gd name="T11" fmla="*/ 2147483646 h 1144"/>
              <a:gd name="T12" fmla="*/ 2147483646 w 3657"/>
              <a:gd name="T13" fmla="*/ 2147483646 h 1144"/>
              <a:gd name="T14" fmla="*/ 2147483646 w 3657"/>
              <a:gd name="T15" fmla="*/ 2147483646 h 1144"/>
              <a:gd name="T16" fmla="*/ 0 60000 65536"/>
              <a:gd name="T17" fmla="*/ 0 60000 65536"/>
              <a:gd name="T18" fmla="*/ 0 60000 65536"/>
              <a:gd name="T19" fmla="*/ 0 60000 65536"/>
              <a:gd name="T20" fmla="*/ 0 60000 65536"/>
              <a:gd name="T21" fmla="*/ 0 60000 65536"/>
              <a:gd name="T22" fmla="*/ 0 60000 65536"/>
              <a:gd name="T23" fmla="*/ 0 60000 65536"/>
              <a:gd name="T24" fmla="*/ 0 w 3657"/>
              <a:gd name="T25" fmla="*/ 0 h 1144"/>
              <a:gd name="T26" fmla="*/ 3657 w 3657"/>
              <a:gd name="T27" fmla="*/ 1144 h 11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57" h="1144">
                <a:moveTo>
                  <a:pt x="0" y="298"/>
                </a:moveTo>
                <a:cubicBezTo>
                  <a:pt x="58" y="274"/>
                  <a:pt x="232" y="195"/>
                  <a:pt x="348" y="152"/>
                </a:cubicBezTo>
                <a:cubicBezTo>
                  <a:pt x="464" y="109"/>
                  <a:pt x="546" y="65"/>
                  <a:pt x="694" y="43"/>
                </a:cubicBezTo>
                <a:cubicBezTo>
                  <a:pt x="842" y="21"/>
                  <a:pt x="1043" y="0"/>
                  <a:pt x="1238" y="17"/>
                </a:cubicBezTo>
                <a:cubicBezTo>
                  <a:pt x="1433" y="34"/>
                  <a:pt x="1665" y="62"/>
                  <a:pt x="1865" y="145"/>
                </a:cubicBezTo>
                <a:cubicBezTo>
                  <a:pt x="2065" y="228"/>
                  <a:pt x="2251" y="396"/>
                  <a:pt x="2441" y="516"/>
                </a:cubicBezTo>
                <a:cubicBezTo>
                  <a:pt x="2631" y="636"/>
                  <a:pt x="2801" y="763"/>
                  <a:pt x="3004" y="868"/>
                </a:cubicBezTo>
                <a:cubicBezTo>
                  <a:pt x="3207" y="973"/>
                  <a:pt x="3521" y="1087"/>
                  <a:pt x="3657" y="1144"/>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4" name="Freeform 19">
            <a:extLst>
              <a:ext uri="{FF2B5EF4-FFF2-40B4-BE49-F238E27FC236}">
                <a16:creationId xmlns:a16="http://schemas.microsoft.com/office/drawing/2014/main" id="{57F43B0E-D1AD-7B31-4C40-610758781CBE}"/>
              </a:ext>
            </a:extLst>
          </p:cNvPr>
          <p:cNvSpPr>
            <a:spLocks/>
          </p:cNvSpPr>
          <p:nvPr/>
        </p:nvSpPr>
        <p:spPr bwMode="auto">
          <a:xfrm>
            <a:off x="1992313" y="3751263"/>
            <a:ext cx="5556250" cy="1987550"/>
          </a:xfrm>
          <a:custGeom>
            <a:avLst/>
            <a:gdLst>
              <a:gd name="T0" fmla="*/ 0 w 3500"/>
              <a:gd name="T1" fmla="*/ 2147483646 h 1252"/>
              <a:gd name="T2" fmla="*/ 2147483646 w 3500"/>
              <a:gd name="T3" fmla="*/ 2147483646 h 1252"/>
              <a:gd name="T4" fmla="*/ 2147483646 w 3500"/>
              <a:gd name="T5" fmla="*/ 2147483646 h 1252"/>
              <a:gd name="T6" fmla="*/ 2147483646 w 3500"/>
              <a:gd name="T7" fmla="*/ 2147483646 h 1252"/>
              <a:gd name="T8" fmla="*/ 2147483646 w 3500"/>
              <a:gd name="T9" fmla="*/ 2147483646 h 1252"/>
              <a:gd name="T10" fmla="*/ 2147483646 w 3500"/>
              <a:gd name="T11" fmla="*/ 2147483646 h 1252"/>
              <a:gd name="T12" fmla="*/ 2147483646 w 3500"/>
              <a:gd name="T13" fmla="*/ 2147483646 h 1252"/>
              <a:gd name="T14" fmla="*/ 2147483646 w 3500"/>
              <a:gd name="T15" fmla="*/ 2147483646 h 1252"/>
              <a:gd name="T16" fmla="*/ 0 60000 65536"/>
              <a:gd name="T17" fmla="*/ 0 60000 65536"/>
              <a:gd name="T18" fmla="*/ 0 60000 65536"/>
              <a:gd name="T19" fmla="*/ 0 60000 65536"/>
              <a:gd name="T20" fmla="*/ 0 60000 65536"/>
              <a:gd name="T21" fmla="*/ 0 60000 65536"/>
              <a:gd name="T22" fmla="*/ 0 60000 65536"/>
              <a:gd name="T23" fmla="*/ 0 60000 65536"/>
              <a:gd name="T24" fmla="*/ 0 w 3500"/>
              <a:gd name="T25" fmla="*/ 0 h 1252"/>
              <a:gd name="T26" fmla="*/ 3500 w 3500"/>
              <a:gd name="T27" fmla="*/ 1252 h 12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00" h="1252">
                <a:moveTo>
                  <a:pt x="0" y="96"/>
                </a:moveTo>
                <a:cubicBezTo>
                  <a:pt x="57" y="83"/>
                  <a:pt x="201" y="26"/>
                  <a:pt x="345" y="18"/>
                </a:cubicBezTo>
                <a:cubicBezTo>
                  <a:pt x="489" y="10"/>
                  <a:pt x="684" y="0"/>
                  <a:pt x="863" y="50"/>
                </a:cubicBezTo>
                <a:cubicBezTo>
                  <a:pt x="1042" y="100"/>
                  <a:pt x="1247" y="212"/>
                  <a:pt x="1420" y="319"/>
                </a:cubicBezTo>
                <a:cubicBezTo>
                  <a:pt x="1593" y="426"/>
                  <a:pt x="1746" y="572"/>
                  <a:pt x="1900" y="690"/>
                </a:cubicBezTo>
                <a:cubicBezTo>
                  <a:pt x="2054" y="808"/>
                  <a:pt x="2177" y="941"/>
                  <a:pt x="2342" y="1029"/>
                </a:cubicBezTo>
                <a:cubicBezTo>
                  <a:pt x="2507" y="1117"/>
                  <a:pt x="2699" y="1190"/>
                  <a:pt x="2892" y="1221"/>
                </a:cubicBezTo>
                <a:cubicBezTo>
                  <a:pt x="3085" y="1252"/>
                  <a:pt x="3373" y="1216"/>
                  <a:pt x="3500" y="1215"/>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5" name="Freeform 20">
            <a:extLst>
              <a:ext uri="{FF2B5EF4-FFF2-40B4-BE49-F238E27FC236}">
                <a16:creationId xmlns:a16="http://schemas.microsoft.com/office/drawing/2014/main" id="{645953D4-5DBE-4A4D-9814-51AF29DE2CCD}"/>
              </a:ext>
            </a:extLst>
          </p:cNvPr>
          <p:cNvSpPr>
            <a:spLocks/>
          </p:cNvSpPr>
          <p:nvPr/>
        </p:nvSpPr>
        <p:spPr bwMode="auto">
          <a:xfrm>
            <a:off x="2371725" y="3890963"/>
            <a:ext cx="6223000" cy="2262187"/>
          </a:xfrm>
          <a:custGeom>
            <a:avLst/>
            <a:gdLst>
              <a:gd name="T0" fmla="*/ 0 w 3920"/>
              <a:gd name="T1" fmla="*/ 2147483646 h 1425"/>
              <a:gd name="T2" fmla="*/ 2147483646 w 3920"/>
              <a:gd name="T3" fmla="*/ 2147483646 h 1425"/>
              <a:gd name="T4" fmla="*/ 2147483646 w 3920"/>
              <a:gd name="T5" fmla="*/ 2147483646 h 1425"/>
              <a:gd name="T6" fmla="*/ 2147483646 w 3920"/>
              <a:gd name="T7" fmla="*/ 2147483646 h 1425"/>
              <a:gd name="T8" fmla="*/ 2147483646 w 3920"/>
              <a:gd name="T9" fmla="*/ 2147483646 h 1425"/>
              <a:gd name="T10" fmla="*/ 2147483646 w 3920"/>
              <a:gd name="T11" fmla="*/ 2147483646 h 1425"/>
              <a:gd name="T12" fmla="*/ 2147483646 w 3920"/>
              <a:gd name="T13" fmla="*/ 2147483646 h 1425"/>
              <a:gd name="T14" fmla="*/ 2147483646 w 3920"/>
              <a:gd name="T15" fmla="*/ 2147483646 h 1425"/>
              <a:gd name="T16" fmla="*/ 0 60000 65536"/>
              <a:gd name="T17" fmla="*/ 0 60000 65536"/>
              <a:gd name="T18" fmla="*/ 0 60000 65536"/>
              <a:gd name="T19" fmla="*/ 0 60000 65536"/>
              <a:gd name="T20" fmla="*/ 0 60000 65536"/>
              <a:gd name="T21" fmla="*/ 0 60000 65536"/>
              <a:gd name="T22" fmla="*/ 0 60000 65536"/>
              <a:gd name="T23" fmla="*/ 0 60000 65536"/>
              <a:gd name="T24" fmla="*/ 0 w 3920"/>
              <a:gd name="T25" fmla="*/ 0 h 1425"/>
              <a:gd name="T26" fmla="*/ 3920 w 3920"/>
              <a:gd name="T27" fmla="*/ 1425 h 14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20" h="1425">
                <a:moveTo>
                  <a:pt x="0" y="96"/>
                </a:moveTo>
                <a:cubicBezTo>
                  <a:pt x="87" y="90"/>
                  <a:pt x="333" y="0"/>
                  <a:pt x="521" y="58"/>
                </a:cubicBezTo>
                <a:cubicBezTo>
                  <a:pt x="709" y="116"/>
                  <a:pt x="955" y="307"/>
                  <a:pt x="1129" y="442"/>
                </a:cubicBezTo>
                <a:cubicBezTo>
                  <a:pt x="1303" y="577"/>
                  <a:pt x="1403" y="735"/>
                  <a:pt x="1564" y="871"/>
                </a:cubicBezTo>
                <a:cubicBezTo>
                  <a:pt x="1725" y="1007"/>
                  <a:pt x="1892" y="1171"/>
                  <a:pt x="2096" y="1261"/>
                </a:cubicBezTo>
                <a:cubicBezTo>
                  <a:pt x="2300" y="1351"/>
                  <a:pt x="2573" y="1393"/>
                  <a:pt x="2787" y="1409"/>
                </a:cubicBezTo>
                <a:cubicBezTo>
                  <a:pt x="3001" y="1425"/>
                  <a:pt x="3193" y="1399"/>
                  <a:pt x="3382" y="1357"/>
                </a:cubicBezTo>
                <a:cubicBezTo>
                  <a:pt x="3571" y="1315"/>
                  <a:pt x="3808" y="1200"/>
                  <a:pt x="3920" y="115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6" name="Freeform 21">
            <a:extLst>
              <a:ext uri="{FF2B5EF4-FFF2-40B4-BE49-F238E27FC236}">
                <a16:creationId xmlns:a16="http://schemas.microsoft.com/office/drawing/2014/main" id="{FCEDF97B-8E82-B978-A6D4-42D8235DB992}"/>
              </a:ext>
            </a:extLst>
          </p:cNvPr>
          <p:cNvSpPr>
            <a:spLocks/>
          </p:cNvSpPr>
          <p:nvPr/>
        </p:nvSpPr>
        <p:spPr bwMode="auto">
          <a:xfrm>
            <a:off x="6546850" y="1544638"/>
            <a:ext cx="2411413" cy="4559300"/>
          </a:xfrm>
          <a:custGeom>
            <a:avLst/>
            <a:gdLst>
              <a:gd name="T0" fmla="*/ 2147483646 w 1519"/>
              <a:gd name="T1" fmla="*/ 2147483646 h 2872"/>
              <a:gd name="T2" fmla="*/ 2147483646 w 1519"/>
              <a:gd name="T3" fmla="*/ 2147483646 h 2872"/>
              <a:gd name="T4" fmla="*/ 2147483646 w 1519"/>
              <a:gd name="T5" fmla="*/ 2147483646 h 2872"/>
              <a:gd name="T6" fmla="*/ 2147483646 w 1519"/>
              <a:gd name="T7" fmla="*/ 2147483646 h 2872"/>
              <a:gd name="T8" fmla="*/ 2147483646 w 1519"/>
              <a:gd name="T9" fmla="*/ 2147483646 h 2872"/>
              <a:gd name="T10" fmla="*/ 2147483646 w 1519"/>
              <a:gd name="T11" fmla="*/ 2147483646 h 2872"/>
              <a:gd name="T12" fmla="*/ 2147483646 w 1519"/>
              <a:gd name="T13" fmla="*/ 2147483646 h 2872"/>
              <a:gd name="T14" fmla="*/ 2147483646 w 1519"/>
              <a:gd name="T15" fmla="*/ 2147483646 h 2872"/>
              <a:gd name="T16" fmla="*/ 2147483646 w 1519"/>
              <a:gd name="T17" fmla="*/ 2147483646 h 2872"/>
              <a:gd name="T18" fmla="*/ 2147483646 w 1519"/>
              <a:gd name="T19" fmla="*/ 2147483646 h 2872"/>
              <a:gd name="T20" fmla="*/ 2147483646 w 1519"/>
              <a:gd name="T21" fmla="*/ 2147483646 h 2872"/>
              <a:gd name="T22" fmla="*/ 2147483646 w 1519"/>
              <a:gd name="T23" fmla="*/ 2147483646 h 2872"/>
              <a:gd name="T24" fmla="*/ 2147483646 w 1519"/>
              <a:gd name="T25" fmla="*/ 2147483646 h 2872"/>
              <a:gd name="T26" fmla="*/ 2147483646 w 1519"/>
              <a:gd name="T27" fmla="*/ 2147483646 h 2872"/>
              <a:gd name="T28" fmla="*/ 2147483646 w 1519"/>
              <a:gd name="T29" fmla="*/ 2147483646 h 28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519"/>
              <a:gd name="T46" fmla="*/ 0 h 2872"/>
              <a:gd name="T47" fmla="*/ 1519 w 1519"/>
              <a:gd name="T48" fmla="*/ 2872 h 287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519" h="2872">
                <a:moveTo>
                  <a:pt x="13" y="2088"/>
                </a:moveTo>
                <a:cubicBezTo>
                  <a:pt x="26" y="2245"/>
                  <a:pt x="192" y="2469"/>
                  <a:pt x="330" y="2592"/>
                </a:cubicBezTo>
                <a:cubicBezTo>
                  <a:pt x="528" y="2743"/>
                  <a:pt x="884" y="2872"/>
                  <a:pt x="842" y="2829"/>
                </a:cubicBezTo>
                <a:cubicBezTo>
                  <a:pt x="945" y="2870"/>
                  <a:pt x="1211" y="2870"/>
                  <a:pt x="1310" y="2822"/>
                </a:cubicBezTo>
                <a:cubicBezTo>
                  <a:pt x="1409" y="2774"/>
                  <a:pt x="1519" y="2620"/>
                  <a:pt x="1438" y="2541"/>
                </a:cubicBezTo>
                <a:cubicBezTo>
                  <a:pt x="1418" y="2461"/>
                  <a:pt x="921" y="2441"/>
                  <a:pt x="823" y="2349"/>
                </a:cubicBezTo>
                <a:cubicBezTo>
                  <a:pt x="725" y="2257"/>
                  <a:pt x="775" y="2114"/>
                  <a:pt x="849" y="1990"/>
                </a:cubicBezTo>
                <a:cubicBezTo>
                  <a:pt x="911" y="1860"/>
                  <a:pt x="1215" y="1815"/>
                  <a:pt x="1265" y="1606"/>
                </a:cubicBezTo>
                <a:cubicBezTo>
                  <a:pt x="1259" y="1363"/>
                  <a:pt x="1156" y="971"/>
                  <a:pt x="1150" y="736"/>
                </a:cubicBezTo>
                <a:cubicBezTo>
                  <a:pt x="1158" y="482"/>
                  <a:pt x="1354" y="180"/>
                  <a:pt x="1316" y="83"/>
                </a:cubicBezTo>
                <a:cubicBezTo>
                  <a:pt x="1275" y="0"/>
                  <a:pt x="1015" y="33"/>
                  <a:pt x="919" y="153"/>
                </a:cubicBezTo>
                <a:cubicBezTo>
                  <a:pt x="823" y="273"/>
                  <a:pt x="763" y="639"/>
                  <a:pt x="695" y="819"/>
                </a:cubicBezTo>
                <a:cubicBezTo>
                  <a:pt x="627" y="999"/>
                  <a:pt x="521" y="1169"/>
                  <a:pt x="452" y="1312"/>
                </a:cubicBezTo>
                <a:cubicBezTo>
                  <a:pt x="379" y="1450"/>
                  <a:pt x="327" y="1522"/>
                  <a:pt x="254" y="1651"/>
                </a:cubicBezTo>
                <a:cubicBezTo>
                  <a:pt x="181" y="1780"/>
                  <a:pt x="0" y="1931"/>
                  <a:pt x="13" y="2088"/>
                </a:cubicBezTo>
                <a:close/>
              </a:path>
            </a:pathLst>
          </a:custGeom>
          <a:noFill/>
          <a:ln w="19050">
            <a:solidFill>
              <a:srgbClr val="FF33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97" name="Oval 22">
            <a:extLst>
              <a:ext uri="{FF2B5EF4-FFF2-40B4-BE49-F238E27FC236}">
                <a16:creationId xmlns:a16="http://schemas.microsoft.com/office/drawing/2014/main" id="{DB9734F3-347D-0B64-007C-48AC9A095F20}"/>
              </a:ext>
            </a:extLst>
          </p:cNvPr>
          <p:cNvSpPr>
            <a:spLocks noChangeArrowheads="1"/>
          </p:cNvSpPr>
          <p:nvPr/>
        </p:nvSpPr>
        <p:spPr bwMode="auto">
          <a:xfrm>
            <a:off x="6734175" y="477361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8" name="Oval 23">
            <a:extLst>
              <a:ext uri="{FF2B5EF4-FFF2-40B4-BE49-F238E27FC236}">
                <a16:creationId xmlns:a16="http://schemas.microsoft.com/office/drawing/2014/main" id="{43D0D01A-17B1-4D48-49B8-4BF2EDA8F85A}"/>
              </a:ext>
            </a:extLst>
          </p:cNvPr>
          <p:cNvSpPr>
            <a:spLocks noChangeArrowheads="1"/>
          </p:cNvSpPr>
          <p:nvPr/>
        </p:nvSpPr>
        <p:spPr bwMode="auto">
          <a:xfrm>
            <a:off x="7912100" y="321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599" name="Oval 24">
            <a:extLst>
              <a:ext uri="{FF2B5EF4-FFF2-40B4-BE49-F238E27FC236}">
                <a16:creationId xmlns:a16="http://schemas.microsoft.com/office/drawing/2014/main" id="{F7E3625A-DF7A-4A2D-5ED2-6AC05AAC3F11}"/>
              </a:ext>
            </a:extLst>
          </p:cNvPr>
          <p:cNvSpPr>
            <a:spLocks noChangeArrowheads="1"/>
          </p:cNvSpPr>
          <p:nvPr/>
        </p:nvSpPr>
        <p:spPr bwMode="auto">
          <a:xfrm>
            <a:off x="7477125" y="383857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0" name="Oval 25">
            <a:extLst>
              <a:ext uri="{FF2B5EF4-FFF2-40B4-BE49-F238E27FC236}">
                <a16:creationId xmlns:a16="http://schemas.microsoft.com/office/drawing/2014/main" id="{8419F5AC-9638-93AC-63B1-EECCAEB32D5F}"/>
              </a:ext>
            </a:extLst>
          </p:cNvPr>
          <p:cNvSpPr>
            <a:spLocks noChangeArrowheads="1"/>
          </p:cNvSpPr>
          <p:nvPr/>
        </p:nvSpPr>
        <p:spPr bwMode="auto">
          <a:xfrm>
            <a:off x="8258175" y="400050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1" name="Oval 26">
            <a:extLst>
              <a:ext uri="{FF2B5EF4-FFF2-40B4-BE49-F238E27FC236}">
                <a16:creationId xmlns:a16="http://schemas.microsoft.com/office/drawing/2014/main" id="{8F54AA5D-F019-80EE-175F-1AACC0C9D3FD}"/>
              </a:ext>
            </a:extLst>
          </p:cNvPr>
          <p:cNvSpPr>
            <a:spLocks noChangeArrowheads="1"/>
          </p:cNvSpPr>
          <p:nvPr/>
        </p:nvSpPr>
        <p:spPr bwMode="auto">
          <a:xfrm>
            <a:off x="7313613" y="4489450"/>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2" name="Oval 27">
            <a:extLst>
              <a:ext uri="{FF2B5EF4-FFF2-40B4-BE49-F238E27FC236}">
                <a16:creationId xmlns:a16="http://schemas.microsoft.com/office/drawing/2014/main" id="{0FD99916-8C50-3276-D95A-99640B629EA0}"/>
              </a:ext>
            </a:extLst>
          </p:cNvPr>
          <p:cNvSpPr>
            <a:spLocks noChangeArrowheads="1"/>
          </p:cNvSpPr>
          <p:nvPr/>
        </p:nvSpPr>
        <p:spPr bwMode="auto">
          <a:xfrm>
            <a:off x="7534275" y="5592763"/>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3" name="Oval 28">
            <a:extLst>
              <a:ext uri="{FF2B5EF4-FFF2-40B4-BE49-F238E27FC236}">
                <a16:creationId xmlns:a16="http://schemas.microsoft.com/office/drawing/2014/main" id="{EDB17262-EAC5-AC8E-6E0F-373B947F92DD}"/>
              </a:ext>
            </a:extLst>
          </p:cNvPr>
          <p:cNvSpPr>
            <a:spLocks noChangeArrowheads="1"/>
          </p:cNvSpPr>
          <p:nvPr/>
        </p:nvSpPr>
        <p:spPr bwMode="auto">
          <a:xfrm>
            <a:off x="8299450" y="1766888"/>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04" name="Oval 29">
            <a:extLst>
              <a:ext uri="{FF2B5EF4-FFF2-40B4-BE49-F238E27FC236}">
                <a16:creationId xmlns:a16="http://schemas.microsoft.com/office/drawing/2014/main" id="{3DD2A143-552E-DC5B-76E1-0174EFF9559F}"/>
              </a:ext>
            </a:extLst>
          </p:cNvPr>
          <p:cNvSpPr>
            <a:spLocks noChangeArrowheads="1"/>
          </p:cNvSpPr>
          <p:nvPr/>
        </p:nvSpPr>
        <p:spPr bwMode="auto">
          <a:xfrm>
            <a:off x="8574088" y="5635625"/>
            <a:ext cx="161925" cy="161925"/>
          </a:xfrm>
          <a:prstGeom prst="ellipse">
            <a:avLst/>
          </a:prstGeom>
          <a:noFill/>
          <a:ln w="19050">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grpSp>
        <p:nvGrpSpPr>
          <p:cNvPr id="24605" name="Group 30">
            <a:extLst>
              <a:ext uri="{FF2B5EF4-FFF2-40B4-BE49-F238E27FC236}">
                <a16:creationId xmlns:a16="http://schemas.microsoft.com/office/drawing/2014/main" id="{0BC42EDE-8512-E48B-304E-7AE62FE6D3D0}"/>
              </a:ext>
            </a:extLst>
          </p:cNvPr>
          <p:cNvGrpSpPr>
            <a:grpSpLocks/>
          </p:cNvGrpSpPr>
          <p:nvPr/>
        </p:nvGrpSpPr>
        <p:grpSpPr bwMode="auto">
          <a:xfrm>
            <a:off x="7632700" y="4217988"/>
            <a:ext cx="279400" cy="228600"/>
            <a:chOff x="4832" y="2717"/>
            <a:chExt cx="176" cy="144"/>
          </a:xfrm>
        </p:grpSpPr>
        <p:sp>
          <p:nvSpPr>
            <p:cNvPr id="24624" name="Oval 31">
              <a:extLst>
                <a:ext uri="{FF2B5EF4-FFF2-40B4-BE49-F238E27FC236}">
                  <a16:creationId xmlns:a16="http://schemas.microsoft.com/office/drawing/2014/main" id="{83FB1445-642F-9E1E-FC18-CD56B792B646}"/>
                </a:ext>
              </a:extLst>
            </p:cNvPr>
            <p:cNvSpPr>
              <a:spLocks noChangeArrowheads="1"/>
            </p:cNvSpPr>
            <p:nvPr/>
          </p:nvSpPr>
          <p:spPr bwMode="auto">
            <a:xfrm>
              <a:off x="4866" y="2737"/>
              <a:ext cx="102" cy="102"/>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5" name="Text Box 32">
              <a:extLst>
                <a:ext uri="{FF2B5EF4-FFF2-40B4-BE49-F238E27FC236}">
                  <a16:creationId xmlns:a16="http://schemas.microsoft.com/office/drawing/2014/main" id="{368E463C-64A9-23B8-F547-D15A0FA9C063}"/>
                </a:ext>
              </a:extLst>
            </p:cNvPr>
            <p:cNvSpPr txBox="1">
              <a:spLocks noChangeArrowheads="1"/>
            </p:cNvSpPr>
            <p:nvPr/>
          </p:nvSpPr>
          <p:spPr bwMode="auto">
            <a:xfrm>
              <a:off x="4832" y="2717"/>
              <a:ext cx="17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M</a:t>
              </a:r>
            </a:p>
          </p:txBody>
        </p:sp>
      </p:grpSp>
      <p:grpSp>
        <p:nvGrpSpPr>
          <p:cNvPr id="24606" name="Group 33">
            <a:extLst>
              <a:ext uri="{FF2B5EF4-FFF2-40B4-BE49-F238E27FC236}">
                <a16:creationId xmlns:a16="http://schemas.microsoft.com/office/drawing/2014/main" id="{5A89FB42-84B2-08CA-63EE-E7690FFE7970}"/>
              </a:ext>
            </a:extLst>
          </p:cNvPr>
          <p:cNvGrpSpPr>
            <a:grpSpLocks/>
          </p:cNvGrpSpPr>
          <p:nvPr/>
        </p:nvGrpSpPr>
        <p:grpSpPr bwMode="auto">
          <a:xfrm>
            <a:off x="1971675" y="3373438"/>
            <a:ext cx="254000" cy="228600"/>
            <a:chOff x="1025" y="800"/>
            <a:chExt cx="160" cy="144"/>
          </a:xfrm>
        </p:grpSpPr>
        <p:sp>
          <p:nvSpPr>
            <p:cNvPr id="24622" name="Oval 34">
              <a:extLst>
                <a:ext uri="{FF2B5EF4-FFF2-40B4-BE49-F238E27FC236}">
                  <a16:creationId xmlns:a16="http://schemas.microsoft.com/office/drawing/2014/main" id="{3FDA24CC-46E8-7152-8DDB-C891575BD610}"/>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3" name="Text Box 35">
              <a:extLst>
                <a:ext uri="{FF2B5EF4-FFF2-40B4-BE49-F238E27FC236}">
                  <a16:creationId xmlns:a16="http://schemas.microsoft.com/office/drawing/2014/main" id="{D90C5CE1-65B2-2B58-315A-81BD9E989990}"/>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7" name="Freeform 36">
            <a:extLst>
              <a:ext uri="{FF2B5EF4-FFF2-40B4-BE49-F238E27FC236}">
                <a16:creationId xmlns:a16="http://schemas.microsoft.com/office/drawing/2014/main" id="{D7E5A703-45C1-22A5-FE1E-96F4092C6797}"/>
              </a:ext>
            </a:extLst>
          </p:cNvPr>
          <p:cNvSpPr>
            <a:spLocks/>
          </p:cNvSpPr>
          <p:nvPr/>
        </p:nvSpPr>
        <p:spPr bwMode="auto">
          <a:xfrm>
            <a:off x="2168525" y="3400425"/>
            <a:ext cx="5878513" cy="1939925"/>
          </a:xfrm>
          <a:custGeom>
            <a:avLst/>
            <a:gdLst>
              <a:gd name="T0" fmla="*/ 0 w 3703"/>
              <a:gd name="T1" fmla="*/ 2147483646 h 1222"/>
              <a:gd name="T2" fmla="*/ 2147483646 w 3703"/>
              <a:gd name="T3" fmla="*/ 2147483646 h 1222"/>
              <a:gd name="T4" fmla="*/ 2147483646 w 3703"/>
              <a:gd name="T5" fmla="*/ 2147483646 h 1222"/>
              <a:gd name="T6" fmla="*/ 2147483646 w 3703"/>
              <a:gd name="T7" fmla="*/ 2147483646 h 1222"/>
              <a:gd name="T8" fmla="*/ 2147483646 w 3703"/>
              <a:gd name="T9" fmla="*/ 2147483646 h 1222"/>
              <a:gd name="T10" fmla="*/ 2147483646 w 3703"/>
              <a:gd name="T11" fmla="*/ 2147483646 h 1222"/>
              <a:gd name="T12" fmla="*/ 2147483646 w 3703"/>
              <a:gd name="T13" fmla="*/ 2147483646 h 1222"/>
              <a:gd name="T14" fmla="*/ 2147483646 w 3703"/>
              <a:gd name="T15" fmla="*/ 2147483646 h 1222"/>
              <a:gd name="T16" fmla="*/ 2147483646 w 3703"/>
              <a:gd name="T17" fmla="*/ 2147483646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03"/>
              <a:gd name="T28" fmla="*/ 0 h 1222"/>
              <a:gd name="T29" fmla="*/ 3703 w 3703"/>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03" h="1222">
                <a:moveTo>
                  <a:pt x="0" y="33"/>
                </a:moveTo>
                <a:cubicBezTo>
                  <a:pt x="55" y="28"/>
                  <a:pt x="205" y="4"/>
                  <a:pt x="333" y="4"/>
                </a:cubicBezTo>
                <a:cubicBezTo>
                  <a:pt x="461" y="4"/>
                  <a:pt x="616" y="0"/>
                  <a:pt x="770" y="32"/>
                </a:cubicBezTo>
                <a:cubicBezTo>
                  <a:pt x="924" y="64"/>
                  <a:pt x="1112" y="122"/>
                  <a:pt x="1255" y="196"/>
                </a:cubicBezTo>
                <a:cubicBezTo>
                  <a:pt x="1398" y="270"/>
                  <a:pt x="1506" y="361"/>
                  <a:pt x="1629" y="474"/>
                </a:cubicBezTo>
                <a:cubicBezTo>
                  <a:pt x="1752" y="587"/>
                  <a:pt x="1833" y="757"/>
                  <a:pt x="1994" y="872"/>
                </a:cubicBezTo>
                <a:cubicBezTo>
                  <a:pt x="2155" y="987"/>
                  <a:pt x="2402" y="1108"/>
                  <a:pt x="2594" y="1165"/>
                </a:cubicBezTo>
                <a:cubicBezTo>
                  <a:pt x="2786" y="1222"/>
                  <a:pt x="2961" y="1221"/>
                  <a:pt x="3146" y="1212"/>
                </a:cubicBezTo>
                <a:cubicBezTo>
                  <a:pt x="3331" y="1203"/>
                  <a:pt x="3587" y="1131"/>
                  <a:pt x="3703" y="1109"/>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4608" name="Group 37">
            <a:extLst>
              <a:ext uri="{FF2B5EF4-FFF2-40B4-BE49-F238E27FC236}">
                <a16:creationId xmlns:a16="http://schemas.microsoft.com/office/drawing/2014/main" id="{B74CEB81-ED2B-5AF7-6D76-BD876289E3E5}"/>
              </a:ext>
            </a:extLst>
          </p:cNvPr>
          <p:cNvGrpSpPr>
            <a:grpSpLocks/>
          </p:cNvGrpSpPr>
          <p:nvPr/>
        </p:nvGrpSpPr>
        <p:grpSpPr bwMode="auto">
          <a:xfrm>
            <a:off x="8007350" y="5033963"/>
            <a:ext cx="254000" cy="228600"/>
            <a:chOff x="1025" y="800"/>
            <a:chExt cx="160" cy="144"/>
          </a:xfrm>
        </p:grpSpPr>
        <p:sp>
          <p:nvSpPr>
            <p:cNvPr id="24620" name="Oval 38">
              <a:extLst>
                <a:ext uri="{FF2B5EF4-FFF2-40B4-BE49-F238E27FC236}">
                  <a16:creationId xmlns:a16="http://schemas.microsoft.com/office/drawing/2014/main" id="{196812D0-61C6-83C0-1E3B-B393F8D4939D}"/>
                </a:ext>
              </a:extLst>
            </p:cNvPr>
            <p:cNvSpPr>
              <a:spLocks noChangeArrowheads="1"/>
            </p:cNvSpPr>
            <p:nvPr/>
          </p:nvSpPr>
          <p:spPr bwMode="auto">
            <a:xfrm>
              <a:off x="1053" y="814"/>
              <a:ext cx="102" cy="102"/>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21" name="Text Box 39">
              <a:extLst>
                <a:ext uri="{FF2B5EF4-FFF2-40B4-BE49-F238E27FC236}">
                  <a16:creationId xmlns:a16="http://schemas.microsoft.com/office/drawing/2014/main" id="{0028A07E-2C90-8DAA-333A-162AB999C008}"/>
                </a:ext>
              </a:extLst>
            </p:cNvPr>
            <p:cNvSpPr txBox="1">
              <a:spLocks noChangeArrowheads="1"/>
            </p:cNvSpPr>
            <p:nvPr/>
          </p:nvSpPr>
          <p:spPr bwMode="auto">
            <a:xfrm>
              <a:off x="1025" y="800"/>
              <a:ext cx="1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900" b="1">
                  <a:latin typeface="Arial" panose="020B0604020202020204" pitchFamily="34" charset="0"/>
                </a:rPr>
                <a:t>T</a:t>
              </a:r>
            </a:p>
          </p:txBody>
        </p:sp>
      </p:grpSp>
      <p:sp>
        <p:nvSpPr>
          <p:cNvPr id="24609" name="Text Box 40">
            <a:extLst>
              <a:ext uri="{FF2B5EF4-FFF2-40B4-BE49-F238E27FC236}">
                <a16:creationId xmlns:a16="http://schemas.microsoft.com/office/drawing/2014/main" id="{5F8072CE-6CA8-4D24-09F2-EE380729AA60}"/>
              </a:ext>
            </a:extLst>
          </p:cNvPr>
          <p:cNvSpPr txBox="1">
            <a:spLocks noChangeArrowheads="1"/>
          </p:cNvSpPr>
          <p:nvPr/>
        </p:nvSpPr>
        <p:spPr bwMode="auto">
          <a:xfrm rot="1514700">
            <a:off x="623888" y="3848100"/>
            <a:ext cx="12715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Analysis Region</a:t>
            </a:r>
          </a:p>
        </p:txBody>
      </p:sp>
      <p:sp>
        <p:nvSpPr>
          <p:cNvPr id="24610" name="Text Box 41">
            <a:extLst>
              <a:ext uri="{FF2B5EF4-FFF2-40B4-BE49-F238E27FC236}">
                <a16:creationId xmlns:a16="http://schemas.microsoft.com/office/drawing/2014/main" id="{704F26CF-4977-7EBF-E6EB-E0F4F2D0B919}"/>
              </a:ext>
            </a:extLst>
          </p:cNvPr>
          <p:cNvSpPr txBox="1">
            <a:spLocks noChangeArrowheads="1"/>
          </p:cNvSpPr>
          <p:nvPr/>
        </p:nvSpPr>
        <p:spPr bwMode="auto">
          <a:xfrm rot="-154308">
            <a:off x="7361238" y="6059488"/>
            <a:ext cx="15430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solidFill>
                  <a:srgbClr val="FF3300"/>
                </a:solidFill>
                <a:latin typeface="Arial" panose="020B0604020202020204" pitchFamily="34" charset="0"/>
              </a:rPr>
              <a:t>48h forecast Region</a:t>
            </a:r>
          </a:p>
        </p:txBody>
      </p:sp>
      <p:sp>
        <p:nvSpPr>
          <p:cNvPr id="24611" name="Oval 42">
            <a:extLst>
              <a:ext uri="{FF2B5EF4-FFF2-40B4-BE49-F238E27FC236}">
                <a16:creationId xmlns:a16="http://schemas.microsoft.com/office/drawing/2014/main" id="{458A0DCA-A13C-5704-69BB-1794C2B07CE9}"/>
              </a:ext>
            </a:extLst>
          </p:cNvPr>
          <p:cNvSpPr>
            <a:spLocks noChangeArrowheads="1"/>
          </p:cNvSpPr>
          <p:nvPr/>
        </p:nvSpPr>
        <p:spPr bwMode="auto">
          <a:xfrm>
            <a:off x="2889250" y="1779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2" name="Oval 43">
            <a:extLst>
              <a:ext uri="{FF2B5EF4-FFF2-40B4-BE49-F238E27FC236}">
                <a16:creationId xmlns:a16="http://schemas.microsoft.com/office/drawing/2014/main" id="{1F871FD4-73B6-E97B-477F-DBD0CA0C0496}"/>
              </a:ext>
            </a:extLst>
          </p:cNvPr>
          <p:cNvSpPr>
            <a:spLocks noChangeArrowheads="1"/>
          </p:cNvSpPr>
          <p:nvPr/>
        </p:nvSpPr>
        <p:spPr bwMode="auto">
          <a:xfrm>
            <a:off x="6483350" y="26685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3" name="Oval 44">
            <a:extLst>
              <a:ext uri="{FF2B5EF4-FFF2-40B4-BE49-F238E27FC236}">
                <a16:creationId xmlns:a16="http://schemas.microsoft.com/office/drawing/2014/main" id="{B746D38C-2B4B-D0CA-460A-64D4B6F694F4}"/>
              </a:ext>
            </a:extLst>
          </p:cNvPr>
          <p:cNvSpPr>
            <a:spLocks noChangeArrowheads="1"/>
          </p:cNvSpPr>
          <p:nvPr/>
        </p:nvSpPr>
        <p:spPr bwMode="auto">
          <a:xfrm>
            <a:off x="4692650" y="1830388"/>
            <a:ext cx="161925" cy="161925"/>
          </a:xfrm>
          <a:prstGeom prst="ellipse">
            <a:avLst/>
          </a:prstGeom>
          <a:solidFill>
            <a:schemeClr val="bg1"/>
          </a:solidFill>
          <a:ln w="19050">
            <a:solidFill>
              <a:srgbClr val="FF3300"/>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endParaRPr lang="en-US" altLang="en-US" sz="1800">
              <a:latin typeface="Arial" panose="020B0604020202020204" pitchFamily="34" charset="0"/>
            </a:endParaRPr>
          </a:p>
        </p:txBody>
      </p:sp>
      <p:sp>
        <p:nvSpPr>
          <p:cNvPr id="24614" name="Text Box 45">
            <a:extLst>
              <a:ext uri="{FF2B5EF4-FFF2-40B4-BE49-F238E27FC236}">
                <a16:creationId xmlns:a16="http://schemas.microsoft.com/office/drawing/2014/main" id="{C78CED85-1903-A3DE-D182-D82796D3823B}"/>
              </a:ext>
            </a:extLst>
          </p:cNvPr>
          <p:cNvSpPr txBox="1">
            <a:spLocks noChangeArrowheads="1"/>
          </p:cNvSpPr>
          <p:nvPr/>
        </p:nvSpPr>
        <p:spPr bwMode="auto">
          <a:xfrm>
            <a:off x="2608263" y="1366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12h</a:t>
            </a:r>
          </a:p>
          <a:p>
            <a:pPr algn="ctr">
              <a:spcBef>
                <a:spcPct val="0"/>
              </a:spcBef>
              <a:buFontTx/>
              <a:buNone/>
            </a:pPr>
            <a:r>
              <a:rPr lang="en-US" altLang="en-US" sz="1200">
                <a:latin typeface="Arial" panose="020B0604020202020204" pitchFamily="34" charset="0"/>
              </a:rPr>
              <a:t>forecast</a:t>
            </a:r>
          </a:p>
        </p:txBody>
      </p:sp>
      <p:sp>
        <p:nvSpPr>
          <p:cNvPr id="24615" name="Text Box 46">
            <a:extLst>
              <a:ext uri="{FF2B5EF4-FFF2-40B4-BE49-F238E27FC236}">
                <a16:creationId xmlns:a16="http://schemas.microsoft.com/office/drawing/2014/main" id="{83036333-CEC6-50C4-69B0-7366775ED96E}"/>
              </a:ext>
            </a:extLst>
          </p:cNvPr>
          <p:cNvSpPr txBox="1">
            <a:spLocks noChangeArrowheads="1"/>
          </p:cNvSpPr>
          <p:nvPr/>
        </p:nvSpPr>
        <p:spPr bwMode="auto">
          <a:xfrm>
            <a:off x="6215063" y="22558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36h</a:t>
            </a:r>
          </a:p>
          <a:p>
            <a:pPr algn="ctr">
              <a:spcBef>
                <a:spcPct val="0"/>
              </a:spcBef>
              <a:buFontTx/>
              <a:buNone/>
            </a:pPr>
            <a:r>
              <a:rPr lang="en-US" altLang="en-US" sz="1200">
                <a:latin typeface="Arial" panose="020B0604020202020204" pitchFamily="34" charset="0"/>
              </a:rPr>
              <a:t>forecast</a:t>
            </a:r>
          </a:p>
        </p:txBody>
      </p:sp>
      <p:sp>
        <p:nvSpPr>
          <p:cNvPr id="24616" name="Text Box 47">
            <a:extLst>
              <a:ext uri="{FF2B5EF4-FFF2-40B4-BE49-F238E27FC236}">
                <a16:creationId xmlns:a16="http://schemas.microsoft.com/office/drawing/2014/main" id="{25F28A45-EE23-24BB-A2B8-741E41B163EF}"/>
              </a:ext>
            </a:extLst>
          </p:cNvPr>
          <p:cNvSpPr txBox="1">
            <a:spLocks noChangeArrowheads="1"/>
          </p:cNvSpPr>
          <p:nvPr/>
        </p:nvSpPr>
        <p:spPr bwMode="auto">
          <a:xfrm>
            <a:off x="4424363" y="1430338"/>
            <a:ext cx="725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200">
                <a:latin typeface="Arial" panose="020B0604020202020204" pitchFamily="34" charset="0"/>
              </a:rPr>
              <a:t>24h</a:t>
            </a:r>
          </a:p>
          <a:p>
            <a:pPr algn="ctr">
              <a:spcBef>
                <a:spcPct val="0"/>
              </a:spcBef>
              <a:buFontTx/>
              <a:buNone/>
            </a:pPr>
            <a:r>
              <a:rPr lang="en-US" altLang="en-US" sz="1200">
                <a:latin typeface="Arial" panose="020B0604020202020204" pitchFamily="34" charset="0"/>
              </a:rPr>
              <a:t>forecast</a:t>
            </a:r>
          </a:p>
        </p:txBody>
      </p:sp>
      <p:sp>
        <p:nvSpPr>
          <p:cNvPr id="24617" name="Text Box 52">
            <a:extLst>
              <a:ext uri="{FF2B5EF4-FFF2-40B4-BE49-F238E27FC236}">
                <a16:creationId xmlns:a16="http://schemas.microsoft.com/office/drawing/2014/main" id="{EF857856-02AF-AB0C-56DE-CD8959C94471}"/>
              </a:ext>
            </a:extLst>
          </p:cNvPr>
          <p:cNvSpPr txBox="1">
            <a:spLocks noChangeArrowheads="1"/>
          </p:cNvSpPr>
          <p:nvPr/>
        </p:nvSpPr>
        <p:spPr bwMode="auto">
          <a:xfrm rot="1800000">
            <a:off x="0" y="5903913"/>
            <a:ext cx="11842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i="1">
                <a:latin typeface="Jokewood" pitchFamily="2" charset="0"/>
              </a:rPr>
              <a:t>phase</a:t>
            </a:r>
          </a:p>
          <a:p>
            <a:pPr>
              <a:spcBef>
                <a:spcPct val="0"/>
              </a:spcBef>
              <a:buFontTx/>
              <a:buNone/>
            </a:pPr>
            <a:r>
              <a:rPr lang="en-US" altLang="en-US" sz="2400" i="1">
                <a:latin typeface="Jokewood" pitchFamily="2" charset="0"/>
              </a:rPr>
              <a:t>space</a:t>
            </a:r>
          </a:p>
        </p:txBody>
      </p:sp>
      <p:sp>
        <p:nvSpPr>
          <p:cNvPr id="24618" name="TextBox 1">
            <a:extLst>
              <a:ext uri="{FF2B5EF4-FFF2-40B4-BE49-F238E27FC236}">
                <a16:creationId xmlns:a16="http://schemas.microsoft.com/office/drawing/2014/main" id="{0226B747-1E8C-9F1A-341C-43EAAC6636A3}"/>
              </a:ext>
            </a:extLst>
          </p:cNvPr>
          <p:cNvSpPr txBox="1">
            <a:spLocks noChangeArrowheads="1"/>
          </p:cNvSpPr>
          <p:nvPr/>
        </p:nvSpPr>
        <p:spPr bwMode="auto">
          <a:xfrm>
            <a:off x="2792413" y="341313"/>
            <a:ext cx="381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solidFill>
                  <a:schemeClr val="accent2"/>
                </a:solidFill>
              </a:rPr>
              <a:t>Ensemble Prediction</a:t>
            </a:r>
          </a:p>
        </p:txBody>
      </p:sp>
      <p:sp>
        <p:nvSpPr>
          <p:cNvPr id="24619" name="TextBox 1">
            <a:extLst>
              <a:ext uri="{FF2B5EF4-FFF2-40B4-BE49-F238E27FC236}">
                <a16:creationId xmlns:a16="http://schemas.microsoft.com/office/drawing/2014/main" id="{21D675EB-5BCD-63AF-2B79-6E3DEEB24874}"/>
              </a:ext>
            </a:extLst>
          </p:cNvPr>
          <p:cNvSpPr txBox="1">
            <a:spLocks noChangeArrowheads="1"/>
          </p:cNvSpPr>
          <p:nvPr/>
        </p:nvSpPr>
        <p:spPr bwMode="auto">
          <a:xfrm>
            <a:off x="1138238" y="4651375"/>
            <a:ext cx="33766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Several forecasts are made, all trying to start near truth.</a:t>
            </a:r>
          </a:p>
          <a:p>
            <a:pPr>
              <a:spcBef>
                <a:spcPct val="0"/>
              </a:spcBef>
              <a:buFontTx/>
              <a:buNone/>
            </a:pPr>
            <a:r>
              <a:rPr lang="en-US" altLang="en-US" sz="2400"/>
              <a:t>M is the ensemble-mean forecast</a:t>
            </a:r>
          </a:p>
        </p:txBody>
      </p:sp>
    </p:spTree>
  </p:cSld>
  <p:clrMapOvr>
    <a:masterClrMapping/>
  </p:clrMapOvr>
  <p:transition>
    <p:dissolv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2F0B82D-0F00-A1DE-99BD-FEABA7F5D5E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A flat rank histogram is good</a:t>
            </a:r>
          </a:p>
        </p:txBody>
      </p:sp>
      <p:sp>
        <p:nvSpPr>
          <p:cNvPr id="39938" name="Content Placeholder 2">
            <a:extLst>
              <a:ext uri="{FF2B5EF4-FFF2-40B4-BE49-F238E27FC236}">
                <a16:creationId xmlns:a16="http://schemas.microsoft.com/office/drawing/2014/main" id="{C7E7C97B-6351-5C0C-DAFD-0D11025F338B}"/>
              </a:ext>
            </a:extLst>
          </p:cNvPr>
          <p:cNvSpPr>
            <a:spLocks noGrp="1" noChangeArrowheads="1"/>
          </p:cNvSpPr>
          <p:nvPr>
            <p:ph idx="1"/>
          </p:nvPr>
        </p:nvSpPr>
        <p:spPr>
          <a:xfrm>
            <a:off x="685800" y="1752600"/>
            <a:ext cx="7772400" cy="4114800"/>
          </a:xfrm>
        </p:spPr>
        <p:txBody>
          <a:bodyPr/>
          <a:lstStyle/>
          <a:p>
            <a:pPr marL="0" indent="0">
              <a:buNone/>
            </a:pPr>
            <a:r>
              <a:rPr lang="en-US" altLang="en-US" dirty="0">
                <a:ea typeface="ＭＳ Ｐゴシック" panose="020B0600070205080204" pitchFamily="34" charset="-128"/>
              </a:rPr>
              <a:t>Why?  Because there should be an equal probability of any ensemble member being correct</a:t>
            </a:r>
          </a:p>
        </p:txBody>
      </p:sp>
      <p:pic>
        <p:nvPicPr>
          <p:cNvPr id="39939" name="Content Placeholder 3">
            <a:extLst>
              <a:ext uri="{FF2B5EF4-FFF2-40B4-BE49-F238E27FC236}">
                <a16:creationId xmlns:a16="http://schemas.microsoft.com/office/drawing/2014/main" id="{71B6A96F-96BA-41C6-C865-D9C8D16D7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423" t="34425" r="33856" b="31146"/>
          <a:stretch>
            <a:fillRect/>
          </a:stretch>
        </p:blipFill>
        <p:spPr bwMode="auto">
          <a:xfrm>
            <a:off x="3048000" y="3246438"/>
            <a:ext cx="381000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310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FDF09737-1274-E5F7-10F8-03E7438BADC2}"/>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an underdispersive ensemble observations (truth) are missed by the ensemble</a:t>
            </a:r>
          </a:p>
        </p:txBody>
      </p:sp>
      <p:sp>
        <p:nvSpPr>
          <p:cNvPr id="40962" name="Content Placeholder 2">
            <a:extLst>
              <a:ext uri="{FF2B5EF4-FFF2-40B4-BE49-F238E27FC236}">
                <a16:creationId xmlns:a16="http://schemas.microsoft.com/office/drawing/2014/main" id="{3884BDCD-2E7D-916A-0B59-2987CDB45174}"/>
              </a:ext>
            </a:extLst>
          </p:cNvPr>
          <p:cNvSpPr>
            <a:spLocks noGrp="1" noChangeArrowheads="1"/>
          </p:cNvSpPr>
          <p:nvPr>
            <p:ph idx="1"/>
          </p:nvPr>
        </p:nvSpPr>
        <p:spPr>
          <a:xfrm>
            <a:off x="6400800" y="2933700"/>
            <a:ext cx="1905000" cy="2971800"/>
          </a:xfrm>
        </p:spPr>
        <p:txBody>
          <a:bodyPr/>
          <a:lstStyle/>
          <a:p>
            <a:r>
              <a:rPr lang="en-US" altLang="en-US" dirty="0">
                <a:ea typeface="ＭＳ Ｐゴシック" panose="020B0600070205080204" pitchFamily="34" charset="-128"/>
              </a:rPr>
              <a:t>Most end up in the tails</a:t>
            </a:r>
          </a:p>
        </p:txBody>
      </p:sp>
      <p:pic>
        <p:nvPicPr>
          <p:cNvPr id="40963" name="Content Placeholder 3">
            <a:extLst>
              <a:ext uri="{FF2B5EF4-FFF2-40B4-BE49-F238E27FC236}">
                <a16:creationId xmlns:a16="http://schemas.microsoft.com/office/drawing/2014/main" id="{D306C735-DFAD-6BC0-657B-000F4D423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0657" r="64983"/>
          <a:stretch>
            <a:fillRect/>
          </a:stretch>
        </p:blipFill>
        <p:spPr bwMode="auto">
          <a:xfrm>
            <a:off x="838200" y="2362199"/>
            <a:ext cx="4495800" cy="399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5425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CF438206-2BA9-407F-95CD-C3BA358DCE3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NCEP’s GEFS ensemble is typically underdispersive</a:t>
            </a:r>
          </a:p>
        </p:txBody>
      </p:sp>
      <p:pic>
        <p:nvPicPr>
          <p:cNvPr id="43010" name="Content Placeholder 4">
            <a:extLst>
              <a:ext uri="{FF2B5EF4-FFF2-40B4-BE49-F238E27FC236}">
                <a16:creationId xmlns:a16="http://schemas.microsoft.com/office/drawing/2014/main" id="{7A62D4A6-04DD-59DA-3A29-4AD3D514E0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2362200"/>
            <a:ext cx="4876800" cy="3462338"/>
          </a:xfrm>
        </p:spPr>
      </p:pic>
    </p:spTree>
    <p:extLst>
      <p:ext uri="{BB962C8B-B14F-4D97-AF65-F5344CB8AC3E}">
        <p14:creationId xmlns:p14="http://schemas.microsoft.com/office/powerpoint/2010/main" val="11744819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9A2F-FA53-7F44-9826-B8919645A25A}"/>
              </a:ext>
            </a:extLst>
          </p:cNvPr>
          <p:cNvSpPr>
            <a:spLocks noGrp="1"/>
          </p:cNvSpPr>
          <p:nvPr>
            <p:ph type="title"/>
          </p:nvPr>
        </p:nvSpPr>
        <p:spPr/>
        <p:txBody>
          <a:bodyPr/>
          <a:lstStyle/>
          <a:p>
            <a:r>
              <a:rPr lang="en-US" b="1" dirty="0" err="1">
                <a:solidFill>
                  <a:schemeClr val="accent2"/>
                </a:solidFill>
              </a:rPr>
              <a:t>Overdispersive</a:t>
            </a:r>
            <a:r>
              <a:rPr lang="en-US" b="1" dirty="0">
                <a:solidFill>
                  <a:schemeClr val="accent2"/>
                </a:solidFill>
              </a:rPr>
              <a:t>:  Truth is not frequent enough in the ”tails</a:t>
            </a:r>
            <a:r>
              <a:rPr lang="en-US" dirty="0"/>
              <a:t>”</a:t>
            </a:r>
          </a:p>
        </p:txBody>
      </p:sp>
      <p:sp>
        <p:nvSpPr>
          <p:cNvPr id="3" name="Content Placeholder 2">
            <a:extLst>
              <a:ext uri="{FF2B5EF4-FFF2-40B4-BE49-F238E27FC236}">
                <a16:creationId xmlns:a16="http://schemas.microsoft.com/office/drawing/2014/main" id="{0316667C-C5A8-B74D-A076-4193A8BD63E9}"/>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96773ABA-A58E-F84D-ADBC-1E54C2AFCD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551" t="60656" b="-1"/>
          <a:stretch/>
        </p:blipFill>
        <p:spPr bwMode="auto">
          <a:xfrm>
            <a:off x="1752600" y="1983658"/>
            <a:ext cx="5113338" cy="436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3986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1053A9F5-34E9-E30A-07F3-28B34A0FB0D0}"/>
              </a:ext>
            </a:extLst>
          </p:cNvPr>
          <p:cNvSpPr>
            <a:spLocks noGrp="1" noChangeArrowheads="1"/>
          </p:cNvSpPr>
          <p:nvPr>
            <p:ph type="title"/>
          </p:nvPr>
        </p:nvSpPr>
        <p:spPr>
          <a:xfrm>
            <a:off x="762000" y="304800"/>
            <a:ext cx="7772400" cy="1143000"/>
          </a:xfrm>
        </p:spPr>
        <p:txBody>
          <a:bodyPr/>
          <a:lstStyle/>
          <a:p>
            <a:r>
              <a:rPr lang="en-US" altLang="en-US">
                <a:ea typeface="ＭＳ Ｐゴシック" panose="020B0600070205080204" pitchFamily="34" charset="-128"/>
              </a:rPr>
              <a:t>9-member ensemble rank histograms</a:t>
            </a:r>
          </a:p>
        </p:txBody>
      </p:sp>
      <p:pic>
        <p:nvPicPr>
          <p:cNvPr id="41986" name="Content Placeholder 3">
            <a:extLst>
              <a:ext uri="{FF2B5EF4-FFF2-40B4-BE49-F238E27FC236}">
                <a16:creationId xmlns:a16="http://schemas.microsoft.com/office/drawing/2014/main" id="{BF5F6D20-83FD-1432-3F59-672F7FA1B15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5875338" cy="4648200"/>
          </a:xfrm>
        </p:spPr>
      </p:pic>
    </p:spTree>
    <p:extLst>
      <p:ext uri="{BB962C8B-B14F-4D97-AF65-F5344CB8AC3E}">
        <p14:creationId xmlns:p14="http://schemas.microsoft.com/office/powerpoint/2010/main" val="25291959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10" name="Picture 9" descr="Chart, histogram&#10;&#10;Description automatically generated">
            <a:extLst>
              <a:ext uri="{FF2B5EF4-FFF2-40B4-BE49-F238E27FC236}">
                <a16:creationId xmlns:a16="http://schemas.microsoft.com/office/drawing/2014/main" id="{1DF02D75-AF5F-1045-BBA4-0E0FF340E4AE}"/>
              </a:ext>
            </a:extLst>
          </p:cNvPr>
          <p:cNvPicPr>
            <a:picLocks noChangeAspect="1"/>
          </p:cNvPicPr>
          <p:nvPr/>
        </p:nvPicPr>
        <p:blipFill>
          <a:blip r:embed="rId2"/>
          <a:stretch>
            <a:fillRect/>
          </a:stretch>
        </p:blipFill>
        <p:spPr>
          <a:xfrm>
            <a:off x="1219200" y="326571"/>
            <a:ext cx="7239000" cy="6204857"/>
          </a:xfrm>
          <a:prstGeom prst="rect">
            <a:avLst/>
          </a:prstGeom>
        </p:spPr>
      </p:pic>
    </p:spTree>
    <p:extLst>
      <p:ext uri="{BB962C8B-B14F-4D97-AF65-F5344CB8AC3E}">
        <p14:creationId xmlns:p14="http://schemas.microsoft.com/office/powerpoint/2010/main" val="25592357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5" name="Content Placeholder 4" descr="Chart, histogram&#10;&#10;Description automatically generated">
            <a:extLst>
              <a:ext uri="{FF2B5EF4-FFF2-40B4-BE49-F238E27FC236}">
                <a16:creationId xmlns:a16="http://schemas.microsoft.com/office/drawing/2014/main" id="{CAB9CB3D-761B-264E-B227-C6FE55C44F34}"/>
              </a:ext>
            </a:extLst>
          </p:cNvPr>
          <p:cNvPicPr>
            <a:picLocks noGrp="1" noChangeAspect="1"/>
          </p:cNvPicPr>
          <p:nvPr>
            <p:ph idx="1"/>
          </p:nvPr>
        </p:nvPicPr>
        <p:blipFill>
          <a:blip r:embed="rId2"/>
          <a:stretch>
            <a:fillRect/>
          </a:stretch>
        </p:blipFill>
        <p:spPr>
          <a:xfrm>
            <a:off x="1056966" y="246508"/>
            <a:ext cx="7425815" cy="6364984"/>
          </a:xfrm>
        </p:spPr>
      </p:pic>
    </p:spTree>
    <p:extLst>
      <p:ext uri="{BB962C8B-B14F-4D97-AF65-F5344CB8AC3E}">
        <p14:creationId xmlns:p14="http://schemas.microsoft.com/office/powerpoint/2010/main" val="17986561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ED883-8B53-CE47-B9CC-033E87F52474}"/>
              </a:ext>
            </a:extLst>
          </p:cNvPr>
          <p:cNvSpPr>
            <a:spLocks noGrp="1"/>
          </p:cNvSpPr>
          <p:nvPr>
            <p:ph type="title"/>
          </p:nvPr>
        </p:nvSpPr>
        <p:spPr/>
        <p:txBody>
          <a:bodyPr/>
          <a:lstStyle/>
          <a:p>
            <a:endParaRPr lang="en-US"/>
          </a:p>
        </p:txBody>
      </p:sp>
      <p:pic>
        <p:nvPicPr>
          <p:cNvPr id="7" name="Picture 6" descr="Chart, histogram&#10;&#10;Description automatically generated">
            <a:extLst>
              <a:ext uri="{FF2B5EF4-FFF2-40B4-BE49-F238E27FC236}">
                <a16:creationId xmlns:a16="http://schemas.microsoft.com/office/drawing/2014/main" id="{D17C18D5-E059-E04C-9AA2-84DF4F32EDE6}"/>
              </a:ext>
            </a:extLst>
          </p:cNvPr>
          <p:cNvPicPr>
            <a:picLocks noChangeAspect="1"/>
          </p:cNvPicPr>
          <p:nvPr/>
        </p:nvPicPr>
        <p:blipFill>
          <a:blip r:embed="rId2"/>
          <a:stretch>
            <a:fillRect/>
          </a:stretch>
        </p:blipFill>
        <p:spPr>
          <a:xfrm>
            <a:off x="1447800" y="369939"/>
            <a:ext cx="7137808" cy="6118122"/>
          </a:xfrm>
          <a:prstGeom prst="rect">
            <a:avLst/>
          </a:prstGeom>
        </p:spPr>
      </p:pic>
    </p:spTree>
    <p:extLst>
      <p:ext uri="{BB962C8B-B14F-4D97-AF65-F5344CB8AC3E}">
        <p14:creationId xmlns:p14="http://schemas.microsoft.com/office/powerpoint/2010/main" val="3850311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A970D71E-44BE-2A5B-C1B6-3029BFD0BAEB}"/>
              </a:ext>
            </a:extLst>
          </p:cNvPr>
          <p:cNvSpPr>
            <a:spLocks noGrp="1" noChangeArrowheads="1"/>
          </p:cNvSpPr>
          <p:nvPr>
            <p:ph type="title"/>
          </p:nvPr>
        </p:nvSpPr>
        <p:spPr>
          <a:xfrm>
            <a:off x="762000" y="914400"/>
            <a:ext cx="7772400" cy="1143000"/>
          </a:xfrm>
        </p:spPr>
        <p:txBody>
          <a:bodyPr/>
          <a:lstStyle/>
          <a:p>
            <a:r>
              <a:rPr lang="en-US" altLang="en-US" sz="3600">
                <a:solidFill>
                  <a:schemeClr val="accent2"/>
                </a:solidFill>
                <a:ea typeface="ＭＳ Ｐゴシック" panose="020B0600070205080204" pitchFamily="34" charset="-128"/>
              </a:rPr>
              <a:t>Ensemble Forecasts Can Be Used to  Create </a:t>
            </a:r>
            <a:r>
              <a:rPr lang="en-US" altLang="en-US" sz="3600" b="1">
                <a:solidFill>
                  <a:schemeClr val="accent2"/>
                </a:solidFill>
                <a:ea typeface="ＭＳ Ｐゴシック" panose="020B0600070205080204" pitchFamily="34" charset="-128"/>
              </a:rPr>
              <a:t>Probability Density Functions </a:t>
            </a:r>
            <a:r>
              <a:rPr lang="en-US" altLang="en-US" sz="3600">
                <a:ea typeface="ＭＳ Ｐゴシック" panose="020B0600070205080204" pitchFamily="34" charset="-128"/>
              </a:rPr>
              <a:t>(PDFs) by fitting Gaussian or other curves to ensemble members</a:t>
            </a:r>
          </a:p>
        </p:txBody>
      </p:sp>
      <p:pic>
        <p:nvPicPr>
          <p:cNvPr id="25602" name="Content Placeholder 3" descr="fit.tiff">
            <a:extLst>
              <a:ext uri="{FF2B5EF4-FFF2-40B4-BE49-F238E27FC236}">
                <a16:creationId xmlns:a16="http://schemas.microsoft.com/office/drawing/2014/main" id="{A200CCD4-66FF-43FC-D8FB-D58DAA5E20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6760" t="11365" r="-16760"/>
          <a:stretch>
            <a:fillRect/>
          </a:stretch>
        </p:blipFill>
        <p:spPr>
          <a:xfrm>
            <a:off x="544513" y="3162300"/>
            <a:ext cx="8066087" cy="32766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11917B2D-5E0F-8B85-5ED9-6E651D3D6684}"/>
              </a:ext>
            </a:extLst>
          </p:cNvPr>
          <p:cNvSpPr>
            <a:spLocks noGrp="1" noChangeArrowheads="1"/>
          </p:cNvSpPr>
          <p:nvPr>
            <p:ph type="title"/>
          </p:nvPr>
        </p:nvSpPr>
        <p:spPr>
          <a:xfrm>
            <a:off x="685800" y="762000"/>
            <a:ext cx="7772400" cy="1143000"/>
          </a:xfrm>
        </p:spPr>
        <p:txBody>
          <a:bodyPr/>
          <a:lstStyle/>
          <a:p>
            <a:r>
              <a:rPr lang="en-US" altLang="en-US" sz="3600">
                <a:ea typeface="ＭＳ Ｐゴシック" panose="020B0600070205080204" pitchFamily="34" charset="-128"/>
              </a:rPr>
              <a:t>Example of a PDF</a:t>
            </a:r>
          </a:p>
        </p:txBody>
      </p:sp>
      <p:pic>
        <p:nvPicPr>
          <p:cNvPr id="26626" name="Content Placeholder 3" descr="normal_pdf.png">
            <a:extLst>
              <a:ext uri="{FF2B5EF4-FFF2-40B4-BE49-F238E27FC236}">
                <a16:creationId xmlns:a16="http://schemas.microsoft.com/office/drawing/2014/main" id="{4DB21EDC-B118-B786-F28F-7015D63E3C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9653" r="-20833"/>
          <a:stretch>
            <a:fillRect/>
          </a:stretch>
        </p:blipFill>
        <p:spPr>
          <a:xfrm>
            <a:off x="2520950" y="2871788"/>
            <a:ext cx="4724400" cy="3187700"/>
          </a:xfrm>
        </p:spPr>
      </p:pic>
      <p:sp>
        <p:nvSpPr>
          <p:cNvPr id="26627" name="TextBox 4">
            <a:extLst>
              <a:ext uri="{FF2B5EF4-FFF2-40B4-BE49-F238E27FC236}">
                <a16:creationId xmlns:a16="http://schemas.microsoft.com/office/drawing/2014/main" id="{212F2EB2-60B4-C12E-33A2-3BE957D4BBEB}"/>
              </a:ext>
            </a:extLst>
          </p:cNvPr>
          <p:cNvSpPr txBox="1">
            <a:spLocks noChangeArrowheads="1"/>
          </p:cNvSpPr>
          <p:nvPr/>
        </p:nvSpPr>
        <p:spPr bwMode="auto">
          <a:xfrm>
            <a:off x="4114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56</a:t>
            </a:r>
          </a:p>
        </p:txBody>
      </p:sp>
      <p:sp>
        <p:nvSpPr>
          <p:cNvPr id="26628" name="TextBox 5">
            <a:extLst>
              <a:ext uri="{FF2B5EF4-FFF2-40B4-BE49-F238E27FC236}">
                <a16:creationId xmlns:a16="http://schemas.microsoft.com/office/drawing/2014/main" id="{A8C653FD-E2B2-3331-389B-9BFC488D3CA7}"/>
              </a:ext>
            </a:extLst>
          </p:cNvPr>
          <p:cNvSpPr txBox="1">
            <a:spLocks noChangeArrowheads="1"/>
          </p:cNvSpPr>
          <p:nvPr/>
        </p:nvSpPr>
        <p:spPr bwMode="auto">
          <a:xfrm>
            <a:off x="52578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60</a:t>
            </a:r>
          </a:p>
        </p:txBody>
      </p:sp>
      <p:sp>
        <p:nvSpPr>
          <p:cNvPr id="26629" name="TextBox 6">
            <a:extLst>
              <a:ext uri="{FF2B5EF4-FFF2-40B4-BE49-F238E27FC236}">
                <a16:creationId xmlns:a16="http://schemas.microsoft.com/office/drawing/2014/main" id="{8C5F21D2-4773-CCC6-43F1-F5168AC5D564}"/>
              </a:ext>
            </a:extLst>
          </p:cNvPr>
          <p:cNvSpPr txBox="1">
            <a:spLocks noChangeArrowheads="1"/>
          </p:cNvSpPr>
          <p:nvPr/>
        </p:nvSpPr>
        <p:spPr bwMode="auto">
          <a:xfrm>
            <a:off x="3048000" y="5867400"/>
            <a:ext cx="49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52</a:t>
            </a:r>
          </a:p>
        </p:txBody>
      </p:sp>
      <p:sp>
        <p:nvSpPr>
          <p:cNvPr id="26630" name="TextBox 1">
            <a:extLst>
              <a:ext uri="{FF2B5EF4-FFF2-40B4-BE49-F238E27FC236}">
                <a16:creationId xmlns:a16="http://schemas.microsoft.com/office/drawing/2014/main" id="{E49E64C9-2914-6759-018E-2FC49841E1C4}"/>
              </a:ext>
            </a:extLst>
          </p:cNvPr>
          <p:cNvSpPr txBox="1">
            <a:spLocks noChangeArrowheads="1"/>
          </p:cNvSpPr>
          <p:nvPr/>
        </p:nvSpPr>
        <p:spPr bwMode="auto">
          <a:xfrm>
            <a:off x="838200" y="4343400"/>
            <a:ext cx="1550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Probability</a:t>
            </a:r>
          </a:p>
        </p:txBody>
      </p:sp>
      <p:sp>
        <p:nvSpPr>
          <p:cNvPr id="26631" name="TextBox 2">
            <a:extLst>
              <a:ext uri="{FF2B5EF4-FFF2-40B4-BE49-F238E27FC236}">
                <a16:creationId xmlns:a16="http://schemas.microsoft.com/office/drawing/2014/main" id="{D3B598BE-43F5-EAD1-DCD0-10CD3EB99CC0}"/>
              </a:ext>
            </a:extLst>
          </p:cNvPr>
          <p:cNvSpPr txBox="1">
            <a:spLocks noChangeArrowheads="1"/>
          </p:cNvSpPr>
          <p:nvPr/>
        </p:nvSpPr>
        <p:spPr bwMode="auto">
          <a:xfrm>
            <a:off x="6380163" y="2640013"/>
            <a:ext cx="1970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Most probable</a:t>
            </a:r>
          </a:p>
        </p:txBody>
      </p:sp>
      <p:cxnSp>
        <p:nvCxnSpPr>
          <p:cNvPr id="26632" name="Straight Arrow Connector 4">
            <a:extLst>
              <a:ext uri="{FF2B5EF4-FFF2-40B4-BE49-F238E27FC236}">
                <a16:creationId xmlns:a16="http://schemas.microsoft.com/office/drawing/2014/main" id="{769D9F8E-6773-593B-6311-B4A30096739D}"/>
              </a:ext>
            </a:extLst>
          </p:cNvPr>
          <p:cNvCxnSpPr>
            <a:cxnSpLocks noChangeShapeType="1"/>
          </p:cNvCxnSpPr>
          <p:nvPr/>
        </p:nvCxnSpPr>
        <p:spPr bwMode="auto">
          <a:xfrm flipH="1">
            <a:off x="4267200" y="2894013"/>
            <a:ext cx="1981200" cy="207962"/>
          </a:xfrm>
          <a:prstGeom prst="straightConnector1">
            <a:avLst/>
          </a:prstGeom>
          <a:noFill/>
          <a:ln w="34925">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257F4D03-125E-5451-B6CA-8CA4F00C83ED}"/>
              </a:ext>
            </a:extLst>
          </p:cNvPr>
          <p:cNvSpPr>
            <a:spLocks noGrp="1" noChangeArrowheads="1"/>
          </p:cNvSpPr>
          <p:nvPr>
            <p:ph type="title"/>
          </p:nvPr>
        </p:nvSpPr>
        <p:spPr>
          <a:xfrm>
            <a:off x="495300" y="457200"/>
            <a:ext cx="8153400" cy="533400"/>
          </a:xfrm>
        </p:spPr>
        <p:txBody>
          <a:bodyPr/>
          <a:lstStyle/>
          <a:p>
            <a:r>
              <a:rPr lang="en-US" altLang="en-US" sz="3200" dirty="0">
                <a:ea typeface="ＭＳ Ｐゴシック" panose="020B0600070205080204" pitchFamily="34" charset="-128"/>
              </a:rPr>
              <a:t>Problematic when observations fall outside of the ensemble:  </a:t>
            </a:r>
            <a:r>
              <a:rPr lang="en-US" altLang="en-US" sz="3200" dirty="0" err="1">
                <a:ea typeface="ＭＳ Ｐゴシック" panose="020B0600070205080204" pitchFamily="34" charset="-128"/>
              </a:rPr>
              <a:t>underdispersive</a:t>
            </a:r>
            <a:r>
              <a:rPr lang="en-US" altLang="en-US" sz="3200" dirty="0">
                <a:ea typeface="ＭＳ Ｐゴシック" panose="020B0600070205080204" pitchFamily="34" charset="-128"/>
              </a:rPr>
              <a:t> ensemble</a:t>
            </a:r>
          </a:p>
        </p:txBody>
      </p:sp>
      <p:pic>
        <p:nvPicPr>
          <p:cNvPr id="27650" name="Content Placeholder 4">
            <a:extLst>
              <a:ext uri="{FF2B5EF4-FFF2-40B4-BE49-F238E27FC236}">
                <a16:creationId xmlns:a16="http://schemas.microsoft.com/office/drawing/2014/main" id="{263C7706-5215-4EA6-CF8B-009A442EC9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304800" y="1316754"/>
            <a:ext cx="7924800" cy="55387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CC3069E6-8F90-DC59-F150-45E613D23E71}"/>
              </a:ext>
            </a:extLst>
          </p:cNvPr>
          <p:cNvSpPr>
            <a:spLocks noGrp="1" noChangeArrowheads="1"/>
          </p:cNvSpPr>
          <p:nvPr>
            <p:ph type="title"/>
          </p:nvPr>
        </p:nvSpPr>
        <p:spPr>
          <a:xfrm>
            <a:off x="914400" y="838200"/>
            <a:ext cx="7772400" cy="1143000"/>
          </a:xfrm>
        </p:spPr>
        <p:txBody>
          <a:bodyPr/>
          <a:lstStyle/>
          <a:p>
            <a:r>
              <a:rPr lang="en-US" altLang="en-US" sz="3600" b="1" dirty="0">
                <a:solidFill>
                  <a:schemeClr val="accent2"/>
                </a:solidFill>
                <a:ea typeface="ＭＳ Ｐゴシック" panose="020B0600070205080204" pitchFamily="34" charset="-128"/>
              </a:rPr>
              <a:t>Ensembles and their PDFs can be used to provide probabilities for meteorological parameters</a:t>
            </a:r>
          </a:p>
        </p:txBody>
      </p:sp>
      <p:sp>
        <p:nvSpPr>
          <p:cNvPr id="28674" name="Content Placeholder 2">
            <a:extLst>
              <a:ext uri="{FF2B5EF4-FFF2-40B4-BE49-F238E27FC236}">
                <a16:creationId xmlns:a16="http://schemas.microsoft.com/office/drawing/2014/main" id="{79AF414D-4B12-E9AF-63C5-E532E85A8DE4}"/>
              </a:ext>
            </a:extLst>
          </p:cNvPr>
          <p:cNvSpPr>
            <a:spLocks noGrp="1" noChangeArrowheads="1"/>
          </p:cNvSpPr>
          <p:nvPr>
            <p:ph idx="1"/>
          </p:nvPr>
        </p:nvSpPr>
        <p:spPr>
          <a:xfrm>
            <a:off x="609600" y="2667000"/>
            <a:ext cx="7772400" cy="3048000"/>
          </a:xfrm>
        </p:spPr>
        <p:txBody>
          <a:bodyPr/>
          <a:lstStyle/>
          <a:p>
            <a:r>
              <a:rPr lang="en-US" altLang="en-US" b="1" dirty="0">
                <a:ea typeface="ＭＳ Ｐゴシック" panose="020B0600070205080204" pitchFamily="34" charset="-128"/>
              </a:rPr>
              <a:t>Simplest approach</a:t>
            </a:r>
            <a:r>
              <a:rPr lang="en-US" altLang="en-US" dirty="0">
                <a:ea typeface="ＭＳ Ｐゴシック" panose="020B0600070205080204" pitchFamily="34" charset="-128"/>
              </a:rPr>
              <a:t>:  What percentage of the ensemble members are within some range?</a:t>
            </a:r>
          </a:p>
          <a:p>
            <a:r>
              <a:rPr lang="en-US" altLang="en-US" dirty="0">
                <a:ea typeface="ＭＳ Ｐゴシック" panose="020B0600070205080204" pitchFamily="34" charset="-128"/>
              </a:rPr>
              <a:t>But can do better than that!</a:t>
            </a:r>
          </a:p>
          <a:p>
            <a:r>
              <a:rPr lang="en-US" altLang="en-US" dirty="0">
                <a:ea typeface="ＭＳ Ｐゴシック" panose="020B0600070205080204" pitchFamily="34" charset="-128"/>
              </a:rPr>
              <a:t>Useful probabilities depend on the ensemble being calibrated and reliably representing the chances of some event happening.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72408836-5DBD-0C79-AF2B-7AE225F05A8A}"/>
              </a:ext>
            </a:extLst>
          </p:cNvPr>
          <p:cNvSpPr>
            <a:spLocks noGrp="1" noChangeArrowheads="1"/>
          </p:cNvSpPr>
          <p:nvPr>
            <p:ph type="title"/>
          </p:nvPr>
        </p:nvSpPr>
        <p:spPr>
          <a:xfrm>
            <a:off x="1066800" y="2667000"/>
            <a:ext cx="6934200" cy="1600200"/>
          </a:xfrm>
        </p:spPr>
        <p:txBody>
          <a:bodyPr/>
          <a:lstStyle/>
          <a:p>
            <a:r>
              <a:rPr lang="en-US" altLang="en-US" dirty="0">
                <a:ea typeface="ＭＳ Ｐゴシック" panose="020B0600070205080204" pitchFamily="34" charset="-128"/>
              </a:rPr>
              <a:t>Ensemble systems need to provide probabilistic guidance that is both </a:t>
            </a:r>
            <a:r>
              <a:rPr lang="en-US" altLang="en-US" dirty="0">
                <a:solidFill>
                  <a:srgbClr val="FF0000"/>
                </a:solidFill>
                <a:ea typeface="ＭＳ Ｐゴシック" panose="020B0600070205080204" pitchFamily="34" charset="-128"/>
              </a:rPr>
              <a:t>reliable</a:t>
            </a:r>
            <a:r>
              <a:rPr lang="en-US" altLang="en-US" dirty="0">
                <a:ea typeface="ＭＳ Ｐゴシック" panose="020B0600070205080204" pitchFamily="34" charset="-128"/>
              </a:rPr>
              <a:t> and </a:t>
            </a:r>
            <a:r>
              <a:rPr lang="en-US" altLang="en-US" dirty="0">
                <a:solidFill>
                  <a:srgbClr val="FF0000"/>
                </a:solidFill>
                <a:ea typeface="ＭＳ Ｐゴシック" panose="020B0600070205080204" pitchFamily="34" charset="-128"/>
              </a:rPr>
              <a:t>sharp.</a:t>
            </a:r>
            <a:br>
              <a:rPr lang="en-US" altLang="en-US" dirty="0">
                <a:solidFill>
                  <a:srgbClr val="FF0000"/>
                </a:solidFill>
                <a:ea typeface="ＭＳ Ｐゴシック" panose="020B0600070205080204" pitchFamily="34" charset="-128"/>
              </a:rPr>
            </a:br>
            <a:endParaRPr lang="en-US" altLang="en-US" dirty="0">
              <a:ea typeface="ＭＳ Ｐゴシック" panose="020B0600070205080204" pitchFamily="34"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8B53B56-CC9B-555F-4CDB-3450F1B82C99}"/>
              </a:ext>
            </a:extLst>
          </p:cNvPr>
          <p:cNvSpPr>
            <a:spLocks noGrp="1" noChangeArrowheads="1"/>
          </p:cNvSpPr>
          <p:nvPr>
            <p:ph type="title"/>
          </p:nvPr>
        </p:nvSpPr>
        <p:spPr>
          <a:xfrm>
            <a:off x="762000" y="228600"/>
            <a:ext cx="8001000" cy="685800"/>
          </a:xfrm>
        </p:spPr>
        <p:txBody>
          <a:bodyPr/>
          <a:lstStyle/>
          <a:p>
            <a:r>
              <a:rPr lang="en-US" altLang="en-US" sz="32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68611" name="Rectangle 3">
            <a:extLst>
              <a:ext uri="{FF2B5EF4-FFF2-40B4-BE49-F238E27FC236}">
                <a16:creationId xmlns:a16="http://schemas.microsoft.com/office/drawing/2014/main" id="{1872E15B-A36A-7E22-8D37-CD648126826F}"/>
              </a:ext>
            </a:extLst>
          </p:cNvPr>
          <p:cNvSpPr>
            <a:spLocks noGrp="1" noChangeArrowheads="1"/>
          </p:cNvSpPr>
          <p:nvPr>
            <p:ph type="body" idx="1"/>
          </p:nvPr>
        </p:nvSpPr>
        <p:spPr>
          <a:xfrm>
            <a:off x="381000" y="990600"/>
            <a:ext cx="8229600" cy="2286000"/>
          </a:xfrm>
        </p:spPr>
        <p:txBody>
          <a:bodyPr/>
          <a:lstStyle/>
          <a:p>
            <a:pPr marL="0" indent="0">
              <a:lnSpc>
                <a:spcPct val="90000"/>
              </a:lnSpc>
              <a:buFontTx/>
              <a:buNone/>
            </a:pPr>
            <a:r>
              <a:rPr lang="en-US" altLang="en-US" sz="2800" b="1">
                <a:solidFill>
                  <a:schemeClr val="accent2"/>
                </a:solidFill>
                <a:ea typeface="ＭＳ Ｐゴシック" panose="020B0600070205080204" pitchFamily="34" charset="-128"/>
              </a:rPr>
              <a:t>Reliability</a:t>
            </a:r>
            <a:r>
              <a:rPr lang="en-US" altLang="en-US" sz="2800">
                <a:ea typeface="ＭＳ Ｐゴシック" panose="020B0600070205080204" pitchFamily="34" charset="-128"/>
              </a:rPr>
              <a:t> (also known as </a:t>
            </a:r>
            <a:r>
              <a:rPr lang="en-US" altLang="en-US" sz="2800" b="1">
                <a:solidFill>
                  <a:schemeClr val="accent2"/>
                </a:solidFill>
                <a:ea typeface="ＭＳ Ｐゴシック" panose="020B0600070205080204" pitchFamily="34" charset="-128"/>
              </a:rPr>
              <a:t>calibration</a:t>
            </a:r>
            <a:r>
              <a:rPr lang="en-US" altLang="en-US" sz="2800">
                <a:ea typeface="ＭＳ Ｐゴシック" panose="020B0600070205080204" pitchFamily="34" charset="-128"/>
              </a:rPr>
              <a:t>) </a:t>
            </a:r>
          </a:p>
          <a:p>
            <a:pPr lvl="1">
              <a:lnSpc>
                <a:spcPct val="90000"/>
              </a:lnSpc>
            </a:pPr>
            <a:r>
              <a:rPr lang="en-US" altLang="en-US">
                <a:ea typeface="ＭＳ Ｐゴシック" panose="020B0600070205080204" pitchFamily="34" charset="-128"/>
              </a:rPr>
              <a:t>A probability forecast </a:t>
            </a:r>
            <a:r>
              <a:rPr lang="en-US" altLang="en-US" i="1">
                <a:ea typeface="ＭＳ Ｐゴシック" panose="020B0600070205080204" pitchFamily="34" charset="-128"/>
              </a:rPr>
              <a:t>p</a:t>
            </a:r>
            <a:r>
              <a:rPr lang="en-US" altLang="en-US">
                <a:ea typeface="ＭＳ Ｐゴシック" panose="020B0600070205080204" pitchFamily="34" charset="-128"/>
              </a:rPr>
              <a:t>, ought to verify on average with relative frequency </a:t>
            </a:r>
            <a:r>
              <a:rPr lang="en-US" altLang="en-US" i="1">
                <a:ea typeface="ＭＳ Ｐゴシック" panose="020B0600070205080204" pitchFamily="34" charset="-128"/>
              </a:rPr>
              <a:t>p</a:t>
            </a:r>
            <a:r>
              <a:rPr lang="en-US" altLang="en-US">
                <a:ea typeface="ＭＳ Ｐゴシック" panose="020B0600070205080204" pitchFamily="34" charset="-128"/>
              </a:rPr>
              <a:t>.</a:t>
            </a:r>
          </a:p>
          <a:p>
            <a:pPr lvl="1">
              <a:lnSpc>
                <a:spcPct val="90000"/>
              </a:lnSpc>
            </a:pPr>
            <a:r>
              <a:rPr lang="en-US" altLang="en-US">
                <a:ea typeface="ＭＳ Ｐゴシック" panose="020B0600070205080204" pitchFamily="34" charset="-128"/>
              </a:rPr>
              <a:t>Forecasts from climatology are reliable (by definition), so </a:t>
            </a:r>
            <a:r>
              <a:rPr lang="en-US" altLang="en-US" u="sng">
                <a:ea typeface="ＭＳ Ｐゴシック" panose="020B0600070205080204" pitchFamily="34" charset="-128"/>
              </a:rPr>
              <a:t>calibration alone is not enough</a:t>
            </a:r>
            <a:r>
              <a:rPr lang="en-US" altLang="en-US" sz="2400">
                <a:ea typeface="ＭＳ Ｐゴシック" panose="020B0600070205080204" pitchFamily="34" charset="-128"/>
              </a:rPr>
              <a:t>.</a:t>
            </a:r>
          </a:p>
          <a:p>
            <a:pPr lvl="1">
              <a:lnSpc>
                <a:spcPct val="90000"/>
              </a:lnSpc>
            </a:pPr>
            <a:endParaRPr lang="en-US" altLang="en-US" sz="2400">
              <a:ea typeface="ＭＳ Ｐゴシック" panose="020B0600070205080204" pitchFamily="34" charset="-128"/>
            </a:endParaRPr>
          </a:p>
          <a:p>
            <a:pPr lvl="1">
              <a:lnSpc>
                <a:spcPct val="90000"/>
              </a:lnSpc>
            </a:pPr>
            <a:endParaRPr lang="en-US" altLang="en-US" sz="2400">
              <a:ea typeface="ＭＳ Ｐゴシック" panose="020B0600070205080204" pitchFamily="34" charset="-128"/>
            </a:endParaRPr>
          </a:p>
        </p:txBody>
      </p:sp>
      <p:pic>
        <p:nvPicPr>
          <p:cNvPr id="30723" name="Picture 4" descr="ReliabilityDiagram.gif">
            <a:extLst>
              <a:ext uri="{FF2B5EF4-FFF2-40B4-BE49-F238E27FC236}">
                <a16:creationId xmlns:a16="http://schemas.microsoft.com/office/drawing/2014/main" id="{873A7D00-6EFB-75A1-E6CF-2E0E3FABA1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135313"/>
            <a:ext cx="3606800" cy="355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724" name="Straight Connector 6">
            <a:extLst>
              <a:ext uri="{FF2B5EF4-FFF2-40B4-BE49-F238E27FC236}">
                <a16:creationId xmlns:a16="http://schemas.microsoft.com/office/drawing/2014/main" id="{CF1C825B-E51C-F0BA-4B12-F96715060120}"/>
              </a:ext>
            </a:extLst>
          </p:cNvPr>
          <p:cNvCxnSpPr>
            <a:cxnSpLocks noChangeShapeType="1"/>
          </p:cNvCxnSpPr>
          <p:nvPr/>
        </p:nvCxnSpPr>
        <p:spPr bwMode="auto">
          <a:xfrm flipV="1">
            <a:off x="4114800" y="3352800"/>
            <a:ext cx="2971800" cy="2743200"/>
          </a:xfrm>
          <a:prstGeom prst="line">
            <a:avLst/>
          </a:prstGeom>
          <a:noFill/>
          <a:ln w="15875">
            <a:solidFill>
              <a:srgbClr val="0000FF"/>
            </a:solidFill>
            <a:round/>
            <a:headEnd/>
            <a:tailEnd/>
          </a:ln>
          <a:extLst>
            <a:ext uri="{909E8E84-426E-40DD-AFC4-6F175D3DCCD1}">
              <a14:hiddenFill xmlns:a14="http://schemas.microsoft.com/office/drawing/2010/main">
                <a:noFill/>
              </a14:hiddenFill>
            </a:ext>
          </a:extLst>
        </p:spPr>
      </p:cxnSp>
      <p:sp>
        <p:nvSpPr>
          <p:cNvPr id="30725" name="TextBox 1">
            <a:extLst>
              <a:ext uri="{FF2B5EF4-FFF2-40B4-BE49-F238E27FC236}">
                <a16:creationId xmlns:a16="http://schemas.microsoft.com/office/drawing/2014/main" id="{CE687C1E-02A1-E456-130B-41091912C5A6}"/>
              </a:ext>
            </a:extLst>
          </p:cNvPr>
          <p:cNvSpPr txBox="1">
            <a:spLocks noChangeArrowheads="1"/>
          </p:cNvSpPr>
          <p:nvPr/>
        </p:nvSpPr>
        <p:spPr bwMode="auto">
          <a:xfrm>
            <a:off x="1143000" y="4495800"/>
            <a:ext cx="15509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solidFill>
                  <a:schemeClr val="accent2"/>
                </a:solidFill>
              </a:rPr>
              <a:t>Reliability</a:t>
            </a:r>
          </a:p>
          <a:p>
            <a:pPr>
              <a:spcBef>
                <a:spcPct val="0"/>
              </a:spcBef>
              <a:buFontTx/>
              <a:buNone/>
            </a:pPr>
            <a:r>
              <a:rPr lang="en-US" altLang="en-US" sz="2400" b="1">
                <a:solidFill>
                  <a:schemeClr val="accent2"/>
                </a:solidFill>
              </a:rPr>
              <a:t>Diagram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686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6861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A6846B43-01F2-F190-D6C1-95AF4D2C2E44}"/>
              </a:ext>
            </a:extLst>
          </p:cNvPr>
          <p:cNvSpPr>
            <a:spLocks noGrp="1" noChangeArrowheads="1"/>
          </p:cNvSpPr>
          <p:nvPr>
            <p:ph type="title"/>
          </p:nvPr>
        </p:nvSpPr>
        <p:spPr>
          <a:xfrm>
            <a:off x="838200" y="304800"/>
            <a:ext cx="8153400" cy="762000"/>
          </a:xfrm>
        </p:spPr>
        <p:txBody>
          <a:bodyPr/>
          <a:lstStyle/>
          <a:p>
            <a:r>
              <a:rPr lang="en-US" altLang="en-US" sz="3600" b="1">
                <a:solidFill>
                  <a:schemeClr val="accent2"/>
                </a:solidFill>
                <a:ea typeface="ＭＳ Ｐゴシック" panose="020B0600070205080204" pitchFamily="34" charset="-128"/>
              </a:rPr>
              <a:t>Elements of a Good Probability Forecast</a:t>
            </a:r>
            <a:endParaRPr lang="en-US" altLang="en-US" b="1">
              <a:solidFill>
                <a:schemeClr val="accent2"/>
              </a:solidFill>
              <a:ea typeface="ＭＳ Ｐゴシック" panose="020B0600070205080204" pitchFamily="34" charset="-128"/>
            </a:endParaRPr>
          </a:p>
        </p:txBody>
      </p:sp>
      <p:sp>
        <p:nvSpPr>
          <p:cNvPr id="30722" name="Rectangle 3">
            <a:extLst>
              <a:ext uri="{FF2B5EF4-FFF2-40B4-BE49-F238E27FC236}">
                <a16:creationId xmlns:a16="http://schemas.microsoft.com/office/drawing/2014/main" id="{A4402206-83A1-4CD6-C03D-6720CA97B80D}"/>
              </a:ext>
            </a:extLst>
          </p:cNvPr>
          <p:cNvSpPr>
            <a:spLocks noGrp="1" noChangeArrowheads="1"/>
          </p:cNvSpPr>
          <p:nvPr>
            <p:ph type="body" idx="1"/>
          </p:nvPr>
        </p:nvSpPr>
        <p:spPr>
          <a:xfrm>
            <a:off x="647700" y="1104900"/>
            <a:ext cx="7962900" cy="1431925"/>
          </a:xfrm>
        </p:spPr>
        <p:txBody>
          <a:bodyPr/>
          <a:lstStyle/>
          <a:p>
            <a:pPr marL="0" indent="0">
              <a:buFontTx/>
              <a:buNone/>
              <a:defRPr/>
            </a:pPr>
            <a:r>
              <a:rPr lang="en-US" altLang="en-US" b="1" dirty="0">
                <a:solidFill>
                  <a:schemeClr val="accent2"/>
                </a:solidFill>
                <a:ea typeface="ＭＳ Ｐゴシック" panose="020B0600070205080204" pitchFamily="34" charset="-128"/>
              </a:rPr>
              <a:t>Sharpness</a:t>
            </a:r>
            <a:r>
              <a:rPr lang="en-US" altLang="en-US" dirty="0">
                <a:ea typeface="ＭＳ Ｐゴシック" panose="020B0600070205080204" pitchFamily="34" charset="-128"/>
              </a:rPr>
              <a:t>  (a.k.a. </a:t>
            </a:r>
            <a:r>
              <a:rPr lang="en-US" altLang="en-US" b="1" dirty="0">
                <a:solidFill>
                  <a:schemeClr val="accent2"/>
                </a:solidFill>
                <a:ea typeface="ＭＳ Ｐゴシック" panose="020B0600070205080204" pitchFamily="34" charset="-128"/>
              </a:rPr>
              <a:t>resolution</a:t>
            </a:r>
            <a:r>
              <a:rPr lang="en-US" altLang="en-US" dirty="0">
                <a:ea typeface="ＭＳ Ｐゴシック" panose="020B0600070205080204" pitchFamily="34" charset="-128"/>
              </a:rPr>
              <a:t>) </a:t>
            </a:r>
          </a:p>
          <a:p>
            <a:pPr lvl="1">
              <a:defRPr/>
            </a:pPr>
            <a:r>
              <a:rPr lang="en-US" altLang="en-US" dirty="0">
                <a:ea typeface="ＭＳ Ｐゴシック" panose="020B0600070205080204" pitchFamily="34" charset="-128"/>
              </a:rPr>
              <a:t>The variance or width of the predicted distribution should be as small as possible.</a:t>
            </a:r>
          </a:p>
          <a:p>
            <a:pPr>
              <a:defRPr/>
            </a:pPr>
            <a:endParaRPr lang="en-US" altLang="en-US" dirty="0">
              <a:ea typeface="ＭＳ Ｐゴシック" panose="020B0600070205080204" pitchFamily="34" charset="-128"/>
            </a:endParaRPr>
          </a:p>
        </p:txBody>
      </p:sp>
      <p:pic>
        <p:nvPicPr>
          <p:cNvPr id="32771" name="Picture 2">
            <a:extLst>
              <a:ext uri="{FF2B5EF4-FFF2-40B4-BE49-F238E27FC236}">
                <a16:creationId xmlns:a16="http://schemas.microsoft.com/office/drawing/2014/main" id="{A7928576-AF35-11FF-AE54-974AB32F2C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743200"/>
            <a:ext cx="7391400"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53338-D3C6-2E43-BC54-D60741D3C123}"/>
              </a:ext>
            </a:extLst>
          </p:cNvPr>
          <p:cNvSpPr>
            <a:spLocks noGrp="1"/>
          </p:cNvSpPr>
          <p:nvPr>
            <p:ph type="title"/>
          </p:nvPr>
        </p:nvSpPr>
        <p:spPr/>
        <p:txBody>
          <a:bodyPr/>
          <a:lstStyle/>
          <a:p>
            <a:r>
              <a:rPr lang="en-US" b="1" dirty="0">
                <a:solidFill>
                  <a:schemeClr val="accent2"/>
                </a:solidFill>
              </a:rPr>
              <a:t>Sharpness is Good</a:t>
            </a:r>
          </a:p>
        </p:txBody>
      </p:sp>
      <p:sp>
        <p:nvSpPr>
          <p:cNvPr id="3" name="Content Placeholder 2">
            <a:extLst>
              <a:ext uri="{FF2B5EF4-FFF2-40B4-BE49-F238E27FC236}">
                <a16:creationId xmlns:a16="http://schemas.microsoft.com/office/drawing/2014/main" id="{5DC60987-E15C-4641-AC07-BA5B719F074F}"/>
              </a:ext>
            </a:extLst>
          </p:cNvPr>
          <p:cNvSpPr>
            <a:spLocks noGrp="1"/>
          </p:cNvSpPr>
          <p:nvPr>
            <p:ph idx="1"/>
          </p:nvPr>
        </p:nvSpPr>
        <p:spPr/>
        <p:txBody>
          <a:bodyPr/>
          <a:lstStyle/>
          <a:p>
            <a:r>
              <a:rPr lang="en-US" dirty="0"/>
              <a:t>There is a 66% chance temperature will be between 73 and 77F.</a:t>
            </a:r>
          </a:p>
          <a:p>
            <a:r>
              <a:rPr lang="en-US" dirty="0"/>
              <a:t>There is a 66% chance temperatures will be between 60 and 80F.</a:t>
            </a:r>
          </a:p>
          <a:p>
            <a:r>
              <a:rPr lang="en-US" dirty="0"/>
              <a:t>Which is more useful?</a:t>
            </a:r>
          </a:p>
        </p:txBody>
      </p:sp>
    </p:spTree>
    <p:extLst>
      <p:ext uri="{BB962C8B-B14F-4D97-AF65-F5344CB8AC3E}">
        <p14:creationId xmlns:p14="http://schemas.microsoft.com/office/powerpoint/2010/main" val="106665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F6A9BE7-8E18-3AE2-C66A-96CE7E988355}"/>
              </a:ext>
            </a:extLst>
          </p:cNvPr>
          <p:cNvSpPr>
            <a:spLocks noGrp="1" noChangeArrowheads="1"/>
          </p:cNvSpPr>
          <p:nvPr>
            <p:ph type="title"/>
          </p:nvPr>
        </p:nvSpPr>
        <p:spPr>
          <a:xfrm>
            <a:off x="685800" y="49161"/>
            <a:ext cx="7772400" cy="1143000"/>
          </a:xfrm>
        </p:spPr>
        <p:txBody>
          <a:bodyPr/>
          <a:lstStyle/>
          <a:p>
            <a:r>
              <a:rPr lang="en-US" altLang="en-US" sz="3600" b="1" dirty="0">
                <a:solidFill>
                  <a:schemeClr val="accent2"/>
                </a:solidFill>
                <a:ea typeface="ＭＳ Ｐゴシック" panose="020B0600070205080204" pitchFamily="34" charset="-128"/>
              </a:rPr>
              <a:t>Under and </a:t>
            </a:r>
            <a:r>
              <a:rPr lang="en-US" altLang="en-US" sz="3600" b="1" dirty="0" err="1">
                <a:solidFill>
                  <a:schemeClr val="accent2"/>
                </a:solidFill>
                <a:ea typeface="ＭＳ Ｐゴシック" panose="020B0600070205080204" pitchFamily="34" charset="-128"/>
              </a:rPr>
              <a:t>Overdispersive</a:t>
            </a:r>
            <a:r>
              <a:rPr lang="en-US" altLang="en-US" sz="3600" b="1" dirty="0">
                <a:solidFill>
                  <a:schemeClr val="accent2"/>
                </a:solidFill>
                <a:ea typeface="ＭＳ Ｐゴシック" panose="020B0600070205080204" pitchFamily="34" charset="-128"/>
              </a:rPr>
              <a:t> Ensembles</a:t>
            </a:r>
          </a:p>
        </p:txBody>
      </p:sp>
      <p:sp>
        <p:nvSpPr>
          <p:cNvPr id="33794" name="Content Placeholder 2">
            <a:extLst>
              <a:ext uri="{FF2B5EF4-FFF2-40B4-BE49-F238E27FC236}">
                <a16:creationId xmlns:a16="http://schemas.microsoft.com/office/drawing/2014/main" id="{CF6B9292-6A1A-EAFA-9D80-3AB681E829EF}"/>
              </a:ext>
            </a:extLst>
          </p:cNvPr>
          <p:cNvSpPr>
            <a:spLocks noGrp="1" noChangeArrowheads="1"/>
          </p:cNvSpPr>
          <p:nvPr>
            <p:ph idx="1"/>
          </p:nvPr>
        </p:nvSpPr>
        <p:spPr>
          <a:xfrm>
            <a:off x="533400" y="1371600"/>
            <a:ext cx="7772400" cy="4114800"/>
          </a:xfrm>
        </p:spPr>
        <p:txBody>
          <a:bodyPr/>
          <a:lstStyle/>
          <a:p>
            <a:r>
              <a:rPr lang="en-US" altLang="en-US" dirty="0">
                <a:ea typeface="ＭＳ Ｐゴシック" panose="020B0600070205080204" pitchFamily="34" charset="-128"/>
              </a:rPr>
              <a:t>If an ensemble does not have enough spread and </a:t>
            </a:r>
            <a:r>
              <a:rPr lang="en-US" altLang="en-US" b="1" dirty="0">
                <a:ea typeface="ＭＳ Ｐゴシック" panose="020B0600070205080204" pitchFamily="34" charset="-128"/>
              </a:rPr>
              <a:t>frequently does not encompass truth</a:t>
            </a:r>
            <a:r>
              <a:rPr lang="en-US" altLang="en-US" dirty="0">
                <a:ea typeface="ＭＳ Ｐゴシック" panose="020B0600070205080204" pitchFamily="34" charset="-128"/>
              </a:rPr>
              <a:t>, it is </a:t>
            </a:r>
            <a:r>
              <a:rPr lang="en-US" altLang="en-US" b="1" dirty="0" err="1">
                <a:ea typeface="ＭＳ Ｐゴシック" panose="020B0600070205080204" pitchFamily="34" charset="-128"/>
              </a:rPr>
              <a:t>underdispersive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If the spread is too large and often predicts events that are not observed, the ensemble is </a:t>
            </a:r>
            <a:r>
              <a:rPr lang="en-US" altLang="en-US" b="1" dirty="0" err="1">
                <a:ea typeface="ＭＳ Ｐゴシック" panose="020B0600070205080204" pitchFamily="34" charset="-128"/>
              </a:rPr>
              <a:t>overdispersive</a:t>
            </a:r>
            <a:r>
              <a:rPr lang="en-US" altLang="en-US" dirty="0">
                <a:ea typeface="ＭＳ Ｐゴシック" panose="020B0600070205080204" pitchFamily="34" charset="-128"/>
              </a:rPr>
              <a:t>.</a:t>
            </a:r>
          </a:p>
          <a:p>
            <a:r>
              <a:rPr lang="en-US" altLang="en-US" dirty="0">
                <a:ea typeface="ＭＳ Ｐゴシック" panose="020B0600070205080204" pitchFamily="34" charset="-128"/>
              </a:rPr>
              <a:t>Most current ensemble systems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p>
          <a:p>
            <a:r>
              <a:rPr lang="en-US" altLang="en-US" dirty="0">
                <a:ea typeface="ＭＳ Ｐゴシック" panose="020B0600070205080204" pitchFamily="34" charset="-128"/>
              </a:rPr>
              <a:t>Like GEFS and the UW ensemble system</a:t>
            </a:r>
          </a:p>
          <a:p>
            <a:endParaRPr lang="en-US" altLang="en-US" dirty="0">
              <a:ea typeface="ＭＳ Ｐゴシック"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605BB58B-0EA4-5BC1-BD7A-A64069CA1ED3}"/>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Uncertainty in Forecasting</a:t>
            </a:r>
          </a:p>
        </p:txBody>
      </p:sp>
      <p:sp>
        <p:nvSpPr>
          <p:cNvPr id="16386" name="Rectangle 3">
            <a:extLst>
              <a:ext uri="{FF2B5EF4-FFF2-40B4-BE49-F238E27FC236}">
                <a16:creationId xmlns:a16="http://schemas.microsoft.com/office/drawing/2014/main" id="{58C009B0-DB9C-743F-64AE-B8DCF8826043}"/>
              </a:ext>
            </a:extLst>
          </p:cNvPr>
          <p:cNvSpPr>
            <a:spLocks noGrp="1" noChangeArrowheads="1"/>
          </p:cNvSpPr>
          <p:nvPr>
            <p:ph type="body" idx="1"/>
          </p:nvPr>
        </p:nvSpPr>
        <p:spPr/>
        <p:txBody>
          <a:bodyPr/>
          <a:lstStyle/>
          <a:p>
            <a:pPr eaLnBrk="1" hangingPunct="1"/>
            <a:r>
              <a:rPr lang="en-US" altLang="en-US" sz="2800" dirty="0">
                <a:ea typeface="ＭＳ Ｐゴシック" panose="020B0600070205080204" pitchFamily="34" charset="-128"/>
              </a:rPr>
              <a:t>Most of the model forecasts we have talked about previously reflect a </a:t>
            </a:r>
            <a:r>
              <a:rPr lang="en-US" altLang="en-US" sz="2800" i="1" dirty="0">
                <a:ea typeface="ＭＳ Ｐゴシック" panose="020B0600070205080204" pitchFamily="34" charset="-128"/>
              </a:rPr>
              <a:t>deterministic</a:t>
            </a:r>
            <a:r>
              <a:rPr lang="en-US" altLang="en-US" sz="2800" dirty="0">
                <a:ea typeface="ＭＳ Ｐゴシック" panose="020B0600070205080204" pitchFamily="34" charset="-128"/>
              </a:rPr>
              <a:t> approach.</a:t>
            </a:r>
          </a:p>
          <a:p>
            <a:pPr eaLnBrk="1" hangingPunct="1"/>
            <a:r>
              <a:rPr lang="en-US" altLang="en-US" sz="2800" dirty="0">
                <a:ea typeface="ＭＳ Ｐゴシック" panose="020B0600070205080204" pitchFamily="34" charset="-128"/>
              </a:rPr>
              <a:t>This means that we do the best job possible for a </a:t>
            </a:r>
            <a:r>
              <a:rPr lang="en-US" altLang="en-US" sz="2800" b="1" dirty="0">
                <a:ea typeface="ＭＳ Ｐゴシック" panose="020B0600070205080204" pitchFamily="34" charset="-128"/>
              </a:rPr>
              <a:t>single forecast </a:t>
            </a:r>
            <a:r>
              <a:rPr lang="en-US" altLang="en-US" sz="2800" dirty="0">
                <a:ea typeface="ＭＳ Ｐゴシック" panose="020B0600070205080204" pitchFamily="34" charset="-128"/>
              </a:rPr>
              <a:t>and do not consider uncertainties in the model, initial conditions, or how we solve equations.  </a:t>
            </a:r>
          </a:p>
          <a:p>
            <a:pPr eaLnBrk="1" hangingPunct="1"/>
            <a:r>
              <a:rPr lang="en-US" altLang="en-US" sz="2800" b="1" dirty="0">
                <a:ea typeface="ＭＳ Ｐゴシック" panose="020B0600070205080204" pitchFamily="34" charset="-128"/>
              </a:rPr>
              <a:t>These uncertainties are often very significant.</a:t>
            </a:r>
          </a:p>
          <a:p>
            <a:pPr eaLnBrk="1" hangingPunct="1"/>
            <a:r>
              <a:rPr lang="en-US" altLang="en-US" sz="2800" dirty="0">
                <a:ea typeface="ＭＳ Ｐゴシック" panose="020B0600070205080204" pitchFamily="34" charset="-128"/>
              </a:rPr>
              <a:t>Traditionally, deterministic forecasting has dominated but that is rapidly changing.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0303855C-1780-033A-4898-FD7421DECAE2}"/>
              </a:ext>
            </a:extLst>
          </p:cNvPr>
          <p:cNvSpPr>
            <a:spLocks noGrp="1" noChangeArrowheads="1"/>
          </p:cNvSpPr>
          <p:nvPr>
            <p:ph type="title"/>
          </p:nvPr>
        </p:nvSpPr>
        <p:spPr>
          <a:xfrm>
            <a:off x="707923" y="457200"/>
            <a:ext cx="8054975" cy="609600"/>
          </a:xfrm>
        </p:spPr>
        <p:txBody>
          <a:bodyPr/>
          <a:lstStyle/>
          <a:p>
            <a:r>
              <a:rPr lang="en-US" altLang="en-US" sz="4000" b="1" dirty="0">
                <a:solidFill>
                  <a:schemeClr val="accent2"/>
                </a:solidFill>
                <a:ea typeface="ＭＳ Ｐゴシック" panose="020B0600070205080204" pitchFamily="34" charset="-128"/>
              </a:rPr>
              <a:t>Under-dispersive ensembles don’t encompass reality</a:t>
            </a:r>
          </a:p>
        </p:txBody>
      </p:sp>
      <p:pic>
        <p:nvPicPr>
          <p:cNvPr id="34818" name="Content Placeholder 4">
            <a:extLst>
              <a:ext uri="{FF2B5EF4-FFF2-40B4-BE49-F238E27FC236}">
                <a16:creationId xmlns:a16="http://schemas.microsoft.com/office/drawing/2014/main" id="{9BDA0BB5-A138-B26E-36C8-39B5228384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4659" r="12222"/>
          <a:stretch>
            <a:fillRect/>
          </a:stretch>
        </p:blipFill>
        <p:spPr>
          <a:xfrm>
            <a:off x="698091" y="1356083"/>
            <a:ext cx="7924800" cy="5538788"/>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5CA888D2-F370-B45F-1C53-F40DA7EF7C20}"/>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In general:</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Larger ensembles are generally better</a:t>
            </a:r>
          </a:p>
        </p:txBody>
      </p:sp>
      <p:sp>
        <p:nvSpPr>
          <p:cNvPr id="44034" name="Content Placeholder 2">
            <a:extLst>
              <a:ext uri="{FF2B5EF4-FFF2-40B4-BE49-F238E27FC236}">
                <a16:creationId xmlns:a16="http://schemas.microsoft.com/office/drawing/2014/main" id="{AA6CFA46-47CD-54E7-CA4B-496C2332EBF7}"/>
              </a:ext>
            </a:extLst>
          </p:cNvPr>
          <p:cNvSpPr>
            <a:spLocks noGrp="1" noChangeArrowheads="1"/>
          </p:cNvSpPr>
          <p:nvPr>
            <p:ph idx="1"/>
          </p:nvPr>
        </p:nvSpPr>
        <p:spPr>
          <a:xfrm>
            <a:off x="712788" y="2286000"/>
            <a:ext cx="7772400" cy="4114800"/>
          </a:xfrm>
        </p:spPr>
        <p:txBody>
          <a:bodyPr/>
          <a:lstStyle/>
          <a:p>
            <a:r>
              <a:rPr lang="en-US" altLang="en-US" dirty="0">
                <a:ea typeface="ＭＳ Ｐゴシック" panose="020B0600070205080204" pitchFamily="34" charset="-128"/>
              </a:rPr>
              <a:t>Can better explore uncertainty in initial conditions</a:t>
            </a:r>
          </a:p>
          <a:p>
            <a:r>
              <a:rPr lang="en-US" altLang="en-US" dirty="0">
                <a:ea typeface="ＭＳ Ｐゴシック" panose="020B0600070205080204" pitchFamily="34" charset="-128"/>
              </a:rPr>
              <a:t>Can better explore uncertainty in model physics and </a:t>
            </a:r>
            <a:r>
              <a:rPr lang="en-US" altLang="en-US" dirty="0" err="1">
                <a:ea typeface="ＭＳ Ｐゴシック" panose="020B0600070205080204" pitchFamily="34" charset="-128"/>
              </a:rPr>
              <a:t>numerics</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Practical experience: Typically need 50-100 ensemble members to do a decent job.</a:t>
            </a:r>
          </a:p>
          <a:p>
            <a:r>
              <a:rPr lang="en-US" altLang="en-US" dirty="0">
                <a:ea typeface="ＭＳ Ｐゴシック" panose="020B0600070205080204" pitchFamily="34" charset="-128"/>
              </a:rPr>
              <a:t>Most operational ensemble systems are too small (NCEP GEFS has 31 members).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F86DDB44-3B6D-130B-0DC2-1B1B4BAED76E}"/>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How to get uncertainty in ensembles</a:t>
            </a:r>
          </a:p>
        </p:txBody>
      </p:sp>
      <p:sp>
        <p:nvSpPr>
          <p:cNvPr id="45058" name="Content Placeholder 2">
            <a:extLst>
              <a:ext uri="{FF2B5EF4-FFF2-40B4-BE49-F238E27FC236}">
                <a16:creationId xmlns:a16="http://schemas.microsoft.com/office/drawing/2014/main" id="{5E5160EF-1480-9A55-81EB-E90AD1A62F63}"/>
              </a:ext>
            </a:extLst>
          </p:cNvPr>
          <p:cNvSpPr>
            <a:spLocks noGrp="1" noChangeArrowheads="1"/>
          </p:cNvSpPr>
          <p:nvPr>
            <p:ph idx="1"/>
          </p:nvPr>
        </p:nvSpPr>
        <p:spPr/>
        <p:txBody>
          <a:bodyPr/>
          <a:lstStyle/>
          <a:p>
            <a:r>
              <a:rPr lang="en-US" altLang="en-US" b="1">
                <a:ea typeface="ＭＳ Ｐゴシック" panose="020B0600070205080204" pitchFamily="34" charset="-128"/>
              </a:rPr>
              <a:t>Vary initial state </a:t>
            </a:r>
            <a:r>
              <a:rPr lang="en-US" altLang="en-US">
                <a:ea typeface="ＭＳ Ｐゴシック" panose="020B0600070205080204" pitchFamily="34" charset="-128"/>
              </a:rPr>
              <a:t>within the range of observational uncertainty.</a:t>
            </a:r>
          </a:p>
          <a:p>
            <a:r>
              <a:rPr lang="en-US" altLang="en-US" b="1">
                <a:ea typeface="ＭＳ Ｐゴシック" panose="020B0600070205080204" pitchFamily="34" charset="-128"/>
              </a:rPr>
              <a:t>Vary physics options </a:t>
            </a:r>
            <a:r>
              <a:rPr lang="en-US" altLang="en-US">
                <a:ea typeface="ＭＳ Ｐゴシック" panose="020B0600070205080204" pitchFamily="34" charset="-128"/>
              </a:rPr>
              <a:t>(e.g., different physics parameterizations)</a:t>
            </a:r>
          </a:p>
          <a:p>
            <a:r>
              <a:rPr lang="en-US" altLang="en-US" b="1">
                <a:ea typeface="ＭＳ Ｐゴシック" panose="020B0600070205080204" pitchFamily="34" charset="-128"/>
              </a:rPr>
              <a:t>Stochastic physics</a:t>
            </a:r>
            <a:r>
              <a:rPr lang="en-US" altLang="en-US">
                <a:ea typeface="ＭＳ Ｐゴシック" panose="020B0600070205080204" pitchFamily="34" charset="-128"/>
              </a:rPr>
              <a:t>:  Add “noise” or variability to parameters within the physics parameterizatin.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9ECE3F7E-4FF2-C29F-BC8A-881404E43949}"/>
              </a:ext>
            </a:extLst>
          </p:cNvPr>
          <p:cNvSpPr>
            <a:spLocks noGrp="1" noChangeArrowheads="1"/>
          </p:cNvSpPr>
          <p:nvPr>
            <p:ph type="title"/>
          </p:nvPr>
        </p:nvSpPr>
        <p:spPr>
          <a:xfrm>
            <a:off x="609600" y="2438400"/>
            <a:ext cx="7772400" cy="1143000"/>
          </a:xfrm>
        </p:spPr>
        <p:txBody>
          <a:bodyPr/>
          <a:lstStyle/>
          <a:p>
            <a:r>
              <a:rPr lang="en-US" altLang="en-US" b="1">
                <a:solidFill>
                  <a:schemeClr val="accent2"/>
                </a:solidFill>
                <a:ea typeface="ＭＳ Ｐゴシック" panose="020B0600070205080204" pitchFamily="34" charset="-128"/>
              </a:rPr>
              <a:t>Variety of Ways to View Ensembles and Their Output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7801785B-5CA4-45CC-8C14-145D0BCFA7DB}"/>
              </a:ext>
            </a:extLst>
          </p:cNvPr>
          <p:cNvSpPr>
            <a:spLocks noGrp="1" noChangeArrowheads="1"/>
          </p:cNvSpPr>
          <p:nvPr>
            <p:ph type="title"/>
          </p:nvPr>
        </p:nvSpPr>
        <p:spPr>
          <a:xfrm>
            <a:off x="533400" y="144463"/>
            <a:ext cx="8305800" cy="1143000"/>
          </a:xfrm>
        </p:spPr>
        <p:txBody>
          <a:bodyPr/>
          <a:lstStyle/>
          <a:p>
            <a:pPr eaLnBrk="1" hangingPunct="1"/>
            <a:r>
              <a:rPr lang="en-US" altLang="en-US" sz="3600" b="1">
                <a:solidFill>
                  <a:schemeClr val="accent2"/>
                </a:solidFill>
                <a:ea typeface="ＭＳ Ｐゴシック" panose="020B0600070205080204" pitchFamily="34" charset="-128"/>
              </a:rPr>
              <a:t>Spaghetti Diagrams:  Plot isolines for all ensemble members for various values</a:t>
            </a:r>
            <a:r>
              <a:rPr lang="en-US" altLang="en-US" b="1">
                <a:solidFill>
                  <a:schemeClr val="accent2"/>
                </a:solidFill>
                <a:ea typeface="ＭＳ Ｐゴシック" panose="020B0600070205080204" pitchFamily="34" charset="-128"/>
              </a:rPr>
              <a:t>.</a:t>
            </a:r>
          </a:p>
        </p:txBody>
      </p:sp>
      <p:sp>
        <p:nvSpPr>
          <p:cNvPr id="47106" name="Rectangle 3">
            <a:extLst>
              <a:ext uri="{FF2B5EF4-FFF2-40B4-BE49-F238E27FC236}">
                <a16:creationId xmlns:a16="http://schemas.microsoft.com/office/drawing/2014/main" id="{AF159E54-3931-F723-4AA2-2A5FB0E38F97}"/>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7107" name="Picture 4" descr="US058VMET-GIFwxg.EFS#17F36D.gif                                0017F222&#10;Cliff Disk                     BB5EA40C:">
            <a:extLst>
              <a:ext uri="{FF2B5EF4-FFF2-40B4-BE49-F238E27FC236}">
                <a16:creationId xmlns:a16="http://schemas.microsoft.com/office/drawing/2014/main" id="{6860FBF4-3425-E48E-BADB-EC712DAE8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38" y="1371600"/>
            <a:ext cx="8069262" cy="538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5971865E-8419-116C-E844-5068222918BA}"/>
              </a:ext>
            </a:extLst>
          </p:cNvPr>
          <p:cNvSpPr>
            <a:spLocks noGrp="1" noChangeArrowheads="1"/>
          </p:cNvSpPr>
          <p:nvPr>
            <p:ph type="title"/>
          </p:nvPr>
        </p:nvSpPr>
        <p:spPr>
          <a:xfrm>
            <a:off x="609600" y="228600"/>
            <a:ext cx="7772400" cy="1143000"/>
          </a:xfrm>
        </p:spPr>
        <p:txBody>
          <a:bodyPr/>
          <a:lstStyle/>
          <a:p>
            <a:r>
              <a:rPr lang="en-US" altLang="en-US">
                <a:ea typeface="ＭＳ Ｐゴシック" panose="020B0600070205080204" pitchFamily="34" charset="-128"/>
                <a:hlinkClick r:id="rId2"/>
              </a:rPr>
              <a:t>https://psl.noaa.gov/map/images/ens/spag_ussm_animation.html</a:t>
            </a:r>
            <a:endParaRPr lang="en-US" altLang="en-US">
              <a:ea typeface="ＭＳ Ｐゴシック" panose="020B0600070205080204" pitchFamily="34" charset="-128"/>
            </a:endParaRPr>
          </a:p>
        </p:txBody>
      </p:sp>
      <p:pic>
        <p:nvPicPr>
          <p:cNvPr id="48130" name="Content Placeholder 4">
            <a:extLst>
              <a:ext uri="{FF2B5EF4-FFF2-40B4-BE49-F238E27FC236}">
                <a16:creationId xmlns:a16="http://schemas.microsoft.com/office/drawing/2014/main" id="{C13A7337-1074-0135-3231-44BC4DA96C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882" b="12102"/>
          <a:stretch>
            <a:fillRect/>
          </a:stretch>
        </p:blipFill>
        <p:spPr>
          <a:xfrm>
            <a:off x="2292350" y="1752600"/>
            <a:ext cx="4406900" cy="467995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1E2BFE5D-6A55-BF68-24A5-34D7CB8A36F1}"/>
              </a:ext>
            </a:extLst>
          </p:cNvPr>
          <p:cNvSpPr>
            <a:spLocks noGrp="1" noChangeArrowheads="1"/>
          </p:cNvSpPr>
          <p:nvPr>
            <p:ph type="title"/>
          </p:nvPr>
        </p:nvSpPr>
        <p:spPr>
          <a:xfrm>
            <a:off x="228600" y="609600"/>
            <a:ext cx="8763000" cy="1143000"/>
          </a:xfrm>
        </p:spPr>
        <p:txBody>
          <a:bodyPr/>
          <a:lstStyle/>
          <a:p>
            <a:pPr eaLnBrk="1" hangingPunct="1"/>
            <a:r>
              <a:rPr lang="en-US" altLang="en-US" sz="4000" b="1" dirty="0">
                <a:solidFill>
                  <a:schemeClr val="accent2"/>
                </a:solidFill>
                <a:ea typeface="ＭＳ Ｐゴシック" panose="020B0600070205080204" pitchFamily="34" charset="-128"/>
              </a:rPr>
              <a:t>Ensemble Mean.  Highly skillful  on average, but “smears” out features</a:t>
            </a:r>
          </a:p>
        </p:txBody>
      </p:sp>
      <p:sp>
        <p:nvSpPr>
          <p:cNvPr id="49154" name="Rectangle 3">
            <a:extLst>
              <a:ext uri="{FF2B5EF4-FFF2-40B4-BE49-F238E27FC236}">
                <a16:creationId xmlns:a16="http://schemas.microsoft.com/office/drawing/2014/main" id="{3AEB09D4-3A6D-26DD-C7BF-64595C371EB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49155" name="Picture 5" descr="mslp_f120_ussm.gif                                             00029E37&#10;Cliff Disk                     BB5EA40C:">
            <a:extLst>
              <a:ext uri="{FF2B5EF4-FFF2-40B4-BE49-F238E27FC236}">
                <a16:creationId xmlns:a16="http://schemas.microsoft.com/office/drawing/2014/main" id="{66EFE7B4-D272-F32B-EA9A-BD92FC6DD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981200"/>
            <a:ext cx="3586163" cy="464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B22C-0077-CD4A-A335-617CF3706AB4}"/>
              </a:ext>
            </a:extLst>
          </p:cNvPr>
          <p:cNvSpPr>
            <a:spLocks noGrp="1"/>
          </p:cNvSpPr>
          <p:nvPr>
            <p:ph type="title"/>
          </p:nvPr>
        </p:nvSpPr>
        <p:spPr>
          <a:xfrm>
            <a:off x="914400" y="24384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/z500anom_ussm_animation.html</a:t>
            </a:r>
            <a:endParaRPr lang="en-US" dirty="0"/>
          </a:p>
        </p:txBody>
      </p:sp>
    </p:spTree>
    <p:extLst>
      <p:ext uri="{BB962C8B-B14F-4D97-AF65-F5344CB8AC3E}">
        <p14:creationId xmlns:p14="http://schemas.microsoft.com/office/powerpoint/2010/main" val="200984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FA4FF071-A216-133F-5296-2D3468EDC102}"/>
              </a:ext>
            </a:extLst>
          </p:cNvPr>
          <p:cNvSpPr>
            <a:spLocks noGrp="1" noChangeArrowheads="1"/>
          </p:cNvSpPr>
          <p:nvPr>
            <p:ph type="title"/>
          </p:nvPr>
        </p:nvSpPr>
        <p:spPr/>
        <p:txBody>
          <a:bodyPr/>
          <a:lstStyle/>
          <a:p>
            <a:r>
              <a:rPr lang="en-US" altLang="en-US">
                <a:solidFill>
                  <a:schemeClr val="accent2"/>
                </a:solidFill>
                <a:ea typeface="ＭＳ Ｐゴシック" panose="020B0600070205080204" pitchFamily="34" charset="-128"/>
              </a:rPr>
              <a:t>Standard Deviation of Ensemble: Measure of the Variability and Uncertainty</a:t>
            </a:r>
          </a:p>
        </p:txBody>
      </p:sp>
      <p:pic>
        <p:nvPicPr>
          <p:cNvPr id="50178" name="Content Placeholder 4">
            <a:extLst>
              <a:ext uri="{FF2B5EF4-FFF2-40B4-BE49-F238E27FC236}">
                <a16:creationId xmlns:a16="http://schemas.microsoft.com/office/drawing/2014/main" id="{9DAB9C67-53F6-E7A0-A491-4351A1B75E8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7413" b="9190"/>
          <a:stretch>
            <a:fillRect/>
          </a:stretch>
        </p:blipFill>
        <p:spPr>
          <a:xfrm>
            <a:off x="2635250" y="2362200"/>
            <a:ext cx="3873500" cy="4183063"/>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F63F1-455D-244B-A5C9-95993060E26F}"/>
              </a:ext>
            </a:extLst>
          </p:cNvPr>
          <p:cNvSpPr>
            <a:spLocks noGrp="1"/>
          </p:cNvSpPr>
          <p:nvPr>
            <p:ph type="title"/>
          </p:nvPr>
        </p:nvSpPr>
        <p:spPr>
          <a:xfrm>
            <a:off x="838200" y="2286000"/>
            <a:ext cx="7772400" cy="1143000"/>
          </a:xfrm>
        </p:spPr>
        <p:txBody>
          <a:bodyPr/>
          <a:lstStyle/>
          <a:p>
            <a:r>
              <a:rPr lang="en-US" dirty="0">
                <a:hlinkClick r:id="rId2"/>
              </a:rPr>
              <a:t>https://</a:t>
            </a:r>
            <a:r>
              <a:rPr lang="en-US" dirty="0" err="1">
                <a:hlinkClick r:id="rId2"/>
              </a:rPr>
              <a:t>psl.noaa.gov</a:t>
            </a:r>
            <a:r>
              <a:rPr lang="en-US" dirty="0">
                <a:hlinkClick r:id="rId2"/>
              </a:rPr>
              <a:t>/map/images/</a:t>
            </a:r>
            <a:r>
              <a:rPr lang="en-US" dirty="0" err="1">
                <a:hlinkClick r:id="rId2"/>
              </a:rPr>
              <a:t>ens</a:t>
            </a:r>
            <a:r>
              <a:rPr lang="en-US" dirty="0">
                <a:hlinkClick r:id="rId2"/>
              </a:rPr>
              <a:t>/</a:t>
            </a:r>
            <a:r>
              <a:rPr lang="en-US" dirty="0" err="1">
                <a:hlinkClick r:id="rId2"/>
              </a:rPr>
              <a:t>std_ussm_animation.html</a:t>
            </a:r>
            <a:endParaRPr lang="en-US" dirty="0"/>
          </a:p>
        </p:txBody>
      </p:sp>
      <p:sp>
        <p:nvSpPr>
          <p:cNvPr id="3" name="Content Placeholder 2">
            <a:extLst>
              <a:ext uri="{FF2B5EF4-FFF2-40B4-BE49-F238E27FC236}">
                <a16:creationId xmlns:a16="http://schemas.microsoft.com/office/drawing/2014/main" id="{91BD1610-DD47-F243-8567-FB1C3FF1D2E9}"/>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269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027">
            <a:extLst>
              <a:ext uri="{FF2B5EF4-FFF2-40B4-BE49-F238E27FC236}">
                <a16:creationId xmlns:a16="http://schemas.microsoft.com/office/drawing/2014/main" id="{A7B974C1-10C8-A04A-7E9D-48B1E5FCB54F}"/>
              </a:ext>
            </a:extLst>
          </p:cNvPr>
          <p:cNvSpPr>
            <a:spLocks noGrp="1" noChangeArrowheads="1"/>
          </p:cNvSpPr>
          <p:nvPr>
            <p:ph type="body" idx="1"/>
          </p:nvPr>
        </p:nvSpPr>
        <p:spPr>
          <a:xfrm>
            <a:off x="228600" y="1066800"/>
            <a:ext cx="5867400" cy="4419600"/>
          </a:xfrm>
        </p:spPr>
        <p:txBody>
          <a:bodyPr/>
          <a:lstStyle/>
          <a:p>
            <a:pPr eaLnBrk="1" hangingPunct="1"/>
            <a:r>
              <a:rPr lang="en-US" altLang="en-US" sz="2800">
                <a:ea typeface="ＭＳ Ｐゴシック" panose="020B0600070205080204" pitchFamily="34" charset="-128"/>
              </a:rPr>
              <a:t>The work of Lorenz (1963, 1965, 1968) demonstrated that the atmosphere is a </a:t>
            </a:r>
            <a:r>
              <a:rPr lang="en-US" altLang="en-US" sz="2800" b="1" i="1">
                <a:ea typeface="ＭＳ Ｐゴシック" panose="020B0600070205080204" pitchFamily="34" charset="-128"/>
              </a:rPr>
              <a:t>chaotic system</a:t>
            </a:r>
            <a:r>
              <a:rPr lang="en-US" altLang="en-US" sz="2800">
                <a:ea typeface="ＭＳ Ｐゴシック" panose="020B0600070205080204" pitchFamily="34" charset="-128"/>
              </a:rPr>
              <a:t>, in which small differences in the initialization, </a:t>
            </a:r>
            <a:r>
              <a:rPr lang="en-US" altLang="en-US" sz="2800" b="1">
                <a:ea typeface="ＭＳ Ｐゴシック" panose="020B0600070205080204" pitchFamily="34" charset="-128"/>
              </a:rPr>
              <a:t>well within observational error</a:t>
            </a:r>
            <a:r>
              <a:rPr lang="en-US" altLang="en-US" sz="2800">
                <a:ea typeface="ＭＳ Ｐゴシック" panose="020B0600070205080204" pitchFamily="34" charset="-128"/>
              </a:rPr>
              <a:t>, can have large impacts on forecasts, particularly for longer projection forecasts. </a:t>
            </a:r>
          </a:p>
          <a:p>
            <a:pPr eaLnBrk="1" hangingPunct="1"/>
            <a:r>
              <a:rPr lang="en-US" altLang="en-US" sz="2800">
                <a:ea typeface="ＭＳ Ｐゴシック" panose="020B0600070205080204" pitchFamily="34" charset="-128"/>
              </a:rPr>
              <a:t>In a series of experiments, he found that small errors in initial conditions can grow so that </a:t>
            </a:r>
            <a:r>
              <a:rPr lang="en-US" altLang="en-US" sz="2800" b="1">
                <a:ea typeface="ＭＳ Ｐゴシック" panose="020B0600070205080204" pitchFamily="34" charset="-128"/>
              </a:rPr>
              <a:t>all deterministic forecast skill is lost at about two weeks</a:t>
            </a:r>
            <a:r>
              <a:rPr lang="en-US" altLang="en-US" sz="2800">
                <a:ea typeface="ＭＳ Ｐゴシック" panose="020B0600070205080204" pitchFamily="34" charset="-128"/>
              </a:rPr>
              <a:t>.</a:t>
            </a:r>
          </a:p>
          <a:p>
            <a:pPr eaLnBrk="1" hangingPunct="1"/>
            <a:endParaRPr lang="en-US" altLang="en-US" sz="2400">
              <a:ea typeface="ＭＳ Ｐゴシック" panose="020B0600070205080204" pitchFamily="34" charset="-128"/>
            </a:endParaRPr>
          </a:p>
        </p:txBody>
      </p:sp>
      <p:sp>
        <p:nvSpPr>
          <p:cNvPr id="17410" name="Title 4">
            <a:extLst>
              <a:ext uri="{FF2B5EF4-FFF2-40B4-BE49-F238E27FC236}">
                <a16:creationId xmlns:a16="http://schemas.microsoft.com/office/drawing/2014/main" id="{DA9D7148-2211-11D4-7D3F-928B3B7CDAFB}"/>
              </a:ext>
            </a:extLst>
          </p:cNvPr>
          <p:cNvSpPr>
            <a:spLocks noGrp="1" noChangeArrowheads="1"/>
          </p:cNvSpPr>
          <p:nvPr>
            <p:ph type="title"/>
          </p:nvPr>
        </p:nvSpPr>
        <p:spPr>
          <a:xfrm>
            <a:off x="609600" y="152400"/>
            <a:ext cx="7848600" cy="685800"/>
          </a:xfrm>
        </p:spPr>
        <p:txBody>
          <a:bodyPr/>
          <a:lstStyle/>
          <a:p>
            <a:r>
              <a:rPr lang="en-US" altLang="en-US">
                <a:solidFill>
                  <a:schemeClr val="accent2"/>
                </a:solidFill>
                <a:ea typeface="ＭＳ Ｐゴシック" panose="020B0600070205080204" pitchFamily="34" charset="-128"/>
              </a:rPr>
              <a:t>A Fundamental Issue</a:t>
            </a:r>
          </a:p>
        </p:txBody>
      </p:sp>
      <p:pic>
        <p:nvPicPr>
          <p:cNvPr id="17411" name="Picture 2" descr="&#13;edlorenze.jpg                                                  0017F222&#10;Cliff Disk                     BB5EA40C:">
            <a:extLst>
              <a:ext uri="{FF2B5EF4-FFF2-40B4-BE49-F238E27FC236}">
                <a16:creationId xmlns:a16="http://schemas.microsoft.com/office/drawing/2014/main" id="{34EA97AD-1CA5-6422-F001-E0A4F39FB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7" y="2286000"/>
            <a:ext cx="21256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D40DF313-4B83-CDE3-7305-FA06C52A7161}"/>
              </a:ext>
            </a:extLst>
          </p:cNvPr>
          <p:cNvSpPr>
            <a:spLocks noGrp="1" noChangeArrowheads="1"/>
          </p:cNvSpPr>
          <p:nvPr>
            <p:ph type="title"/>
          </p:nvPr>
        </p:nvSpPr>
        <p:spPr/>
        <p:txBody>
          <a:bodyPr/>
          <a:lstStyle/>
          <a:p>
            <a:pPr eaLnBrk="1" hangingPunct="1"/>
            <a:r>
              <a:rPr lang="en-US" altLang="en-US" b="1">
                <a:solidFill>
                  <a:schemeClr val="accent2"/>
                </a:solidFill>
                <a:ea typeface="ＭＳ Ｐゴシック" panose="020B0600070205080204" pitchFamily="34" charset="-128"/>
              </a:rPr>
              <a:t>Probability of exceeding some amount</a:t>
            </a:r>
          </a:p>
        </p:txBody>
      </p:sp>
      <p:sp>
        <p:nvSpPr>
          <p:cNvPr id="51202" name="Rectangle 3">
            <a:extLst>
              <a:ext uri="{FF2B5EF4-FFF2-40B4-BE49-F238E27FC236}">
                <a16:creationId xmlns:a16="http://schemas.microsoft.com/office/drawing/2014/main" id="{228204D9-06D7-3929-55FC-B73D744196A5}"/>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51203" name="Picture 2">
            <a:extLst>
              <a:ext uri="{FF2B5EF4-FFF2-40B4-BE49-F238E27FC236}">
                <a16:creationId xmlns:a16="http://schemas.microsoft.com/office/drawing/2014/main" id="{7AB1E707-B421-9655-BF9A-F417D9B7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981200"/>
            <a:ext cx="62484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A3931121-C762-581D-02DA-68EDFEBC19A3}"/>
              </a:ext>
            </a:extLst>
          </p:cNvPr>
          <p:cNvSpPr>
            <a:spLocks noGrp="1" noChangeArrowheads="1"/>
          </p:cNvSpPr>
          <p:nvPr>
            <p:ph type="title"/>
          </p:nvPr>
        </p:nvSpPr>
        <p:spPr>
          <a:xfrm>
            <a:off x="762000" y="381000"/>
            <a:ext cx="7772400" cy="1143000"/>
          </a:xfrm>
        </p:spPr>
        <p:txBody>
          <a:bodyPr/>
          <a:lstStyle/>
          <a:p>
            <a:r>
              <a:rPr lang="en-US" altLang="en-US" b="1" dirty="0">
                <a:solidFill>
                  <a:schemeClr val="accent2"/>
                </a:solidFill>
                <a:ea typeface="ＭＳ Ｐゴシック" panose="020B0600070205080204" pitchFamily="34" charset="-128"/>
              </a:rPr>
              <a:t>Ensemble Plumes are Increasingly Popular</a:t>
            </a:r>
          </a:p>
        </p:txBody>
      </p:sp>
      <p:pic>
        <p:nvPicPr>
          <p:cNvPr id="52226" name="Content Placeholder 4">
            <a:extLst>
              <a:ext uri="{FF2B5EF4-FFF2-40B4-BE49-F238E27FC236}">
                <a16:creationId xmlns:a16="http://schemas.microsoft.com/office/drawing/2014/main" id="{82EFD3C7-BE8F-4308-B48B-3B97C91284B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1524000"/>
            <a:ext cx="6483350" cy="4851400"/>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DDAB3802-0FD7-BFE1-6D1F-E33014ABC12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53250" name="Content Placeholder 4">
            <a:extLst>
              <a:ext uri="{FF2B5EF4-FFF2-40B4-BE49-F238E27FC236}">
                <a16:creationId xmlns:a16="http://schemas.microsoft.com/office/drawing/2014/main" id="{18EACE8A-CBA4-AF5E-FFA7-D02DB07176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286000"/>
            <a:ext cx="8237538" cy="2884488"/>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naefs.tiff">
            <a:extLst>
              <a:ext uri="{FF2B5EF4-FFF2-40B4-BE49-F238E27FC236}">
                <a16:creationId xmlns:a16="http://schemas.microsoft.com/office/drawing/2014/main" id="{36C243DD-D71C-8C63-DE81-3F639C838F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04800"/>
            <a:ext cx="5214938"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2">
            <a:extLst>
              <a:ext uri="{FF2B5EF4-FFF2-40B4-BE49-F238E27FC236}">
                <a16:creationId xmlns:a16="http://schemas.microsoft.com/office/drawing/2014/main" id="{27E9FB45-042E-21FD-6154-7CD71CC77E1D}"/>
              </a:ext>
            </a:extLst>
          </p:cNvPr>
          <p:cNvSpPr txBox="1">
            <a:spLocks noChangeArrowheads="1"/>
          </p:cNvSpPr>
          <p:nvPr/>
        </p:nvSpPr>
        <p:spPr bwMode="auto">
          <a:xfrm>
            <a:off x="271463" y="100013"/>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chemeClr val="accent2"/>
                </a:solidFill>
              </a:rPr>
              <a:t>Box and</a:t>
            </a:r>
          </a:p>
          <a:p>
            <a:pPr>
              <a:spcBef>
                <a:spcPct val="0"/>
              </a:spcBef>
              <a:buFontTx/>
              <a:buNone/>
            </a:pPr>
            <a:r>
              <a:rPr lang="en-US" altLang="en-US" sz="3600" b="1">
                <a:solidFill>
                  <a:schemeClr val="accent2"/>
                </a:solidFill>
              </a:rPr>
              <a:t>Whiskers</a:t>
            </a:r>
            <a:endParaRPr lang="en-US" altLang="en-US" sz="3600"/>
          </a:p>
          <a:p>
            <a:pPr>
              <a:spcBef>
                <a:spcPct val="0"/>
              </a:spcBef>
              <a:buFontTx/>
              <a:buNone/>
            </a:pPr>
            <a:r>
              <a:rPr lang="en-US" altLang="en-US" sz="2400"/>
              <a:t>Yellow box</a:t>
            </a:r>
          </a:p>
          <a:p>
            <a:pPr>
              <a:spcBef>
                <a:spcPct val="0"/>
              </a:spcBef>
              <a:buFontTx/>
              <a:buNone/>
            </a:pPr>
            <a:r>
              <a:rPr lang="en-US" altLang="en-US" sz="2400"/>
              <a:t>Shows the </a:t>
            </a:r>
            <a:r>
              <a:rPr lang="en-US" altLang="en-US" sz="2400" b="1">
                <a:solidFill>
                  <a:schemeClr val="accent2"/>
                </a:solidFill>
              </a:rPr>
              <a:t>interquartile range</a:t>
            </a:r>
          </a:p>
          <a:p>
            <a:pPr>
              <a:spcBef>
                <a:spcPct val="0"/>
              </a:spcBef>
              <a:buFontTx/>
              <a:buNone/>
            </a:pPr>
            <a:r>
              <a:rPr lang="en-US" altLang="en-US" sz="2400" b="1">
                <a:solidFill>
                  <a:schemeClr val="accent2"/>
                </a:solidFill>
                <a:hlinkClick r:id="rId3"/>
              </a:rPr>
              <a:t>https://weather.gc.ca/ensemble/naefs/EPSgrams_e.html</a:t>
            </a:r>
            <a:endParaRPr lang="en-US" altLang="en-US" sz="2400" b="1">
              <a:solidFill>
                <a:schemeClr val="accent2"/>
              </a:solidFill>
            </a:endParaRPr>
          </a:p>
        </p:txBody>
      </p:sp>
      <p:pic>
        <p:nvPicPr>
          <p:cNvPr id="54275" name="Picture 2">
            <a:extLst>
              <a:ext uri="{FF2B5EF4-FFF2-40B4-BE49-F238E27FC236}">
                <a16:creationId xmlns:a16="http://schemas.microsoft.com/office/drawing/2014/main" id="{9C432507-221F-67F2-BF8D-49DF9FDFDD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779"/>
          <a:stretch>
            <a:fillRect/>
          </a:stretch>
        </p:blipFill>
        <p:spPr bwMode="auto">
          <a:xfrm>
            <a:off x="304800" y="3736975"/>
            <a:ext cx="3048000" cy="271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F978389-63E7-0C46-CAB6-7F86F8EE99A8}"/>
              </a:ext>
            </a:extLst>
          </p:cNvPr>
          <p:cNvSpPr>
            <a:spLocks noGrp="1" noChangeArrowheads="1"/>
          </p:cNvSpPr>
          <p:nvPr>
            <p:ph type="title"/>
          </p:nvPr>
        </p:nvSpPr>
        <p:spPr>
          <a:xfrm>
            <a:off x="762000" y="2514600"/>
            <a:ext cx="7772400" cy="1143000"/>
          </a:xfrm>
        </p:spPr>
        <p:txBody>
          <a:bodyPr/>
          <a:lstStyle/>
          <a:p>
            <a:r>
              <a:rPr lang="en-US" altLang="en-US" b="1">
                <a:solidFill>
                  <a:schemeClr val="accent2"/>
                </a:solidFill>
                <a:ea typeface="ＭＳ Ｐゴシック" panose="020B0600070205080204" pitchFamily="34" charset="-128"/>
              </a:rPr>
              <a:t>History of Probabilistic and Ensemble Prediction in the US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DC1A7762-00E4-F309-8FDB-8981C7E7AF70}"/>
              </a:ext>
            </a:extLst>
          </p:cNvPr>
          <p:cNvSpPr>
            <a:spLocks noGrp="1" noChangeArrowheads="1"/>
          </p:cNvSpPr>
          <p:nvPr>
            <p:ph type="title"/>
          </p:nvPr>
        </p:nvSpPr>
        <p:spPr>
          <a:xfrm>
            <a:off x="457200" y="304800"/>
            <a:ext cx="7772400" cy="1143000"/>
          </a:xfrm>
        </p:spPr>
        <p:txBody>
          <a:bodyPr/>
          <a:lstStyle/>
          <a:p>
            <a:pPr eaLnBrk="1" hangingPunct="1"/>
            <a:r>
              <a:rPr lang="en-US" altLang="en-US" sz="3200" b="1" dirty="0">
                <a:solidFill>
                  <a:schemeClr val="accent2"/>
                </a:solidFill>
                <a:ea typeface="ＭＳ Ｐゴシック" panose="020B0600070205080204" pitchFamily="34" charset="-128"/>
              </a:rPr>
              <a:t>Early Forecasting Started Probabilistically</a:t>
            </a:r>
          </a:p>
        </p:txBody>
      </p:sp>
      <p:sp>
        <p:nvSpPr>
          <p:cNvPr id="56322" name="Content Placeholder 2">
            <a:extLst>
              <a:ext uri="{FF2B5EF4-FFF2-40B4-BE49-F238E27FC236}">
                <a16:creationId xmlns:a16="http://schemas.microsoft.com/office/drawing/2014/main" id="{23AF847E-EFFB-1D98-4845-970D4E1A1E66}"/>
              </a:ext>
            </a:extLst>
          </p:cNvPr>
          <p:cNvSpPr>
            <a:spLocks noGrp="1" noChangeArrowheads="1"/>
          </p:cNvSpPr>
          <p:nvPr>
            <p:ph idx="1"/>
          </p:nvPr>
        </p:nvSpPr>
        <p:spPr>
          <a:xfrm>
            <a:off x="381000" y="1447800"/>
            <a:ext cx="8534400" cy="4114800"/>
          </a:xfrm>
        </p:spPr>
        <p:txBody>
          <a:bodyPr/>
          <a:lstStyle/>
          <a:p>
            <a:pPr eaLnBrk="1" hangingPunct="1"/>
            <a:r>
              <a:rPr lang="en-US" altLang="en-US">
                <a:ea typeface="ＭＳ Ｐゴシック" panose="020B0600070205080204" pitchFamily="34" charset="-128"/>
              </a:rPr>
              <a:t>Cleveland Abbe, who organized the first forecast group in the United States as part of the U.S. Signal Corp, did not use the term “forecast” for his first prediction in 1871, but rather used the term “</a:t>
            </a:r>
            <a:r>
              <a:rPr lang="en-US" altLang="en-US" b="1">
                <a:ea typeface="ＭＳ Ｐゴシック" panose="020B0600070205080204" pitchFamily="34" charset="-128"/>
              </a:rPr>
              <a:t>probabilities</a:t>
            </a:r>
            <a:r>
              <a:rPr lang="en-US" altLang="en-US">
                <a:ea typeface="ＭＳ Ｐゴシック" panose="020B0600070205080204" pitchFamily="34" charset="-128"/>
              </a:rPr>
              <a:t>,” resulting in him being known as “Old Probabilities” or “Old Probs” to the public.  </a:t>
            </a:r>
          </a:p>
          <a:p>
            <a:pPr eaLnBrk="1" hangingPunct="1"/>
            <a:r>
              <a:rPr lang="en-US" altLang="en-US">
                <a:ea typeface="ＭＳ Ｐゴシック" panose="020B0600070205080204" pitchFamily="34" charset="-128"/>
              </a:rPr>
              <a:t>A few years later, the term ‘‘indications’’ was substituted for probabilities and by 1889 the term ‘‘forecasts’’ were used.</a:t>
            </a:r>
          </a:p>
          <a:p>
            <a:pPr eaLnBrk="1" hangingPunct="1"/>
            <a:endParaRPr lang="en-US" altLang="en-US" sz="2200">
              <a:ea typeface="ＭＳ Ｐゴシック" panose="020B0600070205080204" pitchFamily="34" charset="-12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08839DEE-2B5B-5E07-BFCA-9E6B599C386C}"/>
              </a:ext>
            </a:extLst>
          </p:cNvPr>
          <p:cNvSpPr>
            <a:spLocks noGrp="1" noChangeArrowheads="1"/>
          </p:cNvSpPr>
          <p:nvPr>
            <p:ph type="title"/>
          </p:nvPr>
        </p:nvSpPr>
        <p:spPr>
          <a:xfrm>
            <a:off x="533400" y="304800"/>
            <a:ext cx="7772400" cy="1143000"/>
          </a:xfrm>
        </p:spPr>
        <p:txBody>
          <a:bodyPr/>
          <a:lstStyle/>
          <a:p>
            <a:pPr eaLnBrk="1" hangingPunct="1"/>
            <a:r>
              <a:rPr lang="en-US" altLang="en-US">
                <a:ea typeface="ＭＳ Ｐゴシック" panose="020B0600070205080204" pitchFamily="34" charset="-128"/>
              </a:rPr>
              <a:t>“Ol Probs”</a:t>
            </a:r>
          </a:p>
        </p:txBody>
      </p:sp>
      <p:graphicFrame>
        <p:nvGraphicFramePr>
          <p:cNvPr id="57346" name="Object 2">
            <a:extLst>
              <a:ext uri="{FF2B5EF4-FFF2-40B4-BE49-F238E27FC236}">
                <a16:creationId xmlns:a16="http://schemas.microsoft.com/office/drawing/2014/main" id="{357C4300-9DE1-5F8B-633E-48BDA20406E7}"/>
              </a:ext>
            </a:extLst>
          </p:cNvPr>
          <p:cNvGraphicFramePr>
            <a:graphicFrameLocks noChangeAspect="1"/>
          </p:cNvGraphicFramePr>
          <p:nvPr/>
        </p:nvGraphicFramePr>
        <p:xfrm>
          <a:off x="5334000" y="1524000"/>
          <a:ext cx="2854325" cy="4343400"/>
        </p:xfrm>
        <a:graphic>
          <a:graphicData uri="http://schemas.openxmlformats.org/presentationml/2006/ole">
            <mc:AlternateContent xmlns:mc="http://schemas.openxmlformats.org/markup-compatibility/2006">
              <mc:Choice xmlns:v="urn:schemas-microsoft-com:vml" Requires="v">
                <p:oleObj name="Document" r:id="rId2" imgW="1644650" imgH="2495550" progId="Word.Document.8">
                  <p:embed/>
                </p:oleObj>
              </mc:Choice>
              <mc:Fallback>
                <p:oleObj name="Document" r:id="rId2" imgW="1644650" imgH="2495550"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2854325"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47" name="Text Box 4">
            <a:extLst>
              <a:ext uri="{FF2B5EF4-FFF2-40B4-BE49-F238E27FC236}">
                <a16:creationId xmlns:a16="http://schemas.microsoft.com/office/drawing/2014/main" id="{6CB147EF-C616-671C-1319-D68FA08FB929}"/>
              </a:ext>
            </a:extLst>
          </p:cNvPr>
          <p:cNvSpPr txBox="1">
            <a:spLocks noChangeArrowheads="1"/>
          </p:cNvSpPr>
          <p:nvPr/>
        </p:nvSpPr>
        <p:spPr bwMode="auto">
          <a:xfrm>
            <a:off x="4648200" y="5943600"/>
            <a:ext cx="413861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400"/>
              <a:t>Professor Cleveland Abbe, who</a:t>
            </a:r>
            <a:r>
              <a:rPr lang="en-US" altLang="en-US" sz="1400">
                <a:solidFill>
                  <a:srgbClr val="000000"/>
                </a:solidFill>
              </a:rPr>
              <a:t> issued the first public</a:t>
            </a:r>
          </a:p>
          <a:p>
            <a:pPr>
              <a:spcBef>
                <a:spcPct val="0"/>
              </a:spcBef>
              <a:buFontTx/>
              <a:buNone/>
            </a:pPr>
            <a:r>
              <a:rPr lang="en-US" altLang="en-US" sz="1400">
                <a:solidFill>
                  <a:srgbClr val="000000"/>
                </a:solidFill>
              </a:rPr>
              <a:t>“Weather Synopsis and Probabilities” on February 19, 1871</a:t>
            </a:r>
            <a:endParaRPr lang="en-US" altLang="en-US" sz="2400">
              <a:solidFill>
                <a:srgbClr val="000000"/>
              </a:solidFill>
            </a:endParaRPr>
          </a:p>
        </p:txBody>
      </p:sp>
      <p:sp>
        <p:nvSpPr>
          <p:cNvPr id="57348" name="Text Box 5">
            <a:extLst>
              <a:ext uri="{FF2B5EF4-FFF2-40B4-BE49-F238E27FC236}">
                <a16:creationId xmlns:a16="http://schemas.microsoft.com/office/drawing/2014/main" id="{FA6ACCE7-8E59-65F2-DA85-0DBD030EF8A3}"/>
              </a:ext>
            </a:extLst>
          </p:cNvPr>
          <p:cNvSpPr txBox="1">
            <a:spLocks noChangeArrowheads="1"/>
          </p:cNvSpPr>
          <p:nvPr/>
        </p:nvSpPr>
        <p:spPr bwMode="auto">
          <a:xfrm>
            <a:off x="457200" y="1905000"/>
            <a:ext cx="43434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just">
              <a:spcBef>
                <a:spcPct val="0"/>
              </a:spcBef>
            </a:pPr>
            <a:r>
              <a:rPr lang="en-US" altLang="en-US" sz="2400"/>
              <a:t>Cleveland Abbe (“Ol’ Probabilities”), who led the establishment of a weather forecasting division within the U.S. Army Signal Corps, </a:t>
            </a:r>
          </a:p>
          <a:p>
            <a:pPr algn="just">
              <a:spcBef>
                <a:spcPct val="0"/>
              </a:spcBef>
            </a:pPr>
            <a:endParaRPr lang="en-US" altLang="en-US" sz="2400"/>
          </a:p>
          <a:p>
            <a:pPr algn="just">
              <a:spcBef>
                <a:spcPct val="0"/>
              </a:spcBef>
            </a:pPr>
            <a:r>
              <a:rPr lang="en-US" altLang="en-US" sz="2400"/>
              <a:t>Produced the first known communication of a weather probability to users and the public.</a:t>
            </a:r>
            <a:r>
              <a:rPr lang="en-US" altLang="en-US" sz="2400">
                <a:solidFill>
                  <a:srgbClr val="000080"/>
                </a:solidFill>
              </a:rPr>
              <a:t>  </a:t>
            </a:r>
            <a:endParaRPr lang="en-US"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a:extLst>
              <a:ext uri="{FF2B5EF4-FFF2-40B4-BE49-F238E27FC236}">
                <a16:creationId xmlns:a16="http://schemas.microsoft.com/office/drawing/2014/main" id="{3701426D-DB11-340F-2458-FD50F99269AA}"/>
              </a:ext>
            </a:extLst>
          </p:cNvPr>
          <p:cNvSpPr>
            <a:spLocks noGrp="1" noChangeArrowheads="1"/>
          </p:cNvSpPr>
          <p:nvPr>
            <p:ph type="title"/>
          </p:nvPr>
        </p:nvSpPr>
        <p:spPr>
          <a:xfrm>
            <a:off x="762000" y="304800"/>
            <a:ext cx="7772400" cy="1143000"/>
          </a:xfrm>
        </p:spPr>
        <p:txBody>
          <a:bodyPr/>
          <a:lstStyle/>
          <a:p>
            <a:pPr eaLnBrk="1" hangingPunct="1"/>
            <a:r>
              <a:rPr lang="en-US" altLang="en-US" b="1">
                <a:solidFill>
                  <a:schemeClr val="accent2"/>
                </a:solidFill>
                <a:ea typeface="ＭＳ Ｐゴシック" panose="020B0600070205080204" pitchFamily="34" charset="-128"/>
              </a:rPr>
              <a:t>History of Probabilistic Prediction</a:t>
            </a:r>
          </a:p>
        </p:txBody>
      </p:sp>
      <p:sp>
        <p:nvSpPr>
          <p:cNvPr id="58370" name="Content Placeholder 2">
            <a:extLst>
              <a:ext uri="{FF2B5EF4-FFF2-40B4-BE49-F238E27FC236}">
                <a16:creationId xmlns:a16="http://schemas.microsoft.com/office/drawing/2014/main" id="{4FD8D3E8-8B89-932A-8C4E-FE29D7DBA588}"/>
              </a:ext>
            </a:extLst>
          </p:cNvPr>
          <p:cNvSpPr>
            <a:spLocks noGrp="1" noChangeArrowheads="1"/>
          </p:cNvSpPr>
          <p:nvPr>
            <p:ph idx="1"/>
          </p:nvPr>
        </p:nvSpPr>
        <p:spPr>
          <a:xfrm>
            <a:off x="685800" y="1828800"/>
            <a:ext cx="8153400" cy="4114800"/>
          </a:xfrm>
        </p:spPr>
        <p:txBody>
          <a:bodyPr/>
          <a:lstStyle/>
          <a:p>
            <a:pPr eaLnBrk="1" hangingPunct="1"/>
            <a:r>
              <a:rPr lang="en-US" altLang="en-US" dirty="0">
                <a:ea typeface="ＭＳ Ｐゴシック" panose="020B0600070205080204" pitchFamily="34" charset="-128"/>
              </a:rPr>
              <a:t>The first </a:t>
            </a:r>
            <a:r>
              <a:rPr lang="en-US" altLang="en-US" b="1" dirty="0">
                <a:ea typeface="ＭＳ Ｐゴシック" panose="020B0600070205080204" pitchFamily="34" charset="-128"/>
              </a:rPr>
              <a:t>operational </a:t>
            </a:r>
            <a:r>
              <a:rPr lang="en-US" altLang="en-US" dirty="0">
                <a:ea typeface="ＭＳ Ｐゴシック" panose="020B0600070205080204" pitchFamily="34" charset="-128"/>
              </a:rPr>
              <a:t>probabilistic forecasts in the United States were produced in 1965. </a:t>
            </a:r>
          </a:p>
          <a:p>
            <a:pPr eaLnBrk="1" hangingPunct="1"/>
            <a:r>
              <a:rPr lang="en-US" altLang="en-US" dirty="0">
                <a:ea typeface="ＭＳ Ｐゴシック" panose="020B0600070205080204" pitchFamily="34" charset="-128"/>
              </a:rPr>
              <a:t>These forecasts, for the probability of precipitation, were produced by human weather forecasters and thus were </a:t>
            </a:r>
            <a:r>
              <a:rPr lang="en-US" altLang="en-US" i="1" dirty="0">
                <a:ea typeface="ＭＳ Ｐゴシック" panose="020B0600070205080204" pitchFamily="34" charset="-128"/>
              </a:rPr>
              <a:t>subjective </a:t>
            </a:r>
            <a:r>
              <a:rPr lang="en-US" altLang="en-US" dirty="0">
                <a:ea typeface="ＭＳ Ｐゴシック" panose="020B0600070205080204" pitchFamily="34" charset="-128"/>
              </a:rPr>
              <a:t>probabilities.   Not based on ensembles.</a:t>
            </a:r>
          </a:p>
          <a:p>
            <a:pPr eaLnBrk="1" hangingPunct="1"/>
            <a:r>
              <a:rPr lang="en-US" altLang="en-US" dirty="0">
                <a:ea typeface="ＭＳ Ｐゴシック" panose="020B0600070205080204" pitchFamily="34" charset="-128"/>
              </a:rPr>
              <a:t>The first objective probabilistic forecasts were produced as part of the Model Output Statistics (MOS) system that began in 1969.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4107F4DC-3A10-A713-8E45-E2E5D82BDC6E}"/>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MOS: Probabilities from a Deterministic Forecast</a:t>
            </a:r>
          </a:p>
        </p:txBody>
      </p:sp>
      <p:sp>
        <p:nvSpPr>
          <p:cNvPr id="59394" name="Content Placeholder 2">
            <a:extLst>
              <a:ext uri="{FF2B5EF4-FFF2-40B4-BE49-F238E27FC236}">
                <a16:creationId xmlns:a16="http://schemas.microsoft.com/office/drawing/2014/main" id="{8EE9FB69-13BC-9E68-1D41-7950A9726C64}"/>
              </a:ext>
            </a:extLst>
          </p:cNvPr>
          <p:cNvSpPr>
            <a:spLocks noGrp="1" noChangeArrowheads="1"/>
          </p:cNvSpPr>
          <p:nvPr>
            <p:ph idx="1"/>
          </p:nvPr>
        </p:nvSpPr>
        <p:spPr/>
        <p:txBody>
          <a:bodyPr/>
          <a:lstStyle/>
          <a:p>
            <a:r>
              <a:rPr lang="en-US" altLang="en-US" dirty="0">
                <a:ea typeface="ＭＳ Ｐゴシック" panose="020B0600070205080204" pitchFamily="34" charset="-128"/>
              </a:rPr>
              <a:t>Can produce probabilities by looking at past verifications of forecasts.</a:t>
            </a:r>
          </a:p>
          <a:p>
            <a:r>
              <a:rPr lang="en-US" altLang="en-US" dirty="0">
                <a:ea typeface="ＭＳ Ｐゴシック" panose="020B0600070205080204" pitchFamily="34" charset="-128"/>
              </a:rPr>
              <a:t>For a certain model forecast, what % of the time did it rain in the past?</a:t>
            </a:r>
          </a:p>
        </p:txBody>
      </p:sp>
      <p:pic>
        <p:nvPicPr>
          <p:cNvPr id="59395" name="Picture 4">
            <a:extLst>
              <a:ext uri="{FF2B5EF4-FFF2-40B4-BE49-F238E27FC236}">
                <a16:creationId xmlns:a16="http://schemas.microsoft.com/office/drawing/2014/main" id="{FA943E77-4F12-2A2C-B051-23FDF0F334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191000"/>
            <a:ext cx="317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8468BD40-47B5-FC30-1DB6-38E4A863ECD6}"/>
              </a:ext>
            </a:extLst>
          </p:cNvPr>
          <p:cNvSpPr>
            <a:spLocks noGrp="1" noChangeArrowheads="1"/>
          </p:cNvSpPr>
          <p:nvPr>
            <p:ph type="title"/>
          </p:nvPr>
        </p:nvSpPr>
        <p:spPr>
          <a:xfrm>
            <a:off x="695325" y="1295400"/>
            <a:ext cx="7772400" cy="1143000"/>
          </a:xfrm>
        </p:spPr>
        <p:txBody>
          <a:bodyPr/>
          <a:lstStyle/>
          <a:p>
            <a:r>
              <a:rPr lang="en-US" altLang="en-US" sz="3600" b="1" dirty="0">
                <a:solidFill>
                  <a:schemeClr val="accent2"/>
                </a:solidFill>
                <a:ea typeface="ＭＳ Ｐゴシック" panose="020B0600070205080204" pitchFamily="34" charset="-128"/>
              </a:rPr>
              <a:t>Ensemble Prediction Based Probabilities Became Available as NCEP/NWS Secured More Computer Resources During the late 1980s and 1990s</a:t>
            </a:r>
          </a:p>
        </p:txBody>
      </p:sp>
      <p:pic>
        <p:nvPicPr>
          <p:cNvPr id="60418" name="Content Placeholder 4">
            <a:extLst>
              <a:ext uri="{FF2B5EF4-FFF2-40B4-BE49-F238E27FC236}">
                <a16:creationId xmlns:a16="http://schemas.microsoft.com/office/drawing/2014/main" id="{96840100-E20D-5A59-08EE-BD2A6C5866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3581400"/>
            <a:ext cx="4025900" cy="2571750"/>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64BEE6B-C03D-671F-B6FC-A97C68DEDFE8}"/>
              </a:ext>
            </a:extLst>
          </p:cNvPr>
          <p:cNvSpPr>
            <a:spLocks noGrp="1" noChangeArrowheads="1"/>
          </p:cNvSpPr>
          <p:nvPr>
            <p:ph type="title"/>
          </p:nvPr>
        </p:nvSpPr>
        <p:spPr>
          <a:xfrm>
            <a:off x="838200" y="1066800"/>
            <a:ext cx="7772400" cy="1143000"/>
          </a:xfrm>
        </p:spPr>
        <p:txBody>
          <a:bodyPr/>
          <a:lstStyle/>
          <a:p>
            <a:r>
              <a:rPr lang="en-US" altLang="en-US" b="1">
                <a:ea typeface="ＭＳ Ｐゴシック" panose="020B0600070205080204" pitchFamily="34" charset="-128"/>
              </a:rPr>
              <a:t>Butterfly Effect</a:t>
            </a:r>
            <a:r>
              <a:rPr lang="en-US" altLang="en-US">
                <a:ea typeface="ＭＳ Ｐゴシック" panose="020B0600070205080204" pitchFamily="34" charset="-128"/>
              </a:rPr>
              <a:t>: a small change at one place in a complex system can have large effects everywhere over time</a:t>
            </a:r>
          </a:p>
        </p:txBody>
      </p:sp>
      <p:pic>
        <p:nvPicPr>
          <p:cNvPr id="18434" name="Content Placeholder 3" descr="Blue_morpho_butterfly1.jpg">
            <a:extLst>
              <a:ext uri="{FF2B5EF4-FFF2-40B4-BE49-F238E27FC236}">
                <a16:creationId xmlns:a16="http://schemas.microsoft.com/office/drawing/2014/main" id="{DBF62947-A6B9-CF8E-772C-3C0447B75F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5432" r="-35432"/>
          <a:stretch>
            <a:fillRect/>
          </a:stretch>
        </p:blipFill>
        <p:spPr>
          <a:xfrm>
            <a:off x="1066800" y="3124200"/>
            <a:ext cx="6629400" cy="3509963"/>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57FA5524-A7F4-EC8F-DAD8-1C461AAFBEF6}"/>
              </a:ext>
            </a:extLst>
          </p:cNvPr>
          <p:cNvSpPr>
            <a:spLocks noGrp="1" noChangeArrowheads="1"/>
          </p:cNvSpPr>
          <p:nvPr>
            <p:ph type="title"/>
          </p:nvPr>
        </p:nvSpPr>
        <p:spPr>
          <a:xfrm>
            <a:off x="685800" y="533400"/>
            <a:ext cx="8305800" cy="1143000"/>
          </a:xfrm>
        </p:spPr>
        <p:txBody>
          <a:bodyPr/>
          <a:lstStyle/>
          <a:p>
            <a:pPr eaLnBrk="1" hangingPunct="1"/>
            <a:r>
              <a:rPr lang="en-US" altLang="en-US" b="1">
                <a:solidFill>
                  <a:schemeClr val="accent2"/>
                </a:solidFill>
                <a:ea typeface="ＭＳ Ｐゴシック" panose="020B0600070205080204" pitchFamily="34" charset="-128"/>
              </a:rPr>
              <a:t>Operational Ensemble Prediction</a:t>
            </a:r>
          </a:p>
        </p:txBody>
      </p:sp>
      <p:sp>
        <p:nvSpPr>
          <p:cNvPr id="61442" name="Rectangle 3">
            <a:extLst>
              <a:ext uri="{FF2B5EF4-FFF2-40B4-BE49-F238E27FC236}">
                <a16:creationId xmlns:a16="http://schemas.microsoft.com/office/drawing/2014/main" id="{FEFE1158-1AB0-14E4-5CD0-A5F9F0F0866E}"/>
              </a:ext>
            </a:extLst>
          </p:cNvPr>
          <p:cNvSpPr>
            <a:spLocks noGrp="1" noChangeArrowheads="1"/>
          </p:cNvSpPr>
          <p:nvPr>
            <p:ph type="body" idx="1"/>
          </p:nvPr>
        </p:nvSpPr>
        <p:spPr>
          <a:xfrm>
            <a:off x="533400" y="1524000"/>
            <a:ext cx="7924800" cy="4114800"/>
          </a:xfrm>
        </p:spPr>
        <p:txBody>
          <a:bodyPr/>
          <a:lstStyle/>
          <a:p>
            <a:pPr eaLnBrk="1" hangingPunct="1"/>
            <a:r>
              <a:rPr lang="en-US" altLang="en-US" sz="2800" b="1" dirty="0">
                <a:ea typeface="ＭＳ Ｐゴシック" panose="020B0600070205080204" pitchFamily="34" charset="-128"/>
              </a:rPr>
              <a:t>Ensemble prediction began at NCEP in the early 1990s.  ECMWF</a:t>
            </a:r>
            <a:r>
              <a:rPr lang="en-US" altLang="en-US" sz="2800" dirty="0">
                <a:ea typeface="ＭＳ Ｐゴシック" panose="020B0600070205080204" pitchFamily="34" charset="-128"/>
              </a:rPr>
              <a:t> rapidly joined the club.</a:t>
            </a:r>
          </a:p>
          <a:p>
            <a:pPr eaLnBrk="1" hangingPunct="1"/>
            <a:r>
              <a:rPr lang="en-US" altLang="en-US" sz="2800" dirty="0">
                <a:ea typeface="ＭＳ Ｐゴシック" panose="020B0600070205080204" pitchFamily="34" charset="-128"/>
              </a:rPr>
              <a:t>During the past several decades the size and sophistication of the NCEP and ECMWF ensemble systems have grown, with the medium-range, global ensemble systems becoming an integral tool for many forecasters.</a:t>
            </a:r>
          </a:p>
          <a:p>
            <a:pPr eaLnBrk="1" hangingPunct="1"/>
            <a:r>
              <a:rPr lang="en-US" altLang="en-US" sz="2800" dirty="0">
                <a:ea typeface="ＭＳ Ｐゴシック" panose="020B0600070205080204" pitchFamily="34" charset="-128"/>
              </a:rPr>
              <a:t>NCEP also constructed a higher resolution, short-range ensemble system (SREF). </a:t>
            </a:r>
          </a:p>
          <a:p>
            <a:pPr eaLnBrk="1" hangingPunct="1"/>
            <a:endParaRPr lang="en-US" altLang="en-US" sz="2400" dirty="0">
              <a:ea typeface="ＭＳ Ｐゴシック" panose="020B0600070205080204" pitchFamily="34"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8B929CD8-BCA1-3E17-07DA-CC5CCADF8532}"/>
              </a:ext>
            </a:extLst>
          </p:cNvPr>
          <p:cNvSpPr>
            <a:spLocks noGrp="1" noChangeArrowheads="1"/>
          </p:cNvSpPr>
          <p:nvPr>
            <p:ph type="title"/>
          </p:nvPr>
        </p:nvSpPr>
        <p:spPr>
          <a:xfrm>
            <a:off x="685800" y="304800"/>
            <a:ext cx="7772400" cy="1143000"/>
          </a:xfrm>
        </p:spPr>
        <p:txBody>
          <a:bodyPr/>
          <a:lstStyle/>
          <a:p>
            <a:r>
              <a:rPr lang="en-US" altLang="en-US" b="1">
                <a:solidFill>
                  <a:schemeClr val="accent2"/>
                </a:solidFill>
                <a:ea typeface="ＭＳ Ｐゴシック" panose="020B0600070205080204" pitchFamily="34" charset="-128"/>
              </a:rPr>
              <a:t>Some Major Global Ensembles</a:t>
            </a:r>
          </a:p>
        </p:txBody>
      </p:sp>
      <p:sp>
        <p:nvSpPr>
          <p:cNvPr id="62466" name="Content Placeholder 2">
            <a:extLst>
              <a:ext uri="{FF2B5EF4-FFF2-40B4-BE49-F238E27FC236}">
                <a16:creationId xmlns:a16="http://schemas.microsoft.com/office/drawing/2014/main" id="{63C953E5-181E-560A-82ED-0B1408ACDF1B}"/>
              </a:ext>
            </a:extLst>
          </p:cNvPr>
          <p:cNvSpPr>
            <a:spLocks noGrp="1" noChangeArrowheads="1"/>
          </p:cNvSpPr>
          <p:nvPr>
            <p:ph idx="1"/>
          </p:nvPr>
        </p:nvSpPr>
        <p:spPr>
          <a:xfrm>
            <a:off x="685800" y="1371600"/>
            <a:ext cx="8077200" cy="4114800"/>
          </a:xfrm>
        </p:spPr>
        <p:txBody>
          <a:bodyPr/>
          <a:lstStyle/>
          <a:p>
            <a:r>
              <a:rPr lang="en-US" altLang="en-US" b="1" dirty="0">
                <a:ea typeface="ＭＳ Ｐゴシック" panose="020B0600070205080204" pitchFamily="34" charset="-128"/>
              </a:rPr>
              <a:t>NCEP GEFS </a:t>
            </a:r>
            <a:r>
              <a:rPr lang="en-US" altLang="en-US" dirty="0">
                <a:ea typeface="ＭＳ Ｐゴシック" panose="020B0600070205080204" pitchFamily="34" charset="-128"/>
              </a:rPr>
              <a:t>(Global Ensemble Forecasting System):  GFS, 31 members every 6 </a:t>
            </a:r>
            <a:r>
              <a:rPr lang="en-US" altLang="en-US" dirty="0" err="1">
                <a:ea typeface="ＭＳ Ｐゴシック" panose="020B0600070205080204" pitchFamily="34" charset="-128"/>
              </a:rPr>
              <a:t>hr</a:t>
            </a:r>
            <a:r>
              <a:rPr lang="en-US" altLang="en-US" dirty="0">
                <a:ea typeface="ＭＳ Ｐゴシック" panose="020B0600070205080204" pitchFamily="34" charset="-128"/>
              </a:rPr>
              <a:t>, (roughly 25 km resolution), 64 levels</a:t>
            </a:r>
          </a:p>
          <a:p>
            <a:pPr>
              <a:buFontTx/>
              <a:buNone/>
            </a:pPr>
            <a:r>
              <a:rPr lang="en-US" altLang="en-US" sz="2000" dirty="0">
                <a:ea typeface="ＭＳ Ｐゴシック" panose="020B0600070205080204" pitchFamily="34" charset="-128"/>
                <a:hlinkClick r:id="rId2"/>
              </a:rPr>
              <a:t>http://www.esrl.noaa.gov/psd/map/images/ens/ens.html</a:t>
            </a:r>
            <a:r>
              <a:rPr lang="en-US" altLang="en-US" sz="2000" dirty="0">
                <a:ea typeface="ＭＳ Ｐゴシック" panose="020B0600070205080204" pitchFamily="34" charset="-128"/>
              </a:rPr>
              <a:t>)</a:t>
            </a:r>
          </a:p>
          <a:p>
            <a:r>
              <a:rPr lang="en-US" altLang="en-US" b="1" dirty="0">
                <a:ea typeface="ＭＳ Ｐゴシック" panose="020B0600070205080204" pitchFamily="34" charset="-128"/>
              </a:rPr>
              <a:t>Canadian CEFS</a:t>
            </a:r>
            <a:r>
              <a:rPr lang="en-US" altLang="en-US" dirty="0">
                <a:ea typeface="ＭＳ Ｐゴシック" panose="020B0600070205080204" pitchFamily="34" charset="-128"/>
              </a:rPr>
              <a:t>:  GEM Model, 21 members, 100 km grid spacing, 0 and 12Z</a:t>
            </a:r>
          </a:p>
          <a:p>
            <a:r>
              <a:rPr lang="en-US" altLang="en-US" b="1" dirty="0">
                <a:ea typeface="ＭＳ Ｐゴシック" panose="020B0600070205080204" pitchFamily="34" charset="-128"/>
              </a:rPr>
              <a:t>ECMWF:  </a:t>
            </a:r>
            <a:r>
              <a:rPr lang="en-US" altLang="en-US" dirty="0">
                <a:ea typeface="ＭＳ Ｐゴシック" panose="020B0600070205080204" pitchFamily="34" charset="-128"/>
              </a:rPr>
              <a:t>51 members, 62 levels, 0 and 12Z, roughly 9 km (</a:t>
            </a:r>
            <a:r>
              <a:rPr lang="en-US" altLang="en-US" dirty="0">
                <a:ea typeface="ＭＳ Ｐゴシック" panose="020B0600070205080204" pitchFamily="34" charset="-128"/>
                <a:hlinkClick r:id="rId3"/>
              </a:rPr>
              <a:t>here</a:t>
            </a:r>
            <a:r>
              <a:rPr lang="en-US" altLang="en-US" dirty="0">
                <a:ea typeface="ＭＳ Ｐゴシック" panose="020B0600070205080204" pitchFamily="34" charset="-128"/>
              </a:rPr>
              <a:t>)</a:t>
            </a:r>
            <a:endParaRPr lang="en-US" altLang="en-US" sz="2400" dirty="0">
              <a:ea typeface="ＭＳ Ｐゴシック" panose="020B0600070205080204" pitchFamily="34" charset="-128"/>
            </a:endParaRPr>
          </a:p>
        </p:txBody>
      </p:sp>
      <p:sp>
        <p:nvSpPr>
          <p:cNvPr id="2" name="TextBox 1">
            <a:extLst>
              <a:ext uri="{FF2B5EF4-FFF2-40B4-BE49-F238E27FC236}">
                <a16:creationId xmlns:a16="http://schemas.microsoft.com/office/drawing/2014/main" id="{DA33697F-2593-4249-C838-ACA076F1174A}"/>
              </a:ext>
            </a:extLst>
          </p:cNvPr>
          <p:cNvSpPr txBox="1"/>
          <p:nvPr/>
        </p:nvSpPr>
        <p:spPr>
          <a:xfrm>
            <a:off x="-1219200" y="-101600"/>
            <a:ext cx="184731" cy="461665"/>
          </a:xfrm>
          <a:prstGeom prst="rect">
            <a:avLst/>
          </a:prstGeom>
          <a:noFill/>
        </p:spPr>
        <p:txBody>
          <a:bodyPr wrap="none" rtlCol="0">
            <a:spAutoFit/>
          </a:bodyPr>
          <a:lstStyle/>
          <a:p>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27D87480-3885-EA59-846B-CA7C88801CF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3490" name="Picture 14">
            <a:extLst>
              <a:ext uri="{FF2B5EF4-FFF2-40B4-BE49-F238E27FC236}">
                <a16:creationId xmlns:a16="http://schemas.microsoft.com/office/drawing/2014/main" id="{83F41CF8-C56E-552A-E3B1-91A26A996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914400"/>
            <a:ext cx="8610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Content Placeholder 18">
            <a:extLst>
              <a:ext uri="{FF2B5EF4-FFF2-40B4-BE49-F238E27FC236}">
                <a16:creationId xmlns:a16="http://schemas.microsoft.com/office/drawing/2014/main" id="{4CF4E86B-BE01-8325-0BBA-AC769D24BC8A}"/>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9B2E50E3-8B99-B6B4-6684-08A159C5F80D}"/>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Plume</a:t>
            </a:r>
            <a:endParaRPr lang="en-US" altLang="en-US">
              <a:ea typeface="ＭＳ Ｐゴシック" panose="020B0600070205080204" pitchFamily="34" charset="-128"/>
            </a:endParaRPr>
          </a:p>
        </p:txBody>
      </p:sp>
      <p:pic>
        <p:nvPicPr>
          <p:cNvPr id="64514" name="Content Placeholder 3">
            <a:extLst>
              <a:ext uri="{FF2B5EF4-FFF2-40B4-BE49-F238E27FC236}">
                <a16:creationId xmlns:a16="http://schemas.microsoft.com/office/drawing/2014/main" id="{98BEEEF5-13B1-F717-7E18-5A8280AD7E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36650" y="1981200"/>
            <a:ext cx="6870700" cy="4114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9859AF42-7640-0DC5-3F99-456361C1A420}"/>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GEFS Ensemble Access</a:t>
            </a:r>
            <a:endParaRPr lang="en-US" altLang="en-US">
              <a:ea typeface="ＭＳ Ｐゴシック" panose="020B0600070205080204" pitchFamily="34" charset="-128"/>
            </a:endParaRPr>
          </a:p>
        </p:txBody>
      </p:sp>
      <p:pic>
        <p:nvPicPr>
          <p:cNvPr id="65538" name="Content Placeholder 3">
            <a:extLst>
              <a:ext uri="{FF2B5EF4-FFF2-40B4-BE49-F238E27FC236}">
                <a16:creationId xmlns:a16="http://schemas.microsoft.com/office/drawing/2014/main" id="{1454FA43-4966-5BC5-05F6-7795C67ABCA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35138" y="1981200"/>
            <a:ext cx="5673725" cy="41148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2FCD5504-993E-EACE-8B70-5F13DB1E50BD}"/>
              </a:ext>
            </a:extLst>
          </p:cNvPr>
          <p:cNvSpPr>
            <a:spLocks noGrp="1" noChangeArrowheads="1"/>
          </p:cNvSpPr>
          <p:nvPr>
            <p:ph type="title"/>
          </p:nvPr>
        </p:nvSpPr>
        <p:spPr/>
        <p:txBody>
          <a:bodyPr/>
          <a:lstStyle/>
          <a:p>
            <a:r>
              <a:rPr lang="en-US" altLang="en-US" dirty="0">
                <a:ea typeface="ＭＳ Ｐゴシック" panose="020B0600070205080204" pitchFamily="34" charset="-128"/>
                <a:hlinkClick r:id="rId2"/>
              </a:rPr>
              <a:t>ECMWF</a:t>
            </a:r>
            <a:r>
              <a:rPr lang="en-US" altLang="en-US" dirty="0">
                <a:ea typeface="ＭＳ Ｐゴシック" panose="020B0600070205080204" pitchFamily="34" charset="-128"/>
              </a:rPr>
              <a:t> Global Ensemble:  51 members, 9-km</a:t>
            </a:r>
          </a:p>
        </p:txBody>
      </p:sp>
      <p:pic>
        <p:nvPicPr>
          <p:cNvPr id="66562" name="Content Placeholder 3">
            <a:extLst>
              <a:ext uri="{FF2B5EF4-FFF2-40B4-BE49-F238E27FC236}">
                <a16:creationId xmlns:a16="http://schemas.microsoft.com/office/drawing/2014/main" id="{675899C8-CBBC-EFA8-BBAB-9C54A942715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01675" y="1981200"/>
            <a:ext cx="7740650" cy="41148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D3587D0A-03C8-2DED-F211-E61B93254EE8}"/>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Combinations of National Ensemble Systems</a:t>
            </a:r>
          </a:p>
        </p:txBody>
      </p:sp>
      <p:sp>
        <p:nvSpPr>
          <p:cNvPr id="67586" name="Content Placeholder 2">
            <a:extLst>
              <a:ext uri="{FF2B5EF4-FFF2-40B4-BE49-F238E27FC236}">
                <a16:creationId xmlns:a16="http://schemas.microsoft.com/office/drawing/2014/main" id="{798428A8-CBC5-C1D7-C069-E27DC1A88435}"/>
              </a:ext>
            </a:extLst>
          </p:cNvPr>
          <p:cNvSpPr>
            <a:spLocks noGrp="1" noChangeArrowheads="1"/>
          </p:cNvSpPr>
          <p:nvPr>
            <p:ph idx="1"/>
          </p:nvPr>
        </p:nvSpPr>
        <p:spPr>
          <a:xfrm>
            <a:off x="685800" y="2514600"/>
            <a:ext cx="7772400" cy="4114800"/>
          </a:xfrm>
        </p:spPr>
        <p:txBody>
          <a:bodyPr/>
          <a:lstStyle/>
          <a:p>
            <a:pPr marL="0" indent="0">
              <a:buNone/>
            </a:pPr>
            <a:r>
              <a:rPr lang="en-US" altLang="en-US" b="1" dirty="0">
                <a:ea typeface="ＭＳ Ｐゴシック" panose="020B0600070205080204" pitchFamily="34" charset="-128"/>
              </a:rPr>
              <a:t>North American Ensemble Forecasting Systems (NAEFS):  </a:t>
            </a:r>
            <a:r>
              <a:rPr lang="en-US" altLang="en-US" dirty="0">
                <a:ea typeface="ＭＳ Ｐゴシック" panose="020B0600070205080204" pitchFamily="34" charset="-128"/>
              </a:rPr>
              <a:t>Combines Canadian and U.S. Global Ensembles:</a:t>
            </a:r>
          </a:p>
          <a:p>
            <a:pPr>
              <a:buFontTx/>
              <a:buNone/>
            </a:pPr>
            <a:r>
              <a:rPr lang="en-US" altLang="en-US" dirty="0">
                <a:ea typeface="ＭＳ Ｐゴシック" panose="020B0600070205080204" pitchFamily="34" charset="-128"/>
                <a:hlinkClick r:id="rId2"/>
              </a:rPr>
              <a:t>   http://www.meteo.gc.ca/ensemble/naefs/EPSgrams_e.html</a:t>
            </a:r>
            <a:endParaRPr lang="en-US" altLang="en-US" dirty="0">
              <a:ea typeface="ＭＳ Ｐゴシック" panose="020B0600070205080204" pitchFamily="34" charset="-128"/>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71AB0-D6B2-9AC9-03F6-061ED778D208}"/>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41D71114-276E-50D2-1E43-637BF3E02770}"/>
              </a:ext>
            </a:extLst>
          </p:cNvPr>
          <p:cNvPicPr>
            <a:picLocks noGrp="1" noChangeAspect="1"/>
          </p:cNvPicPr>
          <p:nvPr>
            <p:ph idx="1"/>
          </p:nvPr>
        </p:nvPicPr>
        <p:blipFill>
          <a:blip r:embed="rId2"/>
          <a:stretch>
            <a:fillRect/>
          </a:stretch>
        </p:blipFill>
        <p:spPr>
          <a:xfrm>
            <a:off x="685800" y="2274695"/>
            <a:ext cx="7772400" cy="3527809"/>
          </a:xfrm>
        </p:spPr>
      </p:pic>
    </p:spTree>
    <p:extLst>
      <p:ext uri="{BB962C8B-B14F-4D97-AF65-F5344CB8AC3E}">
        <p14:creationId xmlns:p14="http://schemas.microsoft.com/office/powerpoint/2010/main" val="3047449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5CE6E-798A-10AB-DC6A-767922BDE983}"/>
              </a:ext>
            </a:extLst>
          </p:cNvPr>
          <p:cNvSpPr>
            <a:spLocks noGrp="1"/>
          </p:cNvSpPr>
          <p:nvPr>
            <p:ph type="title"/>
          </p:nvPr>
        </p:nvSpPr>
        <p:spPr/>
        <p:txBody>
          <a:bodyPr/>
          <a:lstStyle/>
          <a:p>
            <a:endParaRPr lang="en-US"/>
          </a:p>
        </p:txBody>
      </p:sp>
      <p:pic>
        <p:nvPicPr>
          <p:cNvPr id="5" name="Content Placeholder 4" descr="A graph of different types of graphs&#10;&#10;Description automatically generated with medium confidence">
            <a:extLst>
              <a:ext uri="{FF2B5EF4-FFF2-40B4-BE49-F238E27FC236}">
                <a16:creationId xmlns:a16="http://schemas.microsoft.com/office/drawing/2014/main" id="{CE6C8FEE-DC63-C6DD-8399-A471C290ECE0}"/>
              </a:ext>
            </a:extLst>
          </p:cNvPr>
          <p:cNvPicPr>
            <a:picLocks noGrp="1" noChangeAspect="1"/>
          </p:cNvPicPr>
          <p:nvPr>
            <p:ph idx="1"/>
          </p:nvPr>
        </p:nvPicPr>
        <p:blipFill>
          <a:blip r:embed="rId2"/>
          <a:stretch>
            <a:fillRect/>
          </a:stretch>
        </p:blipFill>
        <p:spPr>
          <a:xfrm>
            <a:off x="2514600" y="335279"/>
            <a:ext cx="4419600" cy="6187442"/>
          </a:xfrm>
        </p:spPr>
      </p:pic>
    </p:spTree>
    <p:extLst>
      <p:ext uri="{BB962C8B-B14F-4D97-AF65-F5344CB8AC3E}">
        <p14:creationId xmlns:p14="http://schemas.microsoft.com/office/powerpoint/2010/main" val="3698678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4372C655-CA17-8C13-F9CA-3CAF4EA37066}"/>
              </a:ext>
            </a:extLst>
          </p:cNvPr>
          <p:cNvSpPr>
            <a:spLocks noGrp="1" noChangeArrowheads="1"/>
          </p:cNvSpPr>
          <p:nvPr>
            <p:ph type="title"/>
          </p:nvPr>
        </p:nvSpPr>
        <p:spPr>
          <a:xfrm>
            <a:off x="304800" y="381000"/>
            <a:ext cx="8382000" cy="1066800"/>
          </a:xfrm>
        </p:spPr>
        <p:txBody>
          <a:bodyPr/>
          <a:lstStyle/>
          <a:p>
            <a:pPr eaLnBrk="1" hangingPunct="1"/>
            <a:r>
              <a:rPr lang="en-US" altLang="en-US" sz="3200" b="1">
                <a:solidFill>
                  <a:schemeClr val="accent2"/>
                </a:solidFill>
                <a:ea typeface="ＭＳ Ｐゴシック" panose="020B0600070205080204" pitchFamily="34" charset="-128"/>
              </a:rPr>
              <a:t>NCEP Short-Range Ensembles (SREF)</a:t>
            </a:r>
          </a:p>
        </p:txBody>
      </p:sp>
      <p:sp>
        <p:nvSpPr>
          <p:cNvPr id="68610" name="Rectangle 3">
            <a:extLst>
              <a:ext uri="{FF2B5EF4-FFF2-40B4-BE49-F238E27FC236}">
                <a16:creationId xmlns:a16="http://schemas.microsoft.com/office/drawing/2014/main" id="{2B799CA1-B508-D802-F781-D770757FEF17}"/>
              </a:ext>
            </a:extLst>
          </p:cNvPr>
          <p:cNvSpPr>
            <a:spLocks noGrp="1" noChangeArrowheads="1"/>
          </p:cNvSpPr>
          <p:nvPr>
            <p:ph type="body" idx="1"/>
          </p:nvPr>
        </p:nvSpPr>
        <p:spPr>
          <a:xfrm>
            <a:off x="609600" y="1752600"/>
            <a:ext cx="7772400" cy="4114800"/>
          </a:xfrm>
        </p:spPr>
        <p:txBody>
          <a:bodyPr/>
          <a:lstStyle/>
          <a:p>
            <a:pPr eaLnBrk="1" hangingPunct="1">
              <a:lnSpc>
                <a:spcPct val="90000"/>
              </a:lnSpc>
            </a:pPr>
            <a:r>
              <a:rPr lang="en-US" altLang="en-US">
                <a:ea typeface="ＭＳ Ｐゴシック" panose="020B0600070205080204" pitchFamily="34" charset="-128"/>
              </a:rPr>
              <a:t>Resolution of 16 km</a:t>
            </a:r>
          </a:p>
          <a:p>
            <a:pPr eaLnBrk="1" hangingPunct="1">
              <a:lnSpc>
                <a:spcPct val="90000"/>
              </a:lnSpc>
            </a:pPr>
            <a:r>
              <a:rPr lang="en-US" altLang="en-US">
                <a:ea typeface="ＭＳ Ｐゴシック" panose="020B0600070205080204" pitchFamily="34" charset="-128"/>
              </a:rPr>
              <a:t>Out to 87 h four times a day (03, 09, 15 and 21 UTC initialization)</a:t>
            </a:r>
          </a:p>
          <a:p>
            <a:pPr eaLnBrk="1" hangingPunct="1">
              <a:lnSpc>
                <a:spcPct val="90000"/>
              </a:lnSpc>
            </a:pPr>
            <a:r>
              <a:rPr lang="en-US" altLang="en-US">
                <a:ea typeface="ＭＳ Ｐゴシック" panose="020B0600070205080204" pitchFamily="34" charset="-128"/>
              </a:rPr>
              <a:t>Uses both initial condition uncertainty and physics uncertainty.</a:t>
            </a:r>
          </a:p>
          <a:p>
            <a:pPr eaLnBrk="1" hangingPunct="1">
              <a:lnSpc>
                <a:spcPct val="90000"/>
              </a:lnSpc>
            </a:pPr>
            <a:r>
              <a:rPr lang="en-US" altLang="en-US">
                <a:ea typeface="ＭＳ Ｐゴシック" panose="020B0600070205080204" pitchFamily="34" charset="-128"/>
              </a:rPr>
              <a:t>Uses the  NMM-B and WRF-ARW models (26 total members)</a:t>
            </a:r>
            <a:endParaRPr lang="en-US" altLang="en-US" sz="2400">
              <a:ea typeface="ＭＳ Ｐゴシック" panose="020B0600070205080204" pitchFamily="34"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3">
            <a:extLst>
              <a:ext uri="{FF2B5EF4-FFF2-40B4-BE49-F238E27FC236}">
                <a16:creationId xmlns:a16="http://schemas.microsoft.com/office/drawing/2014/main" id="{2B75558B-1F7E-6781-84DA-F3E6265747E7}"/>
              </a:ext>
            </a:extLst>
          </p:cNvPr>
          <p:cNvSpPr>
            <a:spLocks noGrp="1" noChangeArrowheads="1"/>
          </p:cNvSpPr>
          <p:nvPr>
            <p:ph type="title"/>
          </p:nvPr>
        </p:nvSpPr>
        <p:spPr>
          <a:xfrm>
            <a:off x="342900" y="17463"/>
            <a:ext cx="8458200" cy="1143000"/>
          </a:xfrm>
        </p:spPr>
        <p:txBody>
          <a:bodyPr/>
          <a:lstStyle/>
          <a:p>
            <a:r>
              <a:rPr lang="en-US" altLang="en-US" sz="3200" b="1">
                <a:solidFill>
                  <a:schemeClr val="accent2"/>
                </a:solidFill>
                <a:ea typeface="ＭＳ Ｐゴシック" panose="020B0600070205080204" pitchFamily="34" charset="-128"/>
              </a:rPr>
              <a:t>Uncertainty Extends Beyond Initial Conditions</a:t>
            </a:r>
          </a:p>
        </p:txBody>
      </p:sp>
      <p:sp>
        <p:nvSpPr>
          <p:cNvPr id="19458" name="Rectangle 1027">
            <a:extLst>
              <a:ext uri="{FF2B5EF4-FFF2-40B4-BE49-F238E27FC236}">
                <a16:creationId xmlns:a16="http://schemas.microsoft.com/office/drawing/2014/main" id="{070C3AC2-14AC-F0AE-E7DF-32C87ACC7CF5}"/>
              </a:ext>
            </a:extLst>
          </p:cNvPr>
          <p:cNvSpPr>
            <a:spLocks noGrp="1" noChangeArrowheads="1"/>
          </p:cNvSpPr>
          <p:nvPr>
            <p:ph type="body" idx="1"/>
          </p:nvPr>
        </p:nvSpPr>
        <p:spPr>
          <a:xfrm>
            <a:off x="142875" y="1143000"/>
            <a:ext cx="6410325" cy="4000500"/>
          </a:xfrm>
        </p:spPr>
        <p:txBody>
          <a:bodyPr/>
          <a:lstStyle/>
          <a:p>
            <a:r>
              <a:rPr lang="en-US" altLang="en-US" sz="2800" b="1" dirty="0">
                <a:ea typeface="ＭＳ Ｐゴシック" panose="020B0600070205080204" pitchFamily="34" charset="-128"/>
              </a:rPr>
              <a:t>Initial conditions </a:t>
            </a:r>
            <a:r>
              <a:rPr lang="en-US" altLang="en-US" sz="2800" dirty="0">
                <a:ea typeface="ＭＳ Ｐゴシック" panose="020B0600070205080204" pitchFamily="34" charset="-128"/>
              </a:rPr>
              <a:t>are uncertain because of observational errors and limitations of the observational system (e.g., don’t have data everywhere, sensors have errors).</a:t>
            </a:r>
          </a:p>
          <a:p>
            <a:r>
              <a:rPr lang="en-US" altLang="en-US" sz="2800" dirty="0">
                <a:ea typeface="ＭＳ Ｐゴシック" panose="020B0600070205080204" pitchFamily="34" charset="-128"/>
              </a:rPr>
              <a:t>Also uncertainty in our </a:t>
            </a:r>
            <a:r>
              <a:rPr lang="en-US" altLang="en-US" sz="2800" b="1" dirty="0">
                <a:ea typeface="ＭＳ Ｐゴシック" panose="020B0600070205080204" pitchFamily="34" charset="-128"/>
              </a:rPr>
              <a:t>model physics </a:t>
            </a:r>
            <a:r>
              <a:rPr lang="en-US" altLang="en-US" sz="2800" dirty="0">
                <a:ea typeface="ＭＳ Ｐゴシック" panose="020B0600070205080204" pitchFamily="34" charset="-128"/>
              </a:rPr>
              <a:t>(e.g., lack of understanding of key physics, uncertain parameters, and more).</a:t>
            </a:r>
          </a:p>
          <a:p>
            <a:r>
              <a:rPr lang="en-US" altLang="en-US" sz="2800" dirty="0">
                <a:ea typeface="ＭＳ Ｐゴシック" panose="020B0600070205080204" pitchFamily="34" charset="-128"/>
              </a:rPr>
              <a:t>And further uncertainty produced by our </a:t>
            </a:r>
            <a:r>
              <a:rPr lang="en-US" altLang="en-US" sz="2800" b="1" dirty="0">
                <a:ea typeface="ＭＳ Ｐゴシック" panose="020B0600070205080204" pitchFamily="34" charset="-128"/>
              </a:rPr>
              <a:t>numerical methods </a:t>
            </a:r>
            <a:r>
              <a:rPr lang="en-US" altLang="en-US" sz="2800" dirty="0">
                <a:ea typeface="ＭＳ Ｐゴシック" panose="020B0600070205080204" pitchFamily="34" charset="-128"/>
              </a:rPr>
              <a:t>(e.g., finite differencing truncation error, etc.).</a:t>
            </a:r>
          </a:p>
        </p:txBody>
      </p:sp>
      <p:pic>
        <p:nvPicPr>
          <p:cNvPr id="19459" name="Picture 2" descr="A yellow sign with black text&#10;&#10;Description automatically generated with low confidence">
            <a:extLst>
              <a:ext uri="{FF2B5EF4-FFF2-40B4-BE49-F238E27FC236}">
                <a16:creationId xmlns:a16="http://schemas.microsoft.com/office/drawing/2014/main" id="{9C7EF891-B5C2-2E27-5E22-44E2A6CAD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000" r="3078"/>
          <a:stretch>
            <a:fillRect/>
          </a:stretch>
        </p:blipFill>
        <p:spPr bwMode="auto">
          <a:xfrm>
            <a:off x="6902450" y="2286000"/>
            <a:ext cx="1898650"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C96F928-3290-85F8-34AD-1B439F5B8B89}"/>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69634" name="Content Placeholder 4">
            <a:extLst>
              <a:ext uri="{FF2B5EF4-FFF2-40B4-BE49-F238E27FC236}">
                <a16:creationId xmlns:a16="http://schemas.microsoft.com/office/drawing/2014/main" id="{94BA0662-E140-60A3-71EC-F4C594E244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90600"/>
            <a:ext cx="7331075" cy="5181600"/>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A78C72D9-863C-09D1-CE23-A7AC6B8AC70B}"/>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0658" name="Content Placeholder 4">
            <a:extLst>
              <a:ext uri="{FF2B5EF4-FFF2-40B4-BE49-F238E27FC236}">
                <a16:creationId xmlns:a16="http://schemas.microsoft.com/office/drawing/2014/main" id="{A33F80AE-1003-D8F6-0F6A-C2E7B6C55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914400"/>
            <a:ext cx="6889750" cy="5181600"/>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D7BF4FAA-A20B-1308-F35E-EBD0B77F2C15}"/>
              </a:ext>
            </a:extLst>
          </p:cNvPr>
          <p:cNvSpPr>
            <a:spLocks noGrp="1" noChangeArrowheads="1"/>
          </p:cNvSpPr>
          <p:nvPr>
            <p:ph type="title"/>
          </p:nvPr>
        </p:nvSpPr>
        <p:spPr/>
        <p:txBody>
          <a:bodyPr/>
          <a:lstStyle/>
          <a:p>
            <a:r>
              <a:rPr lang="en-US" altLang="en-US">
                <a:ea typeface="ＭＳ Ｐゴシック" panose="020B0600070205080204" pitchFamily="34" charset="-128"/>
                <a:hlinkClick r:id="rId2"/>
              </a:rPr>
              <a:t>http://www.spc.noaa.gov/exper/sref/fplumes/</a:t>
            </a:r>
            <a:endParaRPr lang="en-US" altLang="en-US">
              <a:ea typeface="ＭＳ Ｐゴシック" panose="020B0600070205080204" pitchFamily="34" charset="-128"/>
            </a:endParaRPr>
          </a:p>
        </p:txBody>
      </p:sp>
      <p:pic>
        <p:nvPicPr>
          <p:cNvPr id="71682" name="Content Placeholder 3" descr="stormprediccenter.tiff">
            <a:extLst>
              <a:ext uri="{FF2B5EF4-FFF2-40B4-BE49-F238E27FC236}">
                <a16:creationId xmlns:a16="http://schemas.microsoft.com/office/drawing/2014/main" id="{168FC707-9CEA-0352-1E29-ADA2F954F69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4082" b="-4082"/>
          <a:stretch>
            <a:fillRect/>
          </a:stretch>
        </p:blip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FE318947-6365-3B57-E25A-22502BB994B1}"/>
              </a:ext>
            </a:extLst>
          </p:cNvPr>
          <p:cNvSpPr>
            <a:spLocks noGrp="1" noChangeArrowheads="1"/>
          </p:cNvSpPr>
          <p:nvPr>
            <p:ph type="title"/>
          </p:nvPr>
        </p:nvSpPr>
        <p:spPr/>
        <p:txBody>
          <a:bodyPr/>
          <a:lstStyle/>
          <a:p>
            <a:r>
              <a:rPr lang="en-US" altLang="en-US">
                <a:ea typeface="ＭＳ Ｐゴシック" panose="020B0600070205080204" pitchFamily="34" charset="-128"/>
              </a:rPr>
              <a:t>SREF</a:t>
            </a:r>
          </a:p>
        </p:txBody>
      </p:sp>
      <p:pic>
        <p:nvPicPr>
          <p:cNvPr id="73730" name="Content Placeholder 3" descr="snow2.jpg">
            <a:extLst>
              <a:ext uri="{FF2B5EF4-FFF2-40B4-BE49-F238E27FC236}">
                <a16:creationId xmlns:a16="http://schemas.microsoft.com/office/drawing/2014/main" id="{E617B36D-799E-A56A-E1AD-A4C5D23C35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6052" b="-16052"/>
          <a:stretch>
            <a:fillRect/>
          </a:stretch>
        </p:blip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FC40C71C-2B17-2951-D868-EACB1CD08087}"/>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Major Issues for NCEP/NWS SREF</a:t>
            </a:r>
          </a:p>
        </p:txBody>
      </p:sp>
      <p:sp>
        <p:nvSpPr>
          <p:cNvPr id="74754" name="Content Placeholder 2">
            <a:extLst>
              <a:ext uri="{FF2B5EF4-FFF2-40B4-BE49-F238E27FC236}">
                <a16:creationId xmlns:a16="http://schemas.microsoft.com/office/drawing/2014/main" id="{66CBF9FD-308F-CD28-DBCC-6035FD8C1ED7}"/>
              </a:ext>
            </a:extLst>
          </p:cNvPr>
          <p:cNvSpPr>
            <a:spLocks noGrp="1" noChangeArrowheads="1"/>
          </p:cNvSpPr>
          <p:nvPr>
            <p:ph idx="1"/>
          </p:nvPr>
        </p:nvSpPr>
        <p:spPr/>
        <p:txBody>
          <a:bodyPr/>
          <a:lstStyle/>
          <a:p>
            <a:r>
              <a:rPr lang="en-US" altLang="en-US" dirty="0">
                <a:ea typeface="ＭＳ Ｐゴシック" panose="020B0600070205080204" pitchFamily="34" charset="-128"/>
              </a:rPr>
              <a:t>The solutions of the SREF tend to cluster around the NMMB and ARW members</a:t>
            </a:r>
          </a:p>
          <a:p>
            <a:r>
              <a:rPr lang="en-US" altLang="en-US" dirty="0">
                <a:ea typeface="ＭＳ Ｐゴシック" panose="020B0600070205080204" pitchFamily="34" charset="-128"/>
              </a:rPr>
              <a:t>Clustering is not good for an ensemble system—not randomly sampling from truth</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E6F8F-E42B-AE4F-A728-282CC586BD46}"/>
              </a:ext>
            </a:extLst>
          </p:cNvPr>
          <p:cNvSpPr>
            <a:spLocks noGrp="1"/>
          </p:cNvSpPr>
          <p:nvPr>
            <p:ph type="title"/>
          </p:nvPr>
        </p:nvSpPr>
        <p:spPr/>
        <p:txBody>
          <a:bodyPr/>
          <a:lstStyle/>
          <a:p>
            <a:r>
              <a:rPr lang="en-US" b="1" dirty="0">
                <a:solidFill>
                  <a:schemeClr val="accent2"/>
                </a:solidFill>
              </a:rPr>
              <a:t>SREF will be dropped soon</a:t>
            </a:r>
          </a:p>
        </p:txBody>
      </p:sp>
      <p:sp>
        <p:nvSpPr>
          <p:cNvPr id="3" name="Content Placeholder 2">
            <a:extLst>
              <a:ext uri="{FF2B5EF4-FFF2-40B4-BE49-F238E27FC236}">
                <a16:creationId xmlns:a16="http://schemas.microsoft.com/office/drawing/2014/main" id="{37667C10-3BEB-804D-8179-4F02FE0EEC19}"/>
              </a:ext>
            </a:extLst>
          </p:cNvPr>
          <p:cNvSpPr>
            <a:spLocks noGrp="1"/>
          </p:cNvSpPr>
          <p:nvPr>
            <p:ph idx="1"/>
          </p:nvPr>
        </p:nvSpPr>
        <p:spPr/>
        <p:txBody>
          <a:bodyPr/>
          <a:lstStyle/>
          <a:p>
            <a:r>
              <a:rPr lang="en-US" dirty="0"/>
              <a:t>Poorly designed and old</a:t>
            </a:r>
          </a:p>
          <a:p>
            <a:r>
              <a:rPr lang="en-US" dirty="0"/>
              <a:t>Not much higher resolution than the global ensembles</a:t>
            </a:r>
          </a:p>
        </p:txBody>
      </p:sp>
    </p:spTree>
    <p:extLst>
      <p:ext uri="{BB962C8B-B14F-4D97-AF65-F5344CB8AC3E}">
        <p14:creationId xmlns:p14="http://schemas.microsoft.com/office/powerpoint/2010/main" val="15603544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36EFFCC1-7D03-B33F-19CE-418EFAC81C83}"/>
              </a:ext>
            </a:extLst>
          </p:cNvPr>
          <p:cNvSpPr>
            <a:spLocks noGrp="1" noChangeArrowheads="1"/>
          </p:cNvSpPr>
          <p:nvPr>
            <p:ph type="title"/>
          </p:nvPr>
        </p:nvSpPr>
        <p:spPr/>
        <p:txBody>
          <a:bodyPr/>
          <a:lstStyle/>
          <a:p>
            <a:r>
              <a:rPr lang="en-US" altLang="en-US" b="1" dirty="0">
                <a:solidFill>
                  <a:schemeClr val="accent2"/>
                </a:solidFill>
                <a:ea typeface="ＭＳ Ｐゴシック" panose="020B0600070205080204" pitchFamily="34" charset="-128"/>
              </a:rPr>
              <a:t>Time Lagged High-Resolution Ensemble</a:t>
            </a:r>
          </a:p>
        </p:txBody>
      </p:sp>
      <p:sp>
        <p:nvSpPr>
          <p:cNvPr id="75778" name="Content Placeholder 2">
            <a:extLst>
              <a:ext uri="{FF2B5EF4-FFF2-40B4-BE49-F238E27FC236}">
                <a16:creationId xmlns:a16="http://schemas.microsoft.com/office/drawing/2014/main" id="{44C3E89D-9AA6-EAD3-27BC-F9A84EEB7DE4}"/>
              </a:ext>
            </a:extLst>
          </p:cNvPr>
          <p:cNvSpPr>
            <a:spLocks noGrp="1" noChangeArrowheads="1"/>
          </p:cNvSpPr>
          <p:nvPr>
            <p:ph idx="1"/>
          </p:nvPr>
        </p:nvSpPr>
        <p:spPr/>
        <p:txBody>
          <a:bodyPr/>
          <a:lstStyle/>
          <a:p>
            <a:r>
              <a:rPr lang="en-US" altLang="en-US" dirty="0">
                <a:ea typeface="ＭＳ Ｐゴシック" panose="020B0600070205080204" pitchFamily="34" charset="-128"/>
              </a:rPr>
              <a:t>The best approach to create an ensemble is to complete many runs starting at a certain time.</a:t>
            </a:r>
          </a:p>
          <a:p>
            <a:r>
              <a:rPr lang="en-US" altLang="en-US" dirty="0">
                <a:ea typeface="ＭＳ Ｐゴシック" panose="020B0600070205080204" pitchFamily="34" charset="-128"/>
              </a:rPr>
              <a:t>A cheap (but inferior) way is to put together an ensemble from runs made a different times but verifying at the same time.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5783DDCB-0DF3-30FD-7F34-48C5CA01A1A9}"/>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Example: NARRE- (N. American Rapid Refresh Ensemble)</a:t>
            </a:r>
          </a:p>
        </p:txBody>
      </p:sp>
      <p:pic>
        <p:nvPicPr>
          <p:cNvPr id="76802" name="Content Placeholder 3" descr="NARRE.tiff">
            <a:extLst>
              <a:ext uri="{FF2B5EF4-FFF2-40B4-BE49-F238E27FC236}">
                <a16:creationId xmlns:a16="http://schemas.microsoft.com/office/drawing/2014/main" id="{896621BB-89BC-4FF4-BB03-D5B2412FE9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630" r="-6630"/>
          <a:stretch>
            <a:fillRect/>
          </a:stretch>
        </p:blipFill>
        <p:spPr>
          <a:xfrm>
            <a:off x="762000" y="2286000"/>
            <a:ext cx="7772400" cy="4114800"/>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1F3AB5BD-7A04-0FB6-577F-72412964D7B0}"/>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Content Placeholder 3" descr="RapidRefreshEns.tiff">
            <a:extLst>
              <a:ext uri="{FF2B5EF4-FFF2-40B4-BE49-F238E27FC236}">
                <a16:creationId xmlns:a16="http://schemas.microsoft.com/office/drawing/2014/main" id="{58D555C8-9A31-C4A7-D726-F77F38EF45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70" t="42857" r="148"/>
          <a:stretch>
            <a:fillRect/>
          </a:stretch>
        </p:blipFill>
        <p:spPr>
          <a:xfrm>
            <a:off x="914400" y="2209800"/>
            <a:ext cx="8058150" cy="293052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B7F54B52-5F6D-3157-5392-F5D55D9C00EF}"/>
              </a:ext>
            </a:extLst>
          </p:cNvPr>
          <p:cNvSpPr>
            <a:spLocks noGrp="1" noChangeArrowheads="1"/>
          </p:cNvSpPr>
          <p:nvPr>
            <p:ph type="title"/>
          </p:nvPr>
        </p:nvSpPr>
        <p:spPr/>
        <p:txBody>
          <a:bodyPr/>
          <a:lstStyle/>
          <a:p>
            <a:r>
              <a:rPr lang="en-US" altLang="en-US" sz="3600">
                <a:ea typeface="ＭＳ Ｐゴシック" panose="020B0600070205080204" pitchFamily="34" charset="-128"/>
                <a:hlinkClick r:id="rId2"/>
              </a:rPr>
              <a:t>https://www.emc.ncep.noaa.gov/mmb/SREF_avia/FCST/NARRE</a:t>
            </a:r>
            <a:r>
              <a:rPr lang="en-US" altLang="en-US">
                <a:ea typeface="ＭＳ Ｐゴシック" panose="020B0600070205080204" pitchFamily="34" charset="-128"/>
                <a:hlinkClick r:id="rId2"/>
              </a:rPr>
              <a:t>/web_site/html/apcp3hr.html</a:t>
            </a:r>
            <a:endParaRPr lang="en-US" altLang="en-US">
              <a:ea typeface="ＭＳ Ｐゴシック" panose="020B0600070205080204" pitchFamily="34" charset="-128"/>
            </a:endParaRPr>
          </a:p>
        </p:txBody>
      </p:sp>
      <p:pic>
        <p:nvPicPr>
          <p:cNvPr id="78850" name="Content Placeholder 3" descr="NARREd.tiff">
            <a:extLst>
              <a:ext uri="{FF2B5EF4-FFF2-40B4-BE49-F238E27FC236}">
                <a16:creationId xmlns:a16="http://schemas.microsoft.com/office/drawing/2014/main" id="{A645D7C6-4FC4-BCC0-5945-C3CC0731B9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5690" r="-25690"/>
          <a:stretch>
            <a:fillRect/>
          </a:stretch>
        </p:blipFill>
        <p:spPr>
          <a:xfrm>
            <a:off x="0" y="1600200"/>
            <a:ext cx="9499600" cy="50292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a:extLst>
              <a:ext uri="{FF2B5EF4-FFF2-40B4-BE49-F238E27FC236}">
                <a16:creationId xmlns:a16="http://schemas.microsoft.com/office/drawing/2014/main" id="{9C49B7C3-F0D6-9BA0-B775-35DFFC9A6ED4}"/>
              </a:ext>
            </a:extLst>
          </p:cNvPr>
          <p:cNvSpPr>
            <a:spLocks noGrp="1" noChangeArrowheads="1"/>
          </p:cNvSpPr>
          <p:nvPr>
            <p:ph type="title"/>
          </p:nvPr>
        </p:nvSpPr>
        <p:spPr>
          <a:xfrm>
            <a:off x="-76200" y="222250"/>
            <a:ext cx="9220200" cy="1143000"/>
          </a:xfrm>
        </p:spPr>
        <p:txBody>
          <a:bodyPr/>
          <a:lstStyle/>
          <a:p>
            <a:pPr eaLnBrk="1" hangingPunct="1"/>
            <a:r>
              <a:rPr lang="en-US" altLang="en-US" sz="4000" b="1">
                <a:solidFill>
                  <a:schemeClr val="accent2"/>
                </a:solidFill>
                <a:ea typeface="ＭＳ Ｐゴシック" panose="020B0600070205080204" pitchFamily="34" charset="-128"/>
              </a:rPr>
              <a:t>How to Deal With Forecast Uncertainty?</a:t>
            </a:r>
          </a:p>
        </p:txBody>
      </p:sp>
      <p:sp>
        <p:nvSpPr>
          <p:cNvPr id="20482" name="Rectangle 1027">
            <a:extLst>
              <a:ext uri="{FF2B5EF4-FFF2-40B4-BE49-F238E27FC236}">
                <a16:creationId xmlns:a16="http://schemas.microsoft.com/office/drawing/2014/main" id="{F3015292-9A61-C9A7-E5ED-A9C7E11177EE}"/>
              </a:ext>
            </a:extLst>
          </p:cNvPr>
          <p:cNvSpPr>
            <a:spLocks noGrp="1" noChangeArrowheads="1"/>
          </p:cNvSpPr>
          <p:nvPr>
            <p:ph type="body" idx="1"/>
          </p:nvPr>
        </p:nvSpPr>
        <p:spPr>
          <a:xfrm>
            <a:off x="533400" y="1392238"/>
            <a:ext cx="8001000" cy="4495800"/>
          </a:xfrm>
        </p:spPr>
        <p:txBody>
          <a:bodyPr/>
          <a:lstStyle/>
          <a:p>
            <a:pPr eaLnBrk="1" hangingPunct="1">
              <a:lnSpc>
                <a:spcPct val="90000"/>
              </a:lnSpc>
            </a:pPr>
            <a:r>
              <a:rPr lang="en-US" altLang="en-US" sz="2800">
                <a:ea typeface="ＭＳ Ｐゴシック" panose="020B0600070205080204" pitchFamily="34" charset="-128"/>
              </a:rPr>
              <a:t>To deal with forecast uncertainty, Epstein (1969) suggested </a:t>
            </a:r>
            <a:r>
              <a:rPr lang="en-US" altLang="en-US" sz="2800" b="1">
                <a:ea typeface="ＭＳ Ｐゴシック" panose="020B0600070205080204" pitchFamily="34" charset="-128"/>
              </a:rPr>
              <a:t>stochastic-dynamic forecasting</a:t>
            </a:r>
            <a:r>
              <a:rPr lang="en-US" altLang="en-US" sz="2800">
                <a:ea typeface="ＭＳ Ｐゴシック" panose="020B0600070205080204" pitchFamily="34" charset="-128"/>
              </a:rPr>
              <a:t>, in which forecast errors are explicitly considered during model integration.  </a:t>
            </a:r>
          </a:p>
          <a:p>
            <a:pPr eaLnBrk="1" hangingPunct="1">
              <a:lnSpc>
                <a:spcPct val="90000"/>
              </a:lnSpc>
            </a:pPr>
            <a:r>
              <a:rPr lang="en-US" altLang="en-US" sz="2800">
                <a:ea typeface="ＭＳ Ｐゴシック" panose="020B0600070205080204" pitchFamily="34" charset="-128"/>
              </a:rPr>
              <a:t>Essentially, uncertainty estimates are added to each term in the primitive equations. </a:t>
            </a:r>
          </a:p>
          <a:p>
            <a:pPr eaLnBrk="1" hangingPunct="1">
              <a:lnSpc>
                <a:spcPct val="90000"/>
              </a:lnSpc>
            </a:pPr>
            <a:r>
              <a:rPr lang="en-US" altLang="en-US" sz="2800">
                <a:ea typeface="ＭＳ Ｐゴシック" panose="020B0600070205080204" pitchFamily="34" charset="-128"/>
              </a:rPr>
              <a:t>This </a:t>
            </a:r>
            <a:r>
              <a:rPr lang="en-US" altLang="en-US" sz="2800" i="1">
                <a:ea typeface="ＭＳ Ｐゴシック" panose="020B0600070205080204" pitchFamily="34" charset="-128"/>
              </a:rPr>
              <a:t>stochastic </a:t>
            </a:r>
            <a:r>
              <a:rPr lang="en-US" altLang="en-US" sz="2800">
                <a:ea typeface="ＭＳ Ｐゴシック" panose="020B0600070205080204" pitchFamily="34" charset="-128"/>
              </a:rPr>
              <a:t>method was not computationally practical, since it added </a:t>
            </a:r>
            <a:r>
              <a:rPr lang="en-US" altLang="en-US" sz="2800" b="1">
                <a:ea typeface="ＭＳ Ｐゴシック" panose="020B0600070205080204" pitchFamily="34" charset="-128"/>
              </a:rPr>
              <a:t>many</a:t>
            </a:r>
            <a:r>
              <a:rPr lang="en-US" altLang="en-US" sz="2800">
                <a:ea typeface="ＭＳ Ｐゴシック" panose="020B0600070205080204" pitchFamily="34" charset="-128"/>
              </a:rPr>
              <a:t> additional terms.</a:t>
            </a:r>
          </a:p>
        </p:txBody>
      </p:sp>
      <p:pic>
        <p:nvPicPr>
          <p:cNvPr id="20483" name="Picture 1">
            <a:extLst>
              <a:ext uri="{FF2B5EF4-FFF2-40B4-BE49-F238E27FC236}">
                <a16:creationId xmlns:a16="http://schemas.microsoft.com/office/drawing/2014/main" id="{C3EA0AAB-1343-0840-85CA-A0E4157F8A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4876800"/>
            <a:ext cx="2717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a:extLst>
              <a:ext uri="{FF2B5EF4-FFF2-40B4-BE49-F238E27FC236}">
                <a16:creationId xmlns:a16="http://schemas.microsoft.com/office/drawing/2014/main" id="{B2696F6A-45B8-67FF-6478-C33601F9C417}"/>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British Met Office MOGREPS</a:t>
            </a:r>
            <a:br>
              <a:rPr lang="en-US" altLang="en-US" b="1">
                <a:solidFill>
                  <a:schemeClr val="accent2"/>
                </a:solidFill>
                <a:ea typeface="ＭＳ Ｐゴシック" panose="020B0600070205080204" pitchFamily="34" charset="-128"/>
              </a:rPr>
            </a:br>
            <a:r>
              <a:rPr lang="en-US" altLang="en-US" sz="3600">
                <a:ea typeface="ＭＳ Ｐゴシック" panose="020B0600070205080204" pitchFamily="34" charset="-128"/>
              </a:rPr>
              <a:t>Met Office Global and Regional Ensemble Prediction System</a:t>
            </a:r>
            <a:r>
              <a:rPr lang="en-US" altLang="en-US">
                <a:ea typeface="ＭＳ Ｐゴシック" panose="020B0600070205080204" pitchFamily="34" charset="-128"/>
              </a:rPr>
              <a:t> </a:t>
            </a:r>
            <a:endParaRPr lang="en-US" altLang="en-US" b="1">
              <a:solidFill>
                <a:schemeClr val="accent2"/>
              </a:solidFill>
              <a:ea typeface="ＭＳ Ｐゴシック" panose="020B0600070205080204" pitchFamily="34" charset="-128"/>
            </a:endParaRPr>
          </a:p>
        </p:txBody>
      </p:sp>
      <p:sp>
        <p:nvSpPr>
          <p:cNvPr id="79874" name="Content Placeholder 2">
            <a:extLst>
              <a:ext uri="{FF2B5EF4-FFF2-40B4-BE49-F238E27FC236}">
                <a16:creationId xmlns:a16="http://schemas.microsoft.com/office/drawing/2014/main" id="{B967E26C-F858-A9EF-8756-EB9E06A7260D}"/>
              </a:ext>
            </a:extLst>
          </p:cNvPr>
          <p:cNvSpPr>
            <a:spLocks noGrp="1" noChangeArrowheads="1"/>
          </p:cNvSpPr>
          <p:nvPr>
            <p:ph idx="1"/>
          </p:nvPr>
        </p:nvSpPr>
        <p:spPr>
          <a:xfrm>
            <a:off x="664936" y="2895600"/>
            <a:ext cx="8174264" cy="3581400"/>
          </a:xfrm>
        </p:spPr>
        <p:txBody>
          <a:bodyPr/>
          <a:lstStyle/>
          <a:p>
            <a:r>
              <a:rPr lang="en-US" altLang="en-US" dirty="0">
                <a:ea typeface="ＭＳ Ｐゴシック" panose="020B0600070205080204" pitchFamily="34" charset="-128"/>
              </a:rPr>
              <a:t>24 members, 18 km, global</a:t>
            </a:r>
          </a:p>
          <a:p>
            <a:r>
              <a:rPr lang="en-US" altLang="en-US" dirty="0">
                <a:ea typeface="ＭＳ Ｐゴシック" panose="020B0600070205080204" pitchFamily="34" charset="-128"/>
              </a:rPr>
              <a:t>18 members, 2.2 km, UK</a:t>
            </a:r>
          </a:p>
        </p:txBody>
      </p:sp>
      <p:pic>
        <p:nvPicPr>
          <p:cNvPr id="79875" name="Picture 3" descr="spamogrepscer.gif">
            <a:extLst>
              <a:ext uri="{FF2B5EF4-FFF2-40B4-BE49-F238E27FC236}">
                <a16:creationId xmlns:a16="http://schemas.microsoft.com/office/drawing/2014/main" id="{EBCA72C3-69AB-C074-B29F-2AC50C5CD6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4" descr="Mogreps.tiff">
            <a:extLst>
              <a:ext uri="{FF2B5EF4-FFF2-40B4-BE49-F238E27FC236}">
                <a16:creationId xmlns:a16="http://schemas.microsoft.com/office/drawing/2014/main" id="{BAD56F5F-E212-3C6D-6DEE-15B613CF38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9064" y="2895600"/>
            <a:ext cx="25400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a:extLst>
              <a:ext uri="{FF2B5EF4-FFF2-40B4-BE49-F238E27FC236}">
                <a16:creationId xmlns:a16="http://schemas.microsoft.com/office/drawing/2014/main" id="{1DF90C03-DEED-514B-6BFF-56FBABC3D5F0}"/>
              </a:ext>
            </a:extLst>
          </p:cNvPr>
          <p:cNvSpPr>
            <a:spLocks noGrp="1" noChangeArrowheads="1"/>
          </p:cNvSpPr>
          <p:nvPr>
            <p:ph type="title"/>
          </p:nvPr>
        </p:nvSpPr>
        <p:spPr>
          <a:xfrm>
            <a:off x="685800" y="762000"/>
            <a:ext cx="7772400" cy="1143000"/>
          </a:xfrm>
        </p:spPr>
        <p:txBody>
          <a:bodyPr/>
          <a:lstStyle/>
          <a:p>
            <a:r>
              <a:rPr lang="en-US" altLang="en-US" b="1" dirty="0">
                <a:solidFill>
                  <a:schemeClr val="accent2"/>
                </a:solidFill>
                <a:ea typeface="ＭＳ Ｐゴシック" panose="020B0600070205080204" pitchFamily="34" charset="-128"/>
              </a:rPr>
              <a:t>The Next Frontier:  Convection-allowing Ensembles</a:t>
            </a:r>
          </a:p>
        </p:txBody>
      </p:sp>
      <p:sp>
        <p:nvSpPr>
          <p:cNvPr id="81922" name="Content Placeholder 2">
            <a:extLst>
              <a:ext uri="{FF2B5EF4-FFF2-40B4-BE49-F238E27FC236}">
                <a16:creationId xmlns:a16="http://schemas.microsoft.com/office/drawing/2014/main" id="{2D8F1516-9A02-3B11-01F9-340645CECE57}"/>
              </a:ext>
            </a:extLst>
          </p:cNvPr>
          <p:cNvSpPr>
            <a:spLocks noGrp="1" noChangeArrowheads="1"/>
          </p:cNvSpPr>
          <p:nvPr>
            <p:ph idx="1"/>
          </p:nvPr>
        </p:nvSpPr>
        <p:spPr>
          <a:xfrm>
            <a:off x="685800" y="2514600"/>
            <a:ext cx="7772400" cy="4114800"/>
          </a:xfrm>
        </p:spPr>
        <p:txBody>
          <a:bodyPr/>
          <a:lstStyle/>
          <a:p>
            <a:r>
              <a:rPr lang="en-US" altLang="en-US" dirty="0">
                <a:ea typeface="ＭＳ Ｐゴシック" panose="020B0600070205080204" pitchFamily="34" charset="-128"/>
              </a:rPr>
              <a:t>To model convection must move to 4 km or smaller grid spacing </a:t>
            </a:r>
          </a:p>
          <a:p>
            <a:r>
              <a:rPr lang="en-US" altLang="en-US" dirty="0">
                <a:ea typeface="ＭＳ Ｐゴシック" panose="020B0600070205080204" pitchFamily="34" charset="-128"/>
              </a:rPr>
              <a:t>Need a large enough ensemble to explore uncertainty</a:t>
            </a:r>
          </a:p>
          <a:p>
            <a:endParaRPr lang="en-US" altLang="en-US" dirty="0">
              <a:ea typeface="ＭＳ Ｐゴシック" panose="020B0600070205080204" pitchFamily="34" charset="-128"/>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AF59-22B5-4AC8-C265-F6E381EEA75B}"/>
              </a:ext>
            </a:extLst>
          </p:cNvPr>
          <p:cNvSpPr>
            <a:spLocks noGrp="1"/>
          </p:cNvSpPr>
          <p:nvPr>
            <p:ph type="title"/>
          </p:nvPr>
        </p:nvSpPr>
        <p:spPr/>
        <p:txBody>
          <a:bodyPr/>
          <a:lstStyle/>
          <a:p>
            <a:r>
              <a:rPr lang="en-US" dirty="0"/>
              <a:t>NOAA Has a Small High-Resolution Ensemble (HREF)</a:t>
            </a:r>
          </a:p>
        </p:txBody>
      </p:sp>
      <p:pic>
        <p:nvPicPr>
          <p:cNvPr id="5" name="Content Placeholder 4" descr="A screenshot of a weather map&#10;&#10;Description automatically generated">
            <a:extLst>
              <a:ext uri="{FF2B5EF4-FFF2-40B4-BE49-F238E27FC236}">
                <a16:creationId xmlns:a16="http://schemas.microsoft.com/office/drawing/2014/main" id="{CB92F0FE-C461-D046-F920-B918D310A57A}"/>
              </a:ext>
            </a:extLst>
          </p:cNvPr>
          <p:cNvPicPr>
            <a:picLocks noGrp="1" noChangeAspect="1"/>
          </p:cNvPicPr>
          <p:nvPr>
            <p:ph idx="1"/>
          </p:nvPr>
        </p:nvPicPr>
        <p:blipFill>
          <a:blip r:embed="rId2"/>
          <a:stretch>
            <a:fillRect/>
          </a:stretch>
        </p:blipFill>
        <p:spPr>
          <a:xfrm>
            <a:off x="990600" y="1905000"/>
            <a:ext cx="6053400" cy="4114800"/>
          </a:xfrm>
        </p:spPr>
      </p:pic>
    </p:spTree>
    <p:extLst>
      <p:ext uri="{BB962C8B-B14F-4D97-AF65-F5344CB8AC3E}">
        <p14:creationId xmlns:p14="http://schemas.microsoft.com/office/powerpoint/2010/main" val="3191847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8A8B2-9B8D-3E89-8547-04CD98A35F50}"/>
              </a:ext>
            </a:extLst>
          </p:cNvPr>
          <p:cNvSpPr>
            <a:spLocks noGrp="1"/>
          </p:cNvSpPr>
          <p:nvPr>
            <p:ph type="title"/>
          </p:nvPr>
        </p:nvSpPr>
        <p:spPr/>
        <p:txBody>
          <a:bodyPr/>
          <a:lstStyle/>
          <a:p>
            <a:r>
              <a:rPr lang="en-US" dirty="0"/>
              <a:t>A Kludge of a Variety of High-Resolution Runs</a:t>
            </a:r>
          </a:p>
        </p:txBody>
      </p:sp>
      <p:pic>
        <p:nvPicPr>
          <p:cNvPr id="5" name="Content Placeholder 4" descr="A table with numbers and letters&#10;&#10;Description automatically generated">
            <a:extLst>
              <a:ext uri="{FF2B5EF4-FFF2-40B4-BE49-F238E27FC236}">
                <a16:creationId xmlns:a16="http://schemas.microsoft.com/office/drawing/2014/main" id="{57DCC3A7-8C7F-9805-D6D1-7C887D442F32}"/>
              </a:ext>
            </a:extLst>
          </p:cNvPr>
          <p:cNvPicPr>
            <a:picLocks noGrp="1" noChangeAspect="1"/>
          </p:cNvPicPr>
          <p:nvPr>
            <p:ph idx="1"/>
          </p:nvPr>
        </p:nvPicPr>
        <p:blipFill>
          <a:blip r:embed="rId2"/>
          <a:stretch>
            <a:fillRect/>
          </a:stretch>
        </p:blipFill>
        <p:spPr>
          <a:xfrm>
            <a:off x="332154" y="2344057"/>
            <a:ext cx="8479692" cy="3937000"/>
          </a:xfrm>
        </p:spPr>
      </p:pic>
    </p:spTree>
    <p:extLst>
      <p:ext uri="{BB962C8B-B14F-4D97-AF65-F5344CB8AC3E}">
        <p14:creationId xmlns:p14="http://schemas.microsoft.com/office/powerpoint/2010/main" val="2259254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a:extLst>
              <a:ext uri="{FF2B5EF4-FFF2-40B4-BE49-F238E27FC236}">
                <a16:creationId xmlns:a16="http://schemas.microsoft.com/office/drawing/2014/main" id="{1C882713-7CED-DA74-45E7-3BC3B4CCD2D6}"/>
              </a:ext>
            </a:extLst>
          </p:cNvPr>
          <p:cNvSpPr>
            <a:spLocks noGrp="1" noChangeArrowheads="1"/>
          </p:cNvSpPr>
          <p:nvPr>
            <p:ph type="title"/>
          </p:nvPr>
        </p:nvSpPr>
        <p:spPr>
          <a:xfrm>
            <a:off x="685800" y="3200400"/>
            <a:ext cx="7772400" cy="1143000"/>
          </a:xfrm>
        </p:spPr>
        <p:txBody>
          <a:bodyPr/>
          <a:lstStyle/>
          <a:p>
            <a:r>
              <a:rPr lang="en-US" altLang="en-US">
                <a:ea typeface="ＭＳ Ｐゴシック" panose="020B0600070205080204" pitchFamily="34" charset="-128"/>
                <a:hlinkClick r:id="rId2"/>
              </a:rPr>
              <a:t>https://www.spc.noaa.gov/exper/href/</a:t>
            </a:r>
            <a:endParaRPr lang="en-US" altLang="en-US">
              <a:ea typeface="ＭＳ Ｐゴシック" panose="020B0600070205080204" pitchFamily="34" charset="-128"/>
            </a:endParaRPr>
          </a:p>
        </p:txBody>
      </p:sp>
      <p:sp>
        <p:nvSpPr>
          <p:cNvPr id="86018" name="Content Placeholder 2">
            <a:extLst>
              <a:ext uri="{FF2B5EF4-FFF2-40B4-BE49-F238E27FC236}">
                <a16:creationId xmlns:a16="http://schemas.microsoft.com/office/drawing/2014/main" id="{A1F2DB89-5691-FD5F-41A3-A415164A2F86}"/>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a:extLst>
              <a:ext uri="{FF2B5EF4-FFF2-40B4-BE49-F238E27FC236}">
                <a16:creationId xmlns:a16="http://schemas.microsoft.com/office/drawing/2014/main" id="{53D69FC2-FD03-A8C3-47FE-A2FA12883A3E}"/>
              </a:ext>
            </a:extLst>
          </p:cNvPr>
          <p:cNvSpPr>
            <a:spLocks noGrp="1" noChangeArrowheads="1"/>
          </p:cNvSpPr>
          <p:nvPr>
            <p:ph type="title"/>
          </p:nvPr>
        </p:nvSpPr>
        <p:spPr/>
        <p:txBody>
          <a:bodyPr/>
          <a:lstStyle/>
          <a:p>
            <a:r>
              <a:rPr lang="en-US" altLang="en-US" dirty="0">
                <a:ea typeface="ＭＳ Ｐゴシック" panose="020B0600070205080204" pitchFamily="34" charset="-128"/>
              </a:rPr>
              <a:t>NCAR Now runs a 8-member high-resolution ensemble</a:t>
            </a:r>
          </a:p>
        </p:txBody>
      </p:sp>
      <p:sp>
        <p:nvSpPr>
          <p:cNvPr id="2" name="Content Placeholder 1">
            <a:extLst>
              <a:ext uri="{FF2B5EF4-FFF2-40B4-BE49-F238E27FC236}">
                <a16:creationId xmlns:a16="http://schemas.microsoft.com/office/drawing/2014/main" id="{48E57DD5-6600-F4D3-804C-05C8F8C6A711}"/>
              </a:ext>
            </a:extLst>
          </p:cNvPr>
          <p:cNvSpPr>
            <a:spLocks noGrp="1"/>
          </p:cNvSpPr>
          <p:nvPr>
            <p:ph idx="1"/>
          </p:nvPr>
        </p:nvSpPr>
        <p:spPr/>
        <p:txBody>
          <a:bodyPr/>
          <a:lstStyle/>
          <a:p>
            <a:r>
              <a:rPr lang="en-US" dirty="0"/>
              <a:t>Uses MPAS</a:t>
            </a:r>
          </a:p>
          <a:p>
            <a:r>
              <a:rPr lang="en-US" dirty="0"/>
              <a:t>3-km grid spacing</a:t>
            </a:r>
          </a:p>
          <a:p>
            <a:r>
              <a:rPr lang="en-US" dirty="0"/>
              <a:t>Only for May-June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7D44F-57F3-7013-54AC-A7ED7EFFBDB5}"/>
              </a:ext>
            </a:extLst>
          </p:cNvPr>
          <p:cNvSpPr>
            <a:spLocks noGrp="1"/>
          </p:cNvSpPr>
          <p:nvPr>
            <p:ph type="title"/>
          </p:nvPr>
        </p:nvSpPr>
        <p:spPr/>
        <p:txBody>
          <a:bodyPr/>
          <a:lstStyle/>
          <a:p>
            <a:endParaRPr lang="en-US"/>
          </a:p>
        </p:txBody>
      </p:sp>
      <p:pic>
        <p:nvPicPr>
          <p:cNvPr id="7" name="Picture 6" descr="A screenshot of a computer screen&#10;&#10;AI-generated content may be incorrect.">
            <a:extLst>
              <a:ext uri="{FF2B5EF4-FFF2-40B4-BE49-F238E27FC236}">
                <a16:creationId xmlns:a16="http://schemas.microsoft.com/office/drawing/2014/main" id="{CB87F511-E8A3-61E5-0E1E-E15521C7E747}"/>
              </a:ext>
            </a:extLst>
          </p:cNvPr>
          <p:cNvPicPr>
            <a:picLocks noChangeAspect="1"/>
          </p:cNvPicPr>
          <p:nvPr/>
        </p:nvPicPr>
        <p:blipFill>
          <a:blip r:embed="rId2"/>
          <a:stretch>
            <a:fillRect/>
          </a:stretch>
        </p:blipFill>
        <p:spPr>
          <a:xfrm>
            <a:off x="232846" y="1290077"/>
            <a:ext cx="8678308" cy="4277846"/>
          </a:xfrm>
          <a:prstGeom prst="rect">
            <a:avLst/>
          </a:prstGeom>
        </p:spPr>
      </p:pic>
    </p:spTree>
    <p:extLst>
      <p:ext uri="{BB962C8B-B14F-4D97-AF65-F5344CB8AC3E}">
        <p14:creationId xmlns:p14="http://schemas.microsoft.com/office/powerpoint/2010/main" val="4124843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7ED96-175C-F0F7-6BF6-000EFE4CE4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BDF01-9BD4-0CF6-EE02-12AF9AAD04C4}"/>
              </a:ext>
            </a:extLst>
          </p:cNvPr>
          <p:cNvSpPr>
            <a:spLocks noGrp="1"/>
          </p:cNvSpPr>
          <p:nvPr>
            <p:ph type="title"/>
          </p:nvPr>
        </p:nvSpPr>
        <p:spPr/>
        <p:txBody>
          <a:bodyPr/>
          <a:lstStyle/>
          <a:p>
            <a:endParaRPr lang="en-US"/>
          </a:p>
        </p:txBody>
      </p:sp>
      <p:pic>
        <p:nvPicPr>
          <p:cNvPr id="5" name="Content Placeholder 4" descr="A map of the united states&#10;&#10;AI-generated content may be incorrect.">
            <a:extLst>
              <a:ext uri="{FF2B5EF4-FFF2-40B4-BE49-F238E27FC236}">
                <a16:creationId xmlns:a16="http://schemas.microsoft.com/office/drawing/2014/main" id="{32274347-FE4C-EECC-BD48-9198DAC34CB7}"/>
              </a:ext>
            </a:extLst>
          </p:cNvPr>
          <p:cNvPicPr>
            <a:picLocks noGrp="1" noChangeAspect="1"/>
          </p:cNvPicPr>
          <p:nvPr>
            <p:ph idx="1"/>
          </p:nvPr>
        </p:nvPicPr>
        <p:blipFill>
          <a:blip r:embed="rId2"/>
          <a:stretch>
            <a:fillRect/>
          </a:stretch>
        </p:blipFill>
        <p:spPr>
          <a:xfrm>
            <a:off x="1072260" y="1752600"/>
            <a:ext cx="6999479" cy="3450292"/>
          </a:xfrm>
        </p:spPr>
      </p:pic>
    </p:spTree>
    <p:extLst>
      <p:ext uri="{BB962C8B-B14F-4D97-AF65-F5344CB8AC3E}">
        <p14:creationId xmlns:p14="http://schemas.microsoft.com/office/powerpoint/2010/main" val="9012802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C6CE5F92-0057-DFA9-F93C-C40416BDB5B4}"/>
              </a:ext>
            </a:extLst>
          </p:cNvPr>
          <p:cNvSpPr>
            <a:spLocks noGrp="1" noChangeArrowheads="1"/>
          </p:cNvSpPr>
          <p:nvPr>
            <p:ph type="title"/>
          </p:nvPr>
        </p:nvSpPr>
        <p:spPr/>
        <p:txBody>
          <a:bodyPr/>
          <a:lstStyle/>
          <a:p>
            <a:r>
              <a:rPr lang="en-US" altLang="en-US" dirty="0">
                <a:ea typeface="ＭＳ Ｐゴシック" panose="020B0600070205080204" pitchFamily="34" charset="-128"/>
              </a:rPr>
              <a:t>UW High-Resolution Ensemble System:  4-km, 25 members</a:t>
            </a:r>
          </a:p>
        </p:txBody>
      </p:sp>
      <p:pic>
        <p:nvPicPr>
          <p:cNvPr id="87042" name="Content Placeholder 4" descr="A picture containing timeline&#10;&#10;Description automatically generated">
            <a:extLst>
              <a:ext uri="{FF2B5EF4-FFF2-40B4-BE49-F238E27FC236}">
                <a16:creationId xmlns:a16="http://schemas.microsoft.com/office/drawing/2014/main" id="{FAAC015B-2115-D737-8C7E-7C5D38796B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63575" y="2133600"/>
            <a:ext cx="7772400" cy="3905250"/>
          </a:xfrm>
        </p:spPr>
      </p:pic>
      <p:sp>
        <p:nvSpPr>
          <p:cNvPr id="87043" name="TextBox 5">
            <a:extLst>
              <a:ext uri="{FF2B5EF4-FFF2-40B4-BE49-F238E27FC236}">
                <a16:creationId xmlns:a16="http://schemas.microsoft.com/office/drawing/2014/main" id="{F11E1C1F-9470-8262-4393-AD681855CFDD}"/>
              </a:ext>
            </a:extLst>
          </p:cNvPr>
          <p:cNvSpPr txBox="1">
            <a:spLocks noChangeArrowheads="1"/>
          </p:cNvSpPr>
          <p:nvPr/>
        </p:nvSpPr>
        <p:spPr bwMode="auto">
          <a:xfrm>
            <a:off x="2076450" y="5867400"/>
            <a:ext cx="4991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https://a.atmos.washington.edu/mm5rt/</a:t>
            </a:r>
            <a:endParaRPr lang="en-US" altLang="en-US" sz="24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B7ADAC2B-FD75-DB17-F67F-980CCD2742DC}"/>
              </a:ext>
            </a:extLst>
          </p:cNvPr>
          <p:cNvSpPr>
            <a:spLocks noGrp="1" noChangeArrowheads="1"/>
          </p:cNvSpPr>
          <p:nvPr>
            <p:ph type="title"/>
          </p:nvPr>
        </p:nvSpPr>
        <p:spPr>
          <a:xfrm>
            <a:off x="658813" y="304800"/>
            <a:ext cx="7772400" cy="1143000"/>
          </a:xfrm>
        </p:spPr>
        <p:txBody>
          <a:bodyPr/>
          <a:lstStyle/>
          <a:p>
            <a:r>
              <a:rPr lang="en-US" altLang="en-US" b="1" dirty="0">
                <a:solidFill>
                  <a:schemeClr val="accent2"/>
                </a:solidFill>
                <a:ea typeface="ＭＳ Ｐゴシック" panose="020B0600070205080204" pitchFamily="34" charset="-128"/>
              </a:rPr>
              <a:t>Summary of Issues With Modern Ensembles</a:t>
            </a:r>
          </a:p>
        </p:txBody>
      </p:sp>
      <p:sp>
        <p:nvSpPr>
          <p:cNvPr id="80898" name="Content Placeholder 2">
            <a:extLst>
              <a:ext uri="{FF2B5EF4-FFF2-40B4-BE49-F238E27FC236}">
                <a16:creationId xmlns:a16="http://schemas.microsoft.com/office/drawing/2014/main" id="{3838117B-B5EE-F270-A0A4-CB0F620FF1EB}"/>
              </a:ext>
            </a:extLst>
          </p:cNvPr>
          <p:cNvSpPr>
            <a:spLocks noGrp="1" noChangeArrowheads="1"/>
          </p:cNvSpPr>
          <p:nvPr>
            <p:ph idx="1"/>
          </p:nvPr>
        </p:nvSpPr>
        <p:spPr>
          <a:xfrm>
            <a:off x="658813" y="1752600"/>
            <a:ext cx="8153400" cy="4114800"/>
          </a:xfrm>
        </p:spPr>
        <p:txBody>
          <a:bodyPr/>
          <a:lstStyle/>
          <a:p>
            <a:r>
              <a:rPr lang="en-US" altLang="en-US" dirty="0">
                <a:ea typeface="ＭＳ Ｐゴシック" panose="020B0600070205080204" pitchFamily="34" charset="-128"/>
              </a:rPr>
              <a:t>Virtually all modern ensembles are </a:t>
            </a:r>
            <a:r>
              <a:rPr lang="en-US" altLang="en-US" b="1" dirty="0" err="1">
                <a:ea typeface="ＭＳ Ｐゴシック" panose="020B0600070205080204" pitchFamily="34" charset="-128"/>
              </a:rPr>
              <a:t>underdispersive</a:t>
            </a:r>
            <a:r>
              <a:rPr lang="en-US" altLang="en-US" b="1" dirty="0">
                <a:ea typeface="ＭＳ Ｐゴシック" panose="020B0600070205080204" pitchFamily="34" charset="-128"/>
              </a:rPr>
              <a:t>,</a:t>
            </a:r>
            <a:r>
              <a:rPr lang="en-US" altLang="en-US" dirty="0">
                <a:ea typeface="ＭＳ Ｐゴシック" panose="020B0600070205080204" pitchFamily="34" charset="-128"/>
              </a:rPr>
              <a:t> which means the truth often falls outside of the ensemble</a:t>
            </a:r>
          </a:p>
          <a:p>
            <a:r>
              <a:rPr lang="en-US" altLang="en-US" dirty="0">
                <a:ea typeface="ＭＳ Ｐゴシック" panose="020B0600070205080204" pitchFamily="34" charset="-128"/>
              </a:rPr>
              <a:t>Need to find ways of better exploring initial condition and physics uncertainty.</a:t>
            </a:r>
          </a:p>
          <a:p>
            <a:r>
              <a:rPr lang="en-US" altLang="en-US" dirty="0">
                <a:ea typeface="ＭＳ Ｐゴシック" panose="020B0600070205080204" pitchFamily="34" charset="-128"/>
              </a:rPr>
              <a:t>Ensembles need to larger and higher resolution.</a:t>
            </a:r>
          </a:p>
          <a:p>
            <a:r>
              <a:rPr lang="en-US" altLang="en-US" dirty="0">
                <a:ea typeface="ＭＳ Ｐゴシック" panose="020B0600070205080204" pitchFamily="34" charset="-128"/>
              </a:rPr>
              <a:t>Their output needs to be statistically calibrated, so they give reliable probabilities</a:t>
            </a:r>
          </a:p>
          <a:p>
            <a:endParaRPr lang="en-US" altLang="en-US" dirty="0">
              <a:ea typeface="ＭＳ Ｐゴシック" panose="020B0600070205080204" pitchFamily="34"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6F2CEBD-C128-3E1C-99FE-E528898C985F}"/>
              </a:ext>
            </a:extLst>
          </p:cNvPr>
          <p:cNvSpPr>
            <a:spLocks noGrp="1" noChangeArrowheads="1"/>
          </p:cNvSpPr>
          <p:nvPr>
            <p:ph type="title"/>
          </p:nvPr>
        </p:nvSpPr>
        <p:spPr>
          <a:xfrm>
            <a:off x="14288" y="152400"/>
            <a:ext cx="7834312" cy="914400"/>
          </a:xfrm>
        </p:spPr>
        <p:txBody>
          <a:bodyPr/>
          <a:lstStyle/>
          <a:p>
            <a:pPr eaLnBrk="1" hangingPunct="1"/>
            <a:r>
              <a:rPr lang="en-US" altLang="en-US" b="1">
                <a:solidFill>
                  <a:schemeClr val="accent2"/>
                </a:solidFill>
                <a:ea typeface="ＭＳ Ｐゴシック" panose="020B0600070205080204" pitchFamily="34" charset="-128"/>
              </a:rPr>
              <a:t>Ensemble NWP</a:t>
            </a:r>
          </a:p>
        </p:txBody>
      </p:sp>
      <p:sp>
        <p:nvSpPr>
          <p:cNvPr id="21506" name="Rectangle 3">
            <a:extLst>
              <a:ext uri="{FF2B5EF4-FFF2-40B4-BE49-F238E27FC236}">
                <a16:creationId xmlns:a16="http://schemas.microsoft.com/office/drawing/2014/main" id="{9C090D6D-93F0-BACC-788A-1B8D6DF307AF}"/>
              </a:ext>
            </a:extLst>
          </p:cNvPr>
          <p:cNvSpPr>
            <a:spLocks noGrp="1" noChangeArrowheads="1"/>
          </p:cNvSpPr>
          <p:nvPr>
            <p:ph type="body" idx="1"/>
          </p:nvPr>
        </p:nvSpPr>
        <p:spPr>
          <a:xfrm>
            <a:off x="228600" y="914400"/>
            <a:ext cx="6705600" cy="4572000"/>
          </a:xfrm>
        </p:spPr>
        <p:txBody>
          <a:bodyPr/>
          <a:lstStyle/>
          <a:p>
            <a:pPr eaLnBrk="1" hangingPunct="1">
              <a:lnSpc>
                <a:spcPct val="90000"/>
              </a:lnSpc>
            </a:pPr>
            <a:r>
              <a:rPr lang="en-US" altLang="en-US" sz="2800" dirty="0">
                <a:ea typeface="ＭＳ Ｐゴシック" panose="020B0600070205080204" pitchFamily="34" charset="-128"/>
              </a:rPr>
              <a:t>Another approach, </a:t>
            </a:r>
            <a:r>
              <a:rPr lang="en-US" altLang="en-US" sz="2800" b="1" dirty="0">
                <a:ea typeface="ＭＳ Ｐゴシック" panose="020B0600070205080204" pitchFamily="34" charset="-128"/>
              </a:rPr>
              <a:t>ensemble prediction</a:t>
            </a:r>
            <a:r>
              <a:rPr lang="en-US" altLang="en-US" sz="2800" dirty="0">
                <a:ea typeface="ＭＳ Ｐゴシック" panose="020B0600070205080204" pitchFamily="34" charset="-128"/>
              </a:rPr>
              <a:t>, was proposed by Leith (1974), who suggested running a collection (ensemble) of forecasts, each starting from a different initial state. </a:t>
            </a:r>
          </a:p>
          <a:p>
            <a:pPr eaLnBrk="1" hangingPunct="1">
              <a:lnSpc>
                <a:spcPct val="90000"/>
              </a:lnSpc>
            </a:pPr>
            <a:r>
              <a:rPr lang="en-US" altLang="en-US" sz="2800" dirty="0">
                <a:ea typeface="ＭＳ Ｐゴシック" panose="020B0600070205080204" pitchFamily="34" charset="-128"/>
              </a:rPr>
              <a:t>The variations in the resulting forecasts could be used to estimate the uncertainty.</a:t>
            </a:r>
          </a:p>
          <a:p>
            <a:pPr eaLnBrk="1" hangingPunct="1">
              <a:lnSpc>
                <a:spcPct val="90000"/>
              </a:lnSpc>
            </a:pPr>
            <a:r>
              <a:rPr lang="en-US" altLang="en-US" sz="2800" dirty="0">
                <a:ea typeface="ＭＳ Ｐゴシック" panose="020B0600070205080204" pitchFamily="34" charset="-128"/>
              </a:rPr>
              <a:t>The ensemble approach was not possible at that time due to limited computer resources.</a:t>
            </a:r>
          </a:p>
          <a:p>
            <a:pPr eaLnBrk="1" hangingPunct="1">
              <a:lnSpc>
                <a:spcPct val="90000"/>
              </a:lnSpc>
            </a:pPr>
            <a:r>
              <a:rPr lang="en-US" altLang="en-US" sz="2800" b="1" dirty="0">
                <a:ea typeface="ＭＳ Ｐゴシック" panose="020B0600070205080204" pitchFamily="34" charset="-128"/>
              </a:rPr>
              <a:t>Became practical in the late 1980s as computer power increased</a:t>
            </a:r>
            <a:r>
              <a:rPr lang="en-US" altLang="en-US" sz="2800" dirty="0">
                <a:ea typeface="ＭＳ Ｐゴシック" panose="020B0600070205080204" pitchFamily="34" charset="-128"/>
              </a:rPr>
              <a:t>.</a:t>
            </a:r>
          </a:p>
          <a:p>
            <a:pPr eaLnBrk="1" hangingPunct="1">
              <a:lnSpc>
                <a:spcPct val="90000"/>
              </a:lnSpc>
            </a:pPr>
            <a:r>
              <a:rPr lang="en-US" altLang="en-US" sz="2800" dirty="0">
                <a:solidFill>
                  <a:srgbClr val="C00000"/>
                </a:solidFill>
                <a:ea typeface="ＭＳ Ｐゴシック" panose="020B0600070205080204" pitchFamily="34" charset="-128"/>
              </a:rPr>
              <a:t>Dominant approach used today.</a:t>
            </a:r>
          </a:p>
          <a:p>
            <a:pPr eaLnBrk="1" hangingPunct="1">
              <a:lnSpc>
                <a:spcPct val="90000"/>
              </a:lnSpc>
            </a:pPr>
            <a:endParaRPr lang="en-US" altLang="en-US" sz="2800" dirty="0">
              <a:ea typeface="ＭＳ Ｐゴシック" panose="020B0600070205080204" pitchFamily="34" charset="-128"/>
            </a:endParaRPr>
          </a:p>
        </p:txBody>
      </p:sp>
      <p:pic>
        <p:nvPicPr>
          <p:cNvPr id="21507" name="Picture 2" descr="Diagram&#10;&#10;Description automatically generated">
            <a:extLst>
              <a:ext uri="{FF2B5EF4-FFF2-40B4-BE49-F238E27FC236}">
                <a16:creationId xmlns:a16="http://schemas.microsoft.com/office/drawing/2014/main" id="{6E54E74E-51B2-3A64-DDE6-157FA52CBE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408" t="404" r="9497" b="-404"/>
          <a:stretch>
            <a:fillRect/>
          </a:stretch>
        </p:blipFill>
        <p:spPr bwMode="auto">
          <a:xfrm>
            <a:off x="6940550" y="2070100"/>
            <a:ext cx="1858963"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a:extLst>
              <a:ext uri="{FF2B5EF4-FFF2-40B4-BE49-F238E27FC236}">
                <a16:creationId xmlns:a16="http://schemas.microsoft.com/office/drawing/2014/main" id="{E1F3806F-1DFA-868B-783A-884B22E23345}"/>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Ensemble Post-Processing</a:t>
            </a:r>
          </a:p>
        </p:txBody>
      </p:sp>
      <p:sp>
        <p:nvSpPr>
          <p:cNvPr id="88066" name="Content Placeholder 2">
            <a:extLst>
              <a:ext uri="{FF2B5EF4-FFF2-40B4-BE49-F238E27FC236}">
                <a16:creationId xmlns:a16="http://schemas.microsoft.com/office/drawing/2014/main" id="{127C6594-4452-7628-7A8E-8AD7D86CF0B8}"/>
              </a:ext>
            </a:extLst>
          </p:cNvPr>
          <p:cNvSpPr>
            <a:spLocks noGrp="1" noChangeArrowheads="1"/>
          </p:cNvSpPr>
          <p:nvPr>
            <p:ph sz="half" idx="1"/>
          </p:nvPr>
        </p:nvSpPr>
        <p:spPr>
          <a:xfrm>
            <a:off x="609600" y="1360488"/>
            <a:ext cx="5791200" cy="4125912"/>
          </a:xfrm>
        </p:spPr>
        <p:txBody>
          <a:bodyPr/>
          <a:lstStyle/>
          <a:p>
            <a:r>
              <a:rPr lang="en-US" altLang="en-US" sz="3200" dirty="0">
                <a:ea typeface="ＭＳ Ｐゴシック" panose="020B0600070205080204" pitchFamily="34" charset="-128"/>
              </a:rPr>
              <a:t>Ensemble output can be post-processed to improve them</a:t>
            </a:r>
          </a:p>
          <a:p>
            <a:r>
              <a:rPr lang="en-US" altLang="en-US" sz="3200" dirty="0">
                <a:ea typeface="ＭＳ Ｐゴシック" panose="020B0600070205080204" pitchFamily="34" charset="-128"/>
              </a:rPr>
              <a:t>Can weight better ensemble members more.</a:t>
            </a:r>
          </a:p>
          <a:p>
            <a:r>
              <a:rPr lang="en-US" altLang="en-US" sz="3200" dirty="0">
                <a:ea typeface="ＭＳ Ｐゴシック" panose="020B0600070205080204" pitchFamily="34" charset="-128"/>
              </a:rPr>
              <a:t>Correct biases</a:t>
            </a:r>
          </a:p>
          <a:p>
            <a:r>
              <a:rPr lang="en-US" altLang="en-US" sz="3200" dirty="0">
                <a:ea typeface="ＭＳ Ｐゴシック" panose="020B0600070205080204" pitchFamily="34" charset="-128"/>
              </a:rPr>
              <a:t>Improve the width of probabilistic distributions (pdfs)—correct for </a:t>
            </a:r>
            <a:r>
              <a:rPr lang="en-US" altLang="en-US" sz="3200" dirty="0" err="1">
                <a:ea typeface="ＭＳ Ｐゴシック" panose="020B0600070205080204" pitchFamily="34" charset="-128"/>
              </a:rPr>
              <a:t>underdispersion</a:t>
            </a:r>
            <a:r>
              <a:rPr lang="en-US" altLang="en-US" sz="3200" dirty="0">
                <a:ea typeface="ＭＳ Ｐゴシック" panose="020B0600070205080204" pitchFamily="34" charset="-128"/>
              </a:rPr>
              <a:t> and over dispersion</a:t>
            </a:r>
          </a:p>
        </p:txBody>
      </p:sp>
      <p:pic>
        <p:nvPicPr>
          <p:cNvPr id="88067" name="Picture 2" descr="Diagram&#10;&#10;Description automatically generated with medium confidence">
            <a:extLst>
              <a:ext uri="{FF2B5EF4-FFF2-40B4-BE49-F238E27FC236}">
                <a16:creationId xmlns:a16="http://schemas.microsoft.com/office/drawing/2014/main" id="{29EFD473-26B1-4632-829C-121ECB52A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308225"/>
            <a:ext cx="18288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DFDC822E-0C66-71E2-3C68-948B5358CB71}"/>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Ensembles can be calibrated</a:t>
            </a:r>
          </a:p>
        </p:txBody>
      </p:sp>
      <p:pic>
        <p:nvPicPr>
          <p:cNvPr id="89090" name="Content Placeholder 3" descr="calibration.tiff">
            <a:extLst>
              <a:ext uri="{FF2B5EF4-FFF2-40B4-BE49-F238E27FC236}">
                <a16:creationId xmlns:a16="http://schemas.microsoft.com/office/drawing/2014/main" id="{B40B5274-3A91-9C2D-2C9F-8C139A5662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8597" r="-18597"/>
          <a:stretch>
            <a:fillRect/>
          </a:stretch>
        </p:blipFill>
        <p:spPr>
          <a:xfrm>
            <a:off x="381000" y="1828800"/>
            <a:ext cx="7772400" cy="4114800"/>
          </a:xfrm>
        </p:spPr>
      </p:pic>
      <p:sp>
        <p:nvSpPr>
          <p:cNvPr id="89091" name="TextBox 1">
            <a:extLst>
              <a:ext uri="{FF2B5EF4-FFF2-40B4-BE49-F238E27FC236}">
                <a16:creationId xmlns:a16="http://schemas.microsoft.com/office/drawing/2014/main" id="{6D367341-6380-E4BE-6FD9-0B545E658993}"/>
              </a:ext>
            </a:extLst>
          </p:cNvPr>
          <p:cNvSpPr txBox="1">
            <a:spLocks noChangeArrowheads="1"/>
          </p:cNvSpPr>
          <p:nvPr/>
        </p:nvSpPr>
        <p:spPr bwMode="auto">
          <a:xfrm>
            <a:off x="7010400" y="2819400"/>
            <a:ext cx="173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 Bias</a:t>
            </a:r>
          </a:p>
        </p:txBody>
      </p:sp>
      <p:sp>
        <p:nvSpPr>
          <p:cNvPr id="89092" name="TextBox 2">
            <a:extLst>
              <a:ext uri="{FF2B5EF4-FFF2-40B4-BE49-F238E27FC236}">
                <a16:creationId xmlns:a16="http://schemas.microsoft.com/office/drawing/2014/main" id="{153E30D7-4E38-6DD9-8071-F0D771363B43}"/>
              </a:ext>
            </a:extLst>
          </p:cNvPr>
          <p:cNvSpPr txBox="1">
            <a:spLocks noChangeArrowheads="1"/>
          </p:cNvSpPr>
          <p:nvPr/>
        </p:nvSpPr>
        <p:spPr bwMode="auto">
          <a:xfrm>
            <a:off x="7467600" y="4038600"/>
            <a:ext cx="11064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Correct</a:t>
            </a:r>
          </a:p>
          <a:p>
            <a:pPr>
              <a:spcBef>
                <a:spcPct val="0"/>
              </a:spcBef>
              <a:buFontTx/>
              <a:buNone/>
            </a:pPr>
            <a:r>
              <a:rPr lang="en-US" altLang="en-US" sz="2400"/>
              <a:t>Spread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a:extLst>
              <a:ext uri="{FF2B5EF4-FFF2-40B4-BE49-F238E27FC236}">
                <a16:creationId xmlns:a16="http://schemas.microsoft.com/office/drawing/2014/main" id="{B593E005-8271-4511-FFB2-9CF475990665}"/>
              </a:ext>
            </a:extLst>
          </p:cNvPr>
          <p:cNvSpPr>
            <a:spLocks noGrp="1" noChangeArrowheads="1"/>
          </p:cNvSpPr>
          <p:nvPr>
            <p:ph type="title"/>
          </p:nvPr>
        </p:nvSpPr>
        <p:spPr>
          <a:xfrm>
            <a:off x="685800" y="1831975"/>
            <a:ext cx="5181600" cy="3505200"/>
          </a:xfrm>
        </p:spPr>
        <p:txBody>
          <a:bodyPr/>
          <a:lstStyle/>
          <a:p>
            <a:r>
              <a:rPr lang="en-US" altLang="en-US" b="1">
                <a:solidFill>
                  <a:schemeClr val="accent2"/>
                </a:solidFill>
                <a:ea typeface="ＭＳ Ｐゴシック" panose="020B0600070205080204" pitchFamily="34" charset="-128"/>
              </a:rPr>
              <a:t>Ensemble Systems Probabilities Provide Value Over Deterministic</a:t>
            </a:r>
            <a:br>
              <a:rPr lang="en-US" altLang="en-US" b="1">
                <a:solidFill>
                  <a:schemeClr val="accent2"/>
                </a:solidFill>
                <a:ea typeface="ＭＳ Ｐゴシック" panose="020B0600070205080204" pitchFamily="34" charset="-128"/>
              </a:rPr>
            </a:br>
            <a:r>
              <a:rPr lang="en-US" altLang="en-US" b="1">
                <a:solidFill>
                  <a:schemeClr val="accent2"/>
                </a:solidFill>
                <a:ea typeface="ＭＳ Ｐゴシック" panose="020B0600070205080204" pitchFamily="34" charset="-128"/>
              </a:rPr>
              <a:t>Prediction</a:t>
            </a:r>
          </a:p>
        </p:txBody>
      </p:sp>
      <p:pic>
        <p:nvPicPr>
          <p:cNvPr id="90114" name="Picture 2" descr="Icon&#10;&#10;Description automatically generated">
            <a:extLst>
              <a:ext uri="{FF2B5EF4-FFF2-40B4-BE49-F238E27FC236}">
                <a16:creationId xmlns:a16="http://schemas.microsoft.com/office/drawing/2014/main" id="{2EDEE954-45ED-08C9-2FD0-5AA6A4AFF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479550"/>
            <a:ext cx="304800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6">
            <a:extLst>
              <a:ext uri="{FF2B5EF4-FFF2-40B4-BE49-F238E27FC236}">
                <a16:creationId xmlns:a16="http://schemas.microsoft.com/office/drawing/2014/main" id="{AB520C81-0FED-BDF0-85E1-32203FB4604E}"/>
              </a:ext>
            </a:extLst>
          </p:cNvPr>
          <p:cNvSpPr>
            <a:spLocks noGrp="1" noChangeArrowheads="1"/>
          </p:cNvSpPr>
          <p:nvPr>
            <p:ph type="ctrTitle"/>
          </p:nvPr>
        </p:nvSpPr>
        <p:spPr>
          <a:xfrm>
            <a:off x="685800" y="1143000"/>
            <a:ext cx="7772400" cy="1470025"/>
          </a:xfrm>
        </p:spPr>
        <p:txBody>
          <a:bodyPr/>
          <a:lstStyle/>
          <a:p>
            <a:r>
              <a:rPr lang="en-US" altLang="en-US" b="1" dirty="0">
                <a:solidFill>
                  <a:schemeClr val="accent2"/>
                </a:solidFill>
                <a:ea typeface="ＭＳ Ｐゴシック" panose="020B0600070205080204" pitchFamily="34" charset="-128"/>
              </a:rPr>
              <a:t>There is a whole theory on using probabilistic information for economic savings:  </a:t>
            </a:r>
            <a:r>
              <a:rPr lang="en-US" altLang="en-US" b="1" dirty="0">
                <a:solidFill>
                  <a:srgbClr val="FF0000"/>
                </a:solidFill>
                <a:ea typeface="ＭＳ Ｐゴシック" panose="020B0600070205080204" pitchFamily="34" charset="-128"/>
              </a:rPr>
              <a:t>Decision Theory</a:t>
            </a:r>
            <a:br>
              <a:rPr lang="en-US" altLang="en-US" b="1" dirty="0">
                <a:solidFill>
                  <a:schemeClr val="accent2"/>
                </a:solidFill>
                <a:ea typeface="ＭＳ Ｐゴシック" panose="020B0600070205080204" pitchFamily="34" charset="-128"/>
              </a:rPr>
            </a:br>
            <a:endParaRPr lang="en-US" altLang="en-US" b="1" dirty="0">
              <a:solidFill>
                <a:schemeClr val="accent2"/>
              </a:solidFill>
              <a:ea typeface="ＭＳ Ｐゴシック" panose="020B0600070205080204" pitchFamily="34" charset="-128"/>
            </a:endParaRPr>
          </a:p>
        </p:txBody>
      </p:sp>
      <p:sp>
        <p:nvSpPr>
          <p:cNvPr id="91138" name="Subtitle 7">
            <a:extLst>
              <a:ext uri="{FF2B5EF4-FFF2-40B4-BE49-F238E27FC236}">
                <a16:creationId xmlns:a16="http://schemas.microsoft.com/office/drawing/2014/main" id="{B926C874-E111-A02A-0DB2-B971313F58E0}"/>
              </a:ext>
            </a:extLst>
          </p:cNvPr>
          <p:cNvSpPr>
            <a:spLocks noGrp="1" noChangeArrowheads="1"/>
          </p:cNvSpPr>
          <p:nvPr>
            <p:ph type="subTitle" idx="1"/>
          </p:nvPr>
        </p:nvSpPr>
        <p:spPr>
          <a:xfrm>
            <a:off x="1219200" y="3276600"/>
            <a:ext cx="6400800" cy="1752600"/>
          </a:xfrm>
        </p:spPr>
        <p:txBody>
          <a:bodyPr/>
          <a:lstStyle/>
          <a:p>
            <a:r>
              <a:rPr lang="en-US" altLang="en-US" dirty="0">
                <a:ea typeface="ＭＳ Ｐゴシック" panose="020B0600070205080204" pitchFamily="34" charset="-128"/>
              </a:rPr>
              <a:t>C= cost of protection</a:t>
            </a:r>
          </a:p>
          <a:p>
            <a:r>
              <a:rPr lang="en-US" altLang="en-US" dirty="0">
                <a:ea typeface="ＭＳ Ｐゴシック" panose="020B0600070205080204" pitchFamily="34" charset="-128"/>
              </a:rPr>
              <a:t>L= loss if bad event event occurs</a:t>
            </a:r>
          </a:p>
          <a:p>
            <a:r>
              <a:rPr lang="en-US" altLang="en-US" b="1" dirty="0">
                <a:solidFill>
                  <a:srgbClr val="FF0000"/>
                </a:solidFill>
                <a:ea typeface="ＭＳ Ｐゴシック" panose="020B0600070205080204" pitchFamily="34" charset="-128"/>
              </a:rPr>
              <a:t>Decision theory </a:t>
            </a:r>
            <a:r>
              <a:rPr lang="en-US" altLang="en-US" b="1" dirty="0">
                <a:ea typeface="ＭＳ Ｐゴシック" panose="020B0600070205080204" pitchFamily="34" charset="-128"/>
              </a:rPr>
              <a:t>says you should protect if the probability of occurrence is greater than C/L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p:txBody>
          <a:bodyPr/>
          <a:lstStyle/>
          <a:p>
            <a:r>
              <a:rPr lang="en-US" b="1" dirty="0">
                <a:solidFill>
                  <a:schemeClr val="accent2"/>
                </a:solidFill>
              </a:rPr>
              <a:t>Example:  Wind Damage to Aircraft</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788841" y="1981200"/>
            <a:ext cx="7566318" cy="4114800"/>
          </a:xfrm>
        </p:spPr>
      </p:pic>
    </p:spTree>
    <p:extLst>
      <p:ext uri="{BB962C8B-B14F-4D97-AF65-F5344CB8AC3E}">
        <p14:creationId xmlns:p14="http://schemas.microsoft.com/office/powerpoint/2010/main" val="391196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CD58-B9B1-0142-8F15-D5F9DDE194CE}"/>
              </a:ext>
            </a:extLst>
          </p:cNvPr>
          <p:cNvSpPr>
            <a:spLocks noGrp="1"/>
          </p:cNvSpPr>
          <p:nvPr>
            <p:ph type="title"/>
          </p:nvPr>
        </p:nvSpPr>
        <p:spPr>
          <a:xfrm>
            <a:off x="266699" y="838200"/>
            <a:ext cx="8610599" cy="1143000"/>
          </a:xfrm>
        </p:spPr>
        <p:txBody>
          <a:bodyPr/>
          <a:lstStyle/>
          <a:p>
            <a:pPr>
              <a:lnSpc>
                <a:spcPct val="125000"/>
              </a:lnSpc>
            </a:pPr>
            <a:r>
              <a:rPr lang="en-US" altLang="en-US" sz="4000" dirty="0">
                <a:solidFill>
                  <a:srgbClr val="0000CC"/>
                </a:solidFill>
              </a:rPr>
              <a:t>Critical Airport Event: </a:t>
            </a:r>
            <a:r>
              <a:rPr lang="en-US" altLang="en-US" sz="4000" dirty="0" err="1">
                <a:solidFill>
                  <a:srgbClr val="0000CC"/>
                </a:solidFill>
              </a:rPr>
              <a:t>sfc</a:t>
            </a:r>
            <a:r>
              <a:rPr lang="en-US" altLang="en-US" sz="4000" dirty="0">
                <a:solidFill>
                  <a:srgbClr val="0000CC"/>
                </a:solidFill>
              </a:rPr>
              <a:t> winds &gt; 50kt</a:t>
            </a:r>
            <a:br>
              <a:rPr lang="en-US" altLang="en-US" dirty="0">
                <a:solidFill>
                  <a:srgbClr val="0000CC"/>
                </a:solidFill>
              </a:rPr>
            </a:br>
            <a:r>
              <a:rPr lang="en-US" altLang="en-US" dirty="0"/>
              <a:t>Cost (of protecting):   $150K</a:t>
            </a:r>
            <a:br>
              <a:rPr lang="en-US" altLang="en-US" dirty="0"/>
            </a:br>
            <a:r>
              <a:rPr lang="en-US" altLang="en-US" dirty="0"/>
              <a:t>Loss (if damage ):  $1M</a:t>
            </a:r>
          </a:p>
        </p:txBody>
      </p:sp>
      <p:pic>
        <p:nvPicPr>
          <p:cNvPr id="5" name="Content Placeholder 4" descr="A small airplane on the ground&#10;&#10;Description automatically generated with low confidence">
            <a:extLst>
              <a:ext uri="{FF2B5EF4-FFF2-40B4-BE49-F238E27FC236}">
                <a16:creationId xmlns:a16="http://schemas.microsoft.com/office/drawing/2014/main" id="{52129E95-44EF-7D4B-91BD-4E2A039AF3FD}"/>
              </a:ext>
            </a:extLst>
          </p:cNvPr>
          <p:cNvPicPr>
            <a:picLocks noGrp="1" noChangeAspect="1"/>
          </p:cNvPicPr>
          <p:nvPr>
            <p:ph idx="1"/>
          </p:nvPr>
        </p:nvPicPr>
        <p:blipFill>
          <a:blip r:embed="rId2"/>
          <a:stretch>
            <a:fillRect/>
          </a:stretch>
        </p:blipFill>
        <p:spPr>
          <a:xfrm>
            <a:off x="1842220" y="3505200"/>
            <a:ext cx="5459559" cy="2969079"/>
          </a:xfrm>
        </p:spPr>
      </p:pic>
    </p:spTree>
    <p:extLst>
      <p:ext uri="{BB962C8B-B14F-4D97-AF65-F5344CB8AC3E}">
        <p14:creationId xmlns:p14="http://schemas.microsoft.com/office/powerpoint/2010/main" val="7995269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02B0-9A00-5F41-A4C1-C69234B3A05E}"/>
              </a:ext>
            </a:extLst>
          </p:cNvPr>
          <p:cNvSpPr>
            <a:spLocks noGrp="1"/>
          </p:cNvSpPr>
          <p:nvPr>
            <p:ph type="title"/>
          </p:nvPr>
        </p:nvSpPr>
        <p:spPr/>
        <p:txBody>
          <a:bodyPr/>
          <a:lstStyle/>
          <a:p>
            <a:r>
              <a:rPr lang="en-US" b="1" dirty="0">
                <a:solidFill>
                  <a:schemeClr val="accent2"/>
                </a:solidFill>
              </a:rPr>
              <a:t>Contingency Table</a:t>
            </a:r>
          </a:p>
        </p:txBody>
      </p:sp>
      <p:pic>
        <p:nvPicPr>
          <p:cNvPr id="5" name="Content Placeholder 4" descr="Table&#10;&#10;Description automatically generated with medium confidence">
            <a:extLst>
              <a:ext uri="{FF2B5EF4-FFF2-40B4-BE49-F238E27FC236}">
                <a16:creationId xmlns:a16="http://schemas.microsoft.com/office/drawing/2014/main" id="{F5854437-7188-F24E-8A25-0B7AC6748FFD}"/>
              </a:ext>
            </a:extLst>
          </p:cNvPr>
          <p:cNvPicPr>
            <a:picLocks noGrp="1" noChangeAspect="1"/>
          </p:cNvPicPr>
          <p:nvPr>
            <p:ph idx="1"/>
          </p:nvPr>
        </p:nvPicPr>
        <p:blipFill>
          <a:blip r:embed="rId2"/>
          <a:stretch>
            <a:fillRect/>
          </a:stretch>
        </p:blipFill>
        <p:spPr>
          <a:xfrm>
            <a:off x="1524000" y="2143125"/>
            <a:ext cx="6278202" cy="4211304"/>
          </a:xfrm>
        </p:spPr>
      </p:pic>
    </p:spTree>
    <p:extLst>
      <p:ext uri="{BB962C8B-B14F-4D97-AF65-F5344CB8AC3E}">
        <p14:creationId xmlns:p14="http://schemas.microsoft.com/office/powerpoint/2010/main" val="3309879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16F9C-A54F-17A6-C9EB-D397F0E0BA24}"/>
              </a:ext>
            </a:extLst>
          </p:cNvPr>
          <p:cNvSpPr>
            <a:spLocks noGrp="1"/>
          </p:cNvSpPr>
          <p:nvPr>
            <p:ph type="title"/>
          </p:nvPr>
        </p:nvSpPr>
        <p:spPr>
          <a:xfrm>
            <a:off x="707571" y="990600"/>
            <a:ext cx="7772400" cy="1143000"/>
          </a:xfrm>
        </p:spPr>
        <p:txBody>
          <a:bodyPr/>
          <a:lstStyle/>
          <a:p>
            <a:r>
              <a:rPr lang="en-US" altLang="en-US" b="1" dirty="0">
                <a:solidFill>
                  <a:srgbClr val="FF0000"/>
                </a:solidFill>
                <a:ea typeface="ＭＳ Ｐゴシック" panose="020B0600070205080204" pitchFamily="34" charset="-128"/>
              </a:rPr>
              <a:t>Decision theory </a:t>
            </a:r>
            <a:r>
              <a:rPr lang="en-US" altLang="en-US" b="1" dirty="0">
                <a:ea typeface="ＭＳ Ｐゴシック" panose="020B0600070205080204" pitchFamily="34" charset="-128"/>
              </a:rPr>
              <a:t>says you should protect if the probability of occurrence is greater than C/L</a:t>
            </a:r>
            <a:br>
              <a:rPr lang="en-US" altLang="en-US" b="1" dirty="0">
                <a:ea typeface="ＭＳ Ｐゴシック" panose="020B0600070205080204" pitchFamily="34" charset="-128"/>
              </a:rPr>
            </a:br>
            <a:endParaRPr lang="en-US" dirty="0"/>
          </a:p>
        </p:txBody>
      </p:sp>
      <p:sp>
        <p:nvSpPr>
          <p:cNvPr id="3" name="Content Placeholder 2">
            <a:extLst>
              <a:ext uri="{FF2B5EF4-FFF2-40B4-BE49-F238E27FC236}">
                <a16:creationId xmlns:a16="http://schemas.microsoft.com/office/drawing/2014/main" id="{12E831EC-DBEC-CF7D-FDA2-1F3E3B32ED02}"/>
              </a:ext>
            </a:extLst>
          </p:cNvPr>
          <p:cNvSpPr>
            <a:spLocks noGrp="1"/>
          </p:cNvSpPr>
          <p:nvPr>
            <p:ph idx="1"/>
          </p:nvPr>
        </p:nvSpPr>
        <p:spPr>
          <a:xfrm>
            <a:off x="1066800" y="2895600"/>
            <a:ext cx="7391400" cy="3200400"/>
          </a:xfrm>
        </p:spPr>
        <p:txBody>
          <a:bodyPr/>
          <a:lstStyle/>
          <a:p>
            <a:r>
              <a:rPr lang="en-US" sz="3600" dirty="0"/>
              <a:t>In this case:  C= 150K</a:t>
            </a:r>
          </a:p>
          <a:p>
            <a:r>
              <a:rPr lang="en-US" sz="3600" dirty="0"/>
              <a:t>L= 1000 K</a:t>
            </a:r>
          </a:p>
          <a:p>
            <a:r>
              <a:rPr lang="en-US" sz="3600" dirty="0"/>
              <a:t>C/L=.15 or 15%</a:t>
            </a:r>
          </a:p>
        </p:txBody>
      </p:sp>
    </p:spTree>
    <p:extLst>
      <p:ext uri="{BB962C8B-B14F-4D97-AF65-F5344CB8AC3E}">
        <p14:creationId xmlns:p14="http://schemas.microsoft.com/office/powerpoint/2010/main" val="24588170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26">
            <a:extLst>
              <a:ext uri="{FF2B5EF4-FFF2-40B4-BE49-F238E27FC236}">
                <a16:creationId xmlns:a16="http://schemas.microsoft.com/office/drawing/2014/main" id="{637770D3-790A-AFAA-2C54-9DC87560FA58}"/>
              </a:ext>
            </a:extLst>
          </p:cNvPr>
          <p:cNvSpPr>
            <a:spLocks noChangeArrowheads="1"/>
          </p:cNvSpPr>
          <p:nvPr/>
        </p:nvSpPr>
        <p:spPr bwMode="auto">
          <a:xfrm>
            <a:off x="139700" y="1079500"/>
            <a:ext cx="3327400" cy="330200"/>
          </a:xfrm>
          <a:prstGeom prst="rect">
            <a:avLst/>
          </a:prstGeom>
          <a:solidFill>
            <a:srgbClr val="DDDDDD"/>
          </a:solidFill>
          <a:ln w="9525">
            <a:solidFill>
              <a:srgbClr val="0000CC"/>
            </a:solidFill>
            <a:miter lim="800000"/>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62" name="Text Box 1027">
            <a:extLst>
              <a:ext uri="{FF2B5EF4-FFF2-40B4-BE49-F238E27FC236}">
                <a16:creationId xmlns:a16="http://schemas.microsoft.com/office/drawing/2014/main" id="{9DB248FB-FF0C-738C-9BCD-8EEA344E5450}"/>
              </a:ext>
            </a:extLst>
          </p:cNvPr>
          <p:cNvSpPr txBox="1">
            <a:spLocks noChangeArrowheads="1"/>
          </p:cNvSpPr>
          <p:nvPr/>
        </p:nvSpPr>
        <p:spPr bwMode="auto">
          <a:xfrm>
            <a:off x="84138" y="968375"/>
            <a:ext cx="3417887"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lnSpc>
                <a:spcPct val="125000"/>
              </a:lnSpc>
              <a:spcBef>
                <a:spcPct val="0"/>
              </a:spcBef>
              <a:buFontTx/>
              <a:buNone/>
            </a:pPr>
            <a:r>
              <a:rPr lang="en-US" altLang="en-US" sz="2000" dirty="0">
                <a:solidFill>
                  <a:srgbClr val="0000CC"/>
                </a:solidFill>
              </a:rPr>
              <a:t>Critical Event: </a:t>
            </a:r>
            <a:r>
              <a:rPr lang="en-US" altLang="en-US" sz="2000" dirty="0" err="1">
                <a:solidFill>
                  <a:srgbClr val="0000CC"/>
                </a:solidFill>
              </a:rPr>
              <a:t>sfc</a:t>
            </a:r>
            <a:r>
              <a:rPr lang="en-US" altLang="en-US" sz="2000" dirty="0">
                <a:solidFill>
                  <a:srgbClr val="0000CC"/>
                </a:solidFill>
              </a:rPr>
              <a:t> winds &gt; 50kt</a:t>
            </a:r>
          </a:p>
          <a:p>
            <a:pPr algn="ctr">
              <a:lnSpc>
                <a:spcPct val="125000"/>
              </a:lnSpc>
              <a:spcBef>
                <a:spcPct val="0"/>
              </a:spcBef>
              <a:buFontTx/>
              <a:buNone/>
            </a:pPr>
            <a:r>
              <a:rPr lang="en-US" altLang="en-US" sz="2000" dirty="0"/>
              <a:t>Cost (of protecting):   $150K</a:t>
            </a:r>
          </a:p>
          <a:p>
            <a:pPr algn="ctr">
              <a:lnSpc>
                <a:spcPct val="125000"/>
              </a:lnSpc>
              <a:spcBef>
                <a:spcPct val="0"/>
              </a:spcBef>
              <a:buFontTx/>
              <a:buNone/>
            </a:pPr>
            <a:r>
              <a:rPr lang="en-US" altLang="en-US" sz="2000" dirty="0"/>
              <a:t>Loss (if damage ):  $1M</a:t>
            </a:r>
          </a:p>
        </p:txBody>
      </p:sp>
      <p:sp>
        <p:nvSpPr>
          <p:cNvPr id="92163" name="Text Box 1028">
            <a:extLst>
              <a:ext uri="{FF2B5EF4-FFF2-40B4-BE49-F238E27FC236}">
                <a16:creationId xmlns:a16="http://schemas.microsoft.com/office/drawing/2014/main" id="{ECB5DE06-9205-3B0A-852D-DF79CB055DF0}"/>
              </a:ext>
            </a:extLst>
          </p:cNvPr>
          <p:cNvSpPr txBox="1">
            <a:spLocks noChangeArrowheads="1"/>
          </p:cNvSpPr>
          <p:nvPr/>
        </p:nvSpPr>
        <p:spPr bwMode="auto">
          <a:xfrm>
            <a:off x="6508750" y="1155700"/>
            <a:ext cx="7556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t>Hit</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solidFill>
                  <a:srgbClr val="FF3300"/>
                </a:solidFill>
              </a:rPr>
              <a:t>False</a:t>
            </a:r>
          </a:p>
          <a:p>
            <a:pPr algn="ctr">
              <a:spcBef>
                <a:spcPct val="0"/>
              </a:spcBef>
              <a:buFontTx/>
              <a:buNone/>
            </a:pPr>
            <a:r>
              <a:rPr lang="en-US" altLang="en-US" sz="1800" i="1">
                <a:solidFill>
                  <a:srgbClr val="FF3300"/>
                </a:solidFill>
              </a:rPr>
              <a:t>Alarm</a:t>
            </a:r>
          </a:p>
        </p:txBody>
      </p:sp>
      <p:sp>
        <p:nvSpPr>
          <p:cNvPr id="92164" name="Text Box 1029">
            <a:extLst>
              <a:ext uri="{FF2B5EF4-FFF2-40B4-BE49-F238E27FC236}">
                <a16:creationId xmlns:a16="http://schemas.microsoft.com/office/drawing/2014/main" id="{56BE9304-39FC-9B98-77E0-885364C44481}"/>
              </a:ext>
            </a:extLst>
          </p:cNvPr>
          <p:cNvSpPr txBox="1">
            <a:spLocks noChangeArrowheads="1"/>
          </p:cNvSpPr>
          <p:nvPr/>
        </p:nvSpPr>
        <p:spPr bwMode="auto">
          <a:xfrm>
            <a:off x="7435850" y="1155700"/>
            <a:ext cx="104775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1800" i="1">
                <a:solidFill>
                  <a:srgbClr val="FF3300"/>
                </a:solidFill>
              </a:rPr>
              <a:t>Miss</a:t>
            </a:r>
          </a:p>
          <a:p>
            <a:pPr algn="ctr">
              <a:spcBef>
                <a:spcPct val="0"/>
              </a:spcBef>
              <a:buFontTx/>
              <a:buNone/>
            </a:pPr>
            <a:endParaRPr lang="en-US" altLang="en-US" sz="1800" i="1"/>
          </a:p>
          <a:p>
            <a:pPr algn="ctr">
              <a:spcBef>
                <a:spcPct val="0"/>
              </a:spcBef>
              <a:buFontTx/>
              <a:buNone/>
            </a:pPr>
            <a:endParaRPr lang="en-US" altLang="en-US" sz="600" i="1"/>
          </a:p>
          <a:p>
            <a:pPr algn="ctr">
              <a:spcBef>
                <a:spcPct val="0"/>
              </a:spcBef>
              <a:buFontTx/>
              <a:buNone/>
            </a:pPr>
            <a:r>
              <a:rPr lang="en-US" altLang="en-US" sz="1800" i="1"/>
              <a:t>Correct</a:t>
            </a:r>
          </a:p>
          <a:p>
            <a:pPr algn="ctr">
              <a:spcBef>
                <a:spcPct val="0"/>
              </a:spcBef>
              <a:buFontTx/>
              <a:buNone/>
            </a:pPr>
            <a:r>
              <a:rPr lang="en-US" altLang="en-US" sz="1800" i="1"/>
              <a:t>Rejection</a:t>
            </a:r>
          </a:p>
        </p:txBody>
      </p:sp>
      <p:sp>
        <p:nvSpPr>
          <p:cNvPr id="92165" name="Line 1030">
            <a:extLst>
              <a:ext uri="{FF2B5EF4-FFF2-40B4-BE49-F238E27FC236}">
                <a16:creationId xmlns:a16="http://schemas.microsoft.com/office/drawing/2014/main" id="{2DAB0316-9338-67FE-9363-4D9F41891A1C}"/>
              </a:ext>
            </a:extLst>
          </p:cNvPr>
          <p:cNvSpPr>
            <a:spLocks noChangeShapeType="1"/>
          </p:cNvSpPr>
          <p:nvPr/>
        </p:nvSpPr>
        <p:spPr bwMode="auto">
          <a:xfrm>
            <a:off x="63627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6" name="Line 1031">
            <a:extLst>
              <a:ext uri="{FF2B5EF4-FFF2-40B4-BE49-F238E27FC236}">
                <a16:creationId xmlns:a16="http://schemas.microsoft.com/office/drawing/2014/main" id="{478AC204-34E6-5A46-C03F-69665580D3FD}"/>
              </a:ext>
            </a:extLst>
          </p:cNvPr>
          <p:cNvSpPr>
            <a:spLocks noChangeShapeType="1"/>
          </p:cNvSpPr>
          <p:nvPr/>
        </p:nvSpPr>
        <p:spPr bwMode="auto">
          <a:xfrm>
            <a:off x="8496300" y="9906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7" name="Line 1032">
            <a:extLst>
              <a:ext uri="{FF2B5EF4-FFF2-40B4-BE49-F238E27FC236}">
                <a16:creationId xmlns:a16="http://schemas.microsoft.com/office/drawing/2014/main" id="{8231A570-A498-B362-D0BF-91605E76BD34}"/>
              </a:ext>
            </a:extLst>
          </p:cNvPr>
          <p:cNvSpPr>
            <a:spLocks noChangeShapeType="1"/>
          </p:cNvSpPr>
          <p:nvPr/>
        </p:nvSpPr>
        <p:spPr bwMode="auto">
          <a:xfrm>
            <a:off x="7429500" y="952500"/>
            <a:ext cx="0" cy="1714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8" name="Line 1033">
            <a:extLst>
              <a:ext uri="{FF2B5EF4-FFF2-40B4-BE49-F238E27FC236}">
                <a16:creationId xmlns:a16="http://schemas.microsoft.com/office/drawing/2014/main" id="{7E808D86-3D5B-2BD3-7D94-AAA5B1E98A9F}"/>
              </a:ext>
            </a:extLst>
          </p:cNvPr>
          <p:cNvSpPr>
            <a:spLocks noChangeShapeType="1"/>
          </p:cNvSpPr>
          <p:nvPr/>
        </p:nvSpPr>
        <p:spPr bwMode="auto">
          <a:xfrm flipH="1">
            <a:off x="5905500" y="11176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69" name="Line 1034">
            <a:extLst>
              <a:ext uri="{FF2B5EF4-FFF2-40B4-BE49-F238E27FC236}">
                <a16:creationId xmlns:a16="http://schemas.microsoft.com/office/drawing/2014/main" id="{49CCC788-7D9F-DC5D-E972-19CC04ECA297}"/>
              </a:ext>
            </a:extLst>
          </p:cNvPr>
          <p:cNvSpPr>
            <a:spLocks noChangeShapeType="1"/>
          </p:cNvSpPr>
          <p:nvPr/>
        </p:nvSpPr>
        <p:spPr bwMode="auto">
          <a:xfrm flipH="1">
            <a:off x="5905500" y="18161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0" name="Line 1035">
            <a:extLst>
              <a:ext uri="{FF2B5EF4-FFF2-40B4-BE49-F238E27FC236}">
                <a16:creationId xmlns:a16="http://schemas.microsoft.com/office/drawing/2014/main" id="{BC17754D-E784-38A0-9B7F-A1D54853EED4}"/>
              </a:ext>
            </a:extLst>
          </p:cNvPr>
          <p:cNvSpPr>
            <a:spLocks noChangeShapeType="1"/>
          </p:cNvSpPr>
          <p:nvPr/>
        </p:nvSpPr>
        <p:spPr bwMode="auto">
          <a:xfrm flipH="1">
            <a:off x="5905500" y="2667000"/>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71" name="Text Box 1036">
            <a:extLst>
              <a:ext uri="{FF2B5EF4-FFF2-40B4-BE49-F238E27FC236}">
                <a16:creationId xmlns:a16="http://schemas.microsoft.com/office/drawing/2014/main" id="{DA165010-6BBA-E1C2-AAF6-35CB5783E403}"/>
              </a:ext>
            </a:extLst>
          </p:cNvPr>
          <p:cNvSpPr txBox="1">
            <a:spLocks noChangeArrowheads="1"/>
          </p:cNvSpPr>
          <p:nvPr/>
        </p:nvSpPr>
        <p:spPr bwMode="auto">
          <a:xfrm>
            <a:off x="6573838" y="750888"/>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YES          NO</a:t>
            </a:r>
          </a:p>
        </p:txBody>
      </p:sp>
      <p:sp>
        <p:nvSpPr>
          <p:cNvPr id="92172" name="Text Box 1037">
            <a:extLst>
              <a:ext uri="{FF2B5EF4-FFF2-40B4-BE49-F238E27FC236}">
                <a16:creationId xmlns:a16="http://schemas.microsoft.com/office/drawing/2014/main" id="{46A6D81E-B9CA-97DF-8A13-2B330302A874}"/>
              </a:ext>
            </a:extLst>
          </p:cNvPr>
          <p:cNvSpPr txBox="1">
            <a:spLocks noChangeArrowheads="1"/>
          </p:cNvSpPr>
          <p:nvPr/>
        </p:nvSpPr>
        <p:spPr bwMode="auto">
          <a:xfrm>
            <a:off x="5746750" y="1282700"/>
            <a:ext cx="74295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a:spcBef>
                <a:spcPct val="0"/>
              </a:spcBef>
              <a:buFontTx/>
              <a:buNone/>
            </a:pPr>
            <a:r>
              <a:rPr lang="en-US" altLang="en-US" sz="2000"/>
              <a:t>YES </a:t>
            </a:r>
          </a:p>
          <a:p>
            <a:pPr algn="ctr">
              <a:spcBef>
                <a:spcPct val="0"/>
              </a:spcBef>
              <a:buFontTx/>
              <a:buNone/>
            </a:pPr>
            <a:endParaRPr lang="en-US" altLang="en-US" sz="2000"/>
          </a:p>
          <a:p>
            <a:pPr algn="ctr">
              <a:spcBef>
                <a:spcPct val="0"/>
              </a:spcBef>
              <a:buFontTx/>
              <a:buNone/>
            </a:pPr>
            <a:endParaRPr lang="en-US" altLang="en-US" sz="1000"/>
          </a:p>
          <a:p>
            <a:pPr algn="ctr">
              <a:spcBef>
                <a:spcPct val="0"/>
              </a:spcBef>
              <a:buFontTx/>
              <a:buNone/>
            </a:pPr>
            <a:r>
              <a:rPr lang="en-US" altLang="en-US" sz="2000"/>
              <a:t>NO</a:t>
            </a:r>
          </a:p>
        </p:txBody>
      </p:sp>
      <p:sp>
        <p:nvSpPr>
          <p:cNvPr id="92173" name="Text Box 1038">
            <a:extLst>
              <a:ext uri="{FF2B5EF4-FFF2-40B4-BE49-F238E27FC236}">
                <a16:creationId xmlns:a16="http://schemas.microsoft.com/office/drawing/2014/main" id="{7ACB4446-E5CF-2CE0-ACB3-7DE5B0902AAF}"/>
              </a:ext>
            </a:extLst>
          </p:cNvPr>
          <p:cNvSpPr txBox="1">
            <a:spLocks noChangeArrowheads="1"/>
          </p:cNvSpPr>
          <p:nvPr/>
        </p:nvSpPr>
        <p:spPr bwMode="auto">
          <a:xfrm>
            <a:off x="6819900" y="430213"/>
            <a:ext cx="11557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Forecast?</a:t>
            </a:r>
          </a:p>
        </p:txBody>
      </p:sp>
      <p:sp>
        <p:nvSpPr>
          <p:cNvPr id="92174" name="Text Box 1039">
            <a:extLst>
              <a:ext uri="{FF2B5EF4-FFF2-40B4-BE49-F238E27FC236}">
                <a16:creationId xmlns:a16="http://schemas.microsoft.com/office/drawing/2014/main" id="{F10FD3C4-478B-AFC1-C659-F83CB7D62E7C}"/>
              </a:ext>
            </a:extLst>
          </p:cNvPr>
          <p:cNvSpPr txBox="1">
            <a:spLocks noChangeArrowheads="1"/>
          </p:cNvSpPr>
          <p:nvPr/>
        </p:nvSpPr>
        <p:spPr bwMode="auto">
          <a:xfrm rot="-5400000">
            <a:off x="4984751" y="1668462"/>
            <a:ext cx="127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t>Observed?</a:t>
            </a:r>
          </a:p>
        </p:txBody>
      </p:sp>
      <p:sp>
        <p:nvSpPr>
          <p:cNvPr id="92175" name="Text Box 1040">
            <a:extLst>
              <a:ext uri="{FF2B5EF4-FFF2-40B4-BE49-F238E27FC236}">
                <a16:creationId xmlns:a16="http://schemas.microsoft.com/office/drawing/2014/main" id="{C330AAB0-F05C-55C6-B50F-2B4672C4C425}"/>
              </a:ext>
            </a:extLst>
          </p:cNvPr>
          <p:cNvSpPr txBox="1">
            <a:spLocks noChangeArrowheads="1"/>
          </p:cNvSpPr>
          <p:nvPr/>
        </p:nvSpPr>
        <p:spPr bwMode="auto">
          <a:xfrm>
            <a:off x="2514600" y="39688"/>
            <a:ext cx="40925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u="sng"/>
              <a:t>Decision Theory Example</a:t>
            </a:r>
          </a:p>
        </p:txBody>
      </p:sp>
      <p:pic>
        <p:nvPicPr>
          <p:cNvPr id="92176" name="Picture 1041">
            <a:extLst>
              <a:ext uri="{FF2B5EF4-FFF2-40B4-BE49-F238E27FC236}">
                <a16:creationId xmlns:a16="http://schemas.microsoft.com/office/drawing/2014/main" id="{372319C4-C3B9-F894-7CB5-01CFD4DDE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0417"/>
          <a:stretch>
            <a:fillRect/>
          </a:stretch>
        </p:blipFill>
        <p:spPr bwMode="auto">
          <a:xfrm>
            <a:off x="0" y="3103563"/>
            <a:ext cx="3619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77" name="Text Box 1042">
            <a:extLst>
              <a:ext uri="{FF2B5EF4-FFF2-40B4-BE49-F238E27FC236}">
                <a16:creationId xmlns:a16="http://schemas.microsoft.com/office/drawing/2014/main" id="{A8C699F7-5079-B4C6-861C-61BA925A21C2}"/>
              </a:ext>
            </a:extLst>
          </p:cNvPr>
          <p:cNvSpPr txBox="1">
            <a:spLocks noChangeArrowheads="1"/>
          </p:cNvSpPr>
          <p:nvPr/>
        </p:nvSpPr>
        <p:spPr bwMode="auto">
          <a:xfrm>
            <a:off x="6829425" y="15351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$150K</a:t>
            </a:r>
          </a:p>
        </p:txBody>
      </p:sp>
      <p:sp>
        <p:nvSpPr>
          <p:cNvPr id="92178" name="Text Box 1043">
            <a:extLst>
              <a:ext uri="{FF2B5EF4-FFF2-40B4-BE49-F238E27FC236}">
                <a16:creationId xmlns:a16="http://schemas.microsoft.com/office/drawing/2014/main" id="{354FADEB-2781-5446-43F2-9CF6737B14BA}"/>
              </a:ext>
            </a:extLst>
          </p:cNvPr>
          <p:cNvSpPr txBox="1">
            <a:spLocks noChangeArrowheads="1"/>
          </p:cNvSpPr>
          <p:nvPr/>
        </p:nvSpPr>
        <p:spPr bwMode="auto">
          <a:xfrm>
            <a:off x="7781925" y="1535113"/>
            <a:ext cx="7667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$1000K</a:t>
            </a:r>
          </a:p>
        </p:txBody>
      </p:sp>
      <p:sp>
        <p:nvSpPr>
          <p:cNvPr id="92179" name="Text Box 1044">
            <a:extLst>
              <a:ext uri="{FF2B5EF4-FFF2-40B4-BE49-F238E27FC236}">
                <a16:creationId xmlns:a16="http://schemas.microsoft.com/office/drawing/2014/main" id="{9364B688-ADC5-9F37-CAE4-4291D8F195AB}"/>
              </a:ext>
            </a:extLst>
          </p:cNvPr>
          <p:cNvSpPr txBox="1">
            <a:spLocks noChangeArrowheads="1"/>
          </p:cNvSpPr>
          <p:nvPr/>
        </p:nvSpPr>
        <p:spPr bwMode="auto">
          <a:xfrm>
            <a:off x="6829425" y="2398713"/>
            <a:ext cx="6683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solidFill>
                  <a:srgbClr val="FF3300"/>
                </a:solidFill>
              </a:rPr>
              <a:t>$150K</a:t>
            </a:r>
          </a:p>
        </p:txBody>
      </p:sp>
      <p:sp>
        <p:nvSpPr>
          <p:cNvPr id="92180" name="Text Box 1045">
            <a:extLst>
              <a:ext uri="{FF2B5EF4-FFF2-40B4-BE49-F238E27FC236}">
                <a16:creationId xmlns:a16="http://schemas.microsoft.com/office/drawing/2014/main" id="{7A3CDC29-2B5F-B082-54CF-A864A36C5EE1}"/>
              </a:ext>
            </a:extLst>
          </p:cNvPr>
          <p:cNvSpPr txBox="1">
            <a:spLocks noChangeArrowheads="1"/>
          </p:cNvSpPr>
          <p:nvPr/>
        </p:nvSpPr>
        <p:spPr bwMode="auto">
          <a:xfrm>
            <a:off x="8074025" y="2398713"/>
            <a:ext cx="4905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a:t>$0K</a:t>
            </a:r>
          </a:p>
        </p:txBody>
      </p:sp>
      <p:sp>
        <p:nvSpPr>
          <p:cNvPr id="92181" name="Line 1046">
            <a:extLst>
              <a:ext uri="{FF2B5EF4-FFF2-40B4-BE49-F238E27FC236}">
                <a16:creationId xmlns:a16="http://schemas.microsoft.com/office/drawing/2014/main" id="{50B42502-D74B-593F-B058-0DF9BB3270BA}"/>
              </a:ext>
            </a:extLst>
          </p:cNvPr>
          <p:cNvSpPr>
            <a:spLocks noChangeShapeType="1"/>
          </p:cNvSpPr>
          <p:nvPr/>
        </p:nvSpPr>
        <p:spPr bwMode="auto">
          <a:xfrm>
            <a:off x="1600200" y="3111500"/>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2" name="Line 1047">
            <a:extLst>
              <a:ext uri="{FF2B5EF4-FFF2-40B4-BE49-F238E27FC236}">
                <a16:creationId xmlns:a16="http://schemas.microsoft.com/office/drawing/2014/main" id="{C9442572-0CDB-E272-DBF1-423F86D4BC94}"/>
              </a:ext>
            </a:extLst>
          </p:cNvPr>
          <p:cNvSpPr>
            <a:spLocks noChangeShapeType="1"/>
          </p:cNvSpPr>
          <p:nvPr/>
        </p:nvSpPr>
        <p:spPr bwMode="auto">
          <a:xfrm>
            <a:off x="2657475" y="3101975"/>
            <a:ext cx="0" cy="2905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3" name="Line 1048">
            <a:extLst>
              <a:ext uri="{FF2B5EF4-FFF2-40B4-BE49-F238E27FC236}">
                <a16:creationId xmlns:a16="http://schemas.microsoft.com/office/drawing/2014/main" id="{A1744B39-2E5B-3914-07A2-799A0BCDB435}"/>
              </a:ext>
            </a:extLst>
          </p:cNvPr>
          <p:cNvSpPr>
            <a:spLocks noChangeShapeType="1"/>
          </p:cNvSpPr>
          <p:nvPr/>
        </p:nvSpPr>
        <p:spPr bwMode="auto">
          <a:xfrm>
            <a:off x="490538" y="3354388"/>
            <a:ext cx="11001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4" name="Line 1049">
            <a:extLst>
              <a:ext uri="{FF2B5EF4-FFF2-40B4-BE49-F238E27FC236}">
                <a16:creationId xmlns:a16="http://schemas.microsoft.com/office/drawing/2014/main" id="{88FDD885-0B56-4957-B87F-86E630FFCC97}"/>
              </a:ext>
            </a:extLst>
          </p:cNvPr>
          <p:cNvSpPr>
            <a:spLocks noChangeShapeType="1"/>
          </p:cNvSpPr>
          <p:nvPr/>
        </p:nvSpPr>
        <p:spPr bwMode="auto">
          <a:xfrm>
            <a:off x="1614488" y="3349625"/>
            <a:ext cx="1033462"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185" name="Line 1050">
            <a:extLst>
              <a:ext uri="{FF2B5EF4-FFF2-40B4-BE49-F238E27FC236}">
                <a16:creationId xmlns:a16="http://schemas.microsoft.com/office/drawing/2014/main" id="{9B49E763-9460-6396-D037-E49CC07DAB2C}"/>
              </a:ext>
            </a:extLst>
          </p:cNvPr>
          <p:cNvSpPr>
            <a:spLocks noChangeShapeType="1"/>
          </p:cNvSpPr>
          <p:nvPr/>
        </p:nvSpPr>
        <p:spPr bwMode="auto">
          <a:xfrm>
            <a:off x="3671888" y="3349625"/>
            <a:ext cx="1062037"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81275" name="Picture 1051">
            <a:extLst>
              <a:ext uri="{FF2B5EF4-FFF2-40B4-BE49-F238E27FC236}">
                <a16:creationId xmlns:a16="http://schemas.microsoft.com/office/drawing/2014/main" id="{B18D4077-DFF4-982F-ABD4-AF4DE2C40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9583"/>
          <a:stretch>
            <a:fillRect/>
          </a:stretch>
        </p:blipFill>
        <p:spPr bwMode="auto">
          <a:xfrm>
            <a:off x="3581400" y="3103563"/>
            <a:ext cx="5524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55">
            <a:extLst>
              <a:ext uri="{FF2B5EF4-FFF2-40B4-BE49-F238E27FC236}">
                <a16:creationId xmlns:a16="http://schemas.microsoft.com/office/drawing/2014/main" id="{6328D970-F20B-1A87-E367-0C12A048AF12}"/>
              </a:ext>
            </a:extLst>
          </p:cNvPr>
          <p:cNvGrpSpPr>
            <a:grpSpLocks/>
          </p:cNvGrpSpPr>
          <p:nvPr/>
        </p:nvGrpSpPr>
        <p:grpSpPr bwMode="auto">
          <a:xfrm>
            <a:off x="5530850" y="6235700"/>
            <a:ext cx="3549650" cy="673100"/>
            <a:chOff x="3484" y="3928"/>
            <a:chExt cx="2236" cy="424"/>
          </a:xfrm>
        </p:grpSpPr>
        <p:sp>
          <p:nvSpPr>
            <p:cNvPr id="92188" name="Freeform 1053">
              <a:extLst>
                <a:ext uri="{FF2B5EF4-FFF2-40B4-BE49-F238E27FC236}">
                  <a16:creationId xmlns:a16="http://schemas.microsoft.com/office/drawing/2014/main" id="{E01FC0CC-3C37-CA7C-0DEE-14B66E6FB864}"/>
                </a:ext>
              </a:extLst>
            </p:cNvPr>
            <p:cNvSpPr>
              <a:spLocks/>
            </p:cNvSpPr>
            <p:nvPr/>
          </p:nvSpPr>
          <p:spPr bwMode="auto">
            <a:xfrm>
              <a:off x="3484" y="3928"/>
              <a:ext cx="356" cy="288"/>
            </a:xfrm>
            <a:custGeom>
              <a:avLst/>
              <a:gdLst>
                <a:gd name="T0" fmla="*/ 356 w 356"/>
                <a:gd name="T1" fmla="*/ 288 h 288"/>
                <a:gd name="T2" fmla="*/ 76 w 356"/>
                <a:gd name="T3" fmla="*/ 224 h 288"/>
                <a:gd name="T4" fmla="*/ 0 w 356"/>
                <a:gd name="T5" fmla="*/ 0 h 288"/>
                <a:gd name="T6" fmla="*/ 0 60000 65536"/>
                <a:gd name="T7" fmla="*/ 0 60000 65536"/>
                <a:gd name="T8" fmla="*/ 0 60000 65536"/>
                <a:gd name="T9" fmla="*/ 0 w 356"/>
                <a:gd name="T10" fmla="*/ 0 h 288"/>
                <a:gd name="T11" fmla="*/ 356 w 356"/>
                <a:gd name="T12" fmla="*/ 288 h 288"/>
              </a:gdLst>
              <a:ahLst/>
              <a:cxnLst>
                <a:cxn ang="T6">
                  <a:pos x="T0" y="T1"/>
                </a:cxn>
                <a:cxn ang="T7">
                  <a:pos x="T2" y="T3"/>
                </a:cxn>
                <a:cxn ang="T8">
                  <a:pos x="T4" y="T5"/>
                </a:cxn>
              </a:cxnLst>
              <a:rect l="T9" t="T10" r="T11" b="T12"/>
              <a:pathLst>
                <a:path w="356" h="288">
                  <a:moveTo>
                    <a:pt x="356" y="288"/>
                  </a:moveTo>
                  <a:cubicBezTo>
                    <a:pt x="309" y="277"/>
                    <a:pt x="135" y="272"/>
                    <a:pt x="76" y="224"/>
                  </a:cubicBezTo>
                  <a:cubicBezTo>
                    <a:pt x="17" y="176"/>
                    <a:pt x="16" y="47"/>
                    <a:pt x="0" y="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189" name="Oval 1054">
              <a:extLst>
                <a:ext uri="{FF2B5EF4-FFF2-40B4-BE49-F238E27FC236}">
                  <a16:creationId xmlns:a16="http://schemas.microsoft.com/office/drawing/2014/main" id="{8F451E39-9AC6-CA55-9DD8-CB36E025EBE5}"/>
                </a:ext>
              </a:extLst>
            </p:cNvPr>
            <p:cNvSpPr>
              <a:spLocks noChangeArrowheads="1"/>
            </p:cNvSpPr>
            <p:nvPr/>
          </p:nvSpPr>
          <p:spPr bwMode="auto">
            <a:xfrm>
              <a:off x="3784" y="4048"/>
              <a:ext cx="1936" cy="304"/>
            </a:xfrm>
            <a:prstGeom prst="ellipse">
              <a:avLst/>
            </a:prstGeom>
            <a:solidFill>
              <a:srgbClr val="FFFF00"/>
            </a:solidFill>
            <a:ln w="28575">
              <a:solidFill>
                <a:schemeClr val="tx1"/>
              </a:solidFill>
              <a:round/>
              <a:headEnd/>
              <a:tailEnd/>
            </a:ln>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92190" name="Text Box 1052">
              <a:extLst>
                <a:ext uri="{FF2B5EF4-FFF2-40B4-BE49-F238E27FC236}">
                  <a16:creationId xmlns:a16="http://schemas.microsoft.com/office/drawing/2014/main" id="{8F892A1D-D8CE-196D-11E8-530F41AD07FF}"/>
                </a:ext>
              </a:extLst>
            </p:cNvPr>
            <p:cNvSpPr txBox="1">
              <a:spLocks noChangeArrowheads="1"/>
            </p:cNvSpPr>
            <p:nvPr/>
          </p:nvSpPr>
          <p:spPr bwMode="auto">
            <a:xfrm>
              <a:off x="3822" y="4070"/>
              <a:ext cx="18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i="1"/>
                <a:t>Optimal Threshold = 15%</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81275"/>
                                        </p:tgtEl>
                                        <p:attrNameLst>
                                          <p:attrName>style.visibility</p:attrName>
                                        </p:attrNameLst>
                                      </p:cBhvr>
                                      <p:to>
                                        <p:strVal val="visible"/>
                                      </p:to>
                                    </p:set>
                                    <p:animEffect transition="in" filter="wipe(up)">
                                      <p:cBhvr>
                                        <p:cTn id="7" dur="500"/>
                                        <p:tgtEl>
                                          <p:spTgt spid="181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a:extLst>
              <a:ext uri="{FF2B5EF4-FFF2-40B4-BE49-F238E27FC236}">
                <a16:creationId xmlns:a16="http://schemas.microsoft.com/office/drawing/2014/main" id="{3B274BB3-532A-1BB1-F89D-8F7852BEF8BA}"/>
              </a:ext>
            </a:extLst>
          </p:cNvPr>
          <p:cNvSpPr>
            <a:spLocks noGrp="1" noChangeArrowheads="1"/>
          </p:cNvSpPr>
          <p:nvPr>
            <p:ph type="title"/>
          </p:nvPr>
        </p:nvSpPr>
        <p:spPr/>
        <p:txBody>
          <a:bodyPr/>
          <a:lstStyle/>
          <a:p>
            <a:r>
              <a:rPr lang="en-US" altLang="en-US" b="1" dirty="0">
                <a:ea typeface="ＭＳ Ｐゴシック" panose="020B0600070205080204" pitchFamily="34" charset="-128"/>
              </a:rPr>
              <a:t>Better decisions with uncertainty information</a:t>
            </a:r>
          </a:p>
        </p:txBody>
      </p:sp>
      <p:pic>
        <p:nvPicPr>
          <p:cNvPr id="101378" name="Content Placeholder 4">
            <a:extLst>
              <a:ext uri="{FF2B5EF4-FFF2-40B4-BE49-F238E27FC236}">
                <a16:creationId xmlns:a16="http://schemas.microsoft.com/office/drawing/2014/main" id="{B348CABC-5AB8-2971-9A56-D785F731914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2128838"/>
            <a:ext cx="5867400" cy="4041775"/>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2">
            <a:extLst>
              <a:ext uri="{FF2B5EF4-FFF2-40B4-BE49-F238E27FC236}">
                <a16:creationId xmlns:a16="http://schemas.microsoft.com/office/drawing/2014/main" id="{90BAD9C3-4162-15EE-76A4-AF6CA746B976}"/>
              </a:ext>
            </a:extLst>
          </p:cNvPr>
          <p:cNvSpPr txBox="1">
            <a:spLocks noChangeArrowheads="1"/>
          </p:cNvSpPr>
          <p:nvPr/>
        </p:nvSpPr>
        <p:spPr bwMode="auto">
          <a:xfrm>
            <a:off x="685800" y="457200"/>
            <a:ext cx="7369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ctr" eaLnBrk="1" hangingPunct="1">
              <a:spcBef>
                <a:spcPct val="0"/>
              </a:spcBef>
              <a:buFontTx/>
              <a:buNone/>
            </a:pPr>
            <a:r>
              <a:rPr lang="en-US" altLang="en-US" sz="3600" b="1">
                <a:solidFill>
                  <a:schemeClr val="accent2"/>
                </a:solidFill>
                <a:latin typeface="Times New Roman" panose="02020603050405020304" pitchFamily="18" charset="0"/>
              </a:rPr>
              <a:t>Applications of Ensemble Prediction</a:t>
            </a:r>
          </a:p>
        </p:txBody>
      </p:sp>
      <p:sp>
        <p:nvSpPr>
          <p:cNvPr id="21507" name="Text Box 3">
            <a:extLst>
              <a:ext uri="{FF2B5EF4-FFF2-40B4-BE49-F238E27FC236}">
                <a16:creationId xmlns:a16="http://schemas.microsoft.com/office/drawing/2014/main" id="{97149465-B7D5-D27A-C3D0-2199C0E71580}"/>
              </a:ext>
            </a:extLst>
          </p:cNvPr>
          <p:cNvSpPr txBox="1">
            <a:spLocks noChangeArrowheads="1"/>
          </p:cNvSpPr>
          <p:nvPr/>
        </p:nvSpPr>
        <p:spPr bwMode="auto">
          <a:xfrm>
            <a:off x="457200" y="1219200"/>
            <a:ext cx="8229600" cy="6778625"/>
          </a:xfrm>
          <a:prstGeom prst="rect">
            <a:avLst/>
          </a:prstGeom>
          <a:noFill/>
          <a:ln>
            <a:noFill/>
          </a:ln>
        </p:spPr>
        <p:txBody>
          <a:bodyPr>
            <a:spAutoFit/>
          </a:bodyPr>
          <a:lstStyle>
            <a:lvl1pPr>
              <a:defRPr sz="2400">
                <a:solidFill>
                  <a:schemeClr val="tx1"/>
                </a:solidFill>
                <a:latin typeface="Times" charset="0"/>
                <a:ea typeface="ＭＳ Ｐゴシック" charset="-128"/>
              </a:defRPr>
            </a:lvl1pPr>
            <a:lvl2pPr>
              <a:defRPr sz="2400">
                <a:solidFill>
                  <a:schemeClr val="tx1"/>
                </a:solidFill>
                <a:latin typeface="Times" charset="0"/>
                <a:ea typeface="ＭＳ Ｐゴシック" charset="-128"/>
              </a:defRPr>
            </a:lvl2pPr>
            <a:lvl3pPr>
              <a:defRPr sz="2400">
                <a:solidFill>
                  <a:schemeClr val="tx1"/>
                </a:solidFill>
                <a:latin typeface="Times" charset="0"/>
                <a:ea typeface="ＭＳ Ｐゴシック" charset="-128"/>
              </a:defRPr>
            </a:lvl3pPr>
            <a:lvl4pPr>
              <a:defRPr sz="2400">
                <a:solidFill>
                  <a:schemeClr val="tx1"/>
                </a:solidFill>
                <a:latin typeface="Times" charset="0"/>
                <a:ea typeface="ＭＳ Ｐゴシック" charset="-128"/>
              </a:defRPr>
            </a:lvl4pPr>
            <a:lvl5pPr>
              <a:defRPr sz="2400">
                <a:solidFill>
                  <a:schemeClr val="tx1"/>
                </a:solidFill>
                <a:latin typeface="Times" charset="0"/>
                <a:ea typeface="ＭＳ Ｐゴシック" charset="-128"/>
              </a:defRPr>
            </a:lvl5pPr>
            <a:lvl6pPr marL="457200" eaLnBrk="0" fontAlgn="base" hangingPunct="0">
              <a:spcBef>
                <a:spcPct val="0"/>
              </a:spcBef>
              <a:spcAft>
                <a:spcPct val="0"/>
              </a:spcAft>
              <a:defRPr sz="2400">
                <a:solidFill>
                  <a:schemeClr val="tx1"/>
                </a:solidFill>
                <a:latin typeface="Times" charset="0"/>
                <a:ea typeface="ＭＳ Ｐゴシック" charset="-128"/>
              </a:defRPr>
            </a:lvl6pPr>
            <a:lvl7pPr marL="914400" eaLnBrk="0" fontAlgn="base" hangingPunct="0">
              <a:spcBef>
                <a:spcPct val="0"/>
              </a:spcBef>
              <a:spcAft>
                <a:spcPct val="0"/>
              </a:spcAft>
              <a:defRPr sz="2400">
                <a:solidFill>
                  <a:schemeClr val="tx1"/>
                </a:solidFill>
                <a:latin typeface="Times" charset="0"/>
                <a:ea typeface="ＭＳ Ｐゴシック" charset="-128"/>
              </a:defRPr>
            </a:lvl7pPr>
            <a:lvl8pPr marL="1371600" eaLnBrk="0" fontAlgn="base" hangingPunct="0">
              <a:spcBef>
                <a:spcPct val="0"/>
              </a:spcBef>
              <a:spcAft>
                <a:spcPct val="0"/>
              </a:spcAft>
              <a:defRPr sz="2400">
                <a:solidFill>
                  <a:schemeClr val="tx1"/>
                </a:solidFill>
                <a:latin typeface="Times" charset="0"/>
                <a:ea typeface="ＭＳ Ｐゴシック" charset="-128"/>
              </a:defRPr>
            </a:lvl8pPr>
            <a:lvl9pPr marL="1828800" eaLnBrk="0" fontAlgn="base" hangingPunct="0">
              <a:spcBef>
                <a:spcPct val="0"/>
              </a:spcBef>
              <a:spcAft>
                <a:spcPct val="0"/>
              </a:spcAft>
              <a:defRPr sz="2400">
                <a:solidFill>
                  <a:schemeClr val="tx1"/>
                </a:solidFill>
                <a:latin typeface="Times" charset="0"/>
                <a:ea typeface="ＭＳ Ｐゴシック" charset="-128"/>
              </a:defRPr>
            </a:lvl9pPr>
          </a:lstStyle>
          <a:p>
            <a:pPr eaLnBrk="1" hangingPunct="1">
              <a:buFontTx/>
              <a:buChar char="•"/>
              <a:defRPr/>
            </a:pPr>
            <a:r>
              <a:rPr lang="en-US" altLang="en-US" b="1" dirty="0">
                <a:latin typeface="+mj-lt"/>
              </a:rPr>
              <a:t> </a:t>
            </a:r>
            <a:r>
              <a:rPr lang="en-US" altLang="en-US" sz="2800" b="1" dirty="0">
                <a:latin typeface="+mj-lt"/>
              </a:rPr>
              <a:t>Can use ensembles to estimate the </a:t>
            </a:r>
            <a:r>
              <a:rPr lang="en-US" altLang="en-US" sz="2800" b="1" i="1" dirty="0">
                <a:solidFill>
                  <a:srgbClr val="FF0000"/>
                </a:solidFill>
                <a:latin typeface="+mj-lt"/>
              </a:rPr>
              <a:t>probabilities</a:t>
            </a:r>
            <a:r>
              <a:rPr lang="en-US" altLang="en-US" sz="2800" b="1" i="1" dirty="0">
                <a:latin typeface="+mj-lt"/>
              </a:rPr>
              <a:t> </a:t>
            </a:r>
            <a:r>
              <a:rPr lang="en-US" altLang="en-US" sz="2800" b="1" dirty="0">
                <a:latin typeface="+mj-lt"/>
              </a:rPr>
              <a:t>that some weather feature will occur.</a:t>
            </a:r>
          </a:p>
          <a:p>
            <a:pPr eaLnBrk="1" hangingPunct="1">
              <a:buFontTx/>
              <a:buChar char="•"/>
              <a:defRPr/>
            </a:pPr>
            <a:endParaRPr lang="en-US" altLang="en-US" sz="1050" b="1" dirty="0">
              <a:latin typeface="+mj-lt"/>
            </a:endParaRPr>
          </a:p>
          <a:p>
            <a:pPr eaLnBrk="1" hangingPunct="1">
              <a:buFontTx/>
              <a:buChar char="•"/>
              <a:defRPr/>
            </a:pPr>
            <a:r>
              <a:rPr lang="en-US" altLang="en-US" sz="2800" b="1" dirty="0">
                <a:latin typeface="+mj-lt"/>
              </a:rPr>
              <a:t>The </a:t>
            </a:r>
            <a:r>
              <a:rPr lang="en-US" altLang="en-US" sz="2800" b="1" u="sng" dirty="0">
                <a:latin typeface="+mj-lt"/>
              </a:rPr>
              <a:t>ensemble mean </a:t>
            </a:r>
            <a:r>
              <a:rPr lang="en-US" altLang="en-US" sz="2800" b="1" dirty="0">
                <a:latin typeface="+mj-lt"/>
              </a:rPr>
              <a:t>is </a:t>
            </a:r>
            <a:r>
              <a:rPr lang="en-US" altLang="en-US" sz="2800" b="1" dirty="0">
                <a:solidFill>
                  <a:srgbClr val="C00000"/>
                </a:solidFill>
                <a:latin typeface="+mj-lt"/>
              </a:rPr>
              <a:t>more accurate </a:t>
            </a:r>
            <a:r>
              <a:rPr lang="en-US" altLang="en-US" sz="2800" b="1" dirty="0">
                <a:latin typeface="+mj-lt"/>
              </a:rPr>
              <a:t>on average than any individual ensemble member.  </a:t>
            </a:r>
          </a:p>
          <a:p>
            <a:pPr eaLnBrk="1" hangingPunct="1">
              <a:buFontTx/>
              <a:buChar char="•"/>
              <a:defRPr/>
            </a:pPr>
            <a:endParaRPr lang="en-US" altLang="en-US" sz="800" b="1" dirty="0">
              <a:latin typeface="+mj-lt"/>
            </a:endParaRPr>
          </a:p>
          <a:p>
            <a:pPr eaLnBrk="1" hangingPunct="1">
              <a:buFontTx/>
              <a:buChar char="•"/>
              <a:defRPr/>
            </a:pPr>
            <a:r>
              <a:rPr lang="en-US" altLang="en-US" sz="2800" b="1" dirty="0">
                <a:latin typeface="+mj-lt"/>
              </a:rPr>
              <a:t>Information on </a:t>
            </a:r>
            <a:r>
              <a:rPr lang="en-US" altLang="en-US" sz="2800" b="1" dirty="0">
                <a:solidFill>
                  <a:srgbClr val="C00000"/>
                </a:solidFill>
                <a:latin typeface="+mj-lt"/>
              </a:rPr>
              <a:t>forecast reliability</a:t>
            </a:r>
            <a:r>
              <a:rPr lang="en-US" altLang="en-US" sz="2800" b="1" dirty="0">
                <a:latin typeface="+mj-lt"/>
              </a:rPr>
              <a:t>. Forecast skill of the ensemble mean is related to the spread of the ensembles</a:t>
            </a:r>
          </a:p>
          <a:p>
            <a:pPr lvl="1" eaLnBrk="1" hangingPunct="1">
              <a:buFontTx/>
              <a:buChar char="•"/>
              <a:defRPr/>
            </a:pPr>
            <a:r>
              <a:rPr lang="en-US" altLang="en-US" sz="2800" b="1" dirty="0">
                <a:latin typeface="+mj-lt"/>
              </a:rPr>
              <a:t>When ensemble forecasts are similar and spread is low, skill of the ensemble mean is generally higher.</a:t>
            </a:r>
          </a:p>
          <a:p>
            <a:pPr lvl="1" eaLnBrk="1" hangingPunct="1">
              <a:buFontTx/>
              <a:buChar char="•"/>
              <a:defRPr/>
            </a:pPr>
            <a:r>
              <a:rPr lang="en-US" altLang="en-US" sz="2800" b="1" dirty="0">
                <a:latin typeface="+mj-lt"/>
              </a:rPr>
              <a:t>When forecasts differ greatly, ensemble mean forecast skill is less.</a:t>
            </a:r>
          </a:p>
          <a:p>
            <a:pPr lvl="1" eaLnBrk="1" hangingPunct="1">
              <a:buFontTx/>
              <a:buChar char="•"/>
              <a:defRPr/>
            </a:pPr>
            <a:endParaRPr lang="en-US" altLang="en-US" dirty="0">
              <a:latin typeface="Times New Roman" charset="0"/>
            </a:endParaRPr>
          </a:p>
          <a:p>
            <a:pPr lvl="1" eaLnBrk="1" hangingPunct="1">
              <a:buFontTx/>
              <a:buChar char="•"/>
              <a:defRPr/>
            </a:pPr>
            <a:endParaRPr lang="en-US" altLang="en-US" sz="2800" dirty="0">
              <a:latin typeface="Times New Roman" charset="0"/>
            </a:endParaRPr>
          </a:p>
          <a:p>
            <a:pPr eaLnBrk="1" hangingPunct="1">
              <a:defRPr/>
            </a:pPr>
            <a:endParaRPr lang="en-US" altLang="en-US" sz="2800" dirty="0">
              <a:solidFill>
                <a:srgbClr val="FFFF00"/>
              </a:solidFill>
              <a:latin typeface="Times New Roman"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0A5CF6DB-E513-0960-1F7A-3C16D7A7A4DB}"/>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Deterministic Nature?</a:t>
            </a:r>
          </a:p>
        </p:txBody>
      </p:sp>
      <p:sp>
        <p:nvSpPr>
          <p:cNvPr id="94210" name="Rectangle 3">
            <a:extLst>
              <a:ext uri="{FF2B5EF4-FFF2-40B4-BE49-F238E27FC236}">
                <a16:creationId xmlns:a16="http://schemas.microsoft.com/office/drawing/2014/main" id="{A7C0ACD8-A5B5-BBF0-0075-B147FB0C9941}"/>
              </a:ext>
            </a:extLst>
          </p:cNvPr>
          <p:cNvSpPr>
            <a:spLocks noGrp="1" noChangeArrowheads="1"/>
          </p:cNvSpPr>
          <p:nvPr>
            <p:ph type="body" idx="1"/>
          </p:nvPr>
        </p:nvSpPr>
        <p:spPr/>
        <p:txBody>
          <a:bodyPr/>
          <a:lstStyle/>
          <a:p>
            <a:r>
              <a:rPr lang="en-US" altLang="en-US">
                <a:ea typeface="ＭＳ Ｐゴシック" panose="020B0600070205080204" pitchFamily="34" charset="-128"/>
              </a:rPr>
              <a:t>People seem to prefer deterministic products: “tell me exactly what is going to happen”</a:t>
            </a:r>
          </a:p>
          <a:p>
            <a:r>
              <a:rPr lang="en-US" altLang="en-US">
                <a:ea typeface="ＭＳ Ｐゴシック" panose="020B0600070205080204" pitchFamily="34" charset="-128"/>
              </a:rPr>
              <a:t>People complain they find probabilistic information confusing.  Many don’t understand POP.</a:t>
            </a:r>
          </a:p>
          <a:p>
            <a:r>
              <a:rPr lang="en-US" altLang="en-US">
                <a:ea typeface="ＭＳ Ｐゴシック" panose="020B0600070205080204" pitchFamily="34" charset="-128"/>
              </a:rPr>
              <a:t>Media and internet not moving forward very quickly on this.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84D5165-7464-14C1-86A4-3B0B78129C2A}"/>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95234" name="Rectangle 3">
            <a:extLst>
              <a:ext uri="{FF2B5EF4-FFF2-40B4-BE49-F238E27FC236}">
                <a16:creationId xmlns:a16="http://schemas.microsoft.com/office/drawing/2014/main" id="{5B526D04-B0ED-9F84-D8FB-5C622538BE38}"/>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95235" name="Picture 4" descr="5day_640.jpg                                                   00029E37&#10;Cliff Disk                     BB5EA40C:">
            <a:extLst>
              <a:ext uri="{FF2B5EF4-FFF2-40B4-BE49-F238E27FC236}">
                <a16:creationId xmlns:a16="http://schemas.microsoft.com/office/drawing/2014/main" id="{BA9F1B2F-8359-E859-7A40-27CCE0AC9F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98039A7F-CF85-01A7-F391-3F8FD56AC38F}"/>
              </a:ext>
            </a:extLst>
          </p:cNvPr>
          <p:cNvSpPr>
            <a:spLocks noGrp="1" noChangeArrowheads="1"/>
          </p:cNvSpPr>
          <p:nvPr>
            <p:ph type="title"/>
          </p:nvPr>
        </p:nvSpPr>
        <p:spPr>
          <a:xfrm>
            <a:off x="4572000" y="1295400"/>
            <a:ext cx="4572000" cy="5029200"/>
          </a:xfrm>
        </p:spPr>
        <p:txBody>
          <a:bodyPr/>
          <a:lstStyle/>
          <a:p>
            <a:r>
              <a:rPr lang="en-US" altLang="en-US">
                <a:ea typeface="ＭＳ Ｐゴシック" panose="020B0600070205080204" pitchFamily="34" charset="-128"/>
              </a:rPr>
              <a:t>Commercial </a:t>
            </a:r>
            <a:br>
              <a:rPr lang="en-US" altLang="en-US">
                <a:ea typeface="ＭＳ Ｐゴシック" panose="020B0600070205080204" pitchFamily="34" charset="-128"/>
              </a:rPr>
            </a:br>
            <a:r>
              <a:rPr lang="en-US" altLang="en-US">
                <a:ea typeface="ＭＳ Ｐゴシック" panose="020B0600070205080204" pitchFamily="34" charset="-128"/>
              </a:rPr>
              <a:t>sector </a:t>
            </a:r>
            <a:br>
              <a:rPr lang="en-US" altLang="en-US">
                <a:ea typeface="ＭＳ Ｐゴシック" panose="020B0600070205080204" pitchFamily="34" charset="-128"/>
              </a:rPr>
            </a:br>
            <a:r>
              <a:rPr lang="en-US" altLang="en-US">
                <a:ea typeface="ＭＳ Ｐゴシック" panose="020B0600070205080204" pitchFamily="34" charset="-128"/>
              </a:rPr>
              <a:t>is no better</a:t>
            </a:r>
          </a:p>
        </p:txBody>
      </p:sp>
      <p:pic>
        <p:nvPicPr>
          <p:cNvPr id="96258" name="Picture 4" descr="weather.tiff                                                   00029E37&#10;Cliff Disk                     BB5EA40C:">
            <a:extLst>
              <a:ext uri="{FF2B5EF4-FFF2-40B4-BE49-F238E27FC236}">
                <a16:creationId xmlns:a16="http://schemas.microsoft.com/office/drawing/2014/main" id="{2C9574A9-AC04-E7DC-CAA2-0B43BB70C4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81000"/>
            <a:ext cx="4316413"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a:extLst>
              <a:ext uri="{FF2B5EF4-FFF2-40B4-BE49-F238E27FC236}">
                <a16:creationId xmlns:a16="http://schemas.microsoft.com/office/drawing/2014/main" id="{625C2FB1-8D28-5C83-2F59-134D4FDB3F28}"/>
              </a:ext>
            </a:extLst>
          </p:cNvPr>
          <p:cNvSpPr>
            <a:spLocks noGrp="1" noChangeArrowheads="1"/>
          </p:cNvSpPr>
          <p:nvPr>
            <p:ph type="title"/>
          </p:nvPr>
        </p:nvSpPr>
        <p:spPr>
          <a:xfrm>
            <a:off x="685800" y="2286000"/>
            <a:ext cx="7772400" cy="1143000"/>
          </a:xfrm>
        </p:spPr>
        <p:txBody>
          <a:bodyPr/>
          <a:lstStyle/>
          <a:p>
            <a:r>
              <a:rPr lang="en-US" altLang="en-US">
                <a:ea typeface="ＭＳ Ｐゴシック" panose="020B0600070205080204" pitchFamily="34" charset="-128"/>
              </a:rPr>
              <a:t>A great deal of research and development is required to develop effective approaches for communicating probabilistic forecasts which will not overwhelm people and allow them to get value out of them.</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75CA5120-7F4E-2392-99EA-30D44BD3EB9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0354" name="Content Placeholder 4">
            <a:extLst>
              <a:ext uri="{FF2B5EF4-FFF2-40B4-BE49-F238E27FC236}">
                <a16:creationId xmlns:a16="http://schemas.microsoft.com/office/drawing/2014/main" id="{C4DAAFBD-6C6E-29B1-FDE9-6A76E4E720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85913" y="1828800"/>
            <a:ext cx="5972175" cy="4114800"/>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a:extLst>
              <a:ext uri="{FF2B5EF4-FFF2-40B4-BE49-F238E27FC236}">
                <a16:creationId xmlns:a16="http://schemas.microsoft.com/office/drawing/2014/main" id="{4A095F72-299D-65D0-FD7A-0FF8B6876488}"/>
              </a:ext>
            </a:extLst>
          </p:cNvPr>
          <p:cNvSpPr>
            <a:spLocks noGrp="1" noChangeArrowheads="1"/>
          </p:cNvSpPr>
          <p:nvPr>
            <p:ph type="title"/>
          </p:nvPr>
        </p:nvSpPr>
        <p:spPr/>
        <p:txBody>
          <a:bodyPr/>
          <a:lstStyle/>
          <a:p>
            <a:r>
              <a:rPr lang="en-US" altLang="en-US">
                <a:ea typeface="ＭＳ Ｐゴシック" panose="020B0600070205080204" pitchFamily="34" charset="-128"/>
              </a:rPr>
              <a:t>Uncertainty Information in Hurricane Forecasting</a:t>
            </a:r>
          </a:p>
        </p:txBody>
      </p:sp>
      <p:pic>
        <p:nvPicPr>
          <p:cNvPr id="102402" name="Content Placeholder 4">
            <a:extLst>
              <a:ext uri="{FF2B5EF4-FFF2-40B4-BE49-F238E27FC236}">
                <a16:creationId xmlns:a16="http://schemas.microsoft.com/office/drawing/2014/main" id="{A78562B5-CA18-ED6A-E4A0-CEF0A6BB2C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62200" y="2057400"/>
            <a:ext cx="5359400" cy="4392613"/>
          </a:xfr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a:extLst>
              <a:ext uri="{FF2B5EF4-FFF2-40B4-BE49-F238E27FC236}">
                <a16:creationId xmlns:a16="http://schemas.microsoft.com/office/drawing/2014/main" id="{0F5B1B52-C7A6-EA17-A5A9-B41106B84797}"/>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3426" name="Content Placeholder 4">
            <a:extLst>
              <a:ext uri="{FF2B5EF4-FFF2-40B4-BE49-F238E27FC236}">
                <a16:creationId xmlns:a16="http://schemas.microsoft.com/office/drawing/2014/main" id="{6E89BB12-AACB-0BAF-1C5C-09B8390D8FC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219200"/>
            <a:ext cx="5716588" cy="4821238"/>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a:extLst>
              <a:ext uri="{FF2B5EF4-FFF2-40B4-BE49-F238E27FC236}">
                <a16:creationId xmlns:a16="http://schemas.microsoft.com/office/drawing/2014/main" id="{59BD1670-A2A7-249A-AED4-5DE2FA7B139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104450" name="Content Placeholder 4">
            <a:extLst>
              <a:ext uri="{FF2B5EF4-FFF2-40B4-BE49-F238E27FC236}">
                <a16:creationId xmlns:a16="http://schemas.microsoft.com/office/drawing/2014/main" id="{19C669BB-2D34-F1C9-0B45-F1BDDF56D4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1778000"/>
            <a:ext cx="7097713" cy="3403600"/>
          </a:xfr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6934C-05C0-DBEB-4126-85CF1A4587F9}"/>
              </a:ext>
            </a:extLst>
          </p:cNvPr>
          <p:cNvSpPr>
            <a:spLocks noGrp="1"/>
          </p:cNvSpPr>
          <p:nvPr>
            <p:ph type="title"/>
          </p:nvPr>
        </p:nvSpPr>
        <p:spPr/>
        <p:txBody>
          <a:bodyPr/>
          <a:lstStyle/>
          <a:p>
            <a:r>
              <a:rPr lang="en-US" b="1" dirty="0"/>
              <a:t>Machine Learning, Ensembles, and Probabilistic Prediction</a:t>
            </a:r>
          </a:p>
        </p:txBody>
      </p:sp>
      <p:sp>
        <p:nvSpPr>
          <p:cNvPr id="3" name="Content Placeholder 2">
            <a:extLst>
              <a:ext uri="{FF2B5EF4-FFF2-40B4-BE49-F238E27FC236}">
                <a16:creationId xmlns:a16="http://schemas.microsoft.com/office/drawing/2014/main" id="{1131486D-F1D0-B4C2-F942-05B39145F2A3}"/>
              </a:ext>
            </a:extLst>
          </p:cNvPr>
          <p:cNvSpPr>
            <a:spLocks noGrp="1"/>
          </p:cNvSpPr>
          <p:nvPr>
            <p:ph idx="1"/>
          </p:nvPr>
        </p:nvSpPr>
        <p:spPr>
          <a:xfrm>
            <a:off x="838200" y="2209800"/>
            <a:ext cx="5943600" cy="4114800"/>
          </a:xfrm>
        </p:spPr>
        <p:txBody>
          <a:bodyPr/>
          <a:lstStyle/>
          <a:p>
            <a:r>
              <a:rPr lang="en-US" dirty="0"/>
              <a:t>ML/AI NWP allows for the creation of large ensembles at little cost.</a:t>
            </a:r>
          </a:p>
          <a:p>
            <a:r>
              <a:rPr lang="en-US" dirty="0"/>
              <a:t>Ensemble AIFS (European Center)-50 members</a:t>
            </a:r>
          </a:p>
        </p:txBody>
      </p:sp>
    </p:spTree>
    <p:extLst>
      <p:ext uri="{BB962C8B-B14F-4D97-AF65-F5344CB8AC3E}">
        <p14:creationId xmlns:p14="http://schemas.microsoft.com/office/powerpoint/2010/main" val="178509243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0A903-6225-AA14-6862-F3356338C425}"/>
              </a:ext>
            </a:extLst>
          </p:cNvPr>
          <p:cNvSpPr>
            <a:spLocks noGrp="1"/>
          </p:cNvSpPr>
          <p:nvPr>
            <p:ph type="title"/>
          </p:nvPr>
        </p:nvSpPr>
        <p:spPr/>
        <p:txBody>
          <a:bodyPr/>
          <a:lstStyle/>
          <a:p>
            <a:endParaRPr lang="en-US"/>
          </a:p>
        </p:txBody>
      </p:sp>
      <p:pic>
        <p:nvPicPr>
          <p:cNvPr id="5" name="Content Placeholder 4" descr="A map of the north and south america&#10;&#10;AI-generated content may be incorrect.">
            <a:extLst>
              <a:ext uri="{FF2B5EF4-FFF2-40B4-BE49-F238E27FC236}">
                <a16:creationId xmlns:a16="http://schemas.microsoft.com/office/drawing/2014/main" id="{FEC4DDB3-8658-8781-3FB7-D67891E78776}"/>
              </a:ext>
            </a:extLst>
          </p:cNvPr>
          <p:cNvPicPr>
            <a:picLocks noGrp="1" noChangeAspect="1"/>
          </p:cNvPicPr>
          <p:nvPr>
            <p:ph idx="1"/>
          </p:nvPr>
        </p:nvPicPr>
        <p:blipFill>
          <a:blip r:embed="rId2"/>
          <a:stretch>
            <a:fillRect/>
          </a:stretch>
        </p:blipFill>
        <p:spPr>
          <a:xfrm>
            <a:off x="682083" y="2209800"/>
            <a:ext cx="7772400" cy="3432810"/>
          </a:xfrm>
        </p:spPr>
      </p:pic>
    </p:spTree>
    <p:extLst>
      <p:ext uri="{BB962C8B-B14F-4D97-AF65-F5344CB8AC3E}">
        <p14:creationId xmlns:p14="http://schemas.microsoft.com/office/powerpoint/2010/main" val="3771035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deterministic.tiff">
            <a:extLst>
              <a:ext uri="{FF2B5EF4-FFF2-40B4-BE49-F238E27FC236}">
                <a16:creationId xmlns:a16="http://schemas.microsoft.com/office/drawing/2014/main" id="{C6946F49-6DEF-B00C-AAD5-C4B05B79C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E16B5-3D7C-4CD0-48ED-FF67A90628C5}"/>
              </a:ext>
            </a:extLst>
          </p:cNvPr>
          <p:cNvSpPr>
            <a:spLocks noGrp="1"/>
          </p:cNvSpPr>
          <p:nvPr>
            <p:ph type="title"/>
          </p:nvPr>
        </p:nvSpPr>
        <p:spPr/>
        <p:txBody>
          <a:bodyPr/>
          <a:lstStyle/>
          <a:p>
            <a:r>
              <a:rPr lang="en-US" b="1" dirty="0"/>
              <a:t>Issues with AI-ensembles</a:t>
            </a:r>
          </a:p>
        </p:txBody>
      </p:sp>
      <p:sp>
        <p:nvSpPr>
          <p:cNvPr id="3" name="Content Placeholder 2">
            <a:extLst>
              <a:ext uri="{FF2B5EF4-FFF2-40B4-BE49-F238E27FC236}">
                <a16:creationId xmlns:a16="http://schemas.microsoft.com/office/drawing/2014/main" id="{D706EE98-6A14-92AF-F849-67F6B4DFC88E}"/>
              </a:ext>
            </a:extLst>
          </p:cNvPr>
          <p:cNvSpPr>
            <a:spLocks noGrp="1"/>
          </p:cNvSpPr>
          <p:nvPr>
            <p:ph idx="1"/>
          </p:nvPr>
        </p:nvSpPr>
        <p:spPr/>
        <p:txBody>
          <a:bodyPr/>
          <a:lstStyle/>
          <a:p>
            <a:r>
              <a:rPr lang="en-US" dirty="0"/>
              <a:t>Initial condition uncertainty is straightforward</a:t>
            </a:r>
          </a:p>
          <a:p>
            <a:r>
              <a:rPr lang="en-US" dirty="0"/>
              <a:t>What about physics uncertainty?</a:t>
            </a:r>
          </a:p>
          <a:p>
            <a:r>
              <a:rPr lang="en-US" dirty="0"/>
              <a:t>What about extreme and unprecedented situations?</a:t>
            </a:r>
          </a:p>
          <a:p>
            <a:endParaRPr lang="en-US" dirty="0"/>
          </a:p>
        </p:txBody>
      </p:sp>
    </p:spTree>
    <p:extLst>
      <p:ext uri="{BB962C8B-B14F-4D97-AF65-F5344CB8AC3E}">
        <p14:creationId xmlns:p14="http://schemas.microsoft.com/office/powerpoint/2010/main" val="20470574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3CD0A-E9A4-EDAA-C384-2446650045F2}"/>
              </a:ext>
            </a:extLst>
          </p:cNvPr>
          <p:cNvSpPr>
            <a:spLocks noGrp="1"/>
          </p:cNvSpPr>
          <p:nvPr>
            <p:ph type="title"/>
          </p:nvPr>
        </p:nvSpPr>
        <p:spPr/>
        <p:txBody>
          <a:bodyPr/>
          <a:lstStyle/>
          <a:p>
            <a:r>
              <a:rPr lang="en-US" dirty="0"/>
              <a:t>AL/ML Post-Processing</a:t>
            </a:r>
          </a:p>
        </p:txBody>
      </p:sp>
      <p:sp>
        <p:nvSpPr>
          <p:cNvPr id="3" name="Content Placeholder 2">
            <a:extLst>
              <a:ext uri="{FF2B5EF4-FFF2-40B4-BE49-F238E27FC236}">
                <a16:creationId xmlns:a16="http://schemas.microsoft.com/office/drawing/2014/main" id="{85714900-DA02-B9CF-21E4-453AA46F45E4}"/>
              </a:ext>
            </a:extLst>
          </p:cNvPr>
          <p:cNvSpPr>
            <a:spLocks noGrp="1"/>
          </p:cNvSpPr>
          <p:nvPr>
            <p:ph idx="1"/>
          </p:nvPr>
        </p:nvSpPr>
        <p:spPr/>
        <p:txBody>
          <a:bodyPr/>
          <a:lstStyle/>
          <a:p>
            <a:r>
              <a:rPr lang="en-US" dirty="0"/>
              <a:t>Would be MUCH better than MOS or the National Blend of Models (the MOS replacement).</a:t>
            </a:r>
          </a:p>
          <a:p>
            <a:r>
              <a:rPr lang="en-US" dirty="0"/>
              <a:t>Could produce improved probabilistic guidance without ensembles.</a:t>
            </a:r>
          </a:p>
        </p:txBody>
      </p:sp>
    </p:spTree>
    <p:extLst>
      <p:ext uri="{BB962C8B-B14F-4D97-AF65-F5344CB8AC3E}">
        <p14:creationId xmlns:p14="http://schemas.microsoft.com/office/powerpoint/2010/main" val="18969175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E3E8-B6D4-3538-665F-66C9ED668E89}"/>
              </a:ext>
            </a:extLst>
          </p:cNvPr>
          <p:cNvSpPr>
            <a:spLocks noGrp="1"/>
          </p:cNvSpPr>
          <p:nvPr>
            <p:ph type="title"/>
          </p:nvPr>
        </p:nvSpPr>
        <p:spPr/>
        <p:txBody>
          <a:bodyPr/>
          <a:lstStyle/>
          <a:p>
            <a:r>
              <a:rPr lang="en-US" dirty="0"/>
              <a:t>The END</a:t>
            </a:r>
          </a:p>
        </p:txBody>
      </p:sp>
      <p:sp>
        <p:nvSpPr>
          <p:cNvPr id="3" name="Content Placeholder 2">
            <a:extLst>
              <a:ext uri="{FF2B5EF4-FFF2-40B4-BE49-F238E27FC236}">
                <a16:creationId xmlns:a16="http://schemas.microsoft.com/office/drawing/2014/main" id="{DE6AAAB0-6AE9-6646-CB66-4827607E048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606507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792E7-A023-B541-BD7F-4EDA72DFFF50}"/>
              </a:ext>
            </a:extLst>
          </p:cNvPr>
          <p:cNvSpPr>
            <a:spLocks noGrp="1"/>
          </p:cNvSpPr>
          <p:nvPr>
            <p:ph type="title"/>
          </p:nvPr>
        </p:nvSpPr>
        <p:spPr>
          <a:xfrm>
            <a:off x="668594" y="2438400"/>
            <a:ext cx="7772400" cy="1143000"/>
          </a:xfrm>
        </p:spPr>
        <p:txBody>
          <a:bodyPr/>
          <a:lstStyle/>
          <a:p>
            <a:r>
              <a:rPr lang="en-US" dirty="0"/>
              <a:t>Ensembles Have Proven Their Value!</a:t>
            </a:r>
          </a:p>
        </p:txBody>
      </p:sp>
      <p:sp>
        <p:nvSpPr>
          <p:cNvPr id="3" name="Content Placeholder 2">
            <a:extLst>
              <a:ext uri="{FF2B5EF4-FFF2-40B4-BE49-F238E27FC236}">
                <a16:creationId xmlns:a16="http://schemas.microsoft.com/office/drawing/2014/main" id="{1E31D232-B2B6-0E4C-9BA8-39774F0529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5454806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6A433DC-BB58-5F1B-7D87-BCD68DC6399A}"/>
              </a:ext>
            </a:extLst>
          </p:cNvPr>
          <p:cNvSpPr>
            <a:spLocks noGrp="1" noChangeArrowheads="1"/>
          </p:cNvSpPr>
          <p:nvPr>
            <p:ph type="title"/>
          </p:nvPr>
        </p:nvSpPr>
        <p:spPr>
          <a:xfrm>
            <a:off x="685800" y="838200"/>
            <a:ext cx="7772400" cy="1143000"/>
          </a:xfrm>
        </p:spPr>
        <p:txBody>
          <a:bodyPr/>
          <a:lstStyle/>
          <a:p>
            <a:r>
              <a:rPr lang="en-US" altLang="en-US" b="1">
                <a:solidFill>
                  <a:schemeClr val="accent2"/>
                </a:solidFill>
                <a:ea typeface="ＭＳ Ｐゴシック" panose="020B0600070205080204" pitchFamily="34" charset="-128"/>
              </a:rPr>
              <a:t>Showed Value During NE U.S. Snowstorm</a:t>
            </a:r>
            <a:br>
              <a:rPr lang="en-US" altLang="en-US">
                <a:ea typeface="ＭＳ Ｐゴシック" panose="020B0600070205080204" pitchFamily="34" charset="-128"/>
              </a:rPr>
            </a:br>
            <a:r>
              <a:rPr lang="en-US" altLang="en-US" sz="3200">
                <a:ea typeface="ＭＳ Ｐゴシック" panose="020B0600070205080204" pitchFamily="34" charset="-128"/>
                <a:hlinkClick r:id="rId2"/>
              </a:rPr>
              <a:t>http://cliffmass.blogspot.com/2015/01/forecast-lessons-from-northeast.html</a:t>
            </a:r>
            <a:endParaRPr lang="en-US" altLang="en-US" sz="3200">
              <a:ea typeface="ＭＳ Ｐゴシック" panose="020B0600070205080204" pitchFamily="34" charset="-128"/>
            </a:endParaRPr>
          </a:p>
        </p:txBody>
      </p:sp>
      <p:pic>
        <p:nvPicPr>
          <p:cNvPr id="72706" name="Content Placeholder 3" descr="noreaster.GIF">
            <a:extLst>
              <a:ext uri="{FF2B5EF4-FFF2-40B4-BE49-F238E27FC236}">
                <a16:creationId xmlns:a16="http://schemas.microsoft.com/office/drawing/2014/main" id="{8573BB70-1BEB-9178-6A9E-A463C74DCB1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63252" r="-63252"/>
          <a:stretch>
            <a:fillRect/>
          </a:stretch>
        </p:blipFill>
        <p:spPr>
          <a:xfrm>
            <a:off x="4572000" y="3810000"/>
            <a:ext cx="5037138" cy="2667000"/>
          </a:xfrm>
        </p:spPr>
      </p:pic>
      <p:pic>
        <p:nvPicPr>
          <p:cNvPr id="72707" name="Picture 5" descr="538.jpg">
            <a:extLst>
              <a:ext uri="{FF2B5EF4-FFF2-40B4-BE49-F238E27FC236}">
                <a16:creationId xmlns:a16="http://schemas.microsoft.com/office/drawing/2014/main" id="{1771D093-172F-483B-647C-22E8C707CC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56308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5881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181A-9F02-2E4D-A973-89D9AB37B0D7}"/>
              </a:ext>
            </a:extLst>
          </p:cNvPr>
          <p:cNvSpPr>
            <a:spLocks noGrp="1"/>
          </p:cNvSpPr>
          <p:nvPr>
            <p:ph type="title"/>
          </p:nvPr>
        </p:nvSpPr>
        <p:spPr>
          <a:xfrm>
            <a:off x="685800" y="2857500"/>
            <a:ext cx="7772400" cy="1143000"/>
          </a:xfrm>
        </p:spPr>
        <p:txBody>
          <a:bodyPr/>
          <a:lstStyle/>
          <a:p>
            <a:r>
              <a:rPr lang="en-US" b="1" dirty="0">
                <a:solidFill>
                  <a:schemeClr val="accent2"/>
                </a:solidFill>
              </a:rPr>
              <a:t>How can we tell objectively whether an ensemble is </a:t>
            </a:r>
            <a:r>
              <a:rPr lang="en-US" b="1" dirty="0" err="1">
                <a:solidFill>
                  <a:schemeClr val="accent2"/>
                </a:solidFill>
              </a:rPr>
              <a:t>underdispersive</a:t>
            </a:r>
            <a:r>
              <a:rPr lang="en-US" b="1" dirty="0">
                <a:solidFill>
                  <a:schemeClr val="accent2"/>
                </a:solidFill>
              </a:rPr>
              <a:t> or </a:t>
            </a:r>
            <a:r>
              <a:rPr lang="en-US" b="1" dirty="0" err="1">
                <a:solidFill>
                  <a:schemeClr val="accent2"/>
                </a:solidFill>
              </a:rPr>
              <a:t>overdispersive</a:t>
            </a:r>
            <a:r>
              <a:rPr lang="en-US" b="1" dirty="0">
                <a:solidFill>
                  <a:schemeClr val="accent2"/>
                </a:solidFill>
              </a:rPr>
              <a:t>?</a:t>
            </a:r>
          </a:p>
        </p:txBody>
      </p:sp>
    </p:spTree>
    <p:extLst>
      <p:ext uri="{BB962C8B-B14F-4D97-AF65-F5344CB8AC3E}">
        <p14:creationId xmlns:p14="http://schemas.microsoft.com/office/powerpoint/2010/main" val="26648828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BDF9EF5A-E80C-E044-B0B7-5E2F931A5144}"/>
              </a:ext>
            </a:extLst>
          </p:cNvPr>
          <p:cNvSpPr>
            <a:spLocks noGrp="1" noChangeArrowheads="1"/>
          </p:cNvSpPr>
          <p:nvPr>
            <p:ph type="title"/>
          </p:nvPr>
        </p:nvSpPr>
        <p:spPr>
          <a:xfrm>
            <a:off x="609600" y="228600"/>
            <a:ext cx="7772400" cy="1143000"/>
          </a:xfrm>
        </p:spPr>
        <p:txBody>
          <a:bodyPr/>
          <a:lstStyle/>
          <a:p>
            <a:r>
              <a:rPr lang="en-US" altLang="en-US" b="1">
                <a:solidFill>
                  <a:schemeClr val="accent2"/>
                </a:solidFill>
                <a:ea typeface="ＭＳ Ｐゴシック" panose="020B0600070205080204" pitchFamily="34" charset="-128"/>
              </a:rPr>
              <a:t>Rank Histogram</a:t>
            </a:r>
          </a:p>
        </p:txBody>
      </p:sp>
      <p:sp>
        <p:nvSpPr>
          <p:cNvPr id="35842" name="Content Placeholder 4">
            <a:extLst>
              <a:ext uri="{FF2B5EF4-FFF2-40B4-BE49-F238E27FC236}">
                <a16:creationId xmlns:a16="http://schemas.microsoft.com/office/drawing/2014/main" id="{921E7787-1886-28ED-2806-607F4B6B3EA7}"/>
              </a:ext>
            </a:extLst>
          </p:cNvPr>
          <p:cNvSpPr>
            <a:spLocks noGrp="1" noChangeArrowheads="1"/>
          </p:cNvSpPr>
          <p:nvPr>
            <p:ph idx="1"/>
          </p:nvPr>
        </p:nvSpPr>
        <p:spPr>
          <a:xfrm>
            <a:off x="762000" y="1295400"/>
            <a:ext cx="7772400" cy="4114800"/>
          </a:xfrm>
        </p:spPr>
        <p:txBody>
          <a:bodyPr/>
          <a:lstStyle/>
          <a:p>
            <a:pPr marL="0" indent="0">
              <a:buFontTx/>
              <a:buNone/>
            </a:pPr>
            <a:r>
              <a:rPr lang="en-US" altLang="en-US" b="1" dirty="0">
                <a:ea typeface="ＭＳ Ｐゴシック" panose="020B0600070205080204" pitchFamily="34" charset="-128"/>
              </a:rPr>
              <a:t>Rank histograms </a:t>
            </a:r>
            <a:r>
              <a:rPr lang="en-US" altLang="en-US" dirty="0">
                <a:ea typeface="ＭＳ Ｐゴシック" panose="020B0600070205080204" pitchFamily="34" charset="-128"/>
              </a:rPr>
              <a:t>(sometimes called </a:t>
            </a:r>
            <a:r>
              <a:rPr lang="en-US" altLang="en-US" i="1" dirty="0">
                <a:ea typeface="ＭＳ Ｐゴシック" panose="020B0600070205080204" pitchFamily="34" charset="-128"/>
              </a:rPr>
              <a:t>verification rank histograms </a:t>
            </a:r>
            <a:r>
              <a:rPr lang="en-US" altLang="en-US" dirty="0">
                <a:ea typeface="ＭＳ Ｐゴシック" panose="020B0600070205080204" pitchFamily="34" charset="-128"/>
              </a:rPr>
              <a:t>or </a:t>
            </a:r>
            <a:r>
              <a:rPr lang="en-US" altLang="en-US" i="1" dirty="0" err="1">
                <a:ea typeface="ＭＳ Ｐゴシック" panose="020B0600070205080204" pitchFamily="34" charset="-128"/>
              </a:rPr>
              <a:t>Talagrand</a:t>
            </a:r>
            <a:r>
              <a:rPr lang="en-US" altLang="en-US" i="1" dirty="0">
                <a:ea typeface="ＭＳ Ｐゴシック" panose="020B0600070205080204" pitchFamily="34" charset="-128"/>
              </a:rPr>
              <a:t> diagrams</a:t>
            </a:r>
            <a:r>
              <a:rPr lang="en-US" altLang="en-US" dirty="0">
                <a:ea typeface="ＭＳ Ｐゴシック" panose="020B0600070205080204" pitchFamily="34" charset="-128"/>
              </a:rPr>
              <a:t>) compares the spread of </a:t>
            </a:r>
            <a:r>
              <a:rPr lang="en-US" altLang="en-US" dirty="0">
                <a:ea typeface="ＭＳ Ｐゴシック" panose="020B0600070205080204" pitchFamily="34" charset="-128"/>
                <a:hlinkClick r:id="rId2"/>
              </a:rPr>
              <a:t>ensemble forecast</a:t>
            </a:r>
            <a:r>
              <a:rPr lang="en-US" altLang="en-US" dirty="0">
                <a:solidFill>
                  <a:srgbClr val="00B0F0"/>
                </a:solidFill>
                <a:ea typeface="ＭＳ Ｐゴシック" panose="020B0600070205080204" pitchFamily="34" charset="-128"/>
              </a:rPr>
              <a:t>s</a:t>
            </a:r>
            <a:r>
              <a:rPr lang="en-US" altLang="en-US" dirty="0">
                <a:ea typeface="ＭＳ Ｐゴシック" panose="020B0600070205080204" pitchFamily="34" charset="-128"/>
              </a:rPr>
              <a:t> with observations. </a:t>
            </a:r>
          </a:p>
        </p:txBody>
      </p:sp>
      <p:pic>
        <p:nvPicPr>
          <p:cNvPr id="35843" name="Picture 2">
            <a:extLst>
              <a:ext uri="{FF2B5EF4-FFF2-40B4-BE49-F238E27FC236}">
                <a16:creationId xmlns:a16="http://schemas.microsoft.com/office/drawing/2014/main" id="{5E35FB57-7AFE-BD49-2D88-5B3CD778A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83" y="3581400"/>
            <a:ext cx="805603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3389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5A600C15-3103-60EA-8A1D-34BD6E86497F}"/>
              </a:ext>
            </a:extLst>
          </p:cNvPr>
          <p:cNvSpPr>
            <a:spLocks noGrp="1" noChangeArrowheads="1"/>
          </p:cNvSpPr>
          <p:nvPr>
            <p:ph type="title"/>
          </p:nvPr>
        </p:nvSpPr>
        <p:spPr>
          <a:xfrm>
            <a:off x="692150" y="304800"/>
            <a:ext cx="7772400" cy="1143000"/>
          </a:xfrm>
        </p:spPr>
        <p:txBody>
          <a:bodyPr/>
          <a:lstStyle/>
          <a:p>
            <a:r>
              <a:rPr lang="en-US" altLang="en-US" b="1">
                <a:solidFill>
                  <a:schemeClr val="accent2"/>
                </a:solidFill>
                <a:ea typeface="ＭＳ Ｐゴシック" panose="020B0600070205080204" pitchFamily="34" charset="-128"/>
              </a:rPr>
              <a:t>How to make a rank histogram</a:t>
            </a:r>
          </a:p>
        </p:txBody>
      </p:sp>
      <p:sp>
        <p:nvSpPr>
          <p:cNvPr id="36866" name="Content Placeholder 2">
            <a:extLst>
              <a:ext uri="{FF2B5EF4-FFF2-40B4-BE49-F238E27FC236}">
                <a16:creationId xmlns:a16="http://schemas.microsoft.com/office/drawing/2014/main" id="{7E0CA02D-5FDA-7CC9-2D0D-6EFA1D0B3690}"/>
              </a:ext>
            </a:extLst>
          </p:cNvPr>
          <p:cNvSpPr>
            <a:spLocks noGrp="1" noChangeArrowheads="1"/>
          </p:cNvSpPr>
          <p:nvPr>
            <p:ph idx="1"/>
          </p:nvPr>
        </p:nvSpPr>
        <p:spPr>
          <a:xfrm>
            <a:off x="533400" y="1752600"/>
            <a:ext cx="8305800" cy="4114800"/>
          </a:xfrm>
        </p:spPr>
        <p:txBody>
          <a:bodyPr/>
          <a:lstStyle/>
          <a:p>
            <a:r>
              <a:rPr lang="en-US" altLang="en-US" b="1" dirty="0">
                <a:ea typeface="ＭＳ Ｐゴシック" panose="020B0600070205080204" pitchFamily="34" charset="-128"/>
              </a:rPr>
              <a:t>Step 1</a:t>
            </a:r>
            <a:r>
              <a:rPr lang="en-US" altLang="en-US" dirty="0">
                <a:ea typeface="ＭＳ Ｐゴシック" panose="020B0600070205080204" pitchFamily="34" charset="-128"/>
              </a:rPr>
              <a:t>: Place ensemble forecasts for some time in order (that is where the term “rank” comes in).</a:t>
            </a:r>
          </a:p>
          <a:p>
            <a:pPr lvl="1"/>
            <a:r>
              <a:rPr lang="en-US" altLang="en-US" dirty="0">
                <a:ea typeface="ＭＳ Ｐゴシック" panose="020B0600070205080204" pitchFamily="34" charset="-128"/>
              </a:rPr>
              <a:t>Example:  Assume a 5-member ensemble. The ensemble forecast values at some point could be: {0.25, 0.7, 1.49, 2.17, 4.2}.</a:t>
            </a:r>
          </a:p>
        </p:txBody>
      </p:sp>
    </p:spTree>
    <p:extLst>
      <p:ext uri="{BB962C8B-B14F-4D97-AF65-F5344CB8AC3E}">
        <p14:creationId xmlns:p14="http://schemas.microsoft.com/office/powerpoint/2010/main" val="14187380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0535DE66-E4E2-0337-1751-95C0F7D5B296}"/>
              </a:ext>
            </a:extLst>
          </p:cNvPr>
          <p:cNvSpPr>
            <a:spLocks noGrp="1" noChangeArrowheads="1"/>
          </p:cNvSpPr>
          <p:nvPr>
            <p:ph type="title"/>
          </p:nvPr>
        </p:nvSpPr>
        <p:spPr>
          <a:xfrm>
            <a:off x="685800" y="304800"/>
            <a:ext cx="7924800" cy="838200"/>
          </a:xfrm>
        </p:spPr>
        <p:txBody>
          <a:bodyPr/>
          <a:lstStyle/>
          <a:p>
            <a:r>
              <a:rPr lang="en-US" altLang="en-US" b="1">
                <a:solidFill>
                  <a:schemeClr val="accent2"/>
                </a:solidFill>
                <a:ea typeface="ＭＳ Ｐゴシック" panose="020B0600070205080204" pitchFamily="34" charset="-128"/>
              </a:rPr>
              <a:t>Creating Rank Histogram</a:t>
            </a:r>
          </a:p>
        </p:txBody>
      </p:sp>
      <p:sp>
        <p:nvSpPr>
          <p:cNvPr id="37890" name="Content Placeholder 2">
            <a:extLst>
              <a:ext uri="{FF2B5EF4-FFF2-40B4-BE49-F238E27FC236}">
                <a16:creationId xmlns:a16="http://schemas.microsoft.com/office/drawing/2014/main" id="{95FF2756-9F80-9C46-6359-CB8D16171A90}"/>
              </a:ext>
            </a:extLst>
          </p:cNvPr>
          <p:cNvSpPr>
            <a:spLocks noGrp="1" noChangeArrowheads="1"/>
          </p:cNvSpPr>
          <p:nvPr>
            <p:ph idx="1"/>
          </p:nvPr>
        </p:nvSpPr>
        <p:spPr>
          <a:xfrm>
            <a:off x="685800" y="1371600"/>
            <a:ext cx="8305800" cy="4114800"/>
          </a:xfrm>
        </p:spPr>
        <p:txBody>
          <a:bodyPr/>
          <a:lstStyle/>
          <a:p>
            <a:r>
              <a:rPr lang="en-US" altLang="en-US" b="1" dirty="0">
                <a:ea typeface="ＭＳ Ｐゴシック" panose="020B0600070205080204" pitchFamily="34" charset="-128"/>
              </a:rPr>
              <a:t>Step 2</a:t>
            </a:r>
            <a:r>
              <a:rPr lang="en-US" altLang="en-US" dirty="0">
                <a:ea typeface="ＭＳ Ｐゴシック" panose="020B0600070205080204" pitchFamily="34" charset="-128"/>
              </a:rPr>
              <a:t>: Define </a:t>
            </a:r>
            <a:r>
              <a:rPr lang="en-US" altLang="en-US" dirty="0">
                <a:ea typeface="ＭＳ Ｐゴシック" panose="020B0600070205080204" pitchFamily="34" charset="-128"/>
                <a:hlinkClick r:id="rId2"/>
              </a:rPr>
              <a:t>bins </a:t>
            </a:r>
            <a:r>
              <a:rPr lang="en-US" altLang="en-US" dirty="0">
                <a:ea typeface="ＭＳ Ｐゴシック" panose="020B0600070205080204" pitchFamily="34" charset="-128"/>
              </a:rPr>
              <a:t>based on the forecast values from Step 1. There are </a:t>
            </a:r>
            <a:r>
              <a:rPr lang="en-US" altLang="en-US" b="1" dirty="0">
                <a:ea typeface="ＭＳ Ｐゴシック" panose="020B0600070205080204" pitchFamily="34" charset="-128"/>
              </a:rPr>
              <a:t>6 bins</a:t>
            </a:r>
            <a:r>
              <a:rPr lang="en-US" altLang="en-US" dirty="0">
                <a:ea typeface="ＭＳ Ｐゴシック" panose="020B0600070205080204" pitchFamily="34" charset="-128"/>
              </a:rPr>
              <a:t> for this list of 5 forecasts ({0.25, 0.7, 1.49, 2.17, 4.2}:</a:t>
            </a:r>
          </a:p>
          <a:p>
            <a:pPr lvl="1"/>
            <a:r>
              <a:rPr lang="en-US" altLang="en-US" dirty="0">
                <a:ea typeface="ＭＳ Ｐゴシック" panose="020B0600070205080204" pitchFamily="34" charset="-128"/>
              </a:rPr>
              <a:t>Values below 0.25 (the lowest ensemble forecast),</a:t>
            </a:r>
          </a:p>
          <a:p>
            <a:pPr lvl="1"/>
            <a:r>
              <a:rPr lang="en-US" altLang="en-US" dirty="0">
                <a:ea typeface="ＭＳ Ｐゴシック" panose="020B0600070205080204" pitchFamily="34" charset="-128"/>
              </a:rPr>
              <a:t>Values between 0.25 and 0.7,</a:t>
            </a:r>
          </a:p>
          <a:p>
            <a:pPr lvl="1"/>
            <a:r>
              <a:rPr lang="en-US" altLang="en-US" dirty="0">
                <a:ea typeface="ＭＳ Ｐゴシック" panose="020B0600070205080204" pitchFamily="34" charset="-128"/>
              </a:rPr>
              <a:t>Values between 0.7 and 1.49,</a:t>
            </a:r>
          </a:p>
          <a:p>
            <a:pPr lvl="1"/>
            <a:r>
              <a:rPr lang="en-US" altLang="en-US" dirty="0">
                <a:ea typeface="ＭＳ Ｐゴシック" panose="020B0600070205080204" pitchFamily="34" charset="-128"/>
              </a:rPr>
              <a:t>Values between 1.49 and 2.17,</a:t>
            </a:r>
          </a:p>
          <a:p>
            <a:pPr lvl="1"/>
            <a:r>
              <a:rPr lang="en-US" altLang="en-US" dirty="0">
                <a:ea typeface="ＭＳ Ｐゴシック" panose="020B0600070205080204" pitchFamily="34" charset="-128"/>
              </a:rPr>
              <a:t>Values between 2.17 and 4.2,</a:t>
            </a:r>
          </a:p>
          <a:p>
            <a:pPr lvl="1"/>
            <a:r>
              <a:rPr lang="en-US" altLang="en-US" dirty="0">
                <a:ea typeface="ＭＳ Ｐゴシック" panose="020B0600070205080204" pitchFamily="34" charset="-128"/>
              </a:rPr>
              <a:t>Values above 4.2 (the highest forecast).</a:t>
            </a: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27401292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53A9F8A3-786D-93B8-A896-4C2A6EE7E1CD}"/>
              </a:ext>
            </a:extLst>
          </p:cNvPr>
          <p:cNvSpPr>
            <a:spLocks noGrp="1" noChangeArrowheads="1"/>
          </p:cNvSpPr>
          <p:nvPr>
            <p:ph type="title"/>
          </p:nvPr>
        </p:nvSpPr>
        <p:spPr/>
        <p:txBody>
          <a:bodyPr/>
          <a:lstStyle/>
          <a:p>
            <a:r>
              <a:rPr lang="en-US" altLang="en-US" b="1">
                <a:solidFill>
                  <a:schemeClr val="accent2"/>
                </a:solidFill>
                <a:ea typeface="ＭＳ Ｐゴシック" panose="020B0600070205080204" pitchFamily="34" charset="-128"/>
              </a:rPr>
              <a:t>Steps</a:t>
            </a:r>
          </a:p>
        </p:txBody>
      </p:sp>
      <p:sp>
        <p:nvSpPr>
          <p:cNvPr id="38914" name="Content Placeholder 2">
            <a:extLst>
              <a:ext uri="{FF2B5EF4-FFF2-40B4-BE49-F238E27FC236}">
                <a16:creationId xmlns:a16="http://schemas.microsoft.com/office/drawing/2014/main" id="{2F32AE62-671D-4002-7CC3-18C2052F656B}"/>
              </a:ext>
            </a:extLst>
          </p:cNvPr>
          <p:cNvSpPr>
            <a:spLocks noGrp="1" noChangeArrowheads="1"/>
          </p:cNvSpPr>
          <p:nvPr>
            <p:ph idx="1"/>
          </p:nvPr>
        </p:nvSpPr>
        <p:spPr/>
        <p:txBody>
          <a:bodyPr/>
          <a:lstStyle/>
          <a:p>
            <a:r>
              <a:rPr lang="en-US" altLang="en-US" b="1" dirty="0">
                <a:ea typeface="ＭＳ Ｐゴシック" panose="020B0600070205080204" pitchFamily="34" charset="-128"/>
              </a:rPr>
              <a:t>Step 3</a:t>
            </a:r>
            <a:r>
              <a:rPr lang="en-US" altLang="en-US" dirty="0">
                <a:ea typeface="ＭＳ Ｐゴシック" panose="020B0600070205080204" pitchFamily="34" charset="-128"/>
              </a:rPr>
              <a:t>: For each ensemble forecast put observed value in the appropriate bin. Do this for all forecasts to be considered.</a:t>
            </a:r>
          </a:p>
          <a:p>
            <a:r>
              <a:rPr lang="en-US" altLang="en-US" b="1" dirty="0">
                <a:ea typeface="ＭＳ Ｐゴシック" panose="020B0600070205080204" pitchFamily="34" charset="-128"/>
              </a:rPr>
              <a:t>Step 4</a:t>
            </a:r>
            <a:r>
              <a:rPr lang="en-US" altLang="en-US" dirty="0">
                <a:ea typeface="ＭＳ Ｐゴシック" panose="020B0600070205080204" pitchFamily="34" charset="-128"/>
              </a:rPr>
              <a:t>: You end up with a histogram of how the observations end up in various bins.</a:t>
            </a:r>
          </a:p>
        </p:txBody>
      </p:sp>
    </p:spTree>
    <p:extLst>
      <p:ext uri="{BB962C8B-B14F-4D97-AF65-F5344CB8AC3E}">
        <p14:creationId xmlns:p14="http://schemas.microsoft.com/office/powerpoint/2010/main" val="1301760170"/>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18310</TotalTime>
  <Words>2631</Words>
  <Application>Microsoft Macintosh PowerPoint</Application>
  <PresentationFormat>On-screen Show (4:3)</PresentationFormat>
  <Paragraphs>278</Paragraphs>
  <Slides>107</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4" baseType="lpstr">
      <vt:lpstr>ＭＳ Ｐゴシック</vt:lpstr>
      <vt:lpstr>Arial</vt:lpstr>
      <vt:lpstr>Jokewood</vt:lpstr>
      <vt:lpstr>Times</vt:lpstr>
      <vt:lpstr>Times New Roman</vt:lpstr>
      <vt:lpstr>Blank Presentation</vt:lpstr>
      <vt:lpstr>Document</vt:lpstr>
      <vt:lpstr>Ensembles and Probabilistic Prediction</vt:lpstr>
      <vt:lpstr>Uncertainty in Forecasting</vt:lpstr>
      <vt:lpstr>A Fundamental Issue</vt:lpstr>
      <vt:lpstr>Butterfly Effect: a small change at one place in a complex system can have large effects everywhere over time</vt:lpstr>
      <vt:lpstr>Uncertainty Extends Beyond Initial Conditions</vt:lpstr>
      <vt:lpstr>How to Deal With Forecast Uncertainty?</vt:lpstr>
      <vt:lpstr>Ensemble NWP</vt:lpstr>
      <vt:lpstr>PowerPoint Presentation</vt:lpstr>
      <vt:lpstr>PowerPoint Presentation</vt:lpstr>
      <vt:lpstr>PowerPoint Presentation</vt:lpstr>
      <vt:lpstr>Ensemble Forecasts Can Be Used to  Create Probability Density Functions (PDFs) by fitting Gaussian or other curves to ensemble members</vt:lpstr>
      <vt:lpstr>Example of a PDF</vt:lpstr>
      <vt:lpstr>Problematic when observations fall outside of the ensemble:  underdispersive ensemble</vt:lpstr>
      <vt:lpstr>Ensembles and their PDFs can be used to provide probabilities for meteorological parameters</vt:lpstr>
      <vt:lpstr>Ensemble systems need to provide probabilistic guidance that is both reliable and sharp. </vt:lpstr>
      <vt:lpstr>Elements of a Good Probability Forecast</vt:lpstr>
      <vt:lpstr>Elements of a Good Probability Forecast</vt:lpstr>
      <vt:lpstr>Sharpness is Good</vt:lpstr>
      <vt:lpstr>Under and Overdispersive Ensembles</vt:lpstr>
      <vt:lpstr>Under-dispersive ensembles don’t encompass reality</vt:lpstr>
      <vt:lpstr>In general: Larger ensembles are generally better</vt:lpstr>
      <vt:lpstr>How to get uncertainty in ensembles</vt:lpstr>
      <vt:lpstr>Variety of Ways to View Ensembles and Their Output</vt:lpstr>
      <vt:lpstr>Spaghetti Diagrams:  Plot isolines for all ensemble members for various values.</vt:lpstr>
      <vt:lpstr>https://psl.noaa.gov/map/images/ens/spag_ussm_animation.html</vt:lpstr>
      <vt:lpstr>Ensemble Mean.  Highly skillful  on average, but “smears” out features</vt:lpstr>
      <vt:lpstr>https://psl.noaa.gov/map/images/ens/z500anom_ussm_animation.html</vt:lpstr>
      <vt:lpstr>Standard Deviation of Ensemble: Measure of the Variability and Uncertainty</vt:lpstr>
      <vt:lpstr>https://psl.noaa.gov/map/images/ens/std_ussm_animation.html</vt:lpstr>
      <vt:lpstr>Probability of exceeding some amount</vt:lpstr>
      <vt:lpstr>Ensemble Plumes are Increasingly Popular</vt:lpstr>
      <vt:lpstr>PowerPoint Presentation</vt:lpstr>
      <vt:lpstr>PowerPoint Presentation</vt:lpstr>
      <vt:lpstr>History of Probabilistic and Ensemble Prediction in the US</vt:lpstr>
      <vt:lpstr>Early Forecasting Started Probabilistically</vt:lpstr>
      <vt:lpstr>“Ol Probs”</vt:lpstr>
      <vt:lpstr>History of Probabilistic Prediction</vt:lpstr>
      <vt:lpstr>MOS: Probabilities from a Deterministic Forecast</vt:lpstr>
      <vt:lpstr>Ensemble Prediction Based Probabilities Became Available as NCEP/NWS Secured More Computer Resources During the late 1980s and 1990s</vt:lpstr>
      <vt:lpstr>Operational Ensemble Prediction</vt:lpstr>
      <vt:lpstr>Some Major Global Ensembles</vt:lpstr>
      <vt:lpstr>PowerPoint Presentation</vt:lpstr>
      <vt:lpstr>GEFS Ensemble Plume</vt:lpstr>
      <vt:lpstr>GEFS Ensemble Access</vt:lpstr>
      <vt:lpstr>ECMWF Global Ensemble:  51 members, 9-km</vt:lpstr>
      <vt:lpstr>Combinations of National Ensemble Systems</vt:lpstr>
      <vt:lpstr>PowerPoint Presentation</vt:lpstr>
      <vt:lpstr>PowerPoint Presentation</vt:lpstr>
      <vt:lpstr>NCEP Short-Range Ensembles (SREF)</vt:lpstr>
      <vt:lpstr>PowerPoint Presentation</vt:lpstr>
      <vt:lpstr>PowerPoint Presentation</vt:lpstr>
      <vt:lpstr>http://www.spc.noaa.gov/exper/sref/fplumes/</vt:lpstr>
      <vt:lpstr>SREF</vt:lpstr>
      <vt:lpstr>Major Issues for NCEP/NWS SREF</vt:lpstr>
      <vt:lpstr>SREF will be dropped soon</vt:lpstr>
      <vt:lpstr>Time Lagged High-Resolution Ensemble</vt:lpstr>
      <vt:lpstr>Example: NARRE- (N. American Rapid Refresh Ensemble)</vt:lpstr>
      <vt:lpstr>PowerPoint Presentation</vt:lpstr>
      <vt:lpstr>https://www.emc.ncep.noaa.gov/mmb/SREF_avia/FCST/NARRE/web_site/html/apcp3hr.html</vt:lpstr>
      <vt:lpstr>British Met Office MOGREPS Met Office Global and Regional Ensemble Prediction System </vt:lpstr>
      <vt:lpstr>The Next Frontier:  Convection-allowing Ensembles</vt:lpstr>
      <vt:lpstr>NOAA Has a Small High-Resolution Ensemble (HREF)</vt:lpstr>
      <vt:lpstr>A Kludge of a Variety of High-Resolution Runs</vt:lpstr>
      <vt:lpstr>https://www.spc.noaa.gov/exper/href/</vt:lpstr>
      <vt:lpstr>NCAR Now runs a 8-member high-resolution ensemble</vt:lpstr>
      <vt:lpstr>PowerPoint Presentation</vt:lpstr>
      <vt:lpstr>PowerPoint Presentation</vt:lpstr>
      <vt:lpstr>UW High-Resolution Ensemble System:  4-km, 25 members</vt:lpstr>
      <vt:lpstr>Summary of Issues With Modern Ensembles</vt:lpstr>
      <vt:lpstr>Ensemble Post-Processing</vt:lpstr>
      <vt:lpstr>Ensembles can be calibrated</vt:lpstr>
      <vt:lpstr>Ensemble Systems Probabilities Provide Value Over Deterministic Prediction</vt:lpstr>
      <vt:lpstr>There is a whole theory on using probabilistic information for economic savings:  Decision Theory </vt:lpstr>
      <vt:lpstr>Example:  Wind Damage to Aircraft</vt:lpstr>
      <vt:lpstr>Critical Airport Event: sfc winds &gt; 50kt Cost (of protecting):   $150K Loss (if damage ):  $1M</vt:lpstr>
      <vt:lpstr>Contingency Table</vt:lpstr>
      <vt:lpstr>Decision theory says you should protect if the probability of occurrence is greater than C/L </vt:lpstr>
      <vt:lpstr>PowerPoint Presentation</vt:lpstr>
      <vt:lpstr>Better decisions with uncertainty information</vt:lpstr>
      <vt:lpstr>Deterministic Nature?</vt:lpstr>
      <vt:lpstr>PowerPoint Presentation</vt:lpstr>
      <vt:lpstr>Commercial  sector  is no better</vt:lpstr>
      <vt:lpstr>A great deal of research and development is required to develop effective approaches for communicating probabilistic forecasts which will not overwhelm people and allow them to get value out of them.</vt:lpstr>
      <vt:lpstr>PowerPoint Presentation</vt:lpstr>
      <vt:lpstr>Uncertainty Information in Hurricane Forecasting</vt:lpstr>
      <vt:lpstr>PowerPoint Presentation</vt:lpstr>
      <vt:lpstr>PowerPoint Presentation</vt:lpstr>
      <vt:lpstr>Machine Learning, Ensembles, and Probabilistic Prediction</vt:lpstr>
      <vt:lpstr>PowerPoint Presentation</vt:lpstr>
      <vt:lpstr>Issues with AI-ensembles</vt:lpstr>
      <vt:lpstr>AL/ML Post-Processing</vt:lpstr>
      <vt:lpstr>The END</vt:lpstr>
      <vt:lpstr>Ensembles Have Proven Their Value!</vt:lpstr>
      <vt:lpstr>Showed Value During NE U.S. Snowstorm http://cliffmass.blogspot.com/2015/01/forecast-lessons-from-northeast.html</vt:lpstr>
      <vt:lpstr>How can we tell objectively whether an ensemble is underdispersive or overdispersive?</vt:lpstr>
      <vt:lpstr>Rank Histogram</vt:lpstr>
      <vt:lpstr>How to make a rank histogram</vt:lpstr>
      <vt:lpstr>Creating Rank Histogram</vt:lpstr>
      <vt:lpstr>Steps</vt:lpstr>
      <vt:lpstr>A flat rank histogram is good</vt:lpstr>
      <vt:lpstr>In an underdispersive ensemble observations (truth) are missed by the ensemble</vt:lpstr>
      <vt:lpstr>NCEP’s GEFS ensemble is typically underdispersive</vt:lpstr>
      <vt:lpstr>Overdispersive:  Truth is not frequent enough in the ”tails”</vt:lpstr>
      <vt:lpstr>9-member ensemble rank histograms</vt:lpstr>
      <vt:lpstr>PowerPoint Presentation</vt:lpstr>
      <vt:lpstr>PowerPoint Presentation</vt:lpstr>
      <vt:lpstr>PowerPoint Presentation</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Ensemble Prediction in the U.S.</dc:title>
  <dc:creator>Clifford Mass</dc:creator>
  <cp:lastModifiedBy>Clifford F. Mass</cp:lastModifiedBy>
  <cp:revision>125</cp:revision>
  <dcterms:created xsi:type="dcterms:W3CDTF">2015-05-20T17:11:57Z</dcterms:created>
  <dcterms:modified xsi:type="dcterms:W3CDTF">2026-05-21T20:48:49Z</dcterms:modified>
</cp:coreProperties>
</file>