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339" r:id="rId3"/>
    <p:sldId id="340" r:id="rId4"/>
    <p:sldId id="359" r:id="rId5"/>
    <p:sldId id="341" r:id="rId6"/>
    <p:sldId id="342" r:id="rId7"/>
    <p:sldId id="343" r:id="rId8"/>
    <p:sldId id="344" r:id="rId9"/>
    <p:sldId id="345" r:id="rId10"/>
    <p:sldId id="346" r:id="rId11"/>
    <p:sldId id="281" r:id="rId12"/>
    <p:sldId id="327" r:id="rId13"/>
    <p:sldId id="326" r:id="rId14"/>
    <p:sldId id="325" r:id="rId15"/>
    <p:sldId id="328" r:id="rId16"/>
    <p:sldId id="331" r:id="rId17"/>
    <p:sldId id="329" r:id="rId18"/>
    <p:sldId id="347" r:id="rId19"/>
    <p:sldId id="330" r:id="rId20"/>
    <p:sldId id="348" r:id="rId21"/>
    <p:sldId id="349" r:id="rId22"/>
    <p:sldId id="354" r:id="rId23"/>
    <p:sldId id="324" r:id="rId24"/>
    <p:sldId id="360" r:id="rId25"/>
    <p:sldId id="323" r:id="rId26"/>
    <p:sldId id="276" r:id="rId27"/>
    <p:sldId id="350" r:id="rId28"/>
    <p:sldId id="351" r:id="rId29"/>
    <p:sldId id="361" r:id="rId30"/>
    <p:sldId id="352" r:id="rId31"/>
    <p:sldId id="353" r:id="rId32"/>
    <p:sldId id="355" r:id="rId33"/>
    <p:sldId id="333" r:id="rId34"/>
    <p:sldId id="321" r:id="rId35"/>
    <p:sldId id="356" r:id="rId36"/>
    <p:sldId id="357" r:id="rId37"/>
    <p:sldId id="334" r:id="rId38"/>
    <p:sldId id="278" r:id="rId39"/>
    <p:sldId id="358" r:id="rId40"/>
    <p:sldId id="335" r:id="rId41"/>
    <p:sldId id="336" r:id="rId42"/>
    <p:sldId id="337" r:id="rId4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45"/>
    <p:restoredTop sz="94637"/>
  </p:normalViewPr>
  <p:slideViewPr>
    <p:cSldViewPr>
      <p:cViewPr varScale="1">
        <p:scale>
          <a:sx n="159" d="100"/>
          <a:sy n="159" d="100"/>
        </p:scale>
        <p:origin x="108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9863ED2-EBFF-4048-B5C8-A5F961876A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1E3C7F-E70B-524C-90F3-A95F094372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63E24F93-71CF-B44E-946F-B1B93B8EF94B}" type="datetimeFigureOut">
              <a:rPr lang="en-US"/>
              <a:pPr>
                <a:defRPr/>
              </a:pPr>
              <a:t>12/27/18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92FC31-DD25-AA46-9CEC-235800F8EF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5B9A54-1EDA-BC42-93E4-E06EA631F5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BA587C13-8608-0341-98A5-547438CB3B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F11967B6-88C6-DD49-854F-4196016D264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C2CF9961-E450-7C49-B699-4EBC580B720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AC3BF4D8-A5CD-0A4D-A148-C936324F470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60815C55-3ACD-CE4F-B8FC-C70CE76FF03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1BAD5ED7-88D4-D442-A6D1-3AA55227A2E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775A74A9-D2D1-5140-A0DF-AD98C3597D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1514C0C3-529A-6945-8600-A70FA5D7AB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8EC89292-33D2-E443-B624-F62CF7FC65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8" name="Rectangle 3">
            <a:extLst>
              <a:ext uri="{FF2B5EF4-FFF2-40B4-BE49-F238E27FC236}">
                <a16:creationId xmlns:a16="http://schemas.microsoft.com/office/drawing/2014/main" id="{C668926A-7418-2045-A6DD-EF0AFE516E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1575F84D-E32B-3D46-AC46-CFAE31EC5C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6" name="Rectangle 3">
            <a:extLst>
              <a:ext uri="{FF2B5EF4-FFF2-40B4-BE49-F238E27FC236}">
                <a16:creationId xmlns:a16="http://schemas.microsoft.com/office/drawing/2014/main" id="{DDA351C9-A3D7-D444-BAFF-25F4A9CA7D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FD4FB7-8FE3-4E46-9ED4-B952594B24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E321C3-4EEE-B947-9043-5F47D1C2D7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50D318-EB84-AA4D-A5F3-86FD055CB1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DDF09-D5C0-0941-AAA7-83A7C65F43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1987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658C15-5BCB-104C-BE63-099F8C6102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9204BA-56E3-0947-904A-8995ECCA05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8CC25A-36DF-5F4F-83BC-1FCA47EB95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72632-91EB-C54C-BC04-C4C4DC2E22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650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AF14EA-8A5F-A94A-BCED-BB794D7596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40DE73-67C4-5343-8FE7-85199A2DF4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38440C-446F-FB4C-8A53-93263324D9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6E496-C5FF-464C-A0E1-0DCFC2AA3F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585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3E9BE0-5BD5-794A-96B8-838AAAC240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1F5189-AAC9-F947-9412-5BE2307DE7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0C9CF1-FEAB-2249-B9A9-E49327D05A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189AA-3C44-A647-A092-3DAA63A63A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3251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21BFDE-2825-0C44-9BB2-C0CC8D231F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BEB1AF-2528-DE41-A811-BECCC35BFB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2F5852-0B08-8E46-AC10-9D0D7DC198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7E778-7ECB-9B40-8675-6B3731C793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148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761725-2528-1742-982C-0145F58944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4A1B9-D203-B54A-BD78-DE118149AF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CEF566-1F70-4640-8F8A-01207B4263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645BE-C51A-234B-B806-4F1FF1B9DD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3905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945A236-0871-FF4F-9E2B-39512C7B7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87F834E-57C0-6047-803A-5F3442CF31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804BEE0-4361-C945-A68F-1BCDE23770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32BB0-9860-8F43-AB09-71B57AD9CB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2192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4A2C90B-5AF6-224A-AF4D-E578E0FDC3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CCE128A-ECED-C048-979E-ECE448A21C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6A8943A-50CD-4540-B41A-FD4E595976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33BDB-16D4-DB43-8C42-A5B69DD166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886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185552E-84F8-094D-A8B4-84865012A7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3CB7770-A9C8-1A4B-8342-5B56B4A62E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6E160BD-2E27-964D-9C5D-038E586DA6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AFC06-AE04-D746-982D-6A72FC511F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7574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25D96E-5038-4946-BB49-2FEF2EB663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1A0923-CAD9-204C-8DA8-20E94C4FC4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C1219A-4879-E14F-8D53-09A5874CCB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B871E-958D-8043-B4CE-D78F7976AF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440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1AB474-109B-DC44-902F-D2FD6F93AA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CEADCF-1220-E04A-B1CE-BFE6EF1F19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42187B-7B36-2D4C-9195-ED3080073B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43D3D-A59B-9C4E-BA94-52943A5095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5264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9F1692F-8C44-BB4D-B816-8EE01FC9A5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7DF5112-5A5C-474D-BB1D-6D1FCB5D8B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A19978D-07FE-DD45-BDF8-F0D998F296A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883F51F-D6AC-D64D-B5E0-C34C03CA02A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D4D972C-7C22-9B44-9157-AADDB8BC313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B99B9152-7111-E541-A616-BA2327A622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alstad.com/gas/fullscreen.htm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306ED2CF-8CC4-1A4A-ACE8-2D92BF549EA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Temperature</a:t>
            </a: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Atmospheric Sciences 101</a:t>
            </a: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Winter 2019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FA37A06D-D4EC-7649-A726-E90CF1D71D2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B45A935D-6959-4B47-9B0F-053FB9F9AD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9906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Types of Thermometers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EE14F034-4626-6A49-A89B-24B21ED458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524000"/>
            <a:ext cx="6553200" cy="41148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The classic</a:t>
            </a:r>
            <a:r>
              <a:rPr lang="en-US" altLang="en-US">
                <a:ea typeface="ＭＳ Ｐゴシック" panose="020B0600070205080204" pitchFamily="34" charset="-128"/>
              </a:rPr>
              <a:t>:  hollow glass tube connected to a bulb filled with alcohol or mercury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Fluid expands or contracts as temperature changes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Fairly accurate. Typically good to about 1F.</a:t>
            </a:r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id="{C4F6524D-C006-A94E-AF9C-179611E39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67600" y="1905000"/>
            <a:ext cx="13081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 descr="Temp.JPG   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834D36B3-1391-1B4A-83EF-6A8721C1F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838200"/>
            <a:ext cx="4014788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 Box 6">
            <a:extLst>
              <a:ext uri="{FF2B5EF4-FFF2-40B4-BE49-F238E27FC236}">
                <a16:creationId xmlns:a16="http://schemas.microsoft.com/office/drawing/2014/main" id="{6BB1A0BE-1C4D-1947-AF2E-3BDDBF762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3200"/>
            <a:ext cx="2806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Alcohol and Mercury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Thermometers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 descr="thermometer.jpg          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9DF49F18-DB3D-2846-9401-C06DF2B22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10000"/>
            <a:ext cx="19558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4" descr="thermometerd.jpg         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7EC90480-B2DA-BD4D-B6FE-339BD2401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2489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" descr="Internet_Metal_Back_#1BBDB5.jpg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2BD4820D-C1DF-C749-BF0B-5077C79D9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19200"/>
            <a:ext cx="38766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6EFDD5BA-A1D2-AA44-AF1B-5EFCA91935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Bimetallic Strip Thermometers</a:t>
            </a:r>
          </a:p>
        </p:txBody>
      </p:sp>
      <p:sp>
        <p:nvSpPr>
          <p:cNvPr id="26626" name="Content Placeholder 1">
            <a:extLst>
              <a:ext uri="{FF2B5EF4-FFF2-40B4-BE49-F238E27FC236}">
                <a16:creationId xmlns:a16="http://schemas.microsoft.com/office/drawing/2014/main" id="{F8FDD138-A05E-E748-A53E-DA5DDE2EED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57150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2 different types of metals fused together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Different metals expand differently as temperature changes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Used in thermostats and cheap thermometers. Metal strips often in spirals.</a:t>
            </a:r>
          </a:p>
        </p:txBody>
      </p:sp>
      <p:pic>
        <p:nvPicPr>
          <p:cNvPr id="26627" name="Picture 4" descr="bimetallic_strip.jpg     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BD4286F4-E2B1-9841-8F57-1184758CA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76400"/>
            <a:ext cx="3570288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6" descr="bimetallic2.jpg          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AB5C0F36-9FAB-1C40-9BE9-4203FB68F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733800"/>
            <a:ext cx="5029200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7" descr="honeywell_thermostat_t87f.jpg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F52117A1-1405-E243-B422-529777FA1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8" descr="thermometer-outdoor.gif  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B9F92703-4A59-A745-867E-F025046C1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2"/>
          <a:stretch>
            <a:fillRect/>
          </a:stretch>
        </p:blipFill>
        <p:spPr bwMode="auto">
          <a:xfrm>
            <a:off x="4953000" y="381000"/>
            <a:ext cx="3200400" cy="31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8C5E3B83-4435-3041-875C-DB76FD3354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Electronic Thermometers</a:t>
            </a:r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A281CB3A-16DA-7F43-91C5-D5D72675C9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3575" y="16764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Often use </a:t>
            </a:r>
            <a:r>
              <a:rPr lang="en-US" altLang="en-US" i="1">
                <a:ea typeface="ＭＳ Ｐゴシック" panose="020B0600070205080204" pitchFamily="34" charset="-128"/>
              </a:rPr>
              <a:t>thermisters</a:t>
            </a:r>
            <a:r>
              <a:rPr lang="en-US" altLang="en-US">
                <a:ea typeface="ＭＳ Ｐゴシック" panose="020B0600070205080204" pitchFamily="34" charset="-128"/>
              </a:rPr>
              <a:t>, a device whose electrical resistance varies with temperature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Car thermometers, medical thermometers, etc.</a:t>
            </a:r>
          </a:p>
        </p:txBody>
      </p:sp>
      <p:pic>
        <p:nvPicPr>
          <p:cNvPr id="28675" name="Picture 4" descr="&#9;meter.jpg                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259FC153-C4F5-F748-988A-D56931EFC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608388"/>
            <a:ext cx="27209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5" descr="60-second-thermometer.jpg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8B920883-4322-1748-833F-8DF124928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89338"/>
            <a:ext cx="25146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C355FDDD-AE30-E944-B156-630B749B7E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7850" y="609600"/>
            <a:ext cx="7924800" cy="69215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Radiometers</a:t>
            </a: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endParaRPr lang="en-US" altLang="en-US" b="1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id="{824542D0-4CA2-4149-96E7-8B16F3F935B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1143000"/>
            <a:ext cx="77724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 device that measures the amount of radiation emitted by a substance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Amount and wavelength </a:t>
            </a:r>
            <a:r>
              <a:rPr lang="en-US" altLang="en-US">
                <a:ea typeface="ＭＳ Ｐゴシック" panose="020B0600070205080204" pitchFamily="34" charset="-128"/>
              </a:rPr>
              <a:t>of radiation emitted is a function of temperature (warmer objects emit more and at shorter wavelengths)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Radiometers used by satellites to measure temperatures of clouds, atmosphere, and surface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71FC0A56-9CE8-104D-B86C-AAC09020105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144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 radiometer you are familiar with</a:t>
            </a: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9730426D-9DCD-C647-B234-C81A3FE0EEE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0723" name="Picture 4" descr="C+Rther.jpg              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4B65176B-264A-A542-A6F5-99A703778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39875"/>
            <a:ext cx="5943600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E37B9705-C57A-8145-A856-52F9B595FA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One you may not be…</a:t>
            </a:r>
          </a:p>
        </p:txBody>
      </p:sp>
      <p:pic>
        <p:nvPicPr>
          <p:cNvPr id="31746" name="Content Placeholder 3">
            <a:extLst>
              <a:ext uri="{FF2B5EF4-FFF2-40B4-BE49-F238E27FC236}">
                <a16:creationId xmlns:a16="http://schemas.microsoft.com/office/drawing/2014/main" id="{23198691-B100-044B-A97A-37CEC5EC99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3763" y="1981200"/>
            <a:ext cx="7356475" cy="41148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>
            <a:extLst>
              <a:ext uri="{FF2B5EF4-FFF2-40B4-BE49-F238E27FC236}">
                <a16:creationId xmlns:a16="http://schemas.microsoft.com/office/drawing/2014/main" id="{B03115DB-181E-674B-A596-295A18FF8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7210425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Box 3">
            <a:extLst>
              <a:ext uri="{FF2B5EF4-FFF2-40B4-BE49-F238E27FC236}">
                <a16:creationId xmlns:a16="http://schemas.microsoft.com/office/drawing/2014/main" id="{9A7CCCE8-8C07-1647-8CA1-82DF3FFC7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066800"/>
            <a:ext cx="4432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/>
              <a:t>GOES Weather Satellite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962972E0-80BA-6648-A321-86CB74DAEF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Temperature is a measure of the average speed of atoms and molecules</a:t>
            </a:r>
          </a:p>
        </p:txBody>
      </p:sp>
      <p:pic>
        <p:nvPicPr>
          <p:cNvPr id="16386" name="Content Placeholder 3">
            <a:extLst>
              <a:ext uri="{FF2B5EF4-FFF2-40B4-BE49-F238E27FC236}">
                <a16:creationId xmlns:a16="http://schemas.microsoft.com/office/drawing/2014/main" id="{E4AC296B-9EAD-DA48-88AB-722419B91F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2590800"/>
            <a:ext cx="4800600" cy="363220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AE31E7BB-ABEA-DF45-9C16-FFE2BAC1FD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Human Skin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F0B46625-079F-BC45-9A28-E622BEDB9DC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With practice…good to roughly 2F.</a:t>
            </a:r>
          </a:p>
        </p:txBody>
      </p:sp>
      <p:pic>
        <p:nvPicPr>
          <p:cNvPr id="33795" name="Picture 3">
            <a:extLst>
              <a:ext uri="{FF2B5EF4-FFF2-40B4-BE49-F238E27FC236}">
                <a16:creationId xmlns:a16="http://schemas.microsoft.com/office/drawing/2014/main" id="{F1A1E6D8-458A-394A-B0A4-03DB29689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97175"/>
            <a:ext cx="5638800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09C1B830-26D0-AB46-B1A6-4A050D9892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Official Surface Air Temperature Measurement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EC68D437-8232-6243-83D7-E5EF4138D0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05000"/>
            <a:ext cx="77724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Always measured in the SHADE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Should be measured at 2-meters (about 6.6 ft) above surface.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Should be above grass or native vegetation</a:t>
            </a:r>
          </a:p>
        </p:txBody>
      </p:sp>
      <p:pic>
        <p:nvPicPr>
          <p:cNvPr id="34819" name="Picture 3">
            <a:extLst>
              <a:ext uri="{FF2B5EF4-FFF2-40B4-BE49-F238E27FC236}">
                <a16:creationId xmlns:a16="http://schemas.microsoft.com/office/drawing/2014/main" id="{03D00103-858F-9745-821A-58A177DE4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267200"/>
            <a:ext cx="446722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372096B8-F60F-E742-B7D0-CEE7EAFC3A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Bad Exposure Can Produce Poor Observations</a:t>
            </a:r>
          </a:p>
        </p:txBody>
      </p:sp>
      <p:pic>
        <p:nvPicPr>
          <p:cNvPr id="35842" name="Content Placeholder 5">
            <a:extLst>
              <a:ext uri="{FF2B5EF4-FFF2-40B4-BE49-F238E27FC236}">
                <a16:creationId xmlns:a16="http://schemas.microsoft.com/office/drawing/2014/main" id="{5F6E982E-F3A9-294C-B824-9892EB6D14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2209800"/>
            <a:ext cx="5181600" cy="38862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FAFD9714-CF42-B245-B0BB-3594B70EC3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How NOT to Get Dependable Temperatures</a:t>
            </a:r>
          </a:p>
        </p:txBody>
      </p:sp>
      <p:pic>
        <p:nvPicPr>
          <p:cNvPr id="36866" name="Picture 4" descr="2degrees01240501.jpg     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E9CF29CD-17E4-FA46-A899-96E2ADC07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0"/>
            <a:ext cx="594360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D7745590-7C1B-7F4C-8A97-F3BED15E07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Much Better</a:t>
            </a:r>
          </a:p>
        </p:txBody>
      </p:sp>
      <p:pic>
        <p:nvPicPr>
          <p:cNvPr id="59394" name="Content Placeholder 4">
            <a:extLst>
              <a:ext uri="{FF2B5EF4-FFF2-40B4-BE49-F238E27FC236}">
                <a16:creationId xmlns:a16="http://schemas.microsoft.com/office/drawing/2014/main" id="{3B720415-24EC-D048-B886-A139074166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752600"/>
            <a:ext cx="6248400" cy="46863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 descr="Stevensons Screen.jpg          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44FA5F96-D5A8-7442-A6A2-3B8F3F365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413385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7" descr="Grand Cayman 78384 J#1BBDCE.jpg                                001B6D74&#10;Cliff Disk                     BB5EA40C:">
            <a:extLst>
              <a:ext uri="{FF2B5EF4-FFF2-40B4-BE49-F238E27FC236}">
                <a16:creationId xmlns:a16="http://schemas.microsoft.com/office/drawing/2014/main" id="{C4EF5C12-2AE6-4642-81E7-355C9AD30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838200"/>
            <a:ext cx="37052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8">
            <a:extLst>
              <a:ext uri="{FF2B5EF4-FFF2-40B4-BE49-F238E27FC236}">
                <a16:creationId xmlns:a16="http://schemas.microsoft.com/office/drawing/2014/main" id="{373B5443-2FE9-A44A-9AE2-DA84E31D2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150" y="171450"/>
            <a:ext cx="5607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/>
              <a:t>Traditional Stevenson Screen</a:t>
            </a:r>
            <a:endParaRPr lang="en-US" altLang="en-US" sz="2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3" descr="&#10;asos-2.jpg                                                     0010C381&#13;Macintosh2 HD                  ABA78158:">
            <a:extLst>
              <a:ext uri="{FF2B5EF4-FFF2-40B4-BE49-F238E27FC236}">
                <a16:creationId xmlns:a16="http://schemas.microsoft.com/office/drawing/2014/main" id="{0EDCDDB7-486B-AD4A-ABAD-5571BBE3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" t="6487" r="4320" b="6487"/>
          <a:stretch>
            <a:fillRect/>
          </a:stretch>
        </p:blipFill>
        <p:spPr bwMode="auto">
          <a:xfrm>
            <a:off x="2209800" y="685800"/>
            <a:ext cx="5867400" cy="372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 Box 4">
            <a:extLst>
              <a:ext uri="{FF2B5EF4-FFF2-40B4-BE49-F238E27FC236}">
                <a16:creationId xmlns:a16="http://schemas.microsoft.com/office/drawing/2014/main" id="{60C0E9CE-04D7-B743-B92C-1F19ADE6C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963" y="4953000"/>
            <a:ext cx="71231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Today: NOAA/NWS/FAA ASOS Temperature/Humidity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Senor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E2EECCD5-6A25-7947-A4F9-BDB9E1A5D9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Home Thermometer Tips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7C68358C-85DA-0B45-9A79-8C6CD736704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Put sensor on north side of the house/apartment IN PLACE THAT IS ALWAYS IN SHADE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Out of rain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Not above a BBQ!</a:t>
            </a:r>
          </a:p>
        </p:txBody>
      </p:sp>
      <p:pic>
        <p:nvPicPr>
          <p:cNvPr id="39939" name="Picture 3">
            <a:extLst>
              <a:ext uri="{FF2B5EF4-FFF2-40B4-BE49-F238E27FC236}">
                <a16:creationId xmlns:a16="http://schemas.microsoft.com/office/drawing/2014/main" id="{0881669B-5082-7D43-9AEF-2F493B60B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7"/>
          <a:stretch>
            <a:fillRect/>
          </a:stretch>
        </p:blipFill>
        <p:spPr bwMode="auto">
          <a:xfrm>
            <a:off x="5105400" y="2971800"/>
            <a:ext cx="377031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0AF30FAB-3054-4C4C-8C98-328E8DB569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Why can knowing that temperatures are taken at 2-m save your life?</a:t>
            </a:r>
          </a:p>
        </p:txBody>
      </p:sp>
      <p:pic>
        <p:nvPicPr>
          <p:cNvPr id="40962" name="Content Placeholder 3">
            <a:extLst>
              <a:ext uri="{FF2B5EF4-FFF2-40B4-BE49-F238E27FC236}">
                <a16:creationId xmlns:a16="http://schemas.microsoft.com/office/drawing/2014/main" id="{DF956B47-BF4B-4641-B6A2-509C3E5FA5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901950"/>
            <a:ext cx="3328988" cy="2508250"/>
          </a:xfrm>
        </p:spPr>
      </p:pic>
      <p:pic>
        <p:nvPicPr>
          <p:cNvPr id="40963" name="Picture 4">
            <a:extLst>
              <a:ext uri="{FF2B5EF4-FFF2-40B4-BE49-F238E27FC236}">
                <a16:creationId xmlns:a16="http://schemas.microsoft.com/office/drawing/2014/main" id="{7F34631D-A497-5F43-8F30-04788DCDA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720975"/>
            <a:ext cx="480377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BE66CDD9-780D-EB49-BEDB-4496E2AF80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Saving Your Life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655512EC-2E02-7642-8899-9CF96B828D7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990600"/>
            <a:ext cx="84582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On cold winter nights, temperature of the road surface can be 2-5F cooler than at 2 meters (or the 2 ft above the ground of your care thermometer)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Thus, when air temperatures get to around 35-37F here is the possibility that the road temperatures have dropped to freezing, with ice.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Slow down!</a:t>
            </a:r>
          </a:p>
        </p:txBody>
      </p:sp>
      <p:pic>
        <p:nvPicPr>
          <p:cNvPr id="41987" name="Picture 4">
            <a:extLst>
              <a:ext uri="{FF2B5EF4-FFF2-40B4-BE49-F238E27FC236}">
                <a16:creationId xmlns:a16="http://schemas.microsoft.com/office/drawing/2014/main" id="{FE965566-6D04-5B4A-89D6-869648867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624388"/>
            <a:ext cx="3965575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0E1E7684-80DB-8F40-8BA1-5A5C638148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Temperature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2A74B01D-2A2C-EB44-8413-92E7097420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17550" y="1524000"/>
            <a:ext cx="77724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When a substance warms, atoms and molecules move faster.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In a solid, molecules remain bound together in a rigid crystalline structure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In a liquid, molecules are bound together but can move around.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In a gas, molecules move as independent entities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43FFE60D-34AC-8845-A6EC-A6A87A116A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Diurnal (Daily) Temperature Variations</a:t>
            </a:r>
          </a:p>
        </p:txBody>
      </p:sp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id="{D0D0FEA8-5D96-C749-BF31-DB13BA4D375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209800"/>
            <a:ext cx="77724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When are temperatures generally warmest and coolest?</a:t>
            </a:r>
          </a:p>
        </p:txBody>
      </p:sp>
      <p:pic>
        <p:nvPicPr>
          <p:cNvPr id="43011" name="Picture 3">
            <a:extLst>
              <a:ext uri="{FF2B5EF4-FFF2-40B4-BE49-F238E27FC236}">
                <a16:creationId xmlns:a16="http://schemas.microsoft.com/office/drawing/2014/main" id="{409CC6DE-D991-5C43-99F9-BA4BEA31E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9"/>
          <a:stretch>
            <a:fillRect/>
          </a:stretch>
        </p:blipFill>
        <p:spPr bwMode="auto">
          <a:xfrm>
            <a:off x="1676400" y="3429000"/>
            <a:ext cx="62738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F7D4ED0A-BFCD-B840-B78C-F0B88FABDF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Diurnal Temperature Variations</a:t>
            </a:r>
          </a:p>
        </p:txBody>
      </p:sp>
      <p:sp>
        <p:nvSpPr>
          <p:cNvPr id="44034" name="Content Placeholder 2">
            <a:extLst>
              <a:ext uri="{FF2B5EF4-FFF2-40B4-BE49-F238E27FC236}">
                <a16:creationId xmlns:a16="http://schemas.microsoft.com/office/drawing/2014/main" id="{ABD46AF1-C4CF-8745-A149-F5C807C9FCD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787525"/>
            <a:ext cx="43434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Minimum temperature generally just after sunrise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Max temps 3-4 hours </a:t>
            </a:r>
            <a:r>
              <a:rPr lang="en-US" altLang="en-US" b="1">
                <a:ea typeface="ＭＳ Ｐゴシック" panose="020B0600070205080204" pitchFamily="34" charset="-128"/>
              </a:rPr>
              <a:t>after</a:t>
            </a:r>
            <a:r>
              <a:rPr lang="en-US" altLang="en-US">
                <a:ea typeface="ＭＳ Ｐゴシック" panose="020B0600070205080204" pitchFamily="34" charset="-128"/>
              </a:rPr>
              <a:t> solar noon.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In Seattle, max temps are typically 2-3 PM in winter, 5-6 PM midsummer.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4035" name="Picture 3">
            <a:extLst>
              <a:ext uri="{FF2B5EF4-FFF2-40B4-BE49-F238E27FC236}">
                <a16:creationId xmlns:a16="http://schemas.microsoft.com/office/drawing/2014/main" id="{6598582B-ACA4-474E-9089-40985F54E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2362200"/>
            <a:ext cx="39655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57702EC4-6546-3347-970B-A4044B35F6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2313" y="381000"/>
            <a:ext cx="7924800" cy="4572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Diurnal Amplitude Varies</a:t>
            </a:r>
          </a:p>
        </p:txBody>
      </p:sp>
      <p:pic>
        <p:nvPicPr>
          <p:cNvPr id="45058" name="Picture 4">
            <a:extLst>
              <a:ext uri="{FF2B5EF4-FFF2-40B4-BE49-F238E27FC236}">
                <a16:creationId xmlns:a16="http://schemas.microsoft.com/office/drawing/2014/main" id="{15F2C7A8-2545-3F40-9FC4-7AFE05A7D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8538"/>
            <a:ext cx="7742238" cy="555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Box 1">
            <a:extLst>
              <a:ext uri="{FF2B5EF4-FFF2-40B4-BE49-F238E27FC236}">
                <a16:creationId xmlns:a16="http://schemas.microsoft.com/office/drawing/2014/main" id="{8761A9F5-34A0-4644-984A-4C07E8408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667000"/>
            <a:ext cx="1600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Big Diurnal</a:t>
            </a:r>
          </a:p>
          <a:p>
            <a:r>
              <a:rPr lang="en-US" altLang="en-US"/>
              <a:t>Variations</a:t>
            </a:r>
          </a:p>
          <a:p>
            <a:r>
              <a:rPr lang="en-US" altLang="en-US"/>
              <a:t>In West Where</a:t>
            </a:r>
          </a:p>
          <a:p>
            <a:r>
              <a:rPr lang="en-US" altLang="en-US"/>
              <a:t>Air is Dry</a:t>
            </a:r>
          </a:p>
        </p:txBody>
      </p:sp>
      <p:sp>
        <p:nvSpPr>
          <p:cNvPr id="45060" name="TextBox 2">
            <a:extLst>
              <a:ext uri="{FF2B5EF4-FFF2-40B4-BE49-F238E27FC236}">
                <a16:creationId xmlns:a16="http://schemas.microsoft.com/office/drawing/2014/main" id="{613128BF-8EAA-5C41-A3B9-2F7819A87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0938" y="4343400"/>
            <a:ext cx="144145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Less</a:t>
            </a:r>
          </a:p>
          <a:p>
            <a:r>
              <a:rPr lang="en-US" altLang="en-US"/>
              <a:t>Diurnal</a:t>
            </a:r>
          </a:p>
          <a:p>
            <a:r>
              <a:rPr lang="en-US" altLang="en-US"/>
              <a:t>Variation</a:t>
            </a:r>
          </a:p>
          <a:p>
            <a:r>
              <a:rPr lang="en-US" altLang="en-US"/>
              <a:t>Where is</a:t>
            </a:r>
          </a:p>
          <a:p>
            <a:r>
              <a:rPr lang="en-US" altLang="en-US"/>
              <a:t>Is Moister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66E68BF5-C8F0-484F-AC70-F1292FDC0D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All Temperatures Are Local</a:t>
            </a:r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91CFB72E-903E-A44E-AF7A-D63888DECA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Temperatures can vary in small distances due to a number of factors: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Proximity to water </a:t>
            </a:r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(cooler in summer, warmer in winter)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Elevation </a:t>
            </a:r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(usually cooler aloft, but cool air can pool near the surface at night/winter)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Surface characteristics/urban heat island </a:t>
            </a:r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(warmer in urban core)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>
            <a:extLst>
              <a:ext uri="{FF2B5EF4-FFF2-40B4-BE49-F238E27FC236}">
                <a16:creationId xmlns:a16="http://schemas.microsoft.com/office/drawing/2014/main" id="{1F67A34C-98ED-1B49-A7C9-EE67D0113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09800"/>
            <a:ext cx="7150100" cy="385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itle 2">
            <a:extLst>
              <a:ext uri="{FF2B5EF4-FFF2-40B4-BE49-F238E27FC236}">
                <a16:creationId xmlns:a16="http://schemas.microsoft.com/office/drawing/2014/main" id="{FE335F71-BB16-F24E-AE70-3758274F33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Urban Heat Island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2400">
                <a:ea typeface="ＭＳ Ｐゴシック" panose="020B0600070205080204" pitchFamily="34" charset="-128"/>
              </a:rPr>
              <a:t>Can easily be 5-10F warmer in urban core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EFBE1A92-75AA-BB45-8386-D89F592D04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London</a:t>
            </a:r>
          </a:p>
        </p:txBody>
      </p:sp>
      <p:pic>
        <p:nvPicPr>
          <p:cNvPr id="48130" name="Content Placeholder 3">
            <a:extLst>
              <a:ext uri="{FF2B5EF4-FFF2-40B4-BE49-F238E27FC236}">
                <a16:creationId xmlns:a16="http://schemas.microsoft.com/office/drawing/2014/main" id="{C4874F44-C289-0247-998E-87C04F4B2D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7200" y="1752600"/>
            <a:ext cx="5689600" cy="436245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1F76D4F5-5A3B-994A-A009-8BF5EDBB32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Elevation</a:t>
            </a:r>
          </a:p>
        </p:txBody>
      </p:sp>
      <p:sp>
        <p:nvSpPr>
          <p:cNvPr id="49154" name="Content Placeholder 2">
            <a:extLst>
              <a:ext uri="{FF2B5EF4-FFF2-40B4-BE49-F238E27FC236}">
                <a16:creationId xmlns:a16="http://schemas.microsoft.com/office/drawing/2014/main" id="{FD53C149-5B36-6444-A1A1-C3C82DBD26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77863" y="1676400"/>
            <a:ext cx="77724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During the night, cooler, denser air often drains into lower elevations</a:t>
            </a:r>
          </a:p>
        </p:txBody>
      </p:sp>
      <p:pic>
        <p:nvPicPr>
          <p:cNvPr id="49155" name="Picture 3">
            <a:extLst>
              <a:ext uri="{FF2B5EF4-FFF2-40B4-BE49-F238E27FC236}">
                <a16:creationId xmlns:a16="http://schemas.microsoft.com/office/drawing/2014/main" id="{801AEE98-3A62-CF4A-B989-E15647CA4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971800"/>
            <a:ext cx="5973763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11.11moremaxtemps.tiff">
            <a:extLst>
              <a:ext uri="{FF2B5EF4-FFF2-40B4-BE49-F238E27FC236}">
                <a16:creationId xmlns:a16="http://schemas.microsoft.com/office/drawing/2014/main" id="{A9F95C75-287D-894B-B3BB-5F13369EC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6432550" cy="667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TextBox 1">
            <a:extLst>
              <a:ext uri="{FF2B5EF4-FFF2-40B4-BE49-F238E27FC236}">
                <a16:creationId xmlns:a16="http://schemas.microsoft.com/office/drawing/2014/main" id="{09A28F7C-C519-EA44-8086-7170AA718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048000"/>
            <a:ext cx="15367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Typical</a:t>
            </a:r>
          </a:p>
          <a:p>
            <a:r>
              <a:rPr lang="en-US" altLang="en-US"/>
              <a:t>Summer</a:t>
            </a:r>
          </a:p>
          <a:p>
            <a:r>
              <a:rPr lang="en-US" altLang="en-US"/>
              <a:t>Day</a:t>
            </a:r>
          </a:p>
          <a:p>
            <a:r>
              <a:rPr lang="en-US" altLang="en-US"/>
              <a:t>Near 5 PM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 descr="11.10seattle_temps_v2.tiff">
            <a:extLst>
              <a:ext uri="{FF2B5EF4-FFF2-40B4-BE49-F238E27FC236}">
                <a16:creationId xmlns:a16="http://schemas.microsoft.com/office/drawing/2014/main" id="{80E30F27-E1F6-2147-BCE6-007C775A0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57200"/>
            <a:ext cx="5638800" cy="584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extBox 1">
            <a:extLst>
              <a:ext uri="{FF2B5EF4-FFF2-40B4-BE49-F238E27FC236}">
                <a16:creationId xmlns:a16="http://schemas.microsoft.com/office/drawing/2014/main" id="{4FA34577-F30E-3946-9516-5D53A99FE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438400"/>
            <a:ext cx="15700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Winter</a:t>
            </a:r>
          </a:p>
          <a:p>
            <a:r>
              <a:rPr lang="en-US" altLang="en-US"/>
              <a:t>Temps</a:t>
            </a:r>
          </a:p>
          <a:p>
            <a:r>
              <a:rPr lang="en-US" altLang="en-US"/>
              <a:t>Near 6 AM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EBECAC90-3BD6-534A-B79D-58E65A226B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Snow Promotes Cooling</a:t>
            </a: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2800">
                <a:ea typeface="ＭＳ Ｐゴシック" panose="020B0600070205080204" pitchFamily="34" charset="-128"/>
              </a:rPr>
              <a:t>Good in reflecting solar radiation,  good emitter in infrared, good insulator</a:t>
            </a:r>
            <a:br>
              <a:rPr lang="en-US" altLang="en-US" sz="2800">
                <a:ea typeface="ＭＳ Ｐゴシック" panose="020B0600070205080204" pitchFamily="34" charset="-128"/>
              </a:rPr>
            </a:br>
            <a:r>
              <a:rPr lang="en-US" altLang="en-US" sz="2800">
                <a:ea typeface="ＭＳ Ｐゴシック" panose="020B0600070205080204" pitchFamily="34" charset="-128"/>
              </a:rPr>
              <a:t>Often record cold temperatures are associated with snow</a:t>
            </a:r>
          </a:p>
        </p:txBody>
      </p:sp>
      <p:pic>
        <p:nvPicPr>
          <p:cNvPr id="52226" name="Content Placeholder 3">
            <a:extLst>
              <a:ext uri="{FF2B5EF4-FFF2-40B4-BE49-F238E27FC236}">
                <a16:creationId xmlns:a16="http://schemas.microsoft.com/office/drawing/2014/main" id="{74A7E62F-A54B-6C4C-9D8B-0B50817668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543175"/>
            <a:ext cx="7772400" cy="299085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0BF31C6C-6DAF-C646-B106-C89A5D3ADA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AD7873-7521-4C42-AF9D-C1CCACF71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2887" y="1447800"/>
            <a:ext cx="7503281" cy="4343400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68711625-CDDB-C540-8FEB-65B7CBECBA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 Most Extreme Cold Locations Puts All of These Together</a:t>
            </a:r>
          </a:p>
        </p:txBody>
      </p:sp>
      <p:sp>
        <p:nvSpPr>
          <p:cNvPr id="53250" name="Content Placeholder 2">
            <a:extLst>
              <a:ext uri="{FF2B5EF4-FFF2-40B4-BE49-F238E27FC236}">
                <a16:creationId xmlns:a16="http://schemas.microsoft.com/office/drawing/2014/main" id="{720F80C8-467C-8146-B664-FDB2AAE5B2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3048000"/>
            <a:ext cx="7772400" cy="22098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Valley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Snow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Away from water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Figure9.10.tiff">
            <a:extLst>
              <a:ext uri="{FF2B5EF4-FFF2-40B4-BE49-F238E27FC236}">
                <a16:creationId xmlns:a16="http://schemas.microsoft.com/office/drawing/2014/main" id="{670F976E-D306-9249-A054-495068139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"/>
            <a:ext cx="476567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TextBox 3">
            <a:extLst>
              <a:ext uri="{FF2B5EF4-FFF2-40B4-BE49-F238E27FC236}">
                <a16:creationId xmlns:a16="http://schemas.microsoft.com/office/drawing/2014/main" id="{D1981027-03ED-B441-9080-9AB285466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33528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hlink"/>
                </a:solidFill>
              </a:rPr>
              <a:t>WA cold records are all east of the Cascades</a:t>
            </a:r>
          </a:p>
        </p:txBody>
      </p:sp>
      <p:sp>
        <p:nvSpPr>
          <p:cNvPr id="54275" name="TextBox 4">
            <a:extLst>
              <a:ext uri="{FF2B5EF4-FFF2-40B4-BE49-F238E27FC236}">
                <a16:creationId xmlns:a16="http://schemas.microsoft.com/office/drawing/2014/main" id="{ABF35733-A720-0744-B692-39093B0CB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425700"/>
            <a:ext cx="38862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hlink"/>
                </a:solidFill>
              </a:rPr>
              <a:t>On December 30, 1968 both Mazama and Winthrop, WA dropped to -48F—the state record.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hlink"/>
                </a:solidFill>
              </a:rPr>
              <a:t>Why there?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 descr="Figure9.11a.jpg">
            <a:extLst>
              <a:ext uri="{FF2B5EF4-FFF2-40B4-BE49-F238E27FC236}">
                <a16:creationId xmlns:a16="http://schemas.microsoft.com/office/drawing/2014/main" id="{02DE6E77-550E-AE44-9090-8E495FAC6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04800"/>
            <a:ext cx="65532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2" name="Picture 2" descr="Figure9.11b.jpg">
            <a:extLst>
              <a:ext uri="{FF2B5EF4-FFF2-40B4-BE49-F238E27FC236}">
                <a16:creationId xmlns:a16="http://schemas.microsoft.com/office/drawing/2014/main" id="{CFB4CE0A-C816-E549-8877-6F94734328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657600"/>
            <a:ext cx="4103688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Box 3">
            <a:extLst>
              <a:ext uri="{FF2B5EF4-FFF2-40B4-BE49-F238E27FC236}">
                <a16:creationId xmlns:a16="http://schemas.microsoft.com/office/drawing/2014/main" id="{A0AAFDD0-24CD-FA4B-B8AC-E9DAD90C2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640138"/>
            <a:ext cx="175260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hlink"/>
                </a:solidFill>
              </a:rPr>
              <a:t>Winthrop and Mazama are in a deep valley of the northeast Cascades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hlink"/>
                </a:solidFill>
              </a:rPr>
              <a:t>When snow on ground</a:t>
            </a:r>
            <a:endParaRPr lang="en-US" altLang="en-US" sz="2400">
              <a:solidFill>
                <a:srgbClr val="005A58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3B8BBED7-935F-CF4A-B1AF-D57D536DA3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Definition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EA8C5C35-AB93-9A44-B6CC-4C42C9624C7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57225" y="1676400"/>
            <a:ext cx="7772400" cy="41148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Temperature </a:t>
            </a:r>
            <a:r>
              <a:rPr lang="en-US" altLang="en-US">
                <a:ea typeface="ＭＳ Ｐゴシック" panose="020B0600070205080204" pitchFamily="34" charset="-128"/>
              </a:rPr>
              <a:t>is a measure of the average speed of atoms and molecules of a substance</a:t>
            </a:r>
          </a:p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More exactly</a:t>
            </a:r>
            <a:r>
              <a:rPr lang="en-US" altLang="en-US">
                <a:ea typeface="ＭＳ Ｐゴシック" panose="020B0600070205080204" pitchFamily="34" charset="-128"/>
              </a:rPr>
              <a:t>, temperature is proportional to the average kinetic energy of a substances atoms and molecules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Kinetic Energy (KE) =  (1/2)mv</a:t>
            </a:r>
            <a:r>
              <a:rPr lang="en-US" altLang="en-US" b="1" baseline="30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, where m=mass, and v is speed</a:t>
            </a:r>
          </a:p>
          <a:p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http://www.falstad.com/gas/fullscreen.html</a:t>
            </a:r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055690CA-6C75-6E4E-AB8C-51F1DD29EA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altLang="en-US" sz="40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Temperature is measured with thermometers—and there are many types</a:t>
            </a:r>
          </a:p>
        </p:txBody>
      </p:sp>
      <p:sp>
        <p:nvSpPr>
          <p:cNvPr id="19458" name="Content Placeholder 2">
            <a:extLst>
              <a:ext uri="{FF2B5EF4-FFF2-40B4-BE49-F238E27FC236}">
                <a16:creationId xmlns:a16="http://schemas.microsoft.com/office/drawing/2014/main" id="{16670394-42D5-7F44-8963-D45AAF6D1B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2081213"/>
            <a:ext cx="77724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Galileo developed the first thermometer in the late 1500s.</a:t>
            </a:r>
          </a:p>
        </p:txBody>
      </p:sp>
      <p:pic>
        <p:nvPicPr>
          <p:cNvPr id="19459" name="Picture 3">
            <a:extLst>
              <a:ext uri="{FF2B5EF4-FFF2-40B4-BE49-F238E27FC236}">
                <a16:creationId xmlns:a16="http://schemas.microsoft.com/office/drawing/2014/main" id="{1D84B5E7-4507-D64F-9B81-EDB3EBB31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75" y="2724150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BA09568C-80E6-644F-AB8C-251ABBECC8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433763"/>
            <a:ext cx="3276600" cy="27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DE2A2C28-7ABB-6F4E-B34C-E5ABD05CB6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848600" cy="6096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Thermometer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D2F72BB9-2000-5349-8B05-D9F2DCE3A3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3725" y="1447800"/>
            <a:ext cx="8032750" cy="4876800"/>
          </a:xfrm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In 1600s</a:t>
            </a:r>
            <a:r>
              <a:rPr lang="en-US" altLang="en-US">
                <a:ea typeface="ＭＳ Ｐゴシック" panose="020B0600070205080204" pitchFamily="34" charset="-128"/>
              </a:rPr>
              <a:t>, alcohol thermometers came into use</a:t>
            </a:r>
          </a:p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In 1714</a:t>
            </a:r>
            <a:r>
              <a:rPr lang="en-US" altLang="en-US">
                <a:ea typeface="ＭＳ Ｐゴシック" panose="020B0600070205080204" pitchFamily="34" charset="-128"/>
              </a:rPr>
              <a:t>, Gabriel Fahrenheit, a German physicist, constructed the first mercury thermometer.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A problem developed, different thermometers had different scales!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Promoted lots of confusion!</a:t>
            </a:r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D133566F-C5CB-334F-85DD-A4DA3F3E5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43400"/>
            <a:ext cx="295910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8D6858FD-B0EB-7F40-B259-496D6AF9DC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072438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Three Major Scales Used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AF56F-F412-D34F-A977-4F20A6F46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750" y="1462088"/>
            <a:ext cx="84582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Fahrenheit (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°</a:t>
            </a:r>
            <a:r>
              <a:rPr lang="en-US" dirty="0"/>
              <a:t>F)</a:t>
            </a:r>
          </a:p>
          <a:p>
            <a:pPr>
              <a:defRPr/>
            </a:pPr>
            <a:r>
              <a:rPr lang="en-US" dirty="0"/>
              <a:t>Centigrade or Celsius (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°</a:t>
            </a:r>
            <a:r>
              <a:rPr lang="en-US" dirty="0"/>
              <a:t>C)</a:t>
            </a:r>
          </a:p>
          <a:p>
            <a:pPr>
              <a:defRPr/>
            </a:pPr>
            <a:r>
              <a:rPr lang="en-US" dirty="0"/>
              <a:t>Kelvin or Absolute (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°</a:t>
            </a:r>
            <a:r>
              <a:rPr lang="en-US" dirty="0"/>
              <a:t>K,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°</a:t>
            </a:r>
            <a:r>
              <a:rPr lang="en-US" dirty="0"/>
              <a:t>A)</a:t>
            </a:r>
          </a:p>
          <a:p>
            <a:pPr>
              <a:defRPr/>
            </a:pPr>
            <a:r>
              <a:rPr lang="en-US" dirty="0"/>
              <a:t>How to Convert    </a:t>
            </a:r>
            <a:r>
              <a:rPr lang="en-US" dirty="0">
                <a:solidFill>
                  <a:srgbClr val="FF0000"/>
                </a:solidFill>
              </a:rPr>
              <a:t>Freezing	Boiling</a:t>
            </a:r>
          </a:p>
          <a:p>
            <a:pPr marL="0" indent="0">
              <a:buFontTx/>
              <a:buNone/>
              <a:defRPr/>
            </a:pPr>
            <a:r>
              <a:rPr lang="en-US" dirty="0"/>
              <a:t>C=(5/9)(F-32)		0		  100</a:t>
            </a:r>
          </a:p>
          <a:p>
            <a:pPr marL="0" indent="0">
              <a:buFontTx/>
              <a:buNone/>
              <a:defRPr/>
            </a:pPr>
            <a:r>
              <a:rPr lang="en-US" dirty="0"/>
              <a:t>F=(9/5)C + 32		32		   212</a:t>
            </a:r>
          </a:p>
          <a:p>
            <a:pPr marL="0" indent="0">
              <a:buFontTx/>
              <a:buNone/>
              <a:defRPr/>
            </a:pPr>
            <a:r>
              <a:rPr lang="en-US" dirty="0"/>
              <a:t>K=C + 273		273		   373</a:t>
            </a:r>
          </a:p>
          <a:p>
            <a:pPr>
              <a:defRPr/>
            </a:pPr>
            <a:r>
              <a:rPr lang="en-US" b="1" dirty="0">
                <a:solidFill>
                  <a:schemeClr val="accent2"/>
                </a:solidFill>
              </a:rPr>
              <a:t>The rest of world uses C, only the US uses F</a:t>
            </a:r>
          </a:p>
          <a:p>
            <a:pPr>
              <a:defRPr/>
            </a:pPr>
            <a:endParaRPr lang="en-US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EA5F5E77-0285-0445-A2AD-E6E81EE9F3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Temperatures in Celsius (F)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7022EECC-61E2-BD41-A5D6-A9F0CF12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1150" y="1295400"/>
            <a:ext cx="81534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800">
                <a:ea typeface="ＭＳ Ｐゴシック" panose="020B0600070205080204" pitchFamily="34" charset="-128"/>
              </a:rPr>
              <a:t>100 (212F)  boiling point of water at standard pressure</a:t>
            </a:r>
          </a:p>
          <a:p>
            <a:pPr marL="0" indent="0">
              <a:buFontTx/>
              <a:buNone/>
            </a:pPr>
            <a:r>
              <a:rPr lang="en-US" altLang="en-US" sz="2800">
                <a:ea typeface="ＭＳ Ｐゴシック" panose="020B0600070205080204" pitchFamily="34" charset="-128"/>
              </a:rPr>
              <a:t>57 (134F)  record high temperature (Libya)</a:t>
            </a:r>
          </a:p>
          <a:p>
            <a:pPr marL="0" indent="0">
              <a:buFontTx/>
              <a:buNone/>
            </a:pPr>
            <a:r>
              <a:rPr lang="en-US" altLang="en-US" sz="2800">
                <a:ea typeface="ＭＳ Ｐゴシック" panose="020B0600070205080204" pitchFamily="34" charset="-128"/>
              </a:rPr>
              <a:t>50 (122F) typical summer high in Death Valley, CA</a:t>
            </a:r>
          </a:p>
          <a:p>
            <a:pPr marL="0" indent="0">
              <a:buFontTx/>
              <a:buNone/>
            </a:pPr>
            <a:r>
              <a:rPr lang="en-US" altLang="en-US" sz="2800">
                <a:ea typeface="ＭＳ Ｐゴシック" panose="020B0600070205080204" pitchFamily="34" charset="-128"/>
              </a:rPr>
              <a:t>30 (86F) typical summer high over U.S. East Coast</a:t>
            </a:r>
          </a:p>
          <a:p>
            <a:pPr marL="0" indent="0">
              <a:buFontTx/>
              <a:buNone/>
            </a:pPr>
            <a:r>
              <a:rPr lang="en-US" altLang="en-US" sz="2800">
                <a:ea typeface="ＭＳ Ｐゴシック" panose="020B0600070205080204" pitchFamily="34" charset="-128"/>
              </a:rPr>
              <a:t>20 (68F) normal room temperature</a:t>
            </a:r>
          </a:p>
          <a:p>
            <a:pPr marL="0" indent="0">
              <a:buFontTx/>
              <a:buNone/>
            </a:pPr>
            <a:r>
              <a:rPr lang="en-US" altLang="en-US" sz="2800">
                <a:ea typeface="ＭＳ Ｐゴシック" panose="020B0600070205080204" pitchFamily="34" charset="-128"/>
              </a:rPr>
              <a:t>0 (32F) freezing</a:t>
            </a:r>
          </a:p>
          <a:p>
            <a:pPr marL="0" indent="0">
              <a:buFontTx/>
              <a:buNone/>
            </a:pPr>
            <a:r>
              <a:rPr lang="en-US" altLang="en-US" sz="2800">
                <a:ea typeface="ＭＳ Ｐゴシック" panose="020B0600070205080204" pitchFamily="34" charset="-128"/>
              </a:rPr>
              <a:t>-10 (14F) super cold wave in Seattle</a:t>
            </a:r>
          </a:p>
          <a:p>
            <a:pPr marL="0" indent="0">
              <a:buFontTx/>
              <a:buNone/>
            </a:pPr>
            <a:r>
              <a:rPr lang="en-US" altLang="en-US" sz="2800">
                <a:ea typeface="ＭＳ Ｐゴシック" panose="020B0600070205080204" pitchFamily="34" charset="-128"/>
              </a:rPr>
              <a:t>-40 (-40F) record cold in northern U.S.</a:t>
            </a:r>
          </a:p>
          <a:p>
            <a:pPr marL="0" indent="0">
              <a:buFontTx/>
              <a:buNone/>
            </a:pPr>
            <a:r>
              <a:rPr lang="en-US" altLang="en-US" sz="2800">
                <a:ea typeface="ＭＳ Ｐゴシック" panose="020B0600070205080204" pitchFamily="34" charset="-128"/>
              </a:rPr>
              <a:t>-88 (-126F) record low temperature at South Pole</a:t>
            </a:r>
          </a:p>
          <a:p>
            <a:pPr marL="0" indent="0">
              <a:buFontTx/>
              <a:buNone/>
            </a:pPr>
            <a:r>
              <a:rPr lang="en-US" altLang="en-US" sz="2800">
                <a:ea typeface="ＭＳ Ｐゴシック" panose="020B0600070205080204" pitchFamily="34" charset="-128"/>
              </a:rPr>
              <a:t>-273 (-460) absolute zero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1327</TotalTime>
  <Words>867</Words>
  <Application>Microsoft Macintosh PowerPoint</Application>
  <PresentationFormat>On-screen Show (4:3)</PresentationFormat>
  <Paragraphs>122</Paragraphs>
  <Slides>42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ＭＳ Ｐゴシック</vt:lpstr>
      <vt:lpstr>Symbol</vt:lpstr>
      <vt:lpstr>Times</vt:lpstr>
      <vt:lpstr>Blank Presentation</vt:lpstr>
      <vt:lpstr>Temperature Atmospheric Sciences 101 Winter 2019</vt:lpstr>
      <vt:lpstr>Temperature is a measure of the average speed of atoms and molecules</vt:lpstr>
      <vt:lpstr>Temperature</vt:lpstr>
      <vt:lpstr>PowerPoint Presentation</vt:lpstr>
      <vt:lpstr>Definition</vt:lpstr>
      <vt:lpstr>Temperature is measured with thermometers—and there are many types</vt:lpstr>
      <vt:lpstr>Thermometer</vt:lpstr>
      <vt:lpstr>Three Major Scales Used Today</vt:lpstr>
      <vt:lpstr>Temperatures in Celsius (F)</vt:lpstr>
      <vt:lpstr>Types of Thermometers</vt:lpstr>
      <vt:lpstr>PowerPoint Presentation</vt:lpstr>
      <vt:lpstr>PowerPoint Presentation</vt:lpstr>
      <vt:lpstr>Bimetallic Strip Thermometers</vt:lpstr>
      <vt:lpstr>PowerPoint Presentation</vt:lpstr>
      <vt:lpstr>Electronic Thermometers</vt:lpstr>
      <vt:lpstr>Radiometers </vt:lpstr>
      <vt:lpstr>A radiometer you are familiar with</vt:lpstr>
      <vt:lpstr>One you may not be…</vt:lpstr>
      <vt:lpstr>PowerPoint Presentation</vt:lpstr>
      <vt:lpstr>Human Skin</vt:lpstr>
      <vt:lpstr>Official Surface Air Temperature Measurement</vt:lpstr>
      <vt:lpstr>Bad Exposure Can Produce Poor Observations</vt:lpstr>
      <vt:lpstr>How NOT to Get Dependable Temperatures</vt:lpstr>
      <vt:lpstr>Much Better</vt:lpstr>
      <vt:lpstr>PowerPoint Presentation</vt:lpstr>
      <vt:lpstr>PowerPoint Presentation</vt:lpstr>
      <vt:lpstr>Home Thermometer Tips</vt:lpstr>
      <vt:lpstr>Why can knowing that temperatures are taken at 2-m save your life?</vt:lpstr>
      <vt:lpstr>Saving Your Life</vt:lpstr>
      <vt:lpstr>Diurnal (Daily) Temperature Variations</vt:lpstr>
      <vt:lpstr>Diurnal Temperature Variations</vt:lpstr>
      <vt:lpstr>Diurnal Amplitude Varies</vt:lpstr>
      <vt:lpstr>All Temperatures Are Local</vt:lpstr>
      <vt:lpstr>Urban Heat Island Can easily be 5-10F warmer in urban core</vt:lpstr>
      <vt:lpstr>London</vt:lpstr>
      <vt:lpstr>Elevation</vt:lpstr>
      <vt:lpstr>PowerPoint Presentation</vt:lpstr>
      <vt:lpstr>PowerPoint Presentation</vt:lpstr>
      <vt:lpstr>Snow Promotes Cooling Good in reflecting solar radiation,  good emitter in infrared, good insulator Often record cold temperatures are associated with snow</vt:lpstr>
      <vt:lpstr>The Most Extreme Cold Locations Puts All of These Together</vt:lpstr>
      <vt:lpstr>PowerPoint Presentation</vt:lpstr>
      <vt:lpstr>PowerPoint Presentation</vt:lpstr>
    </vt:vector>
  </TitlesOfParts>
  <Company>뿿콰뿿컐뿿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Temperature Prediction</dc:title>
  <dc:creator>Clifford Mass</dc:creator>
  <cp:lastModifiedBy>Cliff Mass</cp:lastModifiedBy>
  <cp:revision>49</cp:revision>
  <cp:lastPrinted>2006-09-26T22:28:06Z</cp:lastPrinted>
  <dcterms:created xsi:type="dcterms:W3CDTF">2009-09-30T21:48:47Z</dcterms:created>
  <dcterms:modified xsi:type="dcterms:W3CDTF">2018-12-27T22:20:30Z</dcterms:modified>
</cp:coreProperties>
</file>