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1" r:id="rId3"/>
    <p:sldId id="257" r:id="rId4"/>
    <p:sldId id="258" r:id="rId5"/>
    <p:sldId id="287" r:id="rId6"/>
    <p:sldId id="288" r:id="rId7"/>
    <p:sldId id="260" r:id="rId8"/>
    <p:sldId id="280" r:id="rId9"/>
    <p:sldId id="283" r:id="rId10"/>
    <p:sldId id="281" r:id="rId11"/>
    <p:sldId id="282" r:id="rId12"/>
    <p:sldId id="262" r:id="rId13"/>
    <p:sldId id="259" r:id="rId14"/>
    <p:sldId id="263" r:id="rId15"/>
    <p:sldId id="293" r:id="rId16"/>
    <p:sldId id="269" r:id="rId17"/>
    <p:sldId id="289" r:id="rId18"/>
    <p:sldId id="275" r:id="rId19"/>
    <p:sldId id="274" r:id="rId20"/>
    <p:sldId id="302" r:id="rId21"/>
    <p:sldId id="305" r:id="rId22"/>
    <p:sldId id="304" r:id="rId23"/>
    <p:sldId id="291" r:id="rId24"/>
    <p:sldId id="306" r:id="rId25"/>
    <p:sldId id="307" r:id="rId26"/>
    <p:sldId id="277" r:id="rId27"/>
    <p:sldId id="294" r:id="rId28"/>
    <p:sldId id="300" r:id="rId29"/>
    <p:sldId id="296" r:id="rId30"/>
    <p:sldId id="29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58" autoAdjust="0"/>
  </p:normalViewPr>
  <p:slideViewPr>
    <p:cSldViewPr>
      <p:cViewPr varScale="1">
        <p:scale>
          <a:sx n="71" d="100"/>
          <a:sy n="71" d="100"/>
        </p:scale>
        <p:origin x="-18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543DE3A-4884-4514-942C-5E37887BED2B}" type="datetimeFigureOut">
              <a:rPr lang="en-CA" smtClean="0"/>
              <a:t>12/03/2015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7ABB86D-C271-42C6-9405-09730EECAA23}" type="slidenum">
              <a:rPr lang="en-CA" smtClean="0"/>
              <a:t>‹#›</a:t>
            </a:fld>
            <a:endParaRPr lang="en-CA"/>
          </a:p>
        </p:txBody>
      </p:sp>
    </p:spTree>
    <p:extLst>
      <p:ext uri="{BB962C8B-B14F-4D97-AF65-F5344CB8AC3E}">
        <p14:creationId xmlns:p14="http://schemas.microsoft.com/office/powerpoint/2010/main" val="364110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xfrm>
            <a:off x="1181100" y="698500"/>
            <a:ext cx="4648200" cy="3486150"/>
          </a:xfrm>
          <a:prstGeom prst="rect">
            <a:avLst/>
          </a:prstGeom>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xfrm>
            <a:off x="933450" y="4416425"/>
            <a:ext cx="5143500" cy="4181475"/>
          </a:xfrm>
          <a:prstGeom prst="rect">
            <a:avLst/>
          </a:prstGeom>
          <a:solidFill>
            <a:srgbClr val="FFFFFF"/>
          </a:solidFill>
          <a:ln>
            <a:solidFill>
              <a:srgbClr val="000000"/>
            </a:solidFill>
            <a:miter lim="800000"/>
            <a:headEnd/>
            <a:tailEnd/>
          </a:ln>
        </p:spPr>
        <p:txBody>
          <a:bodyPr lIns="93163" tIns="46583" rIns="93163" bIns="46583"/>
          <a:lstStyle/>
          <a:p>
            <a:r>
              <a:rPr lang="en-CA" b="1" noProof="1" smtClean="0">
                <a:solidFill>
                  <a:srgbClr val="000000"/>
                </a:solidFill>
              </a:rPr>
              <a:t>Figure 10.21:</a:t>
            </a:r>
            <a:r>
              <a:rPr lang="en-CA" noProof="1" smtClean="0">
                <a:solidFill>
                  <a:srgbClr val="000000"/>
                </a:solidFill>
              </a:rPr>
              <a:t> Surface conditions that can produce a dryline with intense thunderstorms.</a:t>
            </a:r>
          </a:p>
        </p:txBody>
      </p:sp>
    </p:spTree>
    <p:extLst>
      <p:ext uri="{BB962C8B-B14F-4D97-AF65-F5344CB8AC3E}">
        <p14:creationId xmlns:p14="http://schemas.microsoft.com/office/powerpoint/2010/main" val="140102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ABB86D-C271-42C6-9405-09730EECAA23}" type="slidenum">
              <a:rPr lang="en-CA" smtClean="0"/>
              <a:t>30</a:t>
            </a:fld>
            <a:endParaRPr lang="en-CA"/>
          </a:p>
        </p:txBody>
      </p:sp>
    </p:spTree>
    <p:extLst>
      <p:ext uri="{BB962C8B-B14F-4D97-AF65-F5344CB8AC3E}">
        <p14:creationId xmlns:p14="http://schemas.microsoft.com/office/powerpoint/2010/main" val="343223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B036F65-AA6D-4300-ABE1-879DC34B557B}" type="datetimeFigureOut">
              <a:rPr lang="en-CA" smtClean="0"/>
              <a:t>12/03/2015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15B2BC-7EFB-4EAC-942D-8535B7E3B531}" type="slidenum">
              <a:rPr lang="en-CA" smtClean="0"/>
              <a:t>‹#›</a:t>
            </a:fld>
            <a:endParaRPr lang="en-CA"/>
          </a:p>
        </p:txBody>
      </p:sp>
    </p:spTree>
    <p:extLst>
      <p:ext uri="{BB962C8B-B14F-4D97-AF65-F5344CB8AC3E}">
        <p14:creationId xmlns:p14="http://schemas.microsoft.com/office/powerpoint/2010/main" val="290706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B036F65-AA6D-4300-ABE1-879DC34B557B}" type="datetimeFigureOut">
              <a:rPr lang="en-CA" smtClean="0"/>
              <a:t>12/03/2015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15B2BC-7EFB-4EAC-942D-8535B7E3B531}" type="slidenum">
              <a:rPr lang="en-CA" smtClean="0"/>
              <a:t>‹#›</a:t>
            </a:fld>
            <a:endParaRPr lang="en-CA"/>
          </a:p>
        </p:txBody>
      </p:sp>
    </p:spTree>
    <p:extLst>
      <p:ext uri="{BB962C8B-B14F-4D97-AF65-F5344CB8AC3E}">
        <p14:creationId xmlns:p14="http://schemas.microsoft.com/office/powerpoint/2010/main" val="143760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B036F65-AA6D-4300-ABE1-879DC34B557B}" type="datetimeFigureOut">
              <a:rPr lang="en-CA" smtClean="0"/>
              <a:t>12/03/2015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15B2BC-7EFB-4EAC-942D-8535B7E3B531}" type="slidenum">
              <a:rPr lang="en-CA" smtClean="0"/>
              <a:t>‹#›</a:t>
            </a:fld>
            <a:endParaRPr lang="en-CA"/>
          </a:p>
        </p:txBody>
      </p:sp>
    </p:spTree>
    <p:extLst>
      <p:ext uri="{BB962C8B-B14F-4D97-AF65-F5344CB8AC3E}">
        <p14:creationId xmlns:p14="http://schemas.microsoft.com/office/powerpoint/2010/main" val="353058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B036F65-AA6D-4300-ABE1-879DC34B557B}" type="datetimeFigureOut">
              <a:rPr lang="en-CA" smtClean="0"/>
              <a:t>12/03/2015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15B2BC-7EFB-4EAC-942D-8535B7E3B531}" type="slidenum">
              <a:rPr lang="en-CA" smtClean="0"/>
              <a:t>‹#›</a:t>
            </a:fld>
            <a:endParaRPr lang="en-CA"/>
          </a:p>
        </p:txBody>
      </p:sp>
    </p:spTree>
    <p:extLst>
      <p:ext uri="{BB962C8B-B14F-4D97-AF65-F5344CB8AC3E}">
        <p14:creationId xmlns:p14="http://schemas.microsoft.com/office/powerpoint/2010/main" val="414269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36F65-AA6D-4300-ABE1-879DC34B557B}" type="datetimeFigureOut">
              <a:rPr lang="en-CA" smtClean="0"/>
              <a:t>12/03/2015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15B2BC-7EFB-4EAC-942D-8535B7E3B531}" type="slidenum">
              <a:rPr lang="en-CA" smtClean="0"/>
              <a:t>‹#›</a:t>
            </a:fld>
            <a:endParaRPr lang="en-CA"/>
          </a:p>
        </p:txBody>
      </p:sp>
    </p:spTree>
    <p:extLst>
      <p:ext uri="{BB962C8B-B14F-4D97-AF65-F5344CB8AC3E}">
        <p14:creationId xmlns:p14="http://schemas.microsoft.com/office/powerpoint/2010/main" val="280844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B036F65-AA6D-4300-ABE1-879DC34B557B}" type="datetimeFigureOut">
              <a:rPr lang="en-CA" smtClean="0"/>
              <a:t>12/03/2015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215B2BC-7EFB-4EAC-942D-8535B7E3B531}" type="slidenum">
              <a:rPr lang="en-CA" smtClean="0"/>
              <a:t>‹#›</a:t>
            </a:fld>
            <a:endParaRPr lang="en-CA"/>
          </a:p>
        </p:txBody>
      </p:sp>
    </p:spTree>
    <p:extLst>
      <p:ext uri="{BB962C8B-B14F-4D97-AF65-F5344CB8AC3E}">
        <p14:creationId xmlns:p14="http://schemas.microsoft.com/office/powerpoint/2010/main" val="410938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B036F65-AA6D-4300-ABE1-879DC34B557B}" type="datetimeFigureOut">
              <a:rPr lang="en-CA" smtClean="0"/>
              <a:t>12/03/2015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215B2BC-7EFB-4EAC-942D-8535B7E3B531}" type="slidenum">
              <a:rPr lang="en-CA" smtClean="0"/>
              <a:t>‹#›</a:t>
            </a:fld>
            <a:endParaRPr lang="en-CA"/>
          </a:p>
        </p:txBody>
      </p:sp>
    </p:spTree>
    <p:extLst>
      <p:ext uri="{BB962C8B-B14F-4D97-AF65-F5344CB8AC3E}">
        <p14:creationId xmlns:p14="http://schemas.microsoft.com/office/powerpoint/2010/main" val="60386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B036F65-AA6D-4300-ABE1-879DC34B557B}" type="datetimeFigureOut">
              <a:rPr lang="en-CA" smtClean="0"/>
              <a:t>12/03/2015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215B2BC-7EFB-4EAC-942D-8535B7E3B531}" type="slidenum">
              <a:rPr lang="en-CA" smtClean="0"/>
              <a:t>‹#›</a:t>
            </a:fld>
            <a:endParaRPr lang="en-CA"/>
          </a:p>
        </p:txBody>
      </p:sp>
    </p:spTree>
    <p:extLst>
      <p:ext uri="{BB962C8B-B14F-4D97-AF65-F5344CB8AC3E}">
        <p14:creationId xmlns:p14="http://schemas.microsoft.com/office/powerpoint/2010/main" val="353420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36F65-AA6D-4300-ABE1-879DC34B557B}" type="datetimeFigureOut">
              <a:rPr lang="en-CA" smtClean="0"/>
              <a:t>12/03/2015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215B2BC-7EFB-4EAC-942D-8535B7E3B531}" type="slidenum">
              <a:rPr lang="en-CA" smtClean="0"/>
              <a:t>‹#›</a:t>
            </a:fld>
            <a:endParaRPr lang="en-CA"/>
          </a:p>
        </p:txBody>
      </p:sp>
    </p:spTree>
    <p:extLst>
      <p:ext uri="{BB962C8B-B14F-4D97-AF65-F5344CB8AC3E}">
        <p14:creationId xmlns:p14="http://schemas.microsoft.com/office/powerpoint/2010/main" val="132178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36F65-AA6D-4300-ABE1-879DC34B557B}" type="datetimeFigureOut">
              <a:rPr lang="en-CA" smtClean="0"/>
              <a:t>12/03/2015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215B2BC-7EFB-4EAC-942D-8535B7E3B531}" type="slidenum">
              <a:rPr lang="en-CA" smtClean="0"/>
              <a:t>‹#›</a:t>
            </a:fld>
            <a:endParaRPr lang="en-CA"/>
          </a:p>
        </p:txBody>
      </p:sp>
    </p:spTree>
    <p:extLst>
      <p:ext uri="{BB962C8B-B14F-4D97-AF65-F5344CB8AC3E}">
        <p14:creationId xmlns:p14="http://schemas.microsoft.com/office/powerpoint/2010/main" val="88686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36F65-AA6D-4300-ABE1-879DC34B557B}" type="datetimeFigureOut">
              <a:rPr lang="en-CA" smtClean="0"/>
              <a:t>12/03/2015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215B2BC-7EFB-4EAC-942D-8535B7E3B531}" type="slidenum">
              <a:rPr lang="en-CA" smtClean="0"/>
              <a:t>‹#›</a:t>
            </a:fld>
            <a:endParaRPr lang="en-CA"/>
          </a:p>
        </p:txBody>
      </p:sp>
    </p:spTree>
    <p:extLst>
      <p:ext uri="{BB962C8B-B14F-4D97-AF65-F5344CB8AC3E}">
        <p14:creationId xmlns:p14="http://schemas.microsoft.com/office/powerpoint/2010/main" val="12131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36F65-AA6D-4300-ABE1-879DC34B557B}" type="datetimeFigureOut">
              <a:rPr lang="en-CA" smtClean="0"/>
              <a:t>12/03/2015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5B2BC-7EFB-4EAC-942D-8535B7E3B531}" type="slidenum">
              <a:rPr lang="en-CA" smtClean="0"/>
              <a:t>‹#›</a:t>
            </a:fld>
            <a:endParaRPr lang="en-CA"/>
          </a:p>
        </p:txBody>
      </p:sp>
    </p:spTree>
    <p:extLst>
      <p:ext uri="{BB962C8B-B14F-4D97-AF65-F5344CB8AC3E}">
        <p14:creationId xmlns:p14="http://schemas.microsoft.com/office/powerpoint/2010/main" val="3782094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Thunderstorms</a:t>
            </a:r>
            <a:endParaRPr lang="en-CA" dirty="0"/>
          </a:p>
        </p:txBody>
      </p:sp>
    </p:spTree>
    <p:extLst>
      <p:ext uri="{BB962C8B-B14F-4D97-AF65-F5344CB8AC3E}">
        <p14:creationId xmlns:p14="http://schemas.microsoft.com/office/powerpoint/2010/main" val="73994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CA" dirty="0" smtClean="0"/>
              <a:t>3 Stages of Life Cycle</a:t>
            </a:r>
            <a:endParaRPr lang="en-CA" dirty="0"/>
          </a:p>
        </p:txBody>
      </p:sp>
      <p:sp>
        <p:nvSpPr>
          <p:cNvPr id="3" name="Content Placeholder 2"/>
          <p:cNvSpPr>
            <a:spLocks noGrp="1"/>
          </p:cNvSpPr>
          <p:nvPr>
            <p:ph idx="1"/>
          </p:nvPr>
        </p:nvSpPr>
        <p:spPr>
          <a:xfrm>
            <a:off x="228600" y="838200"/>
            <a:ext cx="8686800" cy="5867400"/>
          </a:xfrm>
        </p:spPr>
        <p:txBody>
          <a:bodyPr>
            <a:noAutofit/>
          </a:bodyPr>
          <a:lstStyle/>
          <a:p>
            <a:pPr marL="0" indent="0">
              <a:buNone/>
            </a:pPr>
            <a:r>
              <a:rPr lang="en-CA" dirty="0" smtClean="0"/>
              <a:t>Mature stage </a:t>
            </a:r>
          </a:p>
          <a:p>
            <a:r>
              <a:rPr lang="en-CA" dirty="0"/>
              <a:t>b</a:t>
            </a:r>
            <a:r>
              <a:rPr lang="en-CA" dirty="0" smtClean="0"/>
              <a:t>egins with downdraft; colder, denser air starts to fall through the cloud </a:t>
            </a:r>
          </a:p>
          <a:p>
            <a:r>
              <a:rPr lang="en-CA" dirty="0"/>
              <a:t>p</a:t>
            </a:r>
            <a:r>
              <a:rPr lang="en-CA" dirty="0" smtClean="0"/>
              <a:t>recipitation begins falling (which also helps pull the downdraft toward the ground) </a:t>
            </a:r>
          </a:p>
          <a:p>
            <a:r>
              <a:rPr lang="en-CA" dirty="0"/>
              <a:t>m</a:t>
            </a:r>
            <a:r>
              <a:rPr lang="en-CA" dirty="0" smtClean="0"/>
              <a:t>ay take on anvil shape as ice crystals at top of cloud spread horizontally (reaches stable layer) </a:t>
            </a:r>
          </a:p>
          <a:p>
            <a:r>
              <a:rPr lang="en-CA" dirty="0"/>
              <a:t>l</a:t>
            </a:r>
            <a:r>
              <a:rPr lang="en-CA" dirty="0" smtClean="0"/>
              <a:t>ightning and thunder most intense </a:t>
            </a:r>
          </a:p>
          <a:p>
            <a:r>
              <a:rPr lang="en-CA" dirty="0" smtClean="0"/>
              <a:t>downdraft reaches surface and it spreads horizontally across the surface; leading edge referred to as gust front</a:t>
            </a:r>
          </a:p>
        </p:txBody>
      </p:sp>
    </p:spTree>
    <p:extLst>
      <p:ext uri="{BB962C8B-B14F-4D97-AF65-F5344CB8AC3E}">
        <p14:creationId xmlns:p14="http://schemas.microsoft.com/office/powerpoint/2010/main" val="3130251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CA" dirty="0" smtClean="0"/>
              <a:t>3 Stages of Life Cycle</a:t>
            </a:r>
            <a:endParaRPr lang="en-CA" dirty="0"/>
          </a:p>
        </p:txBody>
      </p:sp>
      <p:sp>
        <p:nvSpPr>
          <p:cNvPr id="3" name="Content Placeholder 2"/>
          <p:cNvSpPr>
            <a:spLocks noGrp="1"/>
          </p:cNvSpPr>
          <p:nvPr>
            <p:ph idx="1"/>
          </p:nvPr>
        </p:nvSpPr>
        <p:spPr>
          <a:xfrm>
            <a:off x="228600" y="838200"/>
            <a:ext cx="8686800" cy="5867400"/>
          </a:xfrm>
        </p:spPr>
        <p:txBody>
          <a:bodyPr>
            <a:noAutofit/>
          </a:bodyPr>
          <a:lstStyle/>
          <a:p>
            <a:pPr marL="0" indent="0">
              <a:buNone/>
            </a:pPr>
            <a:r>
              <a:rPr lang="en-CA" dirty="0" smtClean="0"/>
              <a:t>Dissipating stage </a:t>
            </a:r>
          </a:p>
          <a:p>
            <a:r>
              <a:rPr lang="en-CA" dirty="0" smtClean="0"/>
              <a:t>about half an hour after mature stage the storm begins to die off </a:t>
            </a:r>
          </a:p>
          <a:p>
            <a:r>
              <a:rPr lang="en-CA" dirty="0" smtClean="0"/>
              <a:t>downdraft begins to dominate and eliminates the updraft (cool pool of air spreads)</a:t>
            </a:r>
          </a:p>
          <a:p>
            <a:r>
              <a:rPr lang="en-CA" dirty="0" smtClean="0"/>
              <a:t>precipitation becomes very light and the cloud often precipitates and evaporates away until only the ice crystal anvil remains</a:t>
            </a:r>
            <a:endParaRPr lang="en-CA" dirty="0"/>
          </a:p>
        </p:txBody>
      </p:sp>
    </p:spTree>
    <p:extLst>
      <p:ext uri="{BB962C8B-B14F-4D97-AF65-F5344CB8AC3E}">
        <p14:creationId xmlns:p14="http://schemas.microsoft.com/office/powerpoint/2010/main" val="1376537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Stages of Life Cycle</a:t>
            </a:r>
            <a:endParaRPr lang="en-CA" dirty="0"/>
          </a:p>
        </p:txBody>
      </p:sp>
      <p:sp>
        <p:nvSpPr>
          <p:cNvPr id="3" name="Content Placeholder 2"/>
          <p:cNvSpPr>
            <a:spLocks noGrp="1"/>
          </p:cNvSpPr>
          <p:nvPr>
            <p:ph idx="1"/>
          </p:nvPr>
        </p:nvSpPr>
        <p:spPr>
          <a:xfrm>
            <a:off x="457200" y="1295400"/>
            <a:ext cx="8229600" cy="4525963"/>
          </a:xfrm>
        </p:spPr>
        <p:txBody>
          <a:bodyPr/>
          <a:lstStyle/>
          <a:p>
            <a:r>
              <a:rPr lang="en-CA" dirty="0" smtClean="0"/>
              <a:t>see figure 10.2 in text</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02314"/>
            <a:ext cx="8534400" cy="437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707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CA" dirty="0" smtClean="0"/>
              <a:t/>
            </a:r>
            <a:br>
              <a:rPr lang="en-CA" dirty="0" smtClean="0"/>
            </a:br>
            <a:r>
              <a:rPr lang="en-CA" dirty="0" err="1" smtClean="0"/>
              <a:t>Multicell</a:t>
            </a:r>
            <a:r>
              <a:rPr lang="en-CA" dirty="0" smtClean="0"/>
              <a:t> Thunderstorms</a:t>
            </a:r>
            <a:br>
              <a:rPr lang="en-CA" dirty="0" smtClean="0"/>
            </a:br>
            <a:endParaRPr lang="en-CA" dirty="0"/>
          </a:p>
        </p:txBody>
      </p:sp>
      <p:sp>
        <p:nvSpPr>
          <p:cNvPr id="3" name="Content Placeholder 2"/>
          <p:cNvSpPr>
            <a:spLocks noGrp="1"/>
          </p:cNvSpPr>
          <p:nvPr>
            <p:ph idx="1"/>
          </p:nvPr>
        </p:nvSpPr>
        <p:spPr>
          <a:xfrm>
            <a:off x="76200" y="1143000"/>
            <a:ext cx="8915400" cy="5486400"/>
          </a:xfrm>
        </p:spPr>
        <p:txBody>
          <a:bodyPr>
            <a:normAutofit fontScale="92500" lnSpcReduction="20000"/>
          </a:bodyPr>
          <a:lstStyle/>
          <a:p>
            <a:pPr marL="228600" indent="-228600"/>
            <a:r>
              <a:rPr lang="en-US" sz="2400" dirty="0" smtClean="0"/>
              <a:t>thunderstorms that contain a number of convection cells, each in a different stage of development</a:t>
            </a:r>
          </a:p>
          <a:p>
            <a:pPr marL="228600" indent="-228600"/>
            <a:r>
              <a:rPr lang="en-CA" sz="2400" dirty="0" smtClean="0"/>
              <a:t>cold pool and gust front from one storm provide the lifting trigger to generate new storms</a:t>
            </a:r>
            <a:endParaRPr lang="en-US" sz="2400" dirty="0" smtClean="0"/>
          </a:p>
          <a:p>
            <a:pPr marL="228600" indent="-228600"/>
            <a:r>
              <a:rPr lang="en-US" sz="2400" dirty="0" smtClean="0"/>
              <a:t>moderate to strong wind shear</a:t>
            </a:r>
            <a:endParaRPr lang="en-CA" sz="2400" dirty="0" smtClean="0"/>
          </a:p>
          <a:p>
            <a:pPr marL="228600" indent="-228600"/>
            <a:r>
              <a:rPr lang="en-CA" sz="2400" dirty="0" smtClean="0"/>
              <a:t>shear has effect of keeping the downdraft from cutting off the updraft, often by tilting the storm so that it remain over the edge of the cold pool thus allowing it to continue to receive the rising warm, moist air that feeds it </a:t>
            </a:r>
          </a:p>
          <a:p>
            <a:pPr marL="228600" indent="-228600"/>
            <a:r>
              <a:rPr lang="en-CA" sz="2400" dirty="0" smtClean="0"/>
              <a:t>Updraft can be very intense, even overshooting slightly into the stable air topping the troposphere </a:t>
            </a:r>
          </a:p>
          <a:p>
            <a:pPr marL="228600" indent="-228600"/>
            <a:r>
              <a:rPr lang="en-CA" sz="2400" dirty="0" smtClean="0"/>
              <a:t>Hail grows large as ice particles have water droplets freeze onto them with the more intense updraft able to hold the hail particles in the cloud longer </a:t>
            </a:r>
          </a:p>
          <a:p>
            <a:pPr marL="228600" indent="-228600"/>
            <a:r>
              <a:rPr lang="en-CA" sz="2400" dirty="0" smtClean="0"/>
              <a:t>stronger downdraft in multi-cell thunderstorms </a:t>
            </a:r>
          </a:p>
          <a:p>
            <a:pPr marL="228600" indent="-228600"/>
            <a:r>
              <a:rPr lang="en-CA" sz="2400" dirty="0" smtClean="0"/>
              <a:t>very strong winds at surface when downdraft comes to ground </a:t>
            </a:r>
            <a:br>
              <a:rPr lang="en-CA" sz="2400" dirty="0" smtClean="0"/>
            </a:br>
            <a:r>
              <a:rPr lang="en-CA" sz="2400" dirty="0" smtClean="0"/>
              <a:t/>
            </a:r>
            <a:br>
              <a:rPr lang="en-CA" sz="2400" dirty="0" smtClean="0"/>
            </a:br>
            <a:r>
              <a:rPr lang="en-CA" sz="2400" dirty="0" smtClean="0"/>
              <a:t/>
            </a:r>
            <a:br>
              <a:rPr lang="en-CA" sz="2400" dirty="0" smtClean="0"/>
            </a:br>
            <a:endParaRPr lang="en-CA" sz="2400" dirty="0"/>
          </a:p>
        </p:txBody>
      </p:sp>
    </p:spTree>
    <p:extLst>
      <p:ext uri="{BB962C8B-B14F-4D97-AF65-F5344CB8AC3E}">
        <p14:creationId xmlns:p14="http://schemas.microsoft.com/office/powerpoint/2010/main" val="1154028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dirty="0" err="1" smtClean="0"/>
              <a:t>Multicell</a:t>
            </a:r>
            <a:r>
              <a:rPr lang="en-CA" dirty="0" smtClean="0"/>
              <a:t> Cluster Thunderstorm</a:t>
            </a:r>
            <a:endParaRPr lang="en-CA" dirty="0"/>
          </a:p>
        </p:txBody>
      </p:sp>
      <p:sp>
        <p:nvSpPr>
          <p:cNvPr id="3" name="Content Placeholder 2"/>
          <p:cNvSpPr>
            <a:spLocks noGrp="1"/>
          </p:cNvSpPr>
          <p:nvPr>
            <p:ph idx="1"/>
          </p:nvPr>
        </p:nvSpPr>
        <p:spPr>
          <a:xfrm>
            <a:off x="400399" y="6191343"/>
            <a:ext cx="8229600" cy="639763"/>
          </a:xfrm>
        </p:spPr>
        <p:txBody>
          <a:bodyPr/>
          <a:lstStyle/>
          <a:p>
            <a:r>
              <a:rPr lang="en-CA" dirty="0" smtClean="0"/>
              <a:t>See figures 10.4, 10.5, &amp; 10.6 in text</a:t>
            </a:r>
            <a:endParaRPr lang="en-CA" dirty="0"/>
          </a:p>
        </p:txBody>
      </p:sp>
      <p:sp>
        <p:nvSpPr>
          <p:cNvPr id="4" name="AutoShape 2" descr="data:image/png;base64,iVBORw0KGgoAAAANSUhEUgAAAP4AAADGCAMAAADFYc2jAAABNVBMVEWTqt94aEjg4ODJycmxsbFedauampqXruPLy8ttZl9ddrB5aEbHx8eUq+B2ZkVIZpVwZVRhdabb29uBdmGIfWnm5uS0tbaVreZ5dHDU1NSNpt5tfZXg5/q/v79ZZHuar+Fic42np6dTcLBRe9IATsgtYL3N0Ni+xdigoKBxYDz///+gqLwAU8hFWYixqZhsgbRFXK55j8K3xuluj9eIel7Dz+2quNuFnNBLX3tabZzr7/l/lcjCx9KwvNqmtdijmYbJw7gwUrQZUb1OedG1ucV+mtvi6PY6TnzEvrJnVCnX1M2il4NpeqJ5i7UwaM5Saq5ihtQASchDabeSoMNohcjO2PAhXsWOn8k3XLc+b86ircltbW5jYm0+Z6x5c3BRapKtruHBtuAeNGOevet+ipzIv9uJjZONtgOAAAAQNElEQVR4nO2dj0PaSBbHY6Am5yV4ZI02qTTVUiguPzbIj0V+yNpW3HDV6la7dvfu7Nne//8n3Jv8YpJMQoAE15JvBSEZYj7z3rx5M5lQikqUKFGiRIls1WX5oU9hSZJJOjraVZRVqIH66S5BB0jXK8DPvHju1c/0wQH39Pkn/qHPLn4xBO3s/vHHP7vMCtCTJXd3VgNeViiK95IaW77/xl8/Ompd18mcfPN79wD59LreglCvNHdb9d1r/nRXrteb8LKu7F43D+rXp/et0++4C1Cuj65366fNo+Zpq350f6RQrevd+6P66VH9XjlqXsPj9Pull6+bzVPArx/B7ybgg7ufIubmbvO6Bej13ebu94tPKWDgOvxrXbdazaZSB/xWS76/rvPw07yvXyv39Yc+xzhlZffy5KX5zvpJlChRokSJEiVKlChRokSJEiVKlChRokSJEiVKlOg7EW+tgTDfBBScLJ/gfYri20ll4Ah/raUGjFqptBmeUbNZlefVLDO1YC3bZdqVDqkMb5bpZmsqI0MZFytPdSpZnueZTneToZiO+tB1wbdHslprd1S101GZ7qjjh48K1tRuB+g3VUZtj9qElTTyqK0frNvp1Jiu6inD1DpMtp3NUiN1xPDd/6q+lb0k8d0KQ7VHaqXWQbZQN33xrYJZwAcfIFmfb0MZuVJDB6sBXsWDD1UswyE6FcCnKpu1B7c+GKLTqdSyOj4fgI8KZkdQMFsB649qxFII3DhYjanVRl2386uVbqU2gj2A3+6MKtHCzCG+3andtzvv26ra5vm2vz2g4Pt75Njg3uDEHZlQkkeODQeEgwF51ltFvAr2r3XatXYNhRFCA1q2eIZRzFWQ4J0B52MU5JHQa3LkRwWMQvCaVEGwEfbDP4q4EO+hFPZMwpWbVuqvw22I2Qx3RoxvcJipVKijLFEJfshyCf7ipRL8v5QS/JDlEvwgoRWl8s7mQFGCFpJ+p/jyoNiXd4rFZyJN9+ClXw1Mwec9zzErGnxFomla0yQR4YMErUWugMCj8JSs7zY+2g51XgsqCnyZkgxoG5+WpBaxaBA+DJQrNQaNntUsw3RGyxgVL44vK8UCbcrGTwkS0fyB1q905Vp7s9Me1ToMM+osY1g4Hd+4LXRnc0d/NRj0WwNH0/6i0bQHH9Qn8Qfij8Dym9nNbEXtMFS203lQfGClFFDB0H+UfrFYKLDg52yhYH9IHkgCGV9QCAcNdP5sB9g7WRVZv13pZB8QX5aLxWJvAiY9EwTEaTxE6Q7VDjwUDN6JD/xe+wdHfrUmU7WarLa7aGZ19tiP3FPpD2Rvx2O4sPXKenbjK/0WfHoHHLzgwALhYHpsE6SBJrCsY6sDnxa84S8YnzfEoOkQfvY5EQhChQJ4Z6/XozBa5MM93YMhKfmCfisD/Vlx4st3CFro9STaI9GFb9WCEFRKKN65WkCYtIfxn3QP1j0r6u4pCWIBfLeoQKiCXwXshAQBZysM5E0THdymqOm+DYVYVpKcdeCD76kkQdJl1IqQEgpz4M+dGsoDgcbsYTTXYD1r9RV50NIcuPA5IdCuREGtvWBThlijIml64GiH8eJDJzxgp52lCwucxdPQSeWm4QtAPsFPpczqLCh4IIoZHyqgPzN+uHJT8CUEjuNzJr8AjdA+uc0dQliOEp+6kwiRK3Z8AxvHt/lBitEntXpfoVH1W+SEOBp8+Zs23ZejxpdSXnzL/yFTYpViT++TzKMUfEZEEeBD5/1t2fh2wHPiG/aHAAwvDJNYRxEH/vwL4qMAqP+5EHE/Gnyb2YWfssIw6owlHB/e+36xzML4yAMkOlQMiAJf4DB8Mr8l7ChSPz586AD6vTAhIAJ8wUJlWe5FLsc6asBpAuGZnXXBwKFItn8U+CiPW5L1Ldvn0un0c3iktzms+8PYIT4+Y1OcYL8njQmjwqeoMBnA4vhW0N9G4M/RczrNebIf00meoR0mv0CT3T8qfCXFStMawML4Ejeht/HTE3zWgtXf6Pi2R8SLT1HfitAFBLaBRfEt23NpB/62p/XrtZQzQqN1RuTePzp8NAYYfAnyAPHrQvim7VOcSf08bYqb8NvVBB7yYjvHTvAl4jlHiG9UQb9AwxAW0nIS1wL4gkVvuH56b+/n9fU9oyJYDz4q9EKPC3b0K5CCX8T4qBMYSGgMO8tgwAVKExqJ1eOl2JyOvL6+/vNreHKZXzKLIg/5uq3vsQ9Bav3R4/e1+clB0JWjhIZ1tCKBnRBa9K91/HVn8Ed/mrW6BqNi7LMpEFp/5PhKIUz+6yfdw410lpPsrgTLbQzjr0/B56ywAO3CboWk6eDI8Qfzs1uxHc/m0YxZCpMOthcen8NyYYL3R4+/gO3NpM49mMGkG1+nX1//n/782oHP6vhmdETKLRl/pzg/P3kk7zH+Oi4nPqdHPjb9YPhyL2T35pU9nvHF143/OhhfcuKzKbvnW0boo5Spye/c+Ljr4/g5N/42jm/nfYSTjR6fkvlCIKWvfOZxMG27XV/PfLYnvaKBz02sn7bxpbvl4IMK9BweYEd4P3zdqC7jrzuzPh3fzIz2THzzVCTSmDcefIWbI/WZ4G8T8Sddfij8Pb1dTPCXE/pMfuT/M3rAxIV9jJ8mGB+ZGCuD4b/24BMGfTHhU70g0Gn4/q7vNr5OGBafkPY9Fnw2lSMZ3+jaifima2D4hAm/uPAH9Kyt3zfV0enNYO7s840Bbw77JIdq0YU/ORHvmBeto4lD8qDHztT4hQDjm6b3+L4V2yeSCPjYWQzcRpKeCe5tUVWAMtPQzzfRY1PctpXGuIyfdhsf4acC8J3Wl4v6zErBB2BRKcaV+1C1IPiwsznL8F58Y5vDa6Sgtk87e/5BUTQmlvzWRS4oWZHYsBFA8pJzHIeje3zfM9PlxPdGfskR+vTk3JxXIy6MW1xKWPeXXC2fnTi8n/Ffm8Z34NNB+LQD/w7NSkkvdPuQ10UuLDksvutqHUtgd+Mbm7YdHzSm+qysb8+NL2JWVvSBMOTXaLfUiwdf88ENpnf7PAnfNL4j8BmkLD7gdYY+bLZbn5aR0LQiqjItlvgPsTVC+j2v8Z2BTzCPhjuPAx9L+1u0ha+vnuzF4v53bIjVTyHpHfgk41tDO5/pDh3fphygqXiEr+8XiFcBFteX6Ze+3T0+ud278AnGt6/m2jliID6r43+19seV/QymTH646H2ingvfND4W+LjJyIZL+eLbPi7rl+MkNLiMFV+/+aToWbponaq7x3PM1LjkNT7W6WONjHXiO1IPa9Sn6O+MPx4vvr5kmzwB6M31/Fs+jv96AmcJg5QmLrSNNQrc/oo0wWfjxveb/iRluv6+n/YYHx/t4N0bhs+6l/zo873WekwMP57Qb+KzEmH4R6JnfdDJ+JPPOTycsw+Tc+ELJn7Bg0+8IyIymUt5HV7gyfODfX8vyPcdlcvZx+HcC74EHd+6FIW1fboYJ/7OoCegBejYlVsCfVDcx3I+L76T0Z7r9jZ9gUWN3LorRsIcJ17zQ/y7K/aLfXsWzBPzkQLiPmZ9a4t9BI52MlpulMOWN1j7UCNXWMwC5v0AUpyt36wBWaaKkq/tZ8X3Mb5xiT9nFPBmnYWB3fYxfGiXcQb/SR0oRWgFPrM7c+K7ZxXQzBmby3GEXTDug+HtN+sWkEm+JEhLwded4I5s/HnxPb2KvuCfJdUMrfd9Cm2b345GbLyN31EDvQXw99z4Xge3Awvn2SWw0kC2Qr+A3QkQe9ufSPGZ140K3w4tBONLUq9oD0QnS7DY5eHLRZ+J3cjwzZTKHfcNfloUCB/pxTPlTxDvN60dhL8+C751xwthj1E9hG3B971EJ7kfPz7tWNEbSjFNeHqkBK/diQafFma6zwrJZ9H/0vCDUv6Z8WdXrGn/RL6+HzTeWwJ+zGm/Kb9O/8Hx6eUkPr74qYXw515RZ0paDv5grqYfgG8mN61F+YWlfIFN9PiQtwvihw8mhRju4opXYhyJH684xfsvZAiiD8JH5i+eXBp31IvtQ9ucM9FLwoJjXvMbIZy48puXDt36L1ieER+rR0H8WM5/EkGCcH5ZEPX7WYu3BbQiHF3PMDYI+i2egvnK7fqSNvegT0fmD5HevbvMO3TzyqEbX98PmOlKk2Y6scWs709OyuX85eXlx88n5fxAg8E+N/yYv9W4HNJblU3lHNrmWLaIayBPv9+dKOCW5Zfn5+fKzQnoQ3vfqSfZJw7FgM/+9uTJ/k+g38t5OIXym9vb2+7nm/Itq6HbQ7STlxyIZdFVHY7LoTdQL29BiixPvmplLvY3b+QPl+Wrqys1i/RkivbjwM9tGAfPbqAKv/oFlM+DP7xUP378rH3O5z9pRkHuM2sumzSmQ9jiIg7P3yLn/vhkOvV0/KCEfwp+iv3R/WeyGxcXF6+QO+ZRRXz8jUOOwN18cl9UTM1leHD4N+cv5fL+/kZ49Gjx8fWcqRrxj21sbDy5gDYBAeH2Vu31zss3ptXtnMnv7u4gdp6nbvLlqwt3u14AP7jXx/Ht0I9/+seNgL+Z3b+4gOZweQntod8HLyj2+5o+Iaj1Z3Z+Xnl3+E6+mRl8Cn4wPeEKp8P63Ptpfxiaw0/QP5wfoi+xPjznFf3rhmY3vXxbLr8iO1sYxYMfbH6rBp6gGoA2+yF/o3/HyezwyofL/Kv92Z3e1MaP0eE7jsSGNcjVL2WIhTfzRHyeP3zXvpoXPWp8x5pGb/D3F4TCE9K330+RfHhTfjW34ePFT3Hd8Gex/zvwz2p65c0ibh83fiqlhj+N7P5J/g3K1MPDH1LU1YLwseKzb0NEv0kF/FQG3YSlh2h5uzB8JPh23uO2Pju183MI+E/C/l8Icjl/EQF9pPhp99RBbzb+k/LLUM6/s8NcvkIZZAR6y/ootx0kfHXHnrWRcx/jc3YW/Sv/jtmZLurp06d//i0i/bDlox9ml/cY/5hJf/77aaCM3dTfQyljPwUXm0/hjkA6pdBn5iNqbaWV4K+yEvxVVoK/ykrwV1kJ/iorwV9lJfirrAR/lZXgr7IS/FVWgr/KSvBXWQn+KivBX2Ul+KusBH+VleA/VmUymYWP8XjxS43jcSlTKmGVgF5mShn0GzaXzL2Zkn89PVr8zHhYPTvbqlaPx2uIGv1Uj2FztZE53lqrNsbVaqMKj8wWejKLZLAfdJTHip9pDMdn47PqUKyKDUBplNYyw6E2PIb3W5q2dTAWq9Wt6sFZowRbtb83GlCkhJ4bmQZ8vlFqIP5Hi79VPdtaOx6PtV+1M7EhamelhlgqlbTxr1Anw6o4FrVh41exkSmdacPh2UEV3p9p4tYBXR2iN+gTjxd/bW14DP8aY60krtFV8Qzhr21Vh9WSBk/icCxuNdZKOv7weO2sOtbWRK2hbYmN6plYHY614+FjxgfvB1cvHQN+A7n7cSZTFcXjhoggjzXAh3e69aFG4LEmQmsA64sNTROr2hgq6THjQ0AvoSBfgiCvh3h9S0bfWjKifgl1ANBFlNADvR9DM9FfGGXWHjP+HGqMt1xd4Erhr3kSgP8DFAnHrlhUEwgAAAAASUVORK5CYII="/>
          <p:cNvSpPr>
            <a:spLocks noChangeAspect="1" noChangeArrowheads="1"/>
          </p:cNvSpPr>
          <p:nvPr/>
        </p:nvSpPr>
        <p:spPr bwMode="auto">
          <a:xfrm>
            <a:off x="155575" y="-1500188"/>
            <a:ext cx="4019550" cy="3133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645160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426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dirty="0" smtClean="0"/>
              <a:t/>
            </a:r>
            <a:br>
              <a:rPr lang="en-US" dirty="0" smtClean="0"/>
            </a:br>
            <a:endParaRPr lang="en-CA" dirty="0"/>
          </a:p>
        </p:txBody>
      </p:sp>
      <p:sp>
        <p:nvSpPr>
          <p:cNvPr id="3" name="Content Placeholder 2"/>
          <p:cNvSpPr>
            <a:spLocks noGrp="1"/>
          </p:cNvSpPr>
          <p:nvPr>
            <p:ph idx="1"/>
          </p:nvPr>
        </p:nvSpPr>
        <p:spPr>
          <a:xfrm>
            <a:off x="457200" y="1371600"/>
            <a:ext cx="8229600" cy="4754563"/>
          </a:xfrm>
        </p:spPr>
        <p:txBody>
          <a:bodyPr/>
          <a:lstStyle/>
          <a:p>
            <a:r>
              <a:rPr lang="en-US" dirty="0" smtClean="0"/>
              <a:t>squall-line thunderstorms are lines of multi-cell thunderstorms</a:t>
            </a:r>
          </a:p>
          <a:p>
            <a:r>
              <a:rPr lang="en-US" dirty="0" smtClean="0"/>
              <a:t>occur pre-frontal, predominantly ahead of the cold front</a:t>
            </a:r>
          </a:p>
          <a:p>
            <a:r>
              <a:rPr lang="en-US" dirty="0" smtClean="0"/>
              <a:t>can extend hundreds of miles and can exist for many hours producing potentially severe weather and very strong winds</a:t>
            </a:r>
            <a:endParaRPr lang="en-CA" dirty="0"/>
          </a:p>
        </p:txBody>
      </p:sp>
      <p:sp>
        <p:nvSpPr>
          <p:cNvPr id="4" name="TextBox 3"/>
          <p:cNvSpPr txBox="1"/>
          <p:nvPr/>
        </p:nvSpPr>
        <p:spPr>
          <a:xfrm>
            <a:off x="838200" y="457200"/>
            <a:ext cx="7162800" cy="707886"/>
          </a:xfrm>
          <a:prstGeom prst="rect">
            <a:avLst/>
          </a:prstGeom>
          <a:noFill/>
        </p:spPr>
        <p:txBody>
          <a:bodyPr wrap="square" rtlCol="0">
            <a:spAutoFit/>
          </a:bodyPr>
          <a:lstStyle/>
          <a:p>
            <a:pPr algn="ctr"/>
            <a:r>
              <a:rPr lang="en-US" sz="4000" dirty="0" smtClean="0"/>
              <a:t>Squall Line Thunderstorms</a:t>
            </a:r>
            <a:endParaRPr lang="en-CA" sz="4000" dirty="0"/>
          </a:p>
        </p:txBody>
      </p:sp>
    </p:spTree>
    <p:extLst>
      <p:ext uri="{BB962C8B-B14F-4D97-AF65-F5344CB8AC3E}">
        <p14:creationId xmlns:p14="http://schemas.microsoft.com/office/powerpoint/2010/main" val="2557059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Squall Line Thunderstorms</a:t>
            </a:r>
            <a:r>
              <a:rPr lang="en-CA" dirty="0" smtClean="0"/>
              <a:t/>
            </a:r>
            <a:br>
              <a:rPr lang="en-CA" dirty="0" smtClean="0"/>
            </a:br>
            <a:endParaRPr lang="en-CA" dirty="0"/>
          </a:p>
        </p:txBody>
      </p:sp>
      <p:sp>
        <p:nvSpPr>
          <p:cNvPr id="3" name="Content Placeholder 2"/>
          <p:cNvSpPr>
            <a:spLocks noGrp="1"/>
          </p:cNvSpPr>
          <p:nvPr>
            <p:ph idx="1"/>
          </p:nvPr>
        </p:nvSpPr>
        <p:spPr>
          <a:xfrm>
            <a:off x="457200" y="6172200"/>
            <a:ext cx="8229600" cy="838200"/>
          </a:xfrm>
        </p:spPr>
        <p:txBody>
          <a:bodyPr/>
          <a:lstStyle/>
          <a:p>
            <a:r>
              <a:rPr lang="en-CA" dirty="0" smtClean="0"/>
              <a:t>See Figure 10.14 in text</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21659"/>
            <a:ext cx="750276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855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Supercell</a:t>
            </a:r>
            <a:r>
              <a:rPr lang="en-US" dirty="0" smtClean="0"/>
              <a:t> Thunderstorms</a:t>
            </a:r>
            <a:r>
              <a:rPr lang="en-US" dirty="0"/>
              <a:t/>
            </a:r>
            <a:br>
              <a:rPr lang="en-US" dirty="0"/>
            </a:br>
            <a:endParaRPr lang="en-CA" dirty="0"/>
          </a:p>
        </p:txBody>
      </p:sp>
      <p:sp>
        <p:nvSpPr>
          <p:cNvPr id="3" name="Content Placeholder 2"/>
          <p:cNvSpPr>
            <a:spLocks noGrp="1"/>
          </p:cNvSpPr>
          <p:nvPr>
            <p:ph idx="1"/>
          </p:nvPr>
        </p:nvSpPr>
        <p:spPr>
          <a:xfrm>
            <a:off x="457200" y="1493837"/>
            <a:ext cx="8229600" cy="4830763"/>
          </a:xfrm>
        </p:spPr>
        <p:txBody>
          <a:bodyPr>
            <a:normAutofit fontScale="85000" lnSpcReduction="20000"/>
          </a:bodyPr>
          <a:lstStyle/>
          <a:p>
            <a:pPr marL="322326" indent="-274320">
              <a:buFont typeface="Wingdings 2"/>
              <a:buChar char=""/>
              <a:defRPr/>
            </a:pPr>
            <a:r>
              <a:rPr lang="en-US" dirty="0" smtClean="0"/>
              <a:t>large</a:t>
            </a:r>
            <a:r>
              <a:rPr lang="en-US" dirty="0"/>
              <a:t>, </a:t>
            </a:r>
            <a:r>
              <a:rPr lang="en-US" dirty="0" smtClean="0"/>
              <a:t>isolated, long-lasting thunderstorms </a:t>
            </a:r>
            <a:r>
              <a:rPr lang="en-US" dirty="0"/>
              <a:t>with a </a:t>
            </a:r>
            <a:r>
              <a:rPr lang="en-US" dirty="0" smtClean="0"/>
              <a:t>deep </a:t>
            </a:r>
            <a:r>
              <a:rPr lang="en-US" dirty="0"/>
              <a:t>rotating </a:t>
            </a:r>
            <a:r>
              <a:rPr lang="en-US" dirty="0" smtClean="0"/>
              <a:t>updraft which can reach speeds of 100mph</a:t>
            </a:r>
          </a:p>
          <a:p>
            <a:pPr marL="322326" indent="-274320">
              <a:buFont typeface="Wingdings 2"/>
              <a:buChar char=""/>
              <a:defRPr/>
            </a:pPr>
            <a:r>
              <a:rPr lang="en-US" dirty="0" smtClean="0"/>
              <a:t>responsible for nearly all the significant tornadoes produced in the U.S. (though only about 30% spawn tornadoes) and most of the hailstones greater than 2” in diameter</a:t>
            </a:r>
          </a:p>
          <a:p>
            <a:pPr marL="322326" indent="-274320">
              <a:buFont typeface="Wingdings 2"/>
              <a:buChar char=""/>
              <a:defRPr/>
            </a:pPr>
            <a:r>
              <a:rPr lang="en-US" dirty="0" smtClean="0"/>
              <a:t>supercells can also produce damaging outflow winds exceeding 100 mph and heavy precipitation which can result in flash floods</a:t>
            </a:r>
            <a:endParaRPr lang="en-US" dirty="0"/>
          </a:p>
          <a:p>
            <a:pPr marL="322326" indent="-274320">
              <a:buFont typeface="Wingdings 2"/>
              <a:buChar char=""/>
              <a:defRPr/>
            </a:pPr>
            <a:r>
              <a:rPr lang="en-US" dirty="0" smtClean="0"/>
              <a:t>vertical </a:t>
            </a:r>
            <a:r>
              <a:rPr lang="en-US" dirty="0"/>
              <a:t>wind </a:t>
            </a:r>
            <a:r>
              <a:rPr lang="en-US" dirty="0" smtClean="0"/>
              <a:t>shear (both speed and directional) important</a:t>
            </a:r>
            <a:endParaRPr lang="en-US" dirty="0"/>
          </a:p>
          <a:p>
            <a:pPr marL="322326" indent="-274320">
              <a:buFont typeface="Wingdings 2"/>
              <a:buChar char=""/>
              <a:defRPr/>
            </a:pPr>
            <a:r>
              <a:rPr lang="en-US" dirty="0" smtClean="0"/>
              <a:t>outflow </a:t>
            </a:r>
            <a:r>
              <a:rPr lang="en-US" dirty="0"/>
              <a:t>never undercuts updraft</a:t>
            </a:r>
          </a:p>
          <a:p>
            <a:pPr marL="322326" indent="-274320">
              <a:buFont typeface="Wingdings 2"/>
              <a:buChar char=""/>
              <a:defRPr/>
            </a:pPr>
            <a:endParaRPr lang="en-US" dirty="0" smtClean="0"/>
          </a:p>
          <a:p>
            <a:endParaRPr lang="en-CA" dirty="0"/>
          </a:p>
        </p:txBody>
      </p:sp>
    </p:spTree>
    <p:extLst>
      <p:ext uri="{BB962C8B-B14F-4D97-AF65-F5344CB8AC3E}">
        <p14:creationId xmlns:p14="http://schemas.microsoft.com/office/powerpoint/2010/main" val="102271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533400"/>
            <a:ext cx="8766990" cy="5715000"/>
          </a:xfrm>
        </p:spPr>
      </p:pic>
    </p:spTree>
    <p:extLst>
      <p:ext uri="{BB962C8B-B14F-4D97-AF65-F5344CB8AC3E}">
        <p14:creationId xmlns:p14="http://schemas.microsoft.com/office/powerpoint/2010/main" val="112208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Supercell</a:t>
            </a:r>
            <a:r>
              <a:rPr lang="en-CA" dirty="0" smtClean="0"/>
              <a:t> Features</a:t>
            </a:r>
            <a:endParaRPr lang="en-CA" dirty="0"/>
          </a:p>
        </p:txBody>
      </p:sp>
      <p:sp>
        <p:nvSpPr>
          <p:cNvPr id="3" name="Content Placeholder 2"/>
          <p:cNvSpPr>
            <a:spLocks noGrp="1"/>
          </p:cNvSpPr>
          <p:nvPr>
            <p:ph idx="1"/>
          </p:nvPr>
        </p:nvSpPr>
        <p:spPr>
          <a:xfrm>
            <a:off x="304800" y="1600200"/>
            <a:ext cx="8610600" cy="4525963"/>
          </a:xfrm>
        </p:spPr>
        <p:txBody>
          <a:bodyPr>
            <a:normAutofit/>
          </a:bodyPr>
          <a:lstStyle/>
          <a:p>
            <a:pPr marL="0" indent="0">
              <a:buNone/>
            </a:pPr>
            <a:r>
              <a:rPr lang="en-CA" dirty="0" smtClean="0"/>
              <a:t>The “classic” </a:t>
            </a:r>
            <a:r>
              <a:rPr lang="en-CA" dirty="0" err="1" smtClean="0"/>
              <a:t>supercell</a:t>
            </a:r>
            <a:r>
              <a:rPr lang="en-CA" dirty="0" smtClean="0"/>
              <a:t> will generally have:</a:t>
            </a:r>
          </a:p>
          <a:p>
            <a:r>
              <a:rPr lang="en-CA" dirty="0" smtClean="0"/>
              <a:t>large, flat updraft bases, often with rotating wall cloud</a:t>
            </a:r>
          </a:p>
          <a:p>
            <a:endParaRPr lang="en-CA" dirty="0"/>
          </a:p>
        </p:txBody>
      </p:sp>
    </p:spTree>
    <p:extLst>
      <p:ext uri="{BB962C8B-B14F-4D97-AF65-F5344CB8AC3E}">
        <p14:creationId xmlns:p14="http://schemas.microsoft.com/office/powerpoint/2010/main" val="4097988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dirty="0" smtClean="0"/>
              <a:t>Thunderstorm Frequency</a:t>
            </a:r>
            <a:endParaRPr lang="en-CA" dirty="0"/>
          </a:p>
        </p:txBody>
      </p:sp>
      <p:sp>
        <p:nvSpPr>
          <p:cNvPr id="3" name="Content Placeholder 2"/>
          <p:cNvSpPr>
            <a:spLocks noGrp="1"/>
          </p:cNvSpPr>
          <p:nvPr>
            <p:ph idx="1"/>
          </p:nvPr>
        </p:nvSpPr>
        <p:spPr/>
        <p:txBody>
          <a:bodyPr/>
          <a:lstStyle/>
          <a:p>
            <a:r>
              <a:rPr lang="en-CA" dirty="0" smtClean="0"/>
              <a:t>See Figure 10.23 in text</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1039906"/>
            <a:ext cx="8961120" cy="542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131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Supercell</a:t>
            </a:r>
            <a:r>
              <a:rPr lang="en-CA" dirty="0" smtClean="0"/>
              <a:t> Features</a:t>
            </a:r>
            <a:endParaRPr lang="en-CA" dirty="0"/>
          </a:p>
        </p:txBody>
      </p:sp>
      <p:sp>
        <p:nvSpPr>
          <p:cNvPr id="3" name="Content Placeholder 2"/>
          <p:cNvSpPr>
            <a:spLocks noGrp="1"/>
          </p:cNvSpPr>
          <p:nvPr>
            <p:ph idx="1"/>
          </p:nvPr>
        </p:nvSpPr>
        <p:spPr>
          <a:xfrm>
            <a:off x="304800" y="1600200"/>
            <a:ext cx="8610600" cy="4525963"/>
          </a:xfrm>
        </p:spPr>
        <p:txBody>
          <a:bodyPr>
            <a:normAutofit/>
          </a:bodyPr>
          <a:lstStyle/>
          <a:p>
            <a:pPr marL="0" indent="0">
              <a:buNone/>
            </a:pPr>
            <a:r>
              <a:rPr lang="en-CA" dirty="0" smtClean="0"/>
              <a:t>The “classic” </a:t>
            </a:r>
            <a:r>
              <a:rPr lang="en-CA" dirty="0" err="1" smtClean="0"/>
              <a:t>supercell</a:t>
            </a:r>
            <a:r>
              <a:rPr lang="en-CA" dirty="0" smtClean="0"/>
              <a:t> will generally have:</a:t>
            </a:r>
          </a:p>
          <a:p>
            <a:r>
              <a:rPr lang="en-CA" dirty="0" smtClean="0"/>
              <a:t>large, flat updraft bases, often with rotating wall cloud</a:t>
            </a:r>
          </a:p>
          <a:p>
            <a:r>
              <a:rPr lang="en-CA" dirty="0" smtClean="0"/>
              <a:t>an overshooting top and large cirrus anvil</a:t>
            </a:r>
          </a:p>
          <a:p>
            <a:endParaRPr lang="en-CA" dirty="0"/>
          </a:p>
        </p:txBody>
      </p:sp>
    </p:spTree>
    <p:extLst>
      <p:ext uri="{BB962C8B-B14F-4D97-AF65-F5344CB8AC3E}">
        <p14:creationId xmlns:p14="http://schemas.microsoft.com/office/powerpoint/2010/main" val="4045256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CA" dirty="0" smtClean="0"/>
              <a:t>Overshooting Top &amp; Cirrus Anvil</a:t>
            </a:r>
            <a:endParaRPr lang="en-US" dirty="0"/>
          </a:p>
        </p:txBody>
      </p:sp>
      <p:pic>
        <p:nvPicPr>
          <p:cNvPr id="4098" name="Picture 2" descr="http://eoimages.gsfc.nasa.gov/images/imagerecords/78000/78101/dc3flight_aer_2012140_l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838200"/>
            <a:ext cx="7715867" cy="576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28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Supercell</a:t>
            </a:r>
            <a:r>
              <a:rPr lang="en-CA" dirty="0" smtClean="0"/>
              <a:t> Features</a:t>
            </a:r>
            <a:endParaRPr lang="en-CA" dirty="0"/>
          </a:p>
        </p:txBody>
      </p:sp>
      <p:sp>
        <p:nvSpPr>
          <p:cNvPr id="3" name="Content Placeholder 2"/>
          <p:cNvSpPr>
            <a:spLocks noGrp="1"/>
          </p:cNvSpPr>
          <p:nvPr>
            <p:ph idx="1"/>
          </p:nvPr>
        </p:nvSpPr>
        <p:spPr>
          <a:xfrm>
            <a:off x="304800" y="1600200"/>
            <a:ext cx="8610600" cy="4525963"/>
          </a:xfrm>
        </p:spPr>
        <p:txBody>
          <a:bodyPr>
            <a:normAutofit/>
          </a:bodyPr>
          <a:lstStyle/>
          <a:p>
            <a:pPr marL="0" indent="0">
              <a:buNone/>
            </a:pPr>
            <a:r>
              <a:rPr lang="en-CA" dirty="0" smtClean="0"/>
              <a:t>The “classic” </a:t>
            </a:r>
            <a:r>
              <a:rPr lang="en-CA" dirty="0" err="1" smtClean="0"/>
              <a:t>supercell</a:t>
            </a:r>
            <a:r>
              <a:rPr lang="en-CA" dirty="0" smtClean="0"/>
              <a:t> will generally have:</a:t>
            </a:r>
          </a:p>
          <a:p>
            <a:r>
              <a:rPr lang="en-CA" dirty="0" smtClean="0"/>
              <a:t>large, flat updraft bases, often with rotating wall cloud</a:t>
            </a:r>
          </a:p>
          <a:p>
            <a:r>
              <a:rPr lang="en-CA" dirty="0" smtClean="0"/>
              <a:t>an overshooting top and large cirrus anvil</a:t>
            </a:r>
          </a:p>
          <a:p>
            <a:r>
              <a:rPr lang="en-CA" dirty="0" smtClean="0"/>
              <a:t>flanking line of developing cumulus clouds which may merge with the storm</a:t>
            </a:r>
          </a:p>
          <a:p>
            <a:pPr marL="0" indent="0">
              <a:buNone/>
            </a:pPr>
            <a:endParaRPr lang="en-CA" dirty="0"/>
          </a:p>
        </p:txBody>
      </p:sp>
    </p:spTree>
    <p:extLst>
      <p:ext uri="{BB962C8B-B14F-4D97-AF65-F5344CB8AC3E}">
        <p14:creationId xmlns:p14="http://schemas.microsoft.com/office/powerpoint/2010/main" val="2521598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23706"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640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Supercell</a:t>
            </a:r>
            <a:r>
              <a:rPr lang="en-CA" dirty="0" smtClean="0"/>
              <a:t> Features</a:t>
            </a:r>
            <a:endParaRPr lang="en-CA" dirty="0"/>
          </a:p>
        </p:txBody>
      </p:sp>
      <p:sp>
        <p:nvSpPr>
          <p:cNvPr id="3" name="Content Placeholder 2"/>
          <p:cNvSpPr>
            <a:spLocks noGrp="1"/>
          </p:cNvSpPr>
          <p:nvPr>
            <p:ph idx="1"/>
          </p:nvPr>
        </p:nvSpPr>
        <p:spPr>
          <a:xfrm>
            <a:off x="304800" y="1600200"/>
            <a:ext cx="8610600" cy="4525963"/>
          </a:xfrm>
        </p:spPr>
        <p:txBody>
          <a:bodyPr>
            <a:normAutofit/>
          </a:bodyPr>
          <a:lstStyle/>
          <a:p>
            <a:pPr marL="0" indent="0">
              <a:buNone/>
            </a:pPr>
            <a:r>
              <a:rPr lang="en-CA" dirty="0" smtClean="0"/>
              <a:t>The “classic” </a:t>
            </a:r>
            <a:r>
              <a:rPr lang="en-CA" dirty="0" err="1" smtClean="0"/>
              <a:t>supercell</a:t>
            </a:r>
            <a:r>
              <a:rPr lang="en-CA" dirty="0" smtClean="0"/>
              <a:t> will generally have:</a:t>
            </a:r>
          </a:p>
          <a:p>
            <a:r>
              <a:rPr lang="en-CA" dirty="0" smtClean="0"/>
              <a:t>large, flat updraft bases, often with rotating wall cloud</a:t>
            </a:r>
          </a:p>
          <a:p>
            <a:r>
              <a:rPr lang="en-CA" dirty="0" smtClean="0"/>
              <a:t>an overshooting top and large cirrus anvil</a:t>
            </a:r>
          </a:p>
          <a:p>
            <a:r>
              <a:rPr lang="en-CA" dirty="0" smtClean="0"/>
              <a:t>flanking line of developing cumulus clouds which may merge with the storm</a:t>
            </a:r>
          </a:p>
          <a:p>
            <a:r>
              <a:rPr lang="en-CA" dirty="0" smtClean="0"/>
              <a:t>A “hook echo” in the radar reflectivity at low levels</a:t>
            </a:r>
            <a:endParaRPr lang="en-CA" dirty="0"/>
          </a:p>
        </p:txBody>
      </p:sp>
    </p:spTree>
    <p:extLst>
      <p:ext uri="{BB962C8B-B14F-4D97-AF65-F5344CB8AC3E}">
        <p14:creationId xmlns:p14="http://schemas.microsoft.com/office/powerpoint/2010/main" val="1680646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CA" dirty="0" smtClean="0"/>
              <a:t>Hook Echo</a:t>
            </a:r>
            <a:endParaRPr lang="en-US" dirty="0"/>
          </a:p>
        </p:txBody>
      </p:sp>
      <p:pic>
        <p:nvPicPr>
          <p:cNvPr id="5124" name="Picture 4" descr="http://www.ustornadoes.com/wp-content/uploads/2013/02/birmingham_ref.png"/>
          <p:cNvPicPr>
            <a:picLocks noChangeAspect="1" noChangeArrowheads="1"/>
          </p:cNvPicPr>
          <p:nvPr/>
        </p:nvPicPr>
        <p:blipFill rotWithShape="1">
          <a:blip r:embed="rId2">
            <a:extLst>
              <a:ext uri="{28A0092B-C50C-407E-A947-70E740481C1C}">
                <a14:useLocalDpi xmlns:a14="http://schemas.microsoft.com/office/drawing/2010/main" val="0"/>
              </a:ext>
            </a:extLst>
          </a:blip>
          <a:srcRect r="30562"/>
          <a:stretch/>
        </p:blipFill>
        <p:spPr bwMode="auto">
          <a:xfrm>
            <a:off x="1143000" y="838200"/>
            <a:ext cx="6926828"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27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143000"/>
          </a:xfrm>
        </p:spPr>
        <p:txBody>
          <a:bodyPr/>
          <a:lstStyle/>
          <a:p>
            <a:r>
              <a:rPr lang="en-CA" dirty="0"/>
              <a:t>T</a:t>
            </a:r>
            <a:r>
              <a:rPr lang="en-CA" dirty="0" smtClean="0"/>
              <a:t>ornadoes</a:t>
            </a:r>
            <a:endParaRPr lang="en-CA" dirty="0"/>
          </a:p>
        </p:txBody>
      </p:sp>
    </p:spTree>
    <p:extLst>
      <p:ext uri="{BB962C8B-B14F-4D97-AF65-F5344CB8AC3E}">
        <p14:creationId xmlns:p14="http://schemas.microsoft.com/office/powerpoint/2010/main" val="141832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dirty="0"/>
              <a:t>T</a:t>
            </a:r>
            <a:r>
              <a:rPr lang="en-CA" dirty="0" smtClean="0"/>
              <a:t>ornadoes</a:t>
            </a:r>
            <a:endParaRPr lang="en-CA" dirty="0"/>
          </a:p>
        </p:txBody>
      </p:sp>
      <p:sp>
        <p:nvSpPr>
          <p:cNvPr id="3" name="Content Placeholder 2"/>
          <p:cNvSpPr>
            <a:spLocks noGrp="1"/>
          </p:cNvSpPr>
          <p:nvPr>
            <p:ph idx="1"/>
          </p:nvPr>
        </p:nvSpPr>
        <p:spPr>
          <a:xfrm>
            <a:off x="228600" y="914400"/>
            <a:ext cx="8686800" cy="5791200"/>
          </a:xfrm>
        </p:spPr>
        <p:txBody>
          <a:bodyPr>
            <a:normAutofit fontScale="92500" lnSpcReduction="10000"/>
          </a:bodyPr>
          <a:lstStyle/>
          <a:p>
            <a:r>
              <a:rPr lang="en-US" dirty="0" smtClean="0"/>
              <a:t>rapidly </a:t>
            </a:r>
            <a:r>
              <a:rPr lang="en-US" dirty="0"/>
              <a:t>rotating column of air that blows </a:t>
            </a:r>
            <a:r>
              <a:rPr lang="en-CA" dirty="0"/>
              <a:t>(most commonly counter-clockwise in northern hemisphere) </a:t>
            </a:r>
            <a:r>
              <a:rPr lang="en-US" dirty="0" smtClean="0"/>
              <a:t>around </a:t>
            </a:r>
            <a:r>
              <a:rPr lang="en-US" dirty="0"/>
              <a:t>a small area of intense low pressure with a circulation that reaches the ground </a:t>
            </a:r>
            <a:endParaRPr lang="en-US" dirty="0" smtClean="0"/>
          </a:p>
          <a:p>
            <a:r>
              <a:rPr lang="en-CA" dirty="0" smtClean="0"/>
              <a:t>generally short-lived, but strong tornadoes can last more than an hour and can travel considerable distances</a:t>
            </a:r>
          </a:p>
          <a:p>
            <a:r>
              <a:rPr lang="en-CA" dirty="0" smtClean="0"/>
              <a:t>The U.S. experiences more tornadoes than any other country in the world (~1,300 per year)</a:t>
            </a:r>
          </a:p>
          <a:p>
            <a:r>
              <a:rPr lang="en-CA" dirty="0" smtClean="0"/>
              <a:t>the peak of the tornado season in the U.S. extends from April through June (warm, moist surface air with cold, dry air aloft)</a:t>
            </a:r>
            <a:endParaRPr lang="en-CA" dirty="0"/>
          </a:p>
        </p:txBody>
      </p:sp>
    </p:spTree>
    <p:extLst>
      <p:ext uri="{BB962C8B-B14F-4D97-AF65-F5344CB8AC3E}">
        <p14:creationId xmlns:p14="http://schemas.microsoft.com/office/powerpoint/2010/main" val="869288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a:normAutofit fontScale="90000"/>
          </a:bodyPr>
          <a:lstStyle/>
          <a:p>
            <a:r>
              <a:rPr lang="en-CA" sz="3600" dirty="0"/>
              <a:t>Tornado Frequency</a:t>
            </a:r>
            <a:r>
              <a:rPr lang="en-CA" dirty="0"/>
              <a:t/>
            </a:r>
            <a:br>
              <a:rPr lang="en-CA" dirty="0"/>
            </a:br>
            <a:endParaRPr lang="en-CA" dirty="0"/>
          </a:p>
        </p:txBody>
      </p:sp>
      <p:sp>
        <p:nvSpPr>
          <p:cNvPr id="4" name="Content Placeholder 3"/>
          <p:cNvSpPr>
            <a:spLocks noGrp="1"/>
          </p:cNvSpPr>
          <p:nvPr>
            <p:ph idx="1"/>
          </p:nvPr>
        </p:nvSpPr>
        <p:spPr/>
        <p:txBody>
          <a:bodyPr/>
          <a:lstStyle/>
          <a:p>
            <a:r>
              <a:rPr lang="en-CA" dirty="0" smtClean="0"/>
              <a:t>see Figure 10.21 in text</a:t>
            </a:r>
            <a:endParaRPr lang="en-CA" dirty="0"/>
          </a:p>
        </p:txBody>
      </p:sp>
      <p:pic>
        <p:nvPicPr>
          <p:cNvPr id="2" name="Picture 1"/>
          <p:cNvPicPr>
            <a:picLocks noChangeAspect="1"/>
          </p:cNvPicPr>
          <p:nvPr/>
        </p:nvPicPr>
        <p:blipFill>
          <a:blip r:embed="rId3"/>
          <a:stretch>
            <a:fillRect/>
          </a:stretch>
        </p:blipFill>
        <p:spPr>
          <a:xfrm>
            <a:off x="304800" y="1295400"/>
            <a:ext cx="8534400" cy="5359603"/>
          </a:xfrm>
          <a:prstGeom prst="rect">
            <a:avLst/>
          </a:prstGeom>
        </p:spPr>
      </p:pic>
    </p:spTree>
    <p:extLst>
      <p:ext uri="{BB962C8B-B14F-4D97-AF65-F5344CB8AC3E}">
        <p14:creationId xmlns:p14="http://schemas.microsoft.com/office/powerpoint/2010/main" val="2184289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Tornado Formation</a:t>
            </a:r>
            <a:endParaRPr lang="en-CA" dirty="0"/>
          </a:p>
        </p:txBody>
      </p:sp>
      <p:sp>
        <p:nvSpPr>
          <p:cNvPr id="3" name="Content Placeholder 2"/>
          <p:cNvSpPr>
            <a:spLocks noGrp="1"/>
          </p:cNvSpPr>
          <p:nvPr>
            <p:ph idx="1"/>
          </p:nvPr>
        </p:nvSpPr>
        <p:spPr>
          <a:xfrm>
            <a:off x="228600" y="1295400"/>
            <a:ext cx="8686800" cy="4724400"/>
          </a:xfrm>
        </p:spPr>
        <p:txBody>
          <a:bodyPr>
            <a:normAutofit/>
          </a:bodyPr>
          <a:lstStyle/>
          <a:p>
            <a:r>
              <a:rPr lang="en-US" dirty="0" smtClean="0"/>
              <a:t>basic </a:t>
            </a:r>
            <a:r>
              <a:rPr lang="en-US" dirty="0"/>
              <a:t>requirements are an intense thunderstorm, conditional instability, and </a:t>
            </a:r>
            <a:r>
              <a:rPr lang="en-US" dirty="0" smtClean="0"/>
              <a:t>wind shear</a:t>
            </a:r>
            <a:endParaRPr lang="en-US" dirty="0"/>
          </a:p>
          <a:p>
            <a:r>
              <a:rPr lang="en-US" dirty="0" err="1" smtClean="0"/>
              <a:t>supercell</a:t>
            </a:r>
            <a:r>
              <a:rPr lang="en-US" dirty="0" smtClean="0"/>
              <a:t> tornadoes</a:t>
            </a:r>
            <a:endParaRPr lang="en-US" dirty="0"/>
          </a:p>
          <a:p>
            <a:pPr lvl="1"/>
            <a:r>
              <a:rPr lang="en-US" dirty="0" smtClean="0"/>
              <a:t>wind shear </a:t>
            </a:r>
            <a:r>
              <a:rPr lang="en-US" dirty="0"/>
              <a:t>causes spinning vortex tube that is pulled into thunderstorm by the </a:t>
            </a:r>
            <a:r>
              <a:rPr lang="en-US" dirty="0" smtClean="0"/>
              <a:t>updraft</a:t>
            </a:r>
          </a:p>
          <a:p>
            <a:pPr lvl="1"/>
            <a:r>
              <a:rPr lang="en-US" dirty="0" smtClean="0"/>
              <a:t>vortex tube is vertically stretched, increasing the speed of rotation</a:t>
            </a:r>
          </a:p>
          <a:p>
            <a:pPr marL="457200" lvl="1" indent="-457200">
              <a:buFont typeface="Arial" pitchFamily="34" charset="0"/>
              <a:buChar char="•"/>
            </a:pPr>
            <a:r>
              <a:rPr lang="en-US" sz="3200" dirty="0" smtClean="0"/>
              <a:t>tube of air initially descending from the base of thunderstorm is called a “funnel cloud”</a:t>
            </a:r>
            <a:endParaRPr lang="en-US" sz="3200" dirty="0"/>
          </a:p>
          <a:p>
            <a:endParaRPr lang="en-CA" dirty="0"/>
          </a:p>
        </p:txBody>
      </p:sp>
    </p:spTree>
    <p:extLst>
      <p:ext uri="{BB962C8B-B14F-4D97-AF65-F5344CB8AC3E}">
        <p14:creationId xmlns:p14="http://schemas.microsoft.com/office/powerpoint/2010/main" val="3125632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dirty="0" smtClean="0"/>
              <a:t>Thunderstorm Frequency</a:t>
            </a:r>
            <a:endParaRPr lang="en-CA" dirty="0"/>
          </a:p>
        </p:txBody>
      </p:sp>
      <p:sp>
        <p:nvSpPr>
          <p:cNvPr id="3" name="Content Placeholder 2"/>
          <p:cNvSpPr>
            <a:spLocks noGrp="1"/>
          </p:cNvSpPr>
          <p:nvPr>
            <p:ph idx="1"/>
          </p:nvPr>
        </p:nvSpPr>
        <p:spPr/>
        <p:txBody>
          <a:bodyPr/>
          <a:lstStyle/>
          <a:p>
            <a:r>
              <a:rPr lang="en-CA" dirty="0" smtClean="0"/>
              <a:t>See Figure 10.23 in text</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26" y="1066800"/>
            <a:ext cx="8946474" cy="557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308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CA" dirty="0" smtClean="0"/>
              <a:t>The Fujita Scale</a:t>
            </a:r>
            <a:endParaRPr lang="en-CA" dirty="0"/>
          </a:p>
        </p:txBody>
      </p:sp>
      <p:sp>
        <p:nvSpPr>
          <p:cNvPr id="3" name="Content Placeholder 2"/>
          <p:cNvSpPr>
            <a:spLocks noGrp="1"/>
          </p:cNvSpPr>
          <p:nvPr>
            <p:ph idx="1"/>
          </p:nvPr>
        </p:nvSpPr>
        <p:spPr/>
        <p:txBody>
          <a:bodyPr/>
          <a:lstStyle/>
          <a:p>
            <a:r>
              <a:rPr lang="en-CA" dirty="0" smtClean="0"/>
              <a:t>See Tables 10.2 &amp; 10.3 in text</a:t>
            </a:r>
            <a:endParaRPr lang="en-CA" dirty="0"/>
          </a:p>
        </p:txBody>
      </p:sp>
      <p:pic>
        <p:nvPicPr>
          <p:cNvPr id="4" name="Picture 3"/>
          <p:cNvPicPr>
            <a:picLocks noChangeAspect="1"/>
          </p:cNvPicPr>
          <p:nvPr/>
        </p:nvPicPr>
        <p:blipFill>
          <a:blip r:embed="rId3"/>
          <a:stretch>
            <a:fillRect/>
          </a:stretch>
        </p:blipFill>
        <p:spPr>
          <a:xfrm>
            <a:off x="110706" y="1103731"/>
            <a:ext cx="8974913" cy="5719763"/>
          </a:xfrm>
          <a:prstGeom prst="rect">
            <a:avLst/>
          </a:prstGeom>
        </p:spPr>
      </p:pic>
    </p:spTree>
    <p:extLst>
      <p:ext uri="{BB962C8B-B14F-4D97-AF65-F5344CB8AC3E}">
        <p14:creationId xmlns:p14="http://schemas.microsoft.com/office/powerpoint/2010/main" val="355321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Thunderstorm Requirements</a:t>
            </a:r>
            <a:endParaRPr lang="en-CA" dirty="0"/>
          </a:p>
        </p:txBody>
      </p:sp>
      <p:sp>
        <p:nvSpPr>
          <p:cNvPr id="3" name="Content Placeholder 2"/>
          <p:cNvSpPr>
            <a:spLocks noGrp="1"/>
          </p:cNvSpPr>
          <p:nvPr>
            <p:ph idx="1"/>
          </p:nvPr>
        </p:nvSpPr>
        <p:spPr>
          <a:xfrm>
            <a:off x="457200" y="1295400"/>
            <a:ext cx="8229600" cy="5334000"/>
          </a:xfrm>
        </p:spPr>
        <p:txBody>
          <a:bodyPr/>
          <a:lstStyle/>
          <a:p>
            <a:r>
              <a:rPr lang="en-CA" dirty="0" smtClean="0"/>
              <a:t>Moisture source</a:t>
            </a:r>
          </a:p>
          <a:p>
            <a:pPr lvl="1"/>
            <a:r>
              <a:rPr lang="en-CA" dirty="0" smtClean="0"/>
              <a:t>Latent heat provides much of the energy associated with thunderstorms</a:t>
            </a:r>
          </a:p>
          <a:p>
            <a:r>
              <a:rPr lang="en-CA" dirty="0" smtClean="0"/>
              <a:t>Instability</a:t>
            </a:r>
          </a:p>
          <a:p>
            <a:pPr lvl="1"/>
            <a:r>
              <a:rPr lang="en-CA" dirty="0" smtClean="0"/>
              <a:t>An unstable atmosphere will promote the development of deep convection</a:t>
            </a:r>
          </a:p>
          <a:p>
            <a:r>
              <a:rPr lang="en-CA" dirty="0" smtClean="0"/>
              <a:t>Lifting mechanism</a:t>
            </a:r>
          </a:p>
          <a:p>
            <a:pPr lvl="1"/>
            <a:r>
              <a:rPr lang="en-CA" dirty="0" smtClean="0"/>
              <a:t>A method of nudging the air parcels above the level of free convection</a:t>
            </a:r>
            <a:endParaRPr lang="en-CA" dirty="0"/>
          </a:p>
        </p:txBody>
      </p:sp>
    </p:spTree>
    <p:extLst>
      <p:ext uri="{BB962C8B-B14F-4D97-AF65-F5344CB8AC3E}">
        <p14:creationId xmlns:p14="http://schemas.microsoft.com/office/powerpoint/2010/main" val="114138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Lightning &amp; Thunder</a:t>
            </a:r>
            <a:endParaRPr lang="en-CA" dirty="0"/>
          </a:p>
        </p:txBody>
      </p:sp>
      <p:sp>
        <p:nvSpPr>
          <p:cNvPr id="3" name="Content Placeholder 2"/>
          <p:cNvSpPr>
            <a:spLocks noGrp="1"/>
          </p:cNvSpPr>
          <p:nvPr>
            <p:ph idx="1"/>
          </p:nvPr>
        </p:nvSpPr>
        <p:spPr>
          <a:xfrm>
            <a:off x="381000" y="1225550"/>
            <a:ext cx="8229600" cy="5251450"/>
          </a:xfrm>
        </p:spPr>
        <p:txBody>
          <a:bodyPr>
            <a:noAutofit/>
          </a:bodyPr>
          <a:lstStyle/>
          <a:p>
            <a:r>
              <a:rPr lang="en-CA" dirty="0" smtClean="0"/>
              <a:t>by definition, thunderstorms are defined by the presence of lightning &amp; thunder</a:t>
            </a:r>
          </a:p>
          <a:p>
            <a:r>
              <a:rPr lang="en-CA" dirty="0" smtClean="0"/>
              <a:t>there are an estimated 40,000 thunderstorm occurrences each day (1.46 million per year)</a:t>
            </a:r>
          </a:p>
          <a:p>
            <a:r>
              <a:rPr lang="en-CA" dirty="0"/>
              <a:t>although the exact mechanisms are not completely understood, lightning arises due to charge separation within the </a:t>
            </a:r>
            <a:r>
              <a:rPr lang="en-CA" dirty="0" smtClean="0"/>
              <a:t>cloud</a:t>
            </a:r>
          </a:p>
          <a:p>
            <a:pPr marL="285750" indent="-285750"/>
            <a:r>
              <a:rPr lang="en-CA" dirty="0"/>
              <a:t>lightning can discharge from cloud to cloud or cloud to ground</a:t>
            </a:r>
          </a:p>
          <a:p>
            <a:r>
              <a:rPr lang="en-CA" dirty="0" smtClean="0"/>
              <a:t>see figure 10.28 in text</a:t>
            </a:r>
            <a:endParaRPr lang="en-CA" dirty="0"/>
          </a:p>
          <a:p>
            <a:endParaRPr lang="en-CA" dirty="0"/>
          </a:p>
          <a:p>
            <a:endParaRPr lang="en-CA" dirty="0" smtClean="0"/>
          </a:p>
        </p:txBody>
      </p:sp>
    </p:spTree>
    <p:extLst>
      <p:ext uri="{BB962C8B-B14F-4D97-AF65-F5344CB8AC3E}">
        <p14:creationId xmlns:p14="http://schemas.microsoft.com/office/powerpoint/2010/main" val="294920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Lightning &amp; Thunder</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following a lightning discharge, the air is heated to a temperature of approximately 30,000⁰C, 5 times the temperature of the sun</a:t>
            </a:r>
          </a:p>
          <a:p>
            <a:r>
              <a:rPr lang="en-CA" dirty="0" smtClean="0"/>
              <a:t>as a result the air undergoes explosive expansion, making a “snap” or “crack” sound, and generating a shock wave (sonic boom) that can travel great distances</a:t>
            </a:r>
          </a:p>
          <a:p>
            <a:r>
              <a:rPr lang="en-CA" dirty="0" smtClean="0"/>
              <a:t>the rumbling sound of thunder is the sound of those waves having travelled a distance from the initial lightning strike</a:t>
            </a:r>
          </a:p>
          <a:p>
            <a:endParaRPr lang="en-CA" dirty="0" smtClean="0"/>
          </a:p>
          <a:p>
            <a:endParaRPr lang="en-CA" dirty="0"/>
          </a:p>
        </p:txBody>
      </p:sp>
    </p:spTree>
    <p:extLst>
      <p:ext uri="{BB962C8B-B14F-4D97-AF65-F5344CB8AC3E}">
        <p14:creationId xmlns:p14="http://schemas.microsoft.com/office/powerpoint/2010/main" val="1929972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Thunderstorms</a:t>
            </a:r>
            <a:endParaRPr lang="en-CA" dirty="0"/>
          </a:p>
        </p:txBody>
      </p:sp>
      <p:sp>
        <p:nvSpPr>
          <p:cNvPr id="3" name="Content Placeholder 2"/>
          <p:cNvSpPr>
            <a:spLocks noGrp="1"/>
          </p:cNvSpPr>
          <p:nvPr>
            <p:ph idx="1"/>
          </p:nvPr>
        </p:nvSpPr>
        <p:spPr>
          <a:xfrm>
            <a:off x="304800" y="1600200"/>
            <a:ext cx="8534400" cy="4800600"/>
          </a:xfrm>
        </p:spPr>
        <p:txBody>
          <a:bodyPr>
            <a:normAutofit/>
          </a:bodyPr>
          <a:lstStyle/>
          <a:p>
            <a:r>
              <a:rPr lang="en-CA" dirty="0" smtClean="0"/>
              <a:t>Single Cell/Ordinary/Pulse Storms/Air Mass</a:t>
            </a:r>
          </a:p>
          <a:p>
            <a:r>
              <a:rPr lang="en-CA" dirty="0" smtClean="0"/>
              <a:t>Multi-Cell Cluster</a:t>
            </a:r>
          </a:p>
          <a:p>
            <a:r>
              <a:rPr lang="en-CA" dirty="0" smtClean="0"/>
              <a:t>Multi-Cell Line/Squall Line</a:t>
            </a:r>
          </a:p>
          <a:p>
            <a:r>
              <a:rPr lang="en-CA" dirty="0" err="1" smtClean="0"/>
              <a:t>Supercell</a:t>
            </a:r>
            <a:endParaRPr lang="en-CA" dirty="0" smtClean="0"/>
          </a:p>
          <a:p>
            <a:endParaRPr lang="en-CA" dirty="0"/>
          </a:p>
          <a:p>
            <a:pPr marL="0" indent="0">
              <a:buNone/>
            </a:pPr>
            <a:r>
              <a:rPr lang="en-CA" i="1" dirty="0" smtClean="0"/>
              <a:t> </a:t>
            </a:r>
            <a:endParaRPr lang="en-CA" i="1" dirty="0"/>
          </a:p>
        </p:txBody>
      </p:sp>
    </p:spTree>
    <p:extLst>
      <p:ext uri="{BB962C8B-B14F-4D97-AF65-F5344CB8AC3E}">
        <p14:creationId xmlns:p14="http://schemas.microsoft.com/office/powerpoint/2010/main" val="1683481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Single Cell Thunderstorm</a:t>
            </a:r>
            <a:endParaRPr lang="en-CA" dirty="0"/>
          </a:p>
        </p:txBody>
      </p:sp>
      <p:sp>
        <p:nvSpPr>
          <p:cNvPr id="3" name="Content Placeholder 2"/>
          <p:cNvSpPr>
            <a:spLocks noGrp="1"/>
          </p:cNvSpPr>
          <p:nvPr>
            <p:ph idx="1"/>
          </p:nvPr>
        </p:nvSpPr>
        <p:spPr>
          <a:xfrm>
            <a:off x="685800" y="1600200"/>
            <a:ext cx="7696200" cy="4953000"/>
          </a:xfrm>
        </p:spPr>
        <p:txBody>
          <a:bodyPr>
            <a:normAutofit fontScale="92500" lnSpcReduction="10000"/>
          </a:bodyPr>
          <a:lstStyle/>
          <a:p>
            <a:pPr marL="349250" indent="-349250"/>
            <a:r>
              <a:rPr lang="en-US" sz="3600" dirty="0" smtClean="0"/>
              <a:t>very little vertical wind sheer</a:t>
            </a:r>
          </a:p>
          <a:p>
            <a:pPr marL="349250" indent="-349250"/>
            <a:r>
              <a:rPr lang="en-US" sz="3600" dirty="0" smtClean="0"/>
              <a:t>severe weather is limited to brief isolated downbursts, small hail, lightning, heavy rain, and weak tornadoes</a:t>
            </a:r>
          </a:p>
          <a:p>
            <a:r>
              <a:rPr lang="en-US" sz="3600" dirty="0" smtClean="0"/>
              <a:t>3 stages: cumulus, mature, dissipating</a:t>
            </a:r>
          </a:p>
          <a:p>
            <a:pPr marL="0" indent="0">
              <a:buNone/>
            </a:pPr>
            <a:endParaRPr lang="en-CA" sz="3000" dirty="0" smtClean="0"/>
          </a:p>
          <a:p>
            <a:pPr marL="0" indent="0">
              <a:buNone/>
            </a:pPr>
            <a:r>
              <a:rPr lang="en-CA" sz="3000" dirty="0" smtClean="0"/>
              <a:t>NOTE: </a:t>
            </a:r>
            <a:r>
              <a:rPr lang="en-CA" sz="3000" i="1" dirty="0" smtClean="0"/>
              <a:t>A "severe" storm is a somewhat arbitrary NWS definition of a storm with one or more of the following elements: 3/4 inch or larger diameter hail, 50 knot downbursts, or tornadoes</a:t>
            </a:r>
            <a:endParaRPr lang="en-CA" sz="3000" dirty="0"/>
          </a:p>
        </p:txBody>
      </p:sp>
    </p:spTree>
    <p:extLst>
      <p:ext uri="{BB962C8B-B14F-4D97-AF65-F5344CB8AC3E}">
        <p14:creationId xmlns:p14="http://schemas.microsoft.com/office/powerpoint/2010/main" val="1635518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CA" dirty="0" smtClean="0"/>
              <a:t>3 Stages of Life Cycle</a:t>
            </a:r>
            <a:endParaRPr lang="en-CA" dirty="0"/>
          </a:p>
        </p:txBody>
      </p:sp>
      <p:sp>
        <p:nvSpPr>
          <p:cNvPr id="3" name="Content Placeholder 2"/>
          <p:cNvSpPr>
            <a:spLocks noGrp="1"/>
          </p:cNvSpPr>
          <p:nvPr>
            <p:ph idx="1"/>
          </p:nvPr>
        </p:nvSpPr>
        <p:spPr>
          <a:xfrm>
            <a:off x="228600" y="838200"/>
            <a:ext cx="8686800" cy="5867400"/>
          </a:xfrm>
        </p:spPr>
        <p:txBody>
          <a:bodyPr>
            <a:noAutofit/>
          </a:bodyPr>
          <a:lstStyle/>
          <a:p>
            <a:pPr marL="0" indent="0">
              <a:buNone/>
            </a:pPr>
            <a:r>
              <a:rPr lang="en-CA" dirty="0" smtClean="0"/>
              <a:t>Cumulus stage </a:t>
            </a:r>
          </a:p>
          <a:p>
            <a:r>
              <a:rPr lang="en-CA" dirty="0" smtClean="0"/>
              <a:t>grows vertically in gradual but rapid steps</a:t>
            </a:r>
          </a:p>
          <a:p>
            <a:r>
              <a:rPr lang="en-CA" dirty="0" smtClean="0"/>
              <a:t>release of latent heat from condensation provides more energy for air to rise </a:t>
            </a:r>
          </a:p>
          <a:p>
            <a:r>
              <a:rPr lang="en-CA" dirty="0"/>
              <a:t>p</a:t>
            </a:r>
            <a:r>
              <a:rPr lang="en-CA" dirty="0" smtClean="0"/>
              <a:t>recipitation particles grow but do not yet fall, no lightning/thunder </a:t>
            </a:r>
          </a:p>
          <a:p>
            <a:r>
              <a:rPr lang="en-CA" dirty="0"/>
              <a:t>e</a:t>
            </a:r>
            <a:r>
              <a:rPr lang="en-CA" dirty="0" smtClean="0"/>
              <a:t>ntrainment of drier air from outside cloud occurs, causes some evaporation which cools air and leads to formation of denser and colder air up in cloud </a:t>
            </a:r>
            <a:endParaRPr lang="en-CA" dirty="0"/>
          </a:p>
        </p:txBody>
      </p:sp>
    </p:spTree>
    <p:extLst>
      <p:ext uri="{BB962C8B-B14F-4D97-AF65-F5344CB8AC3E}">
        <p14:creationId xmlns:p14="http://schemas.microsoft.com/office/powerpoint/2010/main" val="1073872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3447</TotalTime>
  <Words>1115</Words>
  <Application>Microsoft Office PowerPoint</Application>
  <PresentationFormat>On-screen Show (4:3)</PresentationFormat>
  <Paragraphs>117</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Thunderstorms</vt:lpstr>
      <vt:lpstr>Thunderstorm Frequency</vt:lpstr>
      <vt:lpstr>Thunderstorm Frequency</vt:lpstr>
      <vt:lpstr>Thunderstorm Requirements</vt:lpstr>
      <vt:lpstr>Lightning &amp; Thunder</vt:lpstr>
      <vt:lpstr>Lightning &amp; Thunder</vt:lpstr>
      <vt:lpstr>Types of Thunderstorms</vt:lpstr>
      <vt:lpstr>Single Cell Thunderstorm</vt:lpstr>
      <vt:lpstr>3 Stages of Life Cycle</vt:lpstr>
      <vt:lpstr>3 Stages of Life Cycle</vt:lpstr>
      <vt:lpstr>3 Stages of Life Cycle</vt:lpstr>
      <vt:lpstr>3 Stages of Life Cycle</vt:lpstr>
      <vt:lpstr> Multicell Thunderstorms </vt:lpstr>
      <vt:lpstr>Multicell Cluster Thunderstorm</vt:lpstr>
      <vt:lpstr> </vt:lpstr>
      <vt:lpstr>Squall Line Thunderstorms </vt:lpstr>
      <vt:lpstr> Supercell Thunderstorms </vt:lpstr>
      <vt:lpstr>PowerPoint Presentation</vt:lpstr>
      <vt:lpstr>Supercell Features</vt:lpstr>
      <vt:lpstr>Supercell Features</vt:lpstr>
      <vt:lpstr>Overshooting Top &amp; Cirrus Anvil</vt:lpstr>
      <vt:lpstr>Supercell Features</vt:lpstr>
      <vt:lpstr>PowerPoint Presentation</vt:lpstr>
      <vt:lpstr>Supercell Features</vt:lpstr>
      <vt:lpstr>Hook Echo</vt:lpstr>
      <vt:lpstr>Tornadoes</vt:lpstr>
      <vt:lpstr>Tornadoes</vt:lpstr>
      <vt:lpstr>Tornado Frequency </vt:lpstr>
      <vt:lpstr>Tornado Formation</vt:lpstr>
      <vt:lpstr>The Fujita Scale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Thunderstorms, Lightning, &amp; Tornados</dc:title>
  <dc:creator>dcwilton</dc:creator>
  <cp:lastModifiedBy>dcwilton</cp:lastModifiedBy>
  <cp:revision>44</cp:revision>
  <cp:lastPrinted>2013-05-28T17:05:17Z</cp:lastPrinted>
  <dcterms:created xsi:type="dcterms:W3CDTF">2013-05-28T00:29:11Z</dcterms:created>
  <dcterms:modified xsi:type="dcterms:W3CDTF">2015-03-12T22:16:56Z</dcterms:modified>
</cp:coreProperties>
</file>